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6" r:id="rId2"/>
    <p:sldId id="337" r:id="rId3"/>
    <p:sldId id="339" r:id="rId4"/>
    <p:sldId id="342" r:id="rId5"/>
    <p:sldId id="334" r:id="rId6"/>
    <p:sldId id="344" r:id="rId7"/>
    <p:sldId id="345" r:id="rId8"/>
    <p:sldId id="346" r:id="rId9"/>
    <p:sldId id="388" r:id="rId10"/>
    <p:sldId id="389" r:id="rId11"/>
    <p:sldId id="348" r:id="rId12"/>
    <p:sldId id="347" r:id="rId13"/>
    <p:sldId id="349" r:id="rId14"/>
    <p:sldId id="350" r:id="rId15"/>
    <p:sldId id="353" r:id="rId16"/>
    <p:sldId id="352" r:id="rId17"/>
    <p:sldId id="357" r:id="rId18"/>
    <p:sldId id="358" r:id="rId19"/>
    <p:sldId id="359" r:id="rId20"/>
    <p:sldId id="394" r:id="rId21"/>
    <p:sldId id="397" r:id="rId22"/>
    <p:sldId id="398" r:id="rId23"/>
    <p:sldId id="395" r:id="rId24"/>
    <p:sldId id="396" r:id="rId25"/>
    <p:sldId id="399" r:id="rId26"/>
    <p:sldId id="360" r:id="rId27"/>
    <p:sldId id="361" r:id="rId28"/>
    <p:sldId id="362" r:id="rId29"/>
    <p:sldId id="371" r:id="rId30"/>
    <p:sldId id="363" r:id="rId31"/>
    <p:sldId id="375" r:id="rId32"/>
    <p:sldId id="408" r:id="rId33"/>
    <p:sldId id="376" r:id="rId34"/>
    <p:sldId id="390" r:id="rId35"/>
    <p:sldId id="377" r:id="rId36"/>
    <p:sldId id="356" r:id="rId37"/>
    <p:sldId id="355" r:id="rId38"/>
    <p:sldId id="374" r:id="rId39"/>
    <p:sldId id="401" r:id="rId40"/>
    <p:sldId id="402" r:id="rId41"/>
    <p:sldId id="404" r:id="rId42"/>
    <p:sldId id="407" r:id="rId43"/>
    <p:sldId id="40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923C"/>
    <a:srgbClr val="4F81BD"/>
    <a:srgbClr val="8064A2"/>
    <a:srgbClr val="000099"/>
    <a:srgbClr val="7F0055"/>
    <a:srgbClr val="D2DDF2"/>
    <a:srgbClr val="8CAA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89864" autoAdjust="0"/>
  </p:normalViewPr>
  <p:slideViewPr>
    <p:cSldViewPr snapToGrid="0">
      <p:cViewPr>
        <p:scale>
          <a:sx n="78" d="100"/>
          <a:sy n="78" d="100"/>
        </p:scale>
        <p:origin x="-1048" y="-1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867509-E8F8-4DCD-A716-4CD4E141C6A8}" type="datetimeFigureOut">
              <a:rPr lang="en-US" smtClean="0"/>
              <a:t>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0FD48-86C6-46AB-9AC1-17B1BB958808}" type="slidenum">
              <a:rPr lang="en-US" smtClean="0"/>
              <a:t>‹#›</a:t>
            </a:fld>
            <a:endParaRPr lang="en-US"/>
          </a:p>
        </p:txBody>
      </p:sp>
    </p:spTree>
    <p:extLst>
      <p:ext uri="{BB962C8B-B14F-4D97-AF65-F5344CB8AC3E}">
        <p14:creationId xmlns:p14="http://schemas.microsoft.com/office/powerpoint/2010/main" val="1463729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18</a:t>
            </a:fld>
            <a:endParaRPr lang="en-US"/>
          </a:p>
        </p:txBody>
      </p:sp>
    </p:spTree>
    <p:extLst>
      <p:ext uri="{BB962C8B-B14F-4D97-AF65-F5344CB8AC3E}">
        <p14:creationId xmlns:p14="http://schemas.microsoft.com/office/powerpoint/2010/main" val="87422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Interrupts:</a:t>
            </a:r>
          </a:p>
          <a:p>
            <a:r>
              <a:rPr lang="en-US" dirty="0" smtClean="0"/>
              <a:t> </a:t>
            </a:r>
            <a:r>
              <a:rPr lang="zh-CN" altLang="en-US" dirty="0" smtClean="0"/>
              <a:t> </a:t>
            </a:r>
            <a:r>
              <a:rPr lang="en-US" dirty="0" smtClean="0"/>
              <a:t>-Hardware – interrupts</a:t>
            </a:r>
            <a:r>
              <a:rPr lang="zh-CN" altLang="en-US" dirty="0" smtClean="0"/>
              <a:t>  </a:t>
            </a:r>
            <a:r>
              <a:rPr lang="en-US" altLang="zh-CN" dirty="0" smtClean="0"/>
              <a:t>-</a:t>
            </a:r>
            <a:r>
              <a:rPr lang="zh-CN" altLang="en-US" dirty="0" smtClean="0"/>
              <a:t> </a:t>
            </a:r>
            <a:r>
              <a:rPr lang="en-US" altLang="zh-CN" dirty="0" smtClean="0"/>
              <a:t>externally</a:t>
            </a:r>
            <a:r>
              <a:rPr lang="zh-CN" altLang="en-US" dirty="0" smtClean="0"/>
              <a:t> </a:t>
            </a:r>
            <a:r>
              <a:rPr lang="en-US" altLang="zh-CN" dirty="0" smtClean="0"/>
              <a:t>generated</a:t>
            </a:r>
            <a:r>
              <a:rPr lang="zh-CN" altLang="en-US" dirty="0" smtClean="0"/>
              <a:t> </a:t>
            </a:r>
            <a:r>
              <a:rPr lang="en-US" altLang="zh-CN" dirty="0" smtClean="0"/>
              <a:t>by</a:t>
            </a:r>
            <a:r>
              <a:rPr lang="zh-CN" altLang="en-US" dirty="0" smtClean="0"/>
              <a:t> </a:t>
            </a:r>
            <a:r>
              <a:rPr lang="en-US" altLang="zh-CN" dirty="0" smtClean="0"/>
              <a:t>hardware</a:t>
            </a:r>
            <a:endParaRPr lang="en-US" dirty="0" smtClean="0"/>
          </a:p>
          <a:p>
            <a:r>
              <a:rPr lang="zh-CN" altLang="en-US" dirty="0" smtClean="0"/>
              <a:t>  </a:t>
            </a:r>
            <a:r>
              <a:rPr lang="en-US" dirty="0" smtClean="0"/>
              <a:t>-software level – signals – system</a:t>
            </a:r>
            <a:r>
              <a:rPr lang="zh-CN" altLang="en-US" dirty="0" smtClean="0"/>
              <a:t> </a:t>
            </a:r>
            <a:r>
              <a:rPr lang="en-US" altLang="zh-CN" dirty="0" smtClean="0"/>
              <a:t>–externally</a:t>
            </a:r>
            <a:r>
              <a:rPr lang="zh-CN" altLang="en-US" dirty="0" smtClean="0"/>
              <a:t> </a:t>
            </a:r>
            <a:r>
              <a:rPr lang="en-US" altLang="zh-CN" dirty="0" smtClean="0"/>
              <a:t>generated</a:t>
            </a:r>
            <a:r>
              <a:rPr lang="zh-CN" altLang="en-US" dirty="0" smtClean="0"/>
              <a:t> </a:t>
            </a:r>
            <a:r>
              <a:rPr lang="en-US" altLang="zh-CN" dirty="0" smtClean="0"/>
              <a:t>by</a:t>
            </a:r>
            <a:r>
              <a:rPr lang="zh-CN" altLang="en-US" dirty="0" smtClean="0"/>
              <a:t> </a:t>
            </a:r>
            <a:r>
              <a:rPr lang="en-US" altLang="zh-CN" dirty="0" smtClean="0"/>
              <a:t>other</a:t>
            </a:r>
            <a:r>
              <a:rPr lang="zh-CN" altLang="en-US" dirty="0" smtClean="0"/>
              <a:t> </a:t>
            </a:r>
            <a:r>
              <a:rPr lang="en-US" altLang="zh-CN" dirty="0" smtClean="0"/>
              <a:t>process</a:t>
            </a:r>
            <a:endParaRPr lang="en-US" dirty="0" smtClean="0"/>
          </a:p>
          <a:p>
            <a:r>
              <a:rPr lang="zh-CN" altLang="en-US" dirty="0" smtClean="0"/>
              <a:t>  </a:t>
            </a:r>
            <a:r>
              <a:rPr lang="en-US" altLang="zh-CN" dirty="0" smtClean="0"/>
              <a:t>-code-</a:t>
            </a:r>
            <a:r>
              <a:rPr lang="zh-CN" altLang="en-US" dirty="0" smtClean="0"/>
              <a:t> </a:t>
            </a:r>
            <a:r>
              <a:rPr lang="en-US" altLang="zh-CN" dirty="0" smtClean="0"/>
              <a:t>exception</a:t>
            </a:r>
            <a:r>
              <a:rPr lang="zh-CN" altLang="en-US" dirty="0" smtClean="0"/>
              <a:t>  </a:t>
            </a:r>
            <a:r>
              <a:rPr lang="en-US" altLang="zh-CN" dirty="0" smtClean="0"/>
              <a:t>-</a:t>
            </a:r>
            <a:r>
              <a:rPr lang="zh-CN" altLang="en-US" dirty="0" smtClean="0"/>
              <a:t> </a:t>
            </a:r>
            <a:r>
              <a:rPr lang="en-US" altLang="zh-CN" dirty="0" smtClean="0"/>
              <a:t>internally</a:t>
            </a:r>
            <a:r>
              <a:rPr lang="zh-CN" altLang="en-US" dirty="0" smtClean="0"/>
              <a:t> </a:t>
            </a:r>
            <a:r>
              <a:rPr lang="en-US" altLang="zh-CN" dirty="0" smtClean="0"/>
              <a:t>generated</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19</a:t>
            </a:fld>
            <a:endParaRPr lang="en-US"/>
          </a:p>
        </p:txBody>
      </p:sp>
    </p:spTree>
    <p:extLst>
      <p:ext uri="{BB962C8B-B14F-4D97-AF65-F5344CB8AC3E}">
        <p14:creationId xmlns:p14="http://schemas.microsoft.com/office/powerpoint/2010/main" val="105015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31</a:t>
            </a:fld>
            <a:endParaRPr lang="en-US"/>
          </a:p>
        </p:txBody>
      </p:sp>
    </p:spTree>
    <p:extLst>
      <p:ext uri="{BB962C8B-B14F-4D97-AF65-F5344CB8AC3E}">
        <p14:creationId xmlns:p14="http://schemas.microsoft.com/office/powerpoint/2010/main" val="161130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uninitiated,</a:t>
            </a:r>
            <a:r>
              <a:rPr lang="en-US" baseline="0" dirty="0" smtClean="0"/>
              <a:t> GIGO = “garbage in, garbage out.”  If you give a computer terrible input, it’s going to give you terrible output.</a:t>
            </a:r>
          </a:p>
          <a:p>
            <a:endParaRPr lang="en-US" baseline="0" dirty="0" smtClean="0"/>
          </a:p>
          <a:p>
            <a:r>
              <a:rPr lang="en-US" baseline="0" dirty="0" smtClean="0"/>
              <a:t>PEBKAC – “problem exists between keyboard and chair.”  I’ll let you connect the dots here.</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33</a:t>
            </a:fld>
            <a:endParaRPr lang="en-US"/>
          </a:p>
        </p:txBody>
      </p:sp>
    </p:spTree>
    <p:extLst>
      <p:ext uri="{BB962C8B-B14F-4D97-AF65-F5344CB8AC3E}">
        <p14:creationId xmlns:p14="http://schemas.microsoft.com/office/powerpoint/2010/main" val="10593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curious, it’s a</a:t>
            </a:r>
            <a:r>
              <a:rPr lang="en-US" baseline="0" dirty="0" smtClean="0"/>
              <a:t> NP-hard problem (or is it NP-complete?) to detect whether or not a program can even be guaranteed not to hang!  Thus, it’s effectively impossible to guarantee that “hangs” can’t happen.</a:t>
            </a:r>
          </a:p>
          <a:p>
            <a:endParaRPr lang="en-US" baseline="0" dirty="0" smtClean="0"/>
          </a:p>
          <a:p>
            <a:pPr algn="l"/>
            <a:r>
              <a:rPr lang="en-US" baseline="0" dirty="0" smtClean="0"/>
              <a:t>It’s not true, but let’s say that NP effectively means “not possible in polynomial time.”  (As in, requires, at least, exponential time to solve.  Ouch.)  To be most precise, it means “non-deterministic polynomial-time”, but that’s a mouthful and will require a </a:t>
            </a:r>
            <a:r>
              <a:rPr lang="en-US" i="1" baseline="0" dirty="0" smtClean="0"/>
              <a:t>lot</a:t>
            </a:r>
            <a:r>
              <a:rPr lang="en-US" i="0" baseline="0" dirty="0" smtClean="0"/>
              <a:t> of mathematics and more advanced computer science to explain.  We’re not going there in this class.  (It requires time complexity, something we’ll see only in passing much later.  COT 3100 will cover it better than I will, most likely.  I’m just giving </a:t>
            </a:r>
            <a:r>
              <a:rPr lang="en-US" i="0" baseline="0" smtClean="0"/>
              <a:t>an intro.)</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37</a:t>
            </a:fld>
            <a:endParaRPr lang="en-US"/>
          </a:p>
        </p:txBody>
      </p:sp>
    </p:spTree>
    <p:extLst>
      <p:ext uri="{BB962C8B-B14F-4D97-AF65-F5344CB8AC3E}">
        <p14:creationId xmlns:p14="http://schemas.microsoft.com/office/powerpoint/2010/main" val="29814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7" name="Straight Connector 6"/>
          <p:cNvCxnSpPr/>
          <p:nvPr userDrawn="1"/>
        </p:nvCxnSpPr>
        <p:spPr>
          <a:xfrm>
            <a:off x="1371600" y="3429000"/>
            <a:ext cx="6400800" cy="0"/>
          </a:xfrm>
          <a:prstGeom prst="line">
            <a:avLst/>
          </a:prstGeom>
          <a:ln w="9525">
            <a:gradFill flip="none" rotWithShape="1">
              <a:gsLst>
                <a:gs pos="28000">
                  <a:schemeClr val="tx2">
                    <a:lumMod val="60000"/>
                    <a:lumOff val="40000"/>
                  </a:schemeClr>
                </a:gs>
                <a:gs pos="62000">
                  <a:schemeClr val="tx2">
                    <a:lumMod val="60000"/>
                    <a:lumOff val="40000"/>
                  </a:schemeClr>
                </a:gs>
                <a:gs pos="0">
                  <a:srgbClr val="D2DDF2"/>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8935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8" name="Straight Connector 7"/>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642113"/>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220312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9" name="Straight Connector 8"/>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4263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12734479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CA4C75-B4AB-485B-9FD7-3A7BCA83F05A}" type="datetimeFigureOut">
              <a:rPr lang="en-US" smtClean="0"/>
              <a:t>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cxnSp>
        <p:nvCxnSpPr>
          <p:cNvPr id="9" name="Straight Connector 8"/>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42261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CA4C75-B4AB-485B-9FD7-3A7BCA83F05A}" type="datetimeFigureOut">
              <a:rPr lang="en-US" smtClean="0"/>
              <a:t>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A3FE5-B873-4613-A917-2FE0500E7EFC}" type="slidenum">
              <a:rPr lang="en-US" smtClean="0"/>
              <a:t>‹#›</a:t>
            </a:fld>
            <a:endParaRPr lang="en-US"/>
          </a:p>
        </p:txBody>
      </p:sp>
      <p:cxnSp>
        <p:nvCxnSpPr>
          <p:cNvPr id="11" name="Straight Connector 10"/>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0597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0"/>
            <a:ext cx="2124372" cy="136226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CA4C75-B4AB-485B-9FD7-3A7BCA83F05A}" type="datetimeFigureOut">
              <a:rPr lang="en-US" smtClean="0"/>
              <a:t>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A3FE5-B873-4613-A917-2FE0500E7EFC}" type="slidenum">
              <a:rPr lang="en-US" smtClean="0"/>
              <a:t>‹#›</a:t>
            </a:fld>
            <a:endParaRPr lang="en-US"/>
          </a:p>
        </p:txBody>
      </p:sp>
      <p:cxnSp>
        <p:nvCxnSpPr>
          <p:cNvPr id="7" name="Straight Connector 6"/>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33160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A4C75-B4AB-485B-9FD7-3A7BCA83F05A}" type="datetimeFigureOut">
              <a:rPr lang="en-US" smtClean="0"/>
              <a:t>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331234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A4C75-B4AB-485B-9FD7-3A7BCA83F05A}" type="datetimeFigureOut">
              <a:rPr lang="en-US" smtClean="0"/>
              <a:t>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173028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A4C75-B4AB-485B-9FD7-3A7BCA83F05A}" type="datetimeFigureOut">
              <a:rPr lang="en-US" smtClean="0"/>
              <a:t>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22690939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3BCA4C75-B4AB-485B-9FD7-3A7BCA83F05A}" type="datetimeFigureOut">
              <a:rPr lang="en-US" smtClean="0"/>
              <a:pPr/>
              <a:t>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5C2A3FE5-B873-4613-A917-2FE0500E7EFC}" type="slidenum">
              <a:rPr lang="en-US" smtClean="0"/>
              <a:pPr/>
              <a:t>‹#›</a:t>
            </a:fld>
            <a:endParaRPr lang="en-US"/>
          </a:p>
        </p:txBody>
      </p:sp>
    </p:spTree>
    <p:extLst>
      <p:ext uri="{BB962C8B-B14F-4D97-AF65-F5344CB8AC3E}">
        <p14:creationId xmlns:p14="http://schemas.microsoft.com/office/powerpoint/2010/main" val="793383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b="1"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lumMod val="60000"/>
            <a:lumOff val="40000"/>
          </a:schemeClr>
        </a:buClr>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accent3">
            <a:lumMod val="75000"/>
          </a:schemeClr>
        </a:buClr>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rgbClr val="D28280"/>
        </a:buClr>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Clr>
          <a:schemeClr val="accent6">
            <a:lumMod val="75000"/>
          </a:schemeClr>
        </a:buClr>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Exceptions</a:t>
            </a:r>
            <a:endParaRPr lang="en-US" dirty="0"/>
          </a:p>
        </p:txBody>
      </p:sp>
      <p:sp>
        <p:nvSpPr>
          <p:cNvPr id="5" name="Subtitle 4"/>
          <p:cNvSpPr>
            <a:spLocks noGrp="1"/>
          </p:cNvSpPr>
          <p:nvPr>
            <p:ph type="subTitle" idx="1"/>
          </p:nvPr>
        </p:nvSpPr>
        <p:spPr/>
        <p:txBody>
          <a:bodyPr/>
          <a:lstStyle/>
          <a:p>
            <a:r>
              <a:rPr lang="en-US" dirty="0" smtClean="0"/>
              <a:t>When Good Code Goes Bad</a:t>
            </a:r>
          </a:p>
          <a:p>
            <a:r>
              <a:rPr lang="en-US" altLang="zh-CN" dirty="0" smtClean="0"/>
              <a:t>06-16-2014</a:t>
            </a:r>
            <a:endParaRPr lang="en-US" dirty="0"/>
          </a:p>
        </p:txBody>
      </p:sp>
    </p:spTree>
    <p:extLst>
      <p:ext uri="{BB962C8B-B14F-4D97-AF65-F5344CB8AC3E}">
        <p14:creationId xmlns:p14="http://schemas.microsoft.com/office/powerpoint/2010/main" val="10032716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457200" y="1600199"/>
            <a:ext cx="8229600" cy="4844143"/>
          </a:xfrm>
        </p:spPr>
        <p:txBody>
          <a:bodyPr>
            <a:normAutofit/>
          </a:bodyPr>
          <a:lstStyle/>
          <a:p>
            <a:r>
              <a:rPr lang="en-US" dirty="0" smtClean="0"/>
              <a:t>A further problem with going “passive-aggressive” is that this gives </a:t>
            </a:r>
            <a:r>
              <a:rPr lang="en-US" i="1" dirty="0" smtClean="0"/>
              <a:t>no</a:t>
            </a:r>
            <a:r>
              <a:rPr lang="en-US" dirty="0" smtClean="0"/>
              <a:t> indication to outside code that something actually </a:t>
            </a:r>
            <a:r>
              <a:rPr lang="en-US" i="1" dirty="0" smtClean="0"/>
              <a:t>has</a:t>
            </a:r>
            <a:r>
              <a:rPr lang="en-US" dirty="0" smtClean="0"/>
              <a:t> gone wrong.</a:t>
            </a:r>
          </a:p>
          <a:p>
            <a:pPr lvl="1"/>
            <a:r>
              <a:rPr lang="en-US" dirty="0" smtClean="0"/>
              <a:t>It’s left up to outside code to realize that something is amiss… and if this is ignored, it causes strange behaviors later that can get tricky to test for.</a:t>
            </a:r>
          </a:p>
        </p:txBody>
      </p:sp>
    </p:spTree>
    <p:extLst>
      <p:ext uri="{BB962C8B-B14F-4D97-AF65-F5344CB8AC3E}">
        <p14:creationId xmlns:p14="http://schemas.microsoft.com/office/powerpoint/2010/main" val="12266209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457200" y="1600199"/>
            <a:ext cx="8229600" cy="4844143"/>
          </a:xfrm>
        </p:spPr>
        <p:txBody>
          <a:bodyPr>
            <a:normAutofit/>
          </a:bodyPr>
          <a:lstStyle/>
          <a:p>
            <a:r>
              <a:rPr lang="en-US" dirty="0" smtClean="0"/>
              <a:t>What we’d really like to do: we’d like to indicate – forcibly, if necessary – that some sort of error has occurred within the program.</a:t>
            </a:r>
          </a:p>
          <a:p>
            <a:pPr lvl="1"/>
            <a:r>
              <a:rPr lang="en-US" dirty="0" smtClean="0"/>
              <a:t>This “error” may have happened due to different reasons.</a:t>
            </a:r>
          </a:p>
          <a:p>
            <a:pPr lvl="2"/>
            <a:r>
              <a:rPr lang="en-US" dirty="0" smtClean="0"/>
              <a:t>Could be the result of a mistake by a programmer…</a:t>
            </a:r>
          </a:p>
          <a:p>
            <a:pPr lvl="2"/>
            <a:r>
              <a:rPr lang="en-US" dirty="0" smtClean="0"/>
              <a:t>Or it could be the result of a mistake by the program’s user.</a:t>
            </a:r>
          </a:p>
        </p:txBody>
      </p:sp>
    </p:spTree>
    <p:extLst>
      <p:ext uri="{BB962C8B-B14F-4D97-AF65-F5344CB8AC3E}">
        <p14:creationId xmlns:p14="http://schemas.microsoft.com/office/powerpoint/2010/main" val="30781832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p:txBody>
          <a:bodyPr/>
          <a:lstStyle/>
          <a:p>
            <a:r>
              <a:rPr lang="en-US" dirty="0" smtClean="0"/>
              <a:t>Before examining how we can signal that an error has occurred, let’s examine other sources of errors.</a:t>
            </a:r>
          </a:p>
          <a:p>
            <a:pPr lvl="1"/>
            <a:r>
              <a:rPr lang="en-US" dirty="0" smtClean="0"/>
              <a:t>For example, dividing an integer by zero is one classic source of an error.</a:t>
            </a:r>
          </a:p>
          <a:p>
            <a:pPr lvl="2"/>
            <a:r>
              <a:rPr lang="en-US" dirty="0" smtClean="0"/>
              <a:t>In calculator programs, this could easily be a user’s actual request.</a:t>
            </a:r>
          </a:p>
        </p:txBody>
      </p:sp>
    </p:spTree>
    <p:extLst>
      <p:ext uri="{BB962C8B-B14F-4D97-AF65-F5344CB8AC3E}">
        <p14:creationId xmlns:p14="http://schemas.microsoft.com/office/powerpoint/2010/main" val="20578888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p:txBody>
          <a:bodyPr/>
          <a:lstStyle/>
          <a:p>
            <a:r>
              <a:rPr lang="en-US" dirty="0" smtClean="0"/>
              <a:t>What usually happens whenever a program has an error?</a:t>
            </a:r>
            <a:endParaRPr lang="en-US" dirty="0"/>
          </a:p>
        </p:txBody>
      </p:sp>
    </p:spTree>
    <p:extLst>
      <p:ext uri="{BB962C8B-B14F-4D97-AF65-F5344CB8AC3E}">
        <p14:creationId xmlns:p14="http://schemas.microsoft.com/office/powerpoint/2010/main" val="35114569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 y="21771"/>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2029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p:txBody>
          <a:bodyPr/>
          <a:lstStyle/>
          <a:p>
            <a:r>
              <a:rPr lang="en-US" dirty="0" smtClean="0"/>
              <a:t>What usually happens whenever a program has an error?</a:t>
            </a:r>
          </a:p>
          <a:p>
            <a:pPr lvl="1"/>
            <a:r>
              <a:rPr lang="en-US" dirty="0" smtClean="0"/>
              <a:t>We’re typically the most familiar with the “crash-and-die” response.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6" y="4147252"/>
            <a:ext cx="8665028" cy="143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7098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smtClean="0"/>
              <a:t>Many programming languages have built-in support for “catching” errors that occur.</a:t>
            </a:r>
          </a:p>
          <a:p>
            <a:pPr lvl="1"/>
            <a:r>
              <a:rPr lang="en-US" dirty="0" smtClean="0"/>
              <a:t>This allows programs to attempt a graceful recovery…</a:t>
            </a:r>
          </a:p>
          <a:p>
            <a:pPr lvl="1"/>
            <a:r>
              <a:rPr lang="en-US" dirty="0" smtClean="0"/>
              <a:t>Or to crash to the desktop safely instead.</a:t>
            </a:r>
          </a:p>
        </p:txBody>
      </p:sp>
    </p:spTree>
    <p:extLst>
      <p:ext uri="{BB962C8B-B14F-4D97-AF65-F5344CB8AC3E}">
        <p14:creationId xmlns:p14="http://schemas.microsoft.com/office/powerpoint/2010/main" val="35379297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457200" y="1600200"/>
            <a:ext cx="8229600" cy="4844143"/>
          </a:xfrm>
        </p:spPr>
        <p:txBody>
          <a:bodyPr>
            <a:normAutofit/>
          </a:bodyPr>
          <a:lstStyle/>
          <a:p>
            <a:r>
              <a:rPr lang="en-US" dirty="0" smtClean="0"/>
              <a:t>One mechanism used for </a:t>
            </a:r>
            <a:r>
              <a:rPr lang="en-US" u="sng" dirty="0" smtClean="0"/>
              <a:t>signaling</a:t>
            </a:r>
            <a:r>
              <a:rPr lang="en-US" dirty="0" smtClean="0"/>
              <a:t> an error is that of the </a:t>
            </a:r>
            <a:r>
              <a:rPr lang="en-US" i="1" dirty="0" smtClean="0"/>
              <a:t>exception</a:t>
            </a:r>
            <a:r>
              <a:rPr lang="en-US" dirty="0" smtClean="0"/>
              <a:t>.</a:t>
            </a:r>
          </a:p>
          <a:p>
            <a:pPr lvl="1"/>
            <a:r>
              <a:rPr lang="en-US" dirty="0" smtClean="0"/>
              <a:t>The </a:t>
            </a:r>
            <a:r>
              <a:rPr lang="en-US" i="1" dirty="0" smtClean="0"/>
              <a:t>exception</a:t>
            </a:r>
            <a:r>
              <a:rPr lang="en-US" dirty="0" smtClean="0"/>
              <a:t> operates by </a:t>
            </a:r>
            <a:r>
              <a:rPr lang="en-US" u="sng" dirty="0" smtClean="0"/>
              <a:t>interrupting</a:t>
            </a:r>
            <a:r>
              <a:rPr lang="en-US" dirty="0" smtClean="0"/>
              <a:t> the standard flow of a program by jumping to specialized code for correcting the error.</a:t>
            </a:r>
          </a:p>
          <a:p>
            <a:pPr lvl="1"/>
            <a:r>
              <a:rPr lang="en-US" dirty="0" smtClean="0"/>
              <a:t>Note that once an error is encountered within a line of code, it is not safe to evaluate the lines after it, as they may be affected by the error. </a:t>
            </a:r>
            <a:endParaRPr lang="en-US" dirty="0"/>
          </a:p>
        </p:txBody>
      </p:sp>
    </p:spTree>
    <p:extLst>
      <p:ext uri="{BB962C8B-B14F-4D97-AF65-F5344CB8AC3E}">
        <p14:creationId xmlns:p14="http://schemas.microsoft.com/office/powerpoint/2010/main" val="2674360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457200" y="1600200"/>
            <a:ext cx="8229600" cy="4691743"/>
          </a:xfrm>
        </p:spPr>
        <p:txBody>
          <a:bodyPr>
            <a:normAutofit/>
          </a:bodyPr>
          <a:lstStyle/>
          <a:p>
            <a:r>
              <a:rPr lang="en-US" dirty="0" smtClean="0"/>
              <a:t>In hardware, this is accomplished through something actually known as an </a:t>
            </a:r>
            <a:r>
              <a:rPr lang="en-US" i="1" dirty="0" smtClean="0"/>
              <a:t>interrupt</a:t>
            </a:r>
            <a:r>
              <a:rPr lang="en-US" dirty="0" smtClean="0"/>
              <a:t>.</a:t>
            </a:r>
          </a:p>
          <a:p>
            <a:pPr lvl="1"/>
            <a:r>
              <a:rPr lang="en-US" dirty="0" smtClean="0"/>
              <a:t>Interrupts cause the CPU to cease evaluation of a program temporarily to handle something time-sensitive.</a:t>
            </a:r>
          </a:p>
          <a:p>
            <a:pPr lvl="1"/>
            <a:r>
              <a:rPr lang="en-US" dirty="0" smtClean="0"/>
              <a:t>In a sense, CPUs have A.D.D. in regard to </a:t>
            </a:r>
            <a:r>
              <a:rPr lang="en-US" smtClean="0"/>
              <a:t>interrupts</a:t>
            </a:r>
            <a:r>
              <a:rPr lang="en-US" smtClean="0"/>
              <a:t>.</a:t>
            </a:r>
            <a:endParaRPr lang="en-US" sz="1200" dirty="0" smtClean="0"/>
          </a:p>
          <a:p>
            <a:pPr lvl="2"/>
            <a:r>
              <a:rPr lang="en-US" dirty="0" smtClean="0"/>
              <a:t>There are mechanisms in place to resume operation properly, however.</a:t>
            </a:r>
            <a:endParaRPr lang="en-US" dirty="0" smtClean="0"/>
          </a:p>
        </p:txBody>
      </p:sp>
    </p:spTree>
    <p:extLst>
      <p:ext uri="{BB962C8B-B14F-4D97-AF65-F5344CB8AC3E}">
        <p14:creationId xmlns:p14="http://schemas.microsoft.com/office/powerpoint/2010/main" val="23441620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in C++</a:t>
            </a:r>
            <a:endParaRPr lang="en-US" dirty="0"/>
          </a:p>
        </p:txBody>
      </p:sp>
      <p:sp>
        <p:nvSpPr>
          <p:cNvPr id="3" name="Content Placeholder 2"/>
          <p:cNvSpPr>
            <a:spLocks noGrp="1"/>
          </p:cNvSpPr>
          <p:nvPr>
            <p:ph idx="1"/>
          </p:nvPr>
        </p:nvSpPr>
        <p:spPr/>
        <p:txBody>
          <a:bodyPr>
            <a:normAutofit/>
          </a:bodyPr>
          <a:lstStyle/>
          <a:p>
            <a:r>
              <a:rPr lang="en-US" dirty="0" smtClean="0"/>
              <a:t>Within C++, many such </a:t>
            </a:r>
            <a:r>
              <a:rPr lang="en-US" i="1" dirty="0" smtClean="0"/>
              <a:t>exceptions</a:t>
            </a:r>
            <a:r>
              <a:rPr lang="en-US" dirty="0" smtClean="0"/>
              <a:t> are represented by a form of the </a:t>
            </a:r>
            <a:r>
              <a:rPr lang="en-US" dirty="0" err="1" smtClean="0"/>
              <a:t>std</a:t>
            </a:r>
            <a:r>
              <a:rPr lang="en-US" dirty="0" smtClean="0"/>
              <a:t>::exception class.</a:t>
            </a:r>
          </a:p>
          <a:p>
            <a:pPr lvl="1"/>
            <a:r>
              <a:rPr lang="en-US" dirty="0" smtClean="0"/>
              <a:t>Use </a:t>
            </a:r>
            <a:r>
              <a:rPr lang="en-US" dirty="0">
                <a:solidFill>
                  <a:srgbClr val="8064A2"/>
                </a:solidFill>
              </a:rPr>
              <a:t>#include </a:t>
            </a:r>
            <a:r>
              <a:rPr lang="en-US" dirty="0" smtClean="0">
                <a:solidFill>
                  <a:srgbClr val="4F81BD"/>
                </a:solidFill>
              </a:rPr>
              <a:t>&lt;</a:t>
            </a:r>
            <a:r>
              <a:rPr lang="en-US" dirty="0" err="1" smtClean="0">
                <a:solidFill>
                  <a:srgbClr val="4F81BD"/>
                </a:solidFill>
              </a:rPr>
              <a:t>stdexcept</a:t>
            </a:r>
            <a:r>
              <a:rPr lang="en-US" dirty="0" smtClean="0">
                <a:solidFill>
                  <a:srgbClr val="4F81BD"/>
                </a:solidFill>
              </a:rPr>
              <a:t>&gt;</a:t>
            </a:r>
            <a:r>
              <a:rPr lang="en-US" dirty="0" smtClean="0"/>
              <a:t>.</a:t>
            </a:r>
          </a:p>
          <a:p>
            <a:pPr lvl="1"/>
            <a:r>
              <a:rPr lang="en-US" dirty="0" smtClean="0"/>
              <a:t>In particular, most object-oriented  exceptions are represented this way.</a:t>
            </a:r>
          </a:p>
          <a:p>
            <a:pPr lvl="2"/>
            <a:r>
              <a:rPr lang="en-US" dirty="0" smtClean="0"/>
              <a:t>Other sorts of errors (e.g. arithmetic) may not be represented this way.</a:t>
            </a:r>
          </a:p>
          <a:p>
            <a:pPr lvl="2"/>
            <a:r>
              <a:rPr lang="en-US" dirty="0" smtClean="0"/>
              <a:t>Note – these are “object” exceptions.</a:t>
            </a:r>
          </a:p>
        </p:txBody>
      </p:sp>
    </p:spTree>
    <p:extLst>
      <p:ext uri="{BB962C8B-B14F-4D97-AF65-F5344CB8AC3E}">
        <p14:creationId xmlns:p14="http://schemas.microsoft.com/office/powerpoint/2010/main" val="7563656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Object-orientation is all about recognizing the different “actors” at work in the system being modeled.</a:t>
            </a:r>
          </a:p>
          <a:p>
            <a:pPr lvl="1"/>
            <a:r>
              <a:rPr lang="en-US" dirty="0" smtClean="0"/>
              <a:t>First, the different data available within the system are organized appropriately.</a:t>
            </a:r>
          </a:p>
          <a:p>
            <a:pPr lvl="1"/>
            <a:r>
              <a:rPr lang="en-US" dirty="0" smtClean="0"/>
              <a:t>Secondly, functionalities relating to the state of data and its management are bound to that data.</a:t>
            </a:r>
            <a:endParaRPr lang="en-US" dirty="0"/>
          </a:p>
        </p:txBody>
      </p:sp>
    </p:spTree>
    <p:extLst>
      <p:ext uri="{BB962C8B-B14F-4D97-AF65-F5344CB8AC3E}">
        <p14:creationId xmlns:p14="http://schemas.microsoft.com/office/powerpoint/2010/main" val="20871221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in C++</a:t>
            </a:r>
            <a:endParaRPr lang="en-US" dirty="0"/>
          </a:p>
        </p:txBody>
      </p:sp>
      <p:sp>
        <p:nvSpPr>
          <p:cNvPr id="3" name="Content Placeholder 2"/>
          <p:cNvSpPr>
            <a:spLocks noGrp="1"/>
          </p:cNvSpPr>
          <p:nvPr>
            <p:ph idx="1"/>
          </p:nvPr>
        </p:nvSpPr>
        <p:spPr/>
        <p:txBody>
          <a:bodyPr>
            <a:normAutofit/>
          </a:bodyPr>
          <a:lstStyle/>
          <a:p>
            <a:r>
              <a:rPr lang="en-US" dirty="0" smtClean="0"/>
              <a:t>Exceptions, once </a:t>
            </a:r>
            <a:r>
              <a:rPr lang="en-US" i="1" dirty="0" smtClean="0"/>
              <a:t>thrown</a:t>
            </a:r>
            <a:r>
              <a:rPr lang="en-US" dirty="0" smtClean="0"/>
              <a:t>, must be </a:t>
            </a:r>
            <a:r>
              <a:rPr lang="en-US" i="1" dirty="0" smtClean="0"/>
              <a:t>caught</a:t>
            </a:r>
            <a:r>
              <a:rPr lang="en-US" dirty="0" smtClean="0"/>
              <a:t> by specialized error-handling code.</a:t>
            </a:r>
          </a:p>
          <a:p>
            <a:pPr lvl="1"/>
            <a:r>
              <a:rPr lang="en-US" dirty="0" smtClean="0"/>
              <a:t>If an exception goes uncaught, the program will crash to the desktop.</a:t>
            </a:r>
          </a:p>
        </p:txBody>
      </p:sp>
    </p:spTree>
    <p:extLst>
      <p:ext uri="{BB962C8B-B14F-4D97-AF65-F5344CB8AC3E}">
        <p14:creationId xmlns:p14="http://schemas.microsoft.com/office/powerpoint/2010/main" val="795553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Object</a:t>
            </a:r>
            <a:endParaRPr lang="en-US" dirty="0"/>
          </a:p>
        </p:txBody>
      </p:sp>
      <p:sp>
        <p:nvSpPr>
          <p:cNvPr id="3" name="Content Placeholder 2"/>
          <p:cNvSpPr>
            <a:spLocks noGrp="1"/>
          </p:cNvSpPr>
          <p:nvPr>
            <p:ph idx="1"/>
          </p:nvPr>
        </p:nvSpPr>
        <p:spPr>
          <a:xfrm>
            <a:off x="457200" y="1600200"/>
            <a:ext cx="8229600" cy="4931229"/>
          </a:xfrm>
        </p:spPr>
        <p:txBody>
          <a:bodyPr>
            <a:normAutofit/>
          </a:bodyPr>
          <a:lstStyle/>
          <a:p>
            <a:pPr marL="0" lvl="0" indent="0">
              <a:buClr>
                <a:srgbClr val="1F497D">
                  <a:lumMod val="60000"/>
                  <a:lumOff val="40000"/>
                </a:srgbClr>
              </a:buClr>
              <a:buNone/>
            </a:pPr>
            <a:r>
              <a:rPr lang="en-US" sz="2400" dirty="0">
                <a:solidFill>
                  <a:srgbClr val="8064A2"/>
                </a:solidFill>
              </a:rPr>
              <a:t>#include </a:t>
            </a:r>
            <a:r>
              <a:rPr lang="en-US" sz="2400" dirty="0">
                <a:solidFill>
                  <a:srgbClr val="4F81BD"/>
                </a:solidFill>
              </a:rPr>
              <a:t>&lt;</a:t>
            </a:r>
            <a:r>
              <a:rPr lang="en-US" sz="2400" dirty="0" err="1">
                <a:solidFill>
                  <a:srgbClr val="4F81BD"/>
                </a:solidFill>
              </a:rPr>
              <a:t>stdexcept</a:t>
            </a:r>
            <a:r>
              <a:rPr lang="en-US" sz="2400" dirty="0" smtClean="0">
                <a:solidFill>
                  <a:srgbClr val="4F81BD"/>
                </a:solidFill>
              </a:rPr>
              <a:t>&gt;</a:t>
            </a:r>
            <a:endParaRPr lang="en-US" sz="2400" dirty="0" smtClean="0"/>
          </a:p>
          <a:p>
            <a:pPr marL="0" lvl="0" indent="0">
              <a:buClr>
                <a:srgbClr val="1F497D">
                  <a:lumMod val="60000"/>
                  <a:lumOff val="40000"/>
                </a:srgbClr>
              </a:buClr>
              <a:buNone/>
            </a:pPr>
            <a:r>
              <a:rPr lang="en-US" sz="2400" dirty="0" smtClean="0">
                <a:latin typeface="Lucida Console" pitchFamily="49" charset="0"/>
              </a:rPr>
              <a:t>Person::Person(</a:t>
            </a:r>
            <a:r>
              <a:rPr lang="en-US" sz="2400" dirty="0" smtClean="0">
                <a:solidFill>
                  <a:srgbClr val="76923C"/>
                </a:solidFill>
                <a:latin typeface="Lucida Console" pitchFamily="49" charset="0"/>
              </a:rPr>
              <a:t>string</a:t>
            </a:r>
            <a:r>
              <a:rPr lang="en-US" sz="2400" dirty="0" smtClean="0">
                <a:latin typeface="Lucida Console" pitchFamily="49" charset="0"/>
              </a:rPr>
              <a:t> </a:t>
            </a:r>
            <a:r>
              <a:rPr lang="en-US" sz="2400" dirty="0">
                <a:latin typeface="Lucida Console" pitchFamily="49" charset="0"/>
              </a:rPr>
              <a:t>name, </a:t>
            </a:r>
            <a:r>
              <a:rPr lang="en-US" sz="2400" dirty="0" err="1">
                <a:solidFill>
                  <a:srgbClr val="8064A2"/>
                </a:solidFill>
                <a:latin typeface="Lucida Console" pitchFamily="49" charset="0"/>
              </a:rPr>
              <a:t>int</a:t>
            </a:r>
            <a:r>
              <a:rPr lang="en-US" sz="2400" dirty="0">
                <a:solidFill>
                  <a:srgbClr val="8064A2"/>
                </a:solidFill>
                <a:latin typeface="Lucida Console" pitchFamily="49" charset="0"/>
              </a:rPr>
              <a:t> </a:t>
            </a:r>
            <a:r>
              <a:rPr lang="en-US" sz="2400" dirty="0">
                <a:latin typeface="Lucida Console" pitchFamily="49" charset="0"/>
              </a:rPr>
              <a:t>age)</a:t>
            </a:r>
          </a:p>
          <a:p>
            <a:pPr marL="0" lvl="0" indent="0">
              <a:buClr>
                <a:srgbClr val="1F497D">
                  <a:lumMod val="60000"/>
                  <a:lumOff val="40000"/>
                </a:srgbClr>
              </a:buClr>
              <a:buNone/>
            </a:pPr>
            <a:r>
              <a:rPr lang="en-US" sz="2400" dirty="0" smtClean="0">
                <a:solidFill>
                  <a:prstClr val="black"/>
                </a:solidFill>
                <a:latin typeface="Lucida Console" pitchFamily="49" charset="0"/>
              </a:rPr>
              <a:t>{</a:t>
            </a:r>
          </a:p>
          <a:p>
            <a:pPr marL="0" lvl="0" indent="0">
              <a:buClr>
                <a:srgbClr val="1F497D">
                  <a:lumMod val="60000"/>
                  <a:lumOff val="40000"/>
                </a:srgbClr>
              </a:buClr>
              <a:buNone/>
            </a:pPr>
            <a:r>
              <a:rPr lang="en-US" sz="2400" dirty="0" smtClean="0">
                <a:solidFill>
                  <a:prstClr val="black"/>
                </a:solidFill>
                <a:latin typeface="Lucida Console" pitchFamily="49" charset="0"/>
              </a:rPr>
              <a:t>	</a:t>
            </a:r>
            <a:r>
              <a:rPr lang="en-US" sz="2400" dirty="0" smtClean="0">
                <a:solidFill>
                  <a:schemeClr val="accent4"/>
                </a:solidFill>
                <a:latin typeface="Lucida Console" pitchFamily="49" charset="0"/>
              </a:rPr>
              <a:t>if</a:t>
            </a:r>
            <a:r>
              <a:rPr lang="en-US" sz="2400" dirty="0" smtClean="0">
                <a:solidFill>
                  <a:prstClr val="black"/>
                </a:solidFill>
                <a:latin typeface="Lucida Console" pitchFamily="49" charset="0"/>
              </a:rPr>
              <a:t>(</a:t>
            </a:r>
            <a:r>
              <a:rPr lang="en-US" sz="2400" dirty="0" err="1" smtClean="0">
                <a:latin typeface="Lucida Console" pitchFamily="49" charset="0"/>
              </a:rPr>
              <a:t>name.compare</a:t>
            </a:r>
            <a:r>
              <a:rPr lang="en-US" sz="2400" dirty="0" smtClean="0">
                <a:latin typeface="Lucida Console" pitchFamily="49" charset="0"/>
              </a:rPr>
              <a:t>(</a:t>
            </a:r>
            <a:r>
              <a:rPr lang="en-US" sz="2400" dirty="0" smtClean="0">
                <a:solidFill>
                  <a:schemeClr val="tx2"/>
                </a:solidFill>
                <a:latin typeface="Lucida Console" pitchFamily="49" charset="0"/>
              </a:rPr>
              <a:t>“”</a:t>
            </a:r>
            <a:r>
              <a:rPr lang="en-US" sz="2400" dirty="0" smtClean="0">
                <a:latin typeface="Lucida Console" pitchFamily="49" charset="0"/>
              </a:rPr>
              <a:t>) == 0</a:t>
            </a:r>
            <a:r>
              <a:rPr lang="en-US" sz="2400" dirty="0" smtClean="0">
                <a:solidFill>
                  <a:prstClr val="black"/>
                </a:solidFill>
                <a:latin typeface="Lucida Console" pitchFamily="49" charset="0"/>
              </a:rPr>
              <a:t>)</a:t>
            </a:r>
          </a:p>
          <a:p>
            <a:pPr marL="0" lvl="0" indent="0">
              <a:buClr>
                <a:srgbClr val="1F497D">
                  <a:lumMod val="60000"/>
                  <a:lumOff val="40000"/>
                </a:srgbClr>
              </a:buClr>
              <a:buNone/>
            </a:pPr>
            <a:r>
              <a:rPr lang="en-US" sz="2400" dirty="0" smtClean="0">
                <a:solidFill>
                  <a:prstClr val="black"/>
                </a:solidFill>
                <a:latin typeface="Lucida Console" pitchFamily="49" charset="0"/>
              </a:rPr>
              <a:t>	{</a:t>
            </a:r>
          </a:p>
          <a:p>
            <a:pPr marL="0" lvl="0" indent="0">
              <a:buClr>
                <a:srgbClr val="1F497D">
                  <a:lumMod val="60000"/>
                  <a:lumOff val="40000"/>
                </a:srgbClr>
              </a:buClr>
              <a:buNone/>
            </a:pPr>
            <a:r>
              <a:rPr lang="en-US" sz="2400" dirty="0" smtClean="0">
                <a:solidFill>
                  <a:prstClr val="black"/>
                </a:solidFill>
                <a:latin typeface="Lucida Console" pitchFamily="49" charset="0"/>
              </a:rPr>
              <a:t>	</a:t>
            </a:r>
            <a:r>
              <a:rPr lang="en-US" sz="2400" dirty="0" smtClean="0">
                <a:solidFill>
                  <a:schemeClr val="accent4"/>
                </a:solidFill>
                <a:latin typeface="Lucida Console" pitchFamily="49" charset="0"/>
              </a:rPr>
              <a:t>throw </a:t>
            </a:r>
            <a:r>
              <a:rPr lang="en-US" sz="2400" dirty="0" err="1" smtClean="0">
                <a:solidFill>
                  <a:prstClr val="black"/>
                </a:solidFill>
                <a:latin typeface="Lucida Console" pitchFamily="49" charset="0"/>
              </a:rPr>
              <a:t>invalid_argument</a:t>
            </a:r>
            <a:endParaRPr lang="en-US" sz="2400" dirty="0" smtClean="0">
              <a:solidFill>
                <a:prstClr val="black"/>
              </a:solidFill>
              <a:latin typeface="Lucida Console" pitchFamily="49" charset="0"/>
            </a:endParaRPr>
          </a:p>
          <a:p>
            <a:pPr marL="0" lvl="0" indent="0">
              <a:buClr>
                <a:srgbClr val="1F497D">
                  <a:lumMod val="60000"/>
                  <a:lumOff val="40000"/>
                </a:srgbClr>
              </a:buClr>
              <a:buNone/>
            </a:pPr>
            <a:r>
              <a:rPr lang="en-US" sz="2400" dirty="0">
                <a:solidFill>
                  <a:prstClr val="black"/>
                </a:solidFill>
                <a:latin typeface="Lucida Console" pitchFamily="49" charset="0"/>
              </a:rPr>
              <a:t>	</a:t>
            </a:r>
            <a:r>
              <a:rPr lang="en-US" sz="2400" dirty="0" smtClean="0">
                <a:solidFill>
                  <a:prstClr val="black"/>
                </a:solidFill>
                <a:latin typeface="Lucida Console" pitchFamily="49" charset="0"/>
              </a:rPr>
              <a:t>    (“Name may not be null!”);</a:t>
            </a:r>
            <a:endParaRPr lang="en-US" sz="2400" dirty="0">
              <a:solidFill>
                <a:prstClr val="black"/>
              </a:solidFill>
              <a:latin typeface="Lucida Console" pitchFamily="49" charset="0"/>
            </a:endParaRPr>
          </a:p>
          <a:p>
            <a:pPr marL="0" lvl="0" indent="0">
              <a:buClr>
                <a:srgbClr val="1F497D">
                  <a:lumMod val="60000"/>
                  <a:lumOff val="40000"/>
                </a:srgbClr>
              </a:buClr>
              <a:buNone/>
            </a:pPr>
            <a:r>
              <a:rPr lang="en-US" sz="2400" dirty="0">
                <a:solidFill>
                  <a:prstClr val="black"/>
                </a:solidFill>
                <a:latin typeface="Lucida Console" pitchFamily="49" charset="0"/>
              </a:rPr>
              <a:t>	</a:t>
            </a:r>
            <a:r>
              <a:rPr lang="en-US" sz="2400" dirty="0" smtClean="0">
                <a:solidFill>
                  <a:prstClr val="black"/>
                </a:solidFill>
                <a:latin typeface="Lucida Console" pitchFamily="49" charset="0"/>
              </a:rPr>
              <a:t>}</a:t>
            </a:r>
            <a:endParaRPr lang="en-US" dirty="0"/>
          </a:p>
          <a:p>
            <a:pPr marL="0" lvl="0" indent="0">
              <a:buClr>
                <a:srgbClr val="1F497D">
                  <a:lumMod val="60000"/>
                  <a:lumOff val="40000"/>
                </a:srgbClr>
              </a:buClr>
              <a:buNone/>
            </a:pPr>
            <a:r>
              <a:rPr lang="en-US" sz="2400" dirty="0" smtClean="0">
                <a:solidFill>
                  <a:prstClr val="black"/>
                </a:solidFill>
                <a:latin typeface="Lucida Console" pitchFamily="49" charset="0"/>
              </a:rPr>
              <a:t>...</a:t>
            </a:r>
          </a:p>
        </p:txBody>
      </p:sp>
    </p:spTree>
    <p:extLst>
      <p:ext uri="{BB962C8B-B14F-4D97-AF65-F5344CB8AC3E}">
        <p14:creationId xmlns:p14="http://schemas.microsoft.com/office/powerpoint/2010/main" val="2690346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Object</a:t>
            </a:r>
            <a:endParaRPr lang="en-US" dirty="0"/>
          </a:p>
        </p:txBody>
      </p:sp>
      <p:sp>
        <p:nvSpPr>
          <p:cNvPr id="3" name="Content Placeholder 2"/>
          <p:cNvSpPr>
            <a:spLocks noGrp="1"/>
          </p:cNvSpPr>
          <p:nvPr>
            <p:ph idx="1"/>
          </p:nvPr>
        </p:nvSpPr>
        <p:spPr>
          <a:xfrm>
            <a:off x="457200" y="1600200"/>
            <a:ext cx="8229600" cy="4931229"/>
          </a:xfrm>
        </p:spPr>
        <p:txBody>
          <a:bodyPr>
            <a:normAutofit/>
          </a:bodyPr>
          <a:lstStyle/>
          <a:p>
            <a:pPr marL="0" lvl="0" indent="0">
              <a:buClr>
                <a:srgbClr val="1F497D">
                  <a:lumMod val="60000"/>
                  <a:lumOff val="40000"/>
                </a:srgbClr>
              </a:buClr>
              <a:buNone/>
            </a:pPr>
            <a:r>
              <a:rPr lang="en-US" sz="2400" dirty="0">
                <a:latin typeface="Lucida Console" pitchFamily="49" charset="0"/>
              </a:rPr>
              <a:t>Person::Person(</a:t>
            </a:r>
            <a:r>
              <a:rPr lang="en-US" sz="2400" dirty="0">
                <a:solidFill>
                  <a:srgbClr val="76923C"/>
                </a:solidFill>
                <a:latin typeface="Lucida Console" pitchFamily="49" charset="0"/>
              </a:rPr>
              <a:t>string</a:t>
            </a:r>
            <a:r>
              <a:rPr lang="en-US" sz="2400" dirty="0">
                <a:latin typeface="Lucida Console" pitchFamily="49" charset="0"/>
              </a:rPr>
              <a:t> name, </a:t>
            </a:r>
            <a:r>
              <a:rPr lang="en-US" sz="2400" dirty="0" err="1">
                <a:solidFill>
                  <a:srgbClr val="8064A2"/>
                </a:solidFill>
                <a:latin typeface="Lucida Console" pitchFamily="49" charset="0"/>
              </a:rPr>
              <a:t>int</a:t>
            </a:r>
            <a:r>
              <a:rPr lang="en-US" sz="2400" dirty="0">
                <a:solidFill>
                  <a:srgbClr val="8064A2"/>
                </a:solidFill>
                <a:latin typeface="Lucida Console" pitchFamily="49" charset="0"/>
              </a:rPr>
              <a:t> </a:t>
            </a:r>
            <a:r>
              <a:rPr lang="en-US" sz="2400" dirty="0">
                <a:latin typeface="Lucida Console" pitchFamily="49" charset="0"/>
              </a:rPr>
              <a:t>age)</a:t>
            </a:r>
          </a:p>
          <a:p>
            <a:pPr marL="0" lvl="0" indent="0">
              <a:buClr>
                <a:srgbClr val="1F497D">
                  <a:lumMod val="60000"/>
                  <a:lumOff val="40000"/>
                </a:srgbClr>
              </a:buClr>
              <a:buNone/>
            </a:pPr>
            <a:r>
              <a:rPr lang="en-US" sz="2400" dirty="0" smtClean="0">
                <a:solidFill>
                  <a:prstClr val="black"/>
                </a:solidFill>
                <a:latin typeface="Lucida Console" pitchFamily="49" charset="0"/>
              </a:rPr>
              <a:t>{</a:t>
            </a:r>
          </a:p>
          <a:p>
            <a:pPr marL="0" lvl="0" indent="0">
              <a:buClr>
                <a:srgbClr val="1F497D">
                  <a:lumMod val="60000"/>
                  <a:lumOff val="40000"/>
                </a:srgbClr>
              </a:buClr>
              <a:buNone/>
            </a:pPr>
            <a:r>
              <a:rPr lang="en-US" sz="2400" dirty="0" smtClean="0">
                <a:solidFill>
                  <a:prstClr val="black"/>
                </a:solidFill>
                <a:latin typeface="Lucida Console" pitchFamily="49" charset="0"/>
              </a:rPr>
              <a:t>...</a:t>
            </a:r>
          </a:p>
          <a:p>
            <a:pPr marL="0" lvl="0" indent="0">
              <a:buClr>
                <a:srgbClr val="1F497D">
                  <a:lumMod val="60000"/>
                  <a:lumOff val="40000"/>
                </a:srgbClr>
              </a:buClr>
              <a:buNone/>
            </a:pPr>
            <a:r>
              <a:rPr lang="en-US" sz="2400" dirty="0" smtClean="0">
                <a:solidFill>
                  <a:prstClr val="black"/>
                </a:solidFill>
                <a:latin typeface="Lucida Console" pitchFamily="49" charset="0"/>
              </a:rPr>
              <a:t>	</a:t>
            </a:r>
            <a:r>
              <a:rPr lang="en-US" sz="2400" dirty="0" smtClean="0">
                <a:solidFill>
                  <a:schemeClr val="accent4"/>
                </a:solidFill>
                <a:latin typeface="Lucida Console" pitchFamily="49" charset="0"/>
              </a:rPr>
              <a:t>if</a:t>
            </a:r>
            <a:r>
              <a:rPr lang="en-US" sz="2400" dirty="0" smtClean="0">
                <a:solidFill>
                  <a:prstClr val="black"/>
                </a:solidFill>
                <a:latin typeface="Lucida Console" pitchFamily="49" charset="0"/>
              </a:rPr>
              <a:t>(age &lt; 0)</a:t>
            </a:r>
          </a:p>
          <a:p>
            <a:pPr marL="0" lvl="0" indent="0">
              <a:buClr>
                <a:srgbClr val="1F497D">
                  <a:lumMod val="60000"/>
                  <a:lumOff val="40000"/>
                </a:srgbClr>
              </a:buClr>
              <a:buNone/>
            </a:pPr>
            <a:r>
              <a:rPr lang="en-US" sz="2400" dirty="0" smtClean="0">
                <a:solidFill>
                  <a:prstClr val="black"/>
                </a:solidFill>
                <a:latin typeface="Lucida Console" pitchFamily="49" charset="0"/>
              </a:rPr>
              <a:t>	{</a:t>
            </a:r>
          </a:p>
          <a:p>
            <a:pPr marL="0" lvl="0" indent="0">
              <a:buClr>
                <a:srgbClr val="1F497D">
                  <a:lumMod val="60000"/>
                  <a:lumOff val="40000"/>
                </a:srgbClr>
              </a:buClr>
              <a:buNone/>
            </a:pPr>
            <a:r>
              <a:rPr lang="en-US" sz="2400" dirty="0" smtClean="0">
                <a:solidFill>
                  <a:prstClr val="black"/>
                </a:solidFill>
                <a:latin typeface="Lucida Console" pitchFamily="49" charset="0"/>
              </a:rPr>
              <a:t>	</a:t>
            </a:r>
            <a:r>
              <a:rPr lang="en-US" sz="2400" dirty="0" smtClean="0">
                <a:solidFill>
                  <a:schemeClr val="accent4"/>
                </a:solidFill>
                <a:latin typeface="Lucida Console" pitchFamily="49" charset="0"/>
              </a:rPr>
              <a:t>throw </a:t>
            </a:r>
            <a:r>
              <a:rPr lang="en-US" sz="2400" dirty="0" err="1" smtClean="0">
                <a:solidFill>
                  <a:prstClr val="black"/>
                </a:solidFill>
                <a:latin typeface="Lucida Console" pitchFamily="49" charset="0"/>
              </a:rPr>
              <a:t>out_of_range</a:t>
            </a:r>
            <a:endParaRPr lang="en-US" sz="2400" dirty="0" smtClean="0">
              <a:solidFill>
                <a:prstClr val="black"/>
              </a:solidFill>
              <a:latin typeface="Lucida Console" pitchFamily="49" charset="0"/>
            </a:endParaRPr>
          </a:p>
          <a:p>
            <a:pPr marL="0" lvl="0" indent="0">
              <a:buClr>
                <a:srgbClr val="1F497D">
                  <a:lumMod val="60000"/>
                  <a:lumOff val="40000"/>
                </a:srgbClr>
              </a:buClr>
              <a:buNone/>
            </a:pPr>
            <a:r>
              <a:rPr lang="en-US" sz="2400" dirty="0">
                <a:solidFill>
                  <a:prstClr val="black"/>
                </a:solidFill>
                <a:latin typeface="Lucida Console" pitchFamily="49" charset="0"/>
              </a:rPr>
              <a:t>	</a:t>
            </a:r>
            <a:r>
              <a:rPr lang="en-US" sz="2400" dirty="0" smtClean="0">
                <a:solidFill>
                  <a:prstClr val="black"/>
                </a:solidFill>
                <a:latin typeface="Lucida Console" pitchFamily="49" charset="0"/>
              </a:rPr>
              <a:t>    (“Age must be non-negative!”);</a:t>
            </a:r>
            <a:endParaRPr lang="en-US" sz="2400" dirty="0">
              <a:solidFill>
                <a:prstClr val="black"/>
              </a:solidFill>
              <a:latin typeface="Lucida Console" pitchFamily="49" charset="0"/>
            </a:endParaRPr>
          </a:p>
          <a:p>
            <a:pPr marL="0" lvl="0" indent="0">
              <a:buClr>
                <a:srgbClr val="1F497D">
                  <a:lumMod val="60000"/>
                  <a:lumOff val="40000"/>
                </a:srgbClr>
              </a:buClr>
              <a:buNone/>
            </a:pPr>
            <a:r>
              <a:rPr lang="en-US" sz="2400" dirty="0">
                <a:solidFill>
                  <a:prstClr val="black"/>
                </a:solidFill>
                <a:latin typeface="Lucida Console" pitchFamily="49" charset="0"/>
              </a:rPr>
              <a:t>	</a:t>
            </a:r>
            <a:r>
              <a:rPr lang="en-US" sz="2400" dirty="0" smtClean="0">
                <a:solidFill>
                  <a:prstClr val="black"/>
                </a:solidFill>
                <a:latin typeface="Lucida Console" pitchFamily="49" charset="0"/>
              </a:rPr>
              <a:t>}</a:t>
            </a:r>
            <a:endParaRPr lang="en-US" dirty="0"/>
          </a:p>
          <a:p>
            <a:pPr marL="0" lvl="0" indent="0">
              <a:buClr>
                <a:srgbClr val="1F497D">
                  <a:lumMod val="60000"/>
                  <a:lumOff val="40000"/>
                </a:srgbClr>
              </a:buClr>
              <a:buNone/>
            </a:pPr>
            <a:r>
              <a:rPr lang="en-US" sz="2400" dirty="0" smtClean="0">
                <a:solidFill>
                  <a:prstClr val="black"/>
                </a:solidFill>
                <a:latin typeface="Lucida Console" pitchFamily="49" charset="0"/>
              </a:rPr>
              <a:t>...</a:t>
            </a:r>
          </a:p>
        </p:txBody>
      </p:sp>
    </p:spTree>
    <p:extLst>
      <p:ext uri="{BB962C8B-B14F-4D97-AF65-F5344CB8AC3E}">
        <p14:creationId xmlns:p14="http://schemas.microsoft.com/office/powerpoint/2010/main" val="99448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r>
              <a:rPr lang="en-US" dirty="0" smtClean="0"/>
              <a:t>Many of C++’s built-in classes (especially those in the </a:t>
            </a:r>
            <a:r>
              <a:rPr lang="en-US" dirty="0" err="1" smtClean="0">
                <a:latin typeface="Lucida Console" panose="020B0609040504020204" pitchFamily="49" charset="0"/>
              </a:rPr>
              <a:t>std</a:t>
            </a:r>
            <a:r>
              <a:rPr lang="en-US" dirty="0" smtClean="0"/>
              <a:t> namespace) are designed to </a:t>
            </a:r>
            <a:r>
              <a:rPr lang="en-US" i="1" dirty="0" smtClean="0"/>
              <a:t>throw</a:t>
            </a:r>
            <a:r>
              <a:rPr lang="en-US" dirty="0" smtClean="0"/>
              <a:t> exceptions when errors occur.</a:t>
            </a:r>
          </a:p>
          <a:p>
            <a:r>
              <a:rPr lang="en-US" dirty="0" smtClean="0"/>
              <a:t>Examples:</a:t>
            </a:r>
          </a:p>
          <a:p>
            <a:pPr lvl="1"/>
            <a:r>
              <a:rPr lang="en-US" dirty="0" smtClean="0"/>
              <a:t>exception</a:t>
            </a:r>
          </a:p>
          <a:p>
            <a:pPr lvl="1"/>
            <a:r>
              <a:rPr lang="en-US" dirty="0" err="1" smtClean="0"/>
              <a:t>runtime_error</a:t>
            </a:r>
            <a:endParaRPr lang="en-US" dirty="0"/>
          </a:p>
          <a:p>
            <a:pPr lvl="1"/>
            <a:r>
              <a:rPr lang="en-US" dirty="0" err="1" smtClean="0"/>
              <a:t>range_error</a:t>
            </a:r>
            <a:endParaRPr lang="en-US" dirty="0" smtClean="0"/>
          </a:p>
          <a:p>
            <a:pPr lvl="1"/>
            <a:endParaRPr lang="en-US" dirty="0"/>
          </a:p>
        </p:txBody>
      </p:sp>
    </p:spTree>
    <p:extLst>
      <p:ext uri="{BB962C8B-B14F-4D97-AF65-F5344CB8AC3E}">
        <p14:creationId xmlns:p14="http://schemas.microsoft.com/office/powerpoint/2010/main" val="50002771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Exceptions</a:t>
            </a:r>
            <a:endParaRPr lang="en-US" dirty="0"/>
          </a:p>
        </p:txBody>
      </p:sp>
      <p:sp>
        <p:nvSpPr>
          <p:cNvPr id="3" name="Content Placeholder 2"/>
          <p:cNvSpPr>
            <a:spLocks noGrp="1"/>
          </p:cNvSpPr>
          <p:nvPr>
            <p:ph idx="1"/>
          </p:nvPr>
        </p:nvSpPr>
        <p:spPr/>
        <p:txBody>
          <a:bodyPr/>
          <a:lstStyle/>
          <a:p>
            <a:r>
              <a:rPr lang="en-US" dirty="0" smtClean="0"/>
              <a:t>For a class to signal an error, it can create an instance of the appropriate exception type and then throw it.</a:t>
            </a:r>
          </a:p>
          <a:p>
            <a:r>
              <a:rPr lang="en-US" dirty="0" smtClean="0"/>
              <a:t>Exceptions often may take on a message, in string form, which can be useful for debugging purposes.</a:t>
            </a:r>
          </a:p>
          <a:p>
            <a:r>
              <a:rPr lang="en-US" dirty="0" smtClean="0"/>
              <a:t>See section 5.6</a:t>
            </a:r>
            <a:endParaRPr lang="en-US" dirty="0"/>
          </a:p>
        </p:txBody>
      </p:sp>
    </p:spTree>
    <p:extLst>
      <p:ext uri="{BB962C8B-B14F-4D97-AF65-F5344CB8AC3E}">
        <p14:creationId xmlns:p14="http://schemas.microsoft.com/office/powerpoint/2010/main" val="9423357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Object</a:t>
            </a:r>
            <a:endParaRPr lang="en-US" dirty="0"/>
          </a:p>
        </p:txBody>
      </p:sp>
      <p:sp>
        <p:nvSpPr>
          <p:cNvPr id="3" name="Content Placeholder 2"/>
          <p:cNvSpPr>
            <a:spLocks noGrp="1"/>
          </p:cNvSpPr>
          <p:nvPr>
            <p:ph idx="1"/>
          </p:nvPr>
        </p:nvSpPr>
        <p:spPr/>
        <p:txBody>
          <a:bodyPr/>
          <a:lstStyle/>
          <a:p>
            <a:r>
              <a:rPr lang="en-US" dirty="0" smtClean="0"/>
              <a:t>Note that whenever the constructor throws an exception that isn’t handled internally, it cancels the construction process.</a:t>
            </a:r>
          </a:p>
          <a:p>
            <a:pPr lvl="1"/>
            <a:r>
              <a:rPr lang="en-US" dirty="0" smtClean="0"/>
              <a:t>Constructor problem solved!</a:t>
            </a:r>
          </a:p>
        </p:txBody>
      </p:sp>
    </p:spTree>
    <p:extLst>
      <p:ext uri="{BB962C8B-B14F-4D97-AF65-F5344CB8AC3E}">
        <p14:creationId xmlns:p14="http://schemas.microsoft.com/office/powerpoint/2010/main" val="33810498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457200" y="1548384"/>
            <a:ext cx="8229600" cy="5205984"/>
          </a:xfrm>
        </p:spPr>
        <p:txBody>
          <a:bodyPr>
            <a:normAutofit/>
          </a:bodyPr>
          <a:lstStyle/>
          <a:p>
            <a:r>
              <a:rPr lang="en-US" dirty="0" smtClean="0"/>
              <a:t>The general structure for handling an error that has occurred:</a:t>
            </a:r>
          </a:p>
          <a:p>
            <a:pPr marL="0" indent="0">
              <a:spcBef>
                <a:spcPts val="0"/>
              </a:spcBef>
              <a:buNone/>
            </a:pPr>
            <a:r>
              <a:rPr lang="en-US" sz="2800" dirty="0" smtClean="0">
                <a:solidFill>
                  <a:schemeClr val="accent4"/>
                </a:solidFill>
                <a:latin typeface="Lucida Console" pitchFamily="49" charset="0"/>
              </a:rPr>
              <a:t>try</a:t>
            </a:r>
            <a:r>
              <a:rPr lang="en-US" sz="2800" dirty="0" smtClean="0">
                <a:latin typeface="Lucida Console" pitchFamily="49" charset="0"/>
              </a:rPr>
              <a:t> {</a:t>
            </a:r>
          </a:p>
          <a:p>
            <a:pPr marL="0" indent="0">
              <a:spcBef>
                <a:spcPts val="0"/>
              </a:spcBef>
              <a:buNone/>
            </a:pPr>
            <a:r>
              <a:rPr lang="en-US" sz="2800" dirty="0">
                <a:latin typeface="Lucida Console" pitchFamily="49" charset="0"/>
              </a:rPr>
              <a:t>	</a:t>
            </a:r>
            <a:r>
              <a:rPr lang="en-US" sz="2800" dirty="0" smtClean="0">
                <a:latin typeface="Lucida Console" pitchFamily="49" charset="0"/>
              </a:rPr>
              <a:t>… useful code</a:t>
            </a:r>
          </a:p>
          <a:p>
            <a:pPr marL="0" lvl="0" indent="0">
              <a:spcBef>
                <a:spcPts val="0"/>
              </a:spcBef>
              <a:buClr>
                <a:srgbClr val="1F497D">
                  <a:lumMod val="60000"/>
                  <a:lumOff val="40000"/>
                </a:srgbClr>
              </a:buClr>
              <a:buNone/>
            </a:pPr>
            <a:r>
              <a:rPr lang="en-US" sz="2800" dirty="0">
                <a:latin typeface="Lucida Console" pitchFamily="49" charset="0"/>
              </a:rPr>
              <a:t>	</a:t>
            </a:r>
            <a:r>
              <a:rPr lang="en-US" sz="2800" dirty="0">
                <a:solidFill>
                  <a:schemeClr val="accent4"/>
                </a:solidFill>
                <a:latin typeface="Lucida Console" pitchFamily="49" charset="0"/>
              </a:rPr>
              <a:t>throw </a:t>
            </a:r>
            <a:r>
              <a:rPr lang="en-US" sz="2800" dirty="0" smtClean="0">
                <a:solidFill>
                  <a:prstClr val="black"/>
                </a:solidFill>
                <a:latin typeface="Lucida Console" pitchFamily="49" charset="0"/>
              </a:rPr>
              <a:t>exception();</a:t>
            </a:r>
          </a:p>
          <a:p>
            <a:pPr marL="0" lvl="0" indent="0">
              <a:spcBef>
                <a:spcPts val="0"/>
              </a:spcBef>
              <a:buClr>
                <a:srgbClr val="1F497D">
                  <a:lumMod val="60000"/>
                  <a:lumOff val="40000"/>
                </a:srgbClr>
              </a:buClr>
              <a:buNone/>
            </a:pPr>
            <a:r>
              <a:rPr lang="en-US" sz="2800" dirty="0">
                <a:solidFill>
                  <a:prstClr val="black"/>
                </a:solidFill>
                <a:latin typeface="Lucida Console" pitchFamily="49" charset="0"/>
              </a:rPr>
              <a:t>	</a:t>
            </a:r>
            <a:r>
              <a:rPr lang="en-US" sz="2800" dirty="0" smtClean="0">
                <a:solidFill>
                  <a:prstClr val="black"/>
                </a:solidFill>
                <a:latin typeface="Lucida Console" pitchFamily="49" charset="0"/>
              </a:rPr>
              <a:t>… more useful code</a:t>
            </a:r>
            <a:endParaRPr lang="en-US" sz="2800" dirty="0">
              <a:solidFill>
                <a:prstClr val="black"/>
              </a:solidFill>
              <a:latin typeface="Lucida Console" pitchFamily="49" charset="0"/>
            </a:endParaRPr>
          </a:p>
          <a:p>
            <a:pPr marL="0" indent="0">
              <a:spcBef>
                <a:spcPts val="0"/>
              </a:spcBef>
              <a:buNone/>
            </a:pPr>
            <a:r>
              <a:rPr lang="en-US" sz="2800" dirty="0" smtClean="0">
                <a:latin typeface="Lucida Console" pitchFamily="49" charset="0"/>
              </a:rPr>
              <a:t>} </a:t>
            </a:r>
            <a:r>
              <a:rPr lang="en-US" sz="2800" dirty="0" smtClean="0">
                <a:solidFill>
                  <a:schemeClr val="accent4"/>
                </a:solidFill>
                <a:latin typeface="Lucida Console" pitchFamily="49" charset="0"/>
              </a:rPr>
              <a:t>catch</a:t>
            </a:r>
            <a:r>
              <a:rPr lang="en-US" sz="2800" dirty="0" smtClean="0">
                <a:latin typeface="Lucida Console" pitchFamily="49" charset="0"/>
              </a:rPr>
              <a:t> (exception e1){</a:t>
            </a:r>
          </a:p>
          <a:p>
            <a:pPr marL="0" indent="0">
              <a:spcBef>
                <a:spcPts val="0"/>
              </a:spcBef>
              <a:buNone/>
            </a:pPr>
            <a:r>
              <a:rPr lang="en-US" sz="2800" dirty="0">
                <a:latin typeface="Lucida Console" pitchFamily="49" charset="0"/>
              </a:rPr>
              <a:t>	</a:t>
            </a:r>
            <a:r>
              <a:rPr lang="en-US" sz="2800" dirty="0" smtClean="0">
                <a:solidFill>
                  <a:schemeClr val="accent3"/>
                </a:solidFill>
                <a:latin typeface="Lucida Console" pitchFamily="49" charset="0"/>
              </a:rPr>
              <a:t>//Fix the error!</a:t>
            </a:r>
          </a:p>
          <a:p>
            <a:pPr marL="0" indent="0">
              <a:spcBef>
                <a:spcPts val="0"/>
              </a:spcBef>
              <a:buNone/>
            </a:pPr>
            <a:r>
              <a:rPr lang="en-US" sz="2800" dirty="0" smtClean="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a:t>
            </a:r>
            <a:r>
              <a:rPr lang="en-US" sz="2800" dirty="0" smtClean="0">
                <a:latin typeface="Lucida Console" pitchFamily="49" charset="0"/>
              </a:rPr>
              <a:t>e2){</a:t>
            </a:r>
            <a:endParaRPr lang="en-US" sz="2800" dirty="0">
              <a:latin typeface="Lucida Console" pitchFamily="49" charset="0"/>
            </a:endParaRP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r>
              <a:rPr lang="en-US" sz="2800" dirty="0" smtClean="0">
                <a:solidFill>
                  <a:schemeClr val="accent3"/>
                </a:solidFill>
                <a:latin typeface="Lucida Console" pitchFamily="49" charset="0"/>
              </a:rPr>
              <a:t>!</a:t>
            </a:r>
          </a:p>
          <a:p>
            <a:pPr marL="0" indent="0">
              <a:spcBef>
                <a:spcPts val="0"/>
              </a:spcBef>
              <a:buNone/>
            </a:pPr>
            <a:r>
              <a:rPr lang="en-US" sz="2800" dirty="0" smtClean="0">
                <a:latin typeface="Lucida Console" pitchFamily="49" charset="0"/>
              </a:rPr>
              <a:t>}</a:t>
            </a:r>
            <a:endParaRPr lang="en-US" sz="2800" dirty="0">
              <a:latin typeface="Lucida Console" pitchFamily="49" charset="0"/>
            </a:endParaRPr>
          </a:p>
        </p:txBody>
      </p:sp>
    </p:spTree>
    <p:extLst>
      <p:ext uri="{BB962C8B-B14F-4D97-AF65-F5344CB8AC3E}">
        <p14:creationId xmlns:p14="http://schemas.microsoft.com/office/powerpoint/2010/main" val="54778487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solidFill>
                  <a:schemeClr val="accent4"/>
                </a:solidFill>
                <a:latin typeface="Lucida Console" pitchFamily="49" charset="0"/>
              </a:rPr>
              <a:t>try</a:t>
            </a:r>
            <a:r>
              <a:rPr lang="en-US" sz="2800" dirty="0">
                <a:latin typeface="Lucida Console" pitchFamily="49" charset="0"/>
              </a:rPr>
              <a:t> {</a:t>
            </a:r>
          </a:p>
          <a:p>
            <a:pPr marL="0" indent="0">
              <a:spcBef>
                <a:spcPts val="0"/>
              </a:spcBef>
              <a:buNone/>
            </a:pPr>
            <a:r>
              <a:rPr lang="en-US" sz="2800" dirty="0">
                <a:latin typeface="Lucida Console" pitchFamily="49" charset="0"/>
              </a:rPr>
              <a:t>	… useful code</a:t>
            </a:r>
          </a:p>
          <a:p>
            <a:pPr marL="0" lvl="0" indent="0">
              <a:spcBef>
                <a:spcPts val="0"/>
              </a:spcBef>
              <a:buClr>
                <a:srgbClr val="1F497D">
                  <a:lumMod val="60000"/>
                  <a:lumOff val="40000"/>
                </a:srgbClr>
              </a:buClr>
              <a:buNone/>
            </a:pPr>
            <a:r>
              <a:rPr lang="en-US" sz="2800" dirty="0">
                <a:latin typeface="Lucida Console" pitchFamily="49" charset="0"/>
              </a:rPr>
              <a:t>	</a:t>
            </a:r>
            <a:r>
              <a:rPr lang="en-US" sz="2800" dirty="0">
                <a:solidFill>
                  <a:schemeClr val="accent4"/>
                </a:solidFill>
                <a:latin typeface="Lucida Console" pitchFamily="49" charset="0"/>
              </a:rPr>
              <a:t>throw </a:t>
            </a:r>
            <a:r>
              <a:rPr lang="en-US" sz="2800" dirty="0">
                <a:solidFill>
                  <a:prstClr val="black"/>
                </a:solidFill>
                <a:latin typeface="Lucida Console" pitchFamily="49" charset="0"/>
              </a:rPr>
              <a:t>exception();</a:t>
            </a:r>
          </a:p>
          <a:p>
            <a:pPr marL="0" lvl="0" indent="0">
              <a:spcBef>
                <a:spcPts val="0"/>
              </a:spcBef>
              <a:buClr>
                <a:srgbClr val="1F497D">
                  <a:lumMod val="60000"/>
                  <a:lumOff val="40000"/>
                </a:srgbClr>
              </a:buClr>
              <a:buNone/>
            </a:pPr>
            <a:r>
              <a:rPr lang="en-US" sz="2800" dirty="0">
                <a:solidFill>
                  <a:prstClr val="black"/>
                </a:solidFill>
                <a:latin typeface="Lucida Console" pitchFamily="49" charset="0"/>
              </a:rPr>
              <a:t>	… more useful code</a:t>
            </a:r>
          </a:p>
          <a:p>
            <a:pPr marL="0" indent="0">
              <a:spcBef>
                <a:spcPts val="0"/>
              </a:spcBef>
              <a:buNone/>
            </a:pPr>
            <a:r>
              <a:rPr lang="en-US" sz="2800" dirty="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e1){</a:t>
            </a: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p>
          <a:p>
            <a:pPr marL="0" indent="0">
              <a:spcBef>
                <a:spcPts val="0"/>
              </a:spcBef>
              <a:buNone/>
            </a:pPr>
            <a:r>
              <a:rPr lang="en-US" sz="2800" dirty="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e2){</a:t>
            </a: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p>
          <a:p>
            <a:pPr marL="0" indent="0">
              <a:spcBef>
                <a:spcPts val="0"/>
              </a:spcBef>
              <a:buNone/>
            </a:pPr>
            <a:r>
              <a:rPr lang="en-US" sz="2800" dirty="0">
                <a:latin typeface="Lucida Console" pitchFamily="49" charset="0"/>
              </a:rPr>
              <a:t>}</a:t>
            </a:r>
          </a:p>
        </p:txBody>
      </p:sp>
      <p:sp>
        <p:nvSpPr>
          <p:cNvPr id="4" name="Rectangle 3"/>
          <p:cNvSpPr/>
          <p:nvPr/>
        </p:nvSpPr>
        <p:spPr>
          <a:xfrm>
            <a:off x="4397829" y="1676400"/>
            <a:ext cx="4267200" cy="1872343"/>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solidFill>
              </a:rPr>
              <a:t>“try” this code and see if any errors happen</a:t>
            </a:r>
            <a:endParaRPr lang="en-US" sz="2800" dirty="0">
              <a:solidFill>
                <a:schemeClr val="accent4"/>
              </a:solidFill>
            </a:endParaRPr>
          </a:p>
        </p:txBody>
      </p:sp>
      <p:cxnSp>
        <p:nvCxnSpPr>
          <p:cNvPr id="6" name="Straight Arrow Connector 5"/>
          <p:cNvCxnSpPr/>
          <p:nvPr/>
        </p:nvCxnSpPr>
        <p:spPr>
          <a:xfrm flipH="1" flipV="1">
            <a:off x="1415143" y="1915886"/>
            <a:ext cx="2982686" cy="696685"/>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82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solidFill>
                  <a:schemeClr val="accent4"/>
                </a:solidFill>
                <a:latin typeface="Lucida Console" pitchFamily="49" charset="0"/>
              </a:rPr>
              <a:t>try</a:t>
            </a:r>
            <a:r>
              <a:rPr lang="en-US" sz="2800" dirty="0">
                <a:latin typeface="Lucida Console" pitchFamily="49" charset="0"/>
              </a:rPr>
              <a:t> {</a:t>
            </a:r>
          </a:p>
          <a:p>
            <a:pPr marL="0" indent="0">
              <a:spcBef>
                <a:spcPts val="0"/>
              </a:spcBef>
              <a:buNone/>
            </a:pPr>
            <a:r>
              <a:rPr lang="en-US" sz="2800" dirty="0">
                <a:latin typeface="Lucida Console" pitchFamily="49" charset="0"/>
              </a:rPr>
              <a:t>	… useful code</a:t>
            </a:r>
          </a:p>
          <a:p>
            <a:pPr marL="0" lvl="0" indent="0">
              <a:spcBef>
                <a:spcPts val="0"/>
              </a:spcBef>
              <a:buClr>
                <a:srgbClr val="1F497D">
                  <a:lumMod val="60000"/>
                  <a:lumOff val="40000"/>
                </a:srgbClr>
              </a:buClr>
              <a:buNone/>
            </a:pPr>
            <a:r>
              <a:rPr lang="en-US" sz="2800" dirty="0">
                <a:latin typeface="Lucida Console" pitchFamily="49" charset="0"/>
              </a:rPr>
              <a:t>	</a:t>
            </a:r>
            <a:r>
              <a:rPr lang="en-US" sz="2800" dirty="0">
                <a:solidFill>
                  <a:schemeClr val="accent4"/>
                </a:solidFill>
                <a:latin typeface="Lucida Console" pitchFamily="49" charset="0"/>
              </a:rPr>
              <a:t>throw </a:t>
            </a:r>
            <a:r>
              <a:rPr lang="en-US" sz="2800" dirty="0">
                <a:solidFill>
                  <a:prstClr val="black"/>
                </a:solidFill>
                <a:latin typeface="Lucida Console" pitchFamily="49" charset="0"/>
              </a:rPr>
              <a:t>exception();</a:t>
            </a:r>
          </a:p>
          <a:p>
            <a:pPr marL="0" lvl="0" indent="0">
              <a:spcBef>
                <a:spcPts val="0"/>
              </a:spcBef>
              <a:buClr>
                <a:srgbClr val="1F497D">
                  <a:lumMod val="60000"/>
                  <a:lumOff val="40000"/>
                </a:srgbClr>
              </a:buClr>
              <a:buNone/>
            </a:pPr>
            <a:r>
              <a:rPr lang="en-US" sz="2800" dirty="0">
                <a:solidFill>
                  <a:prstClr val="black"/>
                </a:solidFill>
                <a:latin typeface="Lucida Console" pitchFamily="49" charset="0"/>
              </a:rPr>
              <a:t>	… more useful code</a:t>
            </a:r>
          </a:p>
          <a:p>
            <a:pPr marL="0" indent="0">
              <a:spcBef>
                <a:spcPts val="0"/>
              </a:spcBef>
              <a:buNone/>
            </a:pPr>
            <a:r>
              <a:rPr lang="en-US" sz="2800" dirty="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e1){</a:t>
            </a: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p>
          <a:p>
            <a:pPr marL="0" indent="0">
              <a:spcBef>
                <a:spcPts val="0"/>
              </a:spcBef>
              <a:buNone/>
            </a:pPr>
            <a:r>
              <a:rPr lang="en-US" sz="2800" dirty="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e2){</a:t>
            </a: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p>
          <a:p>
            <a:pPr marL="0" indent="0">
              <a:spcBef>
                <a:spcPts val="0"/>
              </a:spcBef>
              <a:buNone/>
            </a:pPr>
            <a:r>
              <a:rPr lang="en-US" sz="2800" dirty="0">
                <a:latin typeface="Lucida Console" pitchFamily="49" charset="0"/>
              </a:rPr>
              <a:t>}</a:t>
            </a:r>
          </a:p>
        </p:txBody>
      </p:sp>
      <p:sp>
        <p:nvSpPr>
          <p:cNvPr id="4" name="Rectangle 3"/>
          <p:cNvSpPr/>
          <p:nvPr/>
        </p:nvSpPr>
        <p:spPr>
          <a:xfrm>
            <a:off x="4397829" y="1676400"/>
            <a:ext cx="4267200" cy="1872343"/>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solidFill>
              </a:rPr>
              <a:t>If they do, skip the rest of this code and “catch” the error here…</a:t>
            </a:r>
          </a:p>
          <a:p>
            <a:pPr algn="ctr"/>
            <a:r>
              <a:rPr lang="en-US" sz="2800" dirty="0" smtClean="0">
                <a:solidFill>
                  <a:schemeClr val="accent4"/>
                </a:solidFill>
              </a:rPr>
              <a:t>… or here …</a:t>
            </a:r>
            <a:endParaRPr lang="en-US" sz="2800" dirty="0">
              <a:solidFill>
                <a:schemeClr val="accent4"/>
              </a:solidFill>
            </a:endParaRPr>
          </a:p>
        </p:txBody>
      </p:sp>
      <p:cxnSp>
        <p:nvCxnSpPr>
          <p:cNvPr id="6" name="Straight Arrow Connector 5"/>
          <p:cNvCxnSpPr/>
          <p:nvPr/>
        </p:nvCxnSpPr>
        <p:spPr>
          <a:xfrm flipH="1">
            <a:off x="2097024" y="2612572"/>
            <a:ext cx="2300805" cy="93617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090928" y="3520876"/>
            <a:ext cx="2300805" cy="93617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solidFill>
                  <a:schemeClr val="accent4"/>
                </a:solidFill>
                <a:latin typeface="Lucida Console" pitchFamily="49" charset="0"/>
              </a:rPr>
              <a:t>try</a:t>
            </a:r>
            <a:r>
              <a:rPr lang="en-US" sz="2800" dirty="0">
                <a:latin typeface="Lucida Console" pitchFamily="49" charset="0"/>
              </a:rPr>
              <a:t> {</a:t>
            </a:r>
          </a:p>
          <a:p>
            <a:pPr marL="0" indent="0">
              <a:spcBef>
                <a:spcPts val="0"/>
              </a:spcBef>
              <a:buNone/>
            </a:pPr>
            <a:r>
              <a:rPr lang="en-US" sz="2800" dirty="0">
                <a:latin typeface="Lucida Console" pitchFamily="49" charset="0"/>
              </a:rPr>
              <a:t>	… useful code</a:t>
            </a:r>
          </a:p>
          <a:p>
            <a:pPr marL="0" lvl="0" indent="0">
              <a:spcBef>
                <a:spcPts val="0"/>
              </a:spcBef>
              <a:buClr>
                <a:srgbClr val="1F497D">
                  <a:lumMod val="60000"/>
                  <a:lumOff val="40000"/>
                </a:srgbClr>
              </a:buClr>
              <a:buNone/>
            </a:pPr>
            <a:r>
              <a:rPr lang="en-US" sz="2800" dirty="0">
                <a:latin typeface="Lucida Console" pitchFamily="49" charset="0"/>
              </a:rPr>
              <a:t>	</a:t>
            </a:r>
            <a:r>
              <a:rPr lang="en-US" sz="2800" dirty="0">
                <a:solidFill>
                  <a:schemeClr val="accent4"/>
                </a:solidFill>
                <a:latin typeface="Lucida Console" pitchFamily="49" charset="0"/>
              </a:rPr>
              <a:t>throw </a:t>
            </a:r>
            <a:r>
              <a:rPr lang="en-US" sz="2800" dirty="0">
                <a:solidFill>
                  <a:prstClr val="black"/>
                </a:solidFill>
                <a:latin typeface="Lucida Console" pitchFamily="49" charset="0"/>
              </a:rPr>
              <a:t>exception();</a:t>
            </a:r>
          </a:p>
          <a:p>
            <a:pPr marL="0" lvl="0" indent="0">
              <a:spcBef>
                <a:spcPts val="0"/>
              </a:spcBef>
              <a:buClr>
                <a:srgbClr val="1F497D">
                  <a:lumMod val="60000"/>
                  <a:lumOff val="40000"/>
                </a:srgbClr>
              </a:buClr>
              <a:buNone/>
            </a:pPr>
            <a:r>
              <a:rPr lang="en-US" sz="2800" dirty="0">
                <a:solidFill>
                  <a:prstClr val="black"/>
                </a:solidFill>
                <a:latin typeface="Lucida Console" pitchFamily="49" charset="0"/>
              </a:rPr>
              <a:t>	… more useful code</a:t>
            </a:r>
          </a:p>
          <a:p>
            <a:pPr marL="0" indent="0">
              <a:spcBef>
                <a:spcPts val="0"/>
              </a:spcBef>
              <a:buNone/>
            </a:pPr>
            <a:r>
              <a:rPr lang="en-US" sz="2800" dirty="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e1){</a:t>
            </a: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p>
          <a:p>
            <a:pPr marL="0" indent="0">
              <a:spcBef>
                <a:spcPts val="0"/>
              </a:spcBef>
              <a:buNone/>
            </a:pPr>
            <a:r>
              <a:rPr lang="en-US" sz="2800" dirty="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e2){</a:t>
            </a: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p>
          <a:p>
            <a:pPr marL="0" indent="0">
              <a:spcBef>
                <a:spcPts val="0"/>
              </a:spcBef>
              <a:buNone/>
            </a:pPr>
            <a:r>
              <a:rPr lang="en-US" sz="2800" dirty="0" smtClean="0">
                <a:latin typeface="Lucida Console" pitchFamily="49" charset="0"/>
              </a:rPr>
              <a:t>}</a:t>
            </a:r>
          </a:p>
          <a:p>
            <a:pPr marL="0" indent="0">
              <a:spcBef>
                <a:spcPts val="0"/>
              </a:spcBef>
              <a:buNone/>
            </a:pPr>
            <a:r>
              <a:rPr lang="en-US" sz="2800" dirty="0" smtClean="0">
                <a:latin typeface="Lucida Console" pitchFamily="49" charset="0"/>
              </a:rPr>
              <a:t>… more code …</a:t>
            </a:r>
            <a:endParaRPr lang="en-US" sz="2800" dirty="0">
              <a:latin typeface="Lucida Console" pitchFamily="49" charset="0"/>
            </a:endParaRPr>
          </a:p>
        </p:txBody>
      </p:sp>
      <p:sp>
        <p:nvSpPr>
          <p:cNvPr id="4" name="Rectangle 3"/>
          <p:cNvSpPr/>
          <p:nvPr/>
        </p:nvSpPr>
        <p:spPr>
          <a:xfrm>
            <a:off x="4397828" y="1676400"/>
            <a:ext cx="4416987" cy="2054352"/>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solidFill>
              </a:rPr>
              <a:t>If they do, </a:t>
            </a:r>
          </a:p>
          <a:p>
            <a:pPr algn="ctr"/>
            <a:r>
              <a:rPr lang="en-US" sz="2800" b="1" u="sng" dirty="0" smtClean="0">
                <a:solidFill>
                  <a:schemeClr val="accent4"/>
                </a:solidFill>
              </a:rPr>
              <a:t>skip the rest of this code</a:t>
            </a:r>
            <a:r>
              <a:rPr lang="en-US" sz="2800" dirty="0" smtClean="0">
                <a:solidFill>
                  <a:schemeClr val="accent4"/>
                </a:solidFill>
              </a:rPr>
              <a:t> … </a:t>
            </a:r>
          </a:p>
          <a:p>
            <a:pPr algn="ctr"/>
            <a:r>
              <a:rPr lang="en-US" sz="2800" dirty="0" smtClean="0">
                <a:solidFill>
                  <a:schemeClr val="accent4"/>
                </a:solidFill>
              </a:rPr>
              <a:t>“catch” the error here…</a:t>
            </a:r>
          </a:p>
          <a:p>
            <a:pPr algn="ctr"/>
            <a:r>
              <a:rPr lang="en-US" sz="2800" dirty="0" smtClean="0">
                <a:solidFill>
                  <a:schemeClr val="accent4"/>
                </a:solidFill>
              </a:rPr>
              <a:t>… then continue here</a:t>
            </a:r>
            <a:endParaRPr lang="en-US" sz="2800" dirty="0">
              <a:solidFill>
                <a:schemeClr val="accent4"/>
              </a:solidFill>
            </a:endParaRPr>
          </a:p>
        </p:txBody>
      </p:sp>
      <p:cxnSp>
        <p:nvCxnSpPr>
          <p:cNvPr id="6" name="Straight Arrow Connector 5"/>
          <p:cNvCxnSpPr/>
          <p:nvPr/>
        </p:nvCxnSpPr>
        <p:spPr>
          <a:xfrm flipH="1">
            <a:off x="2255521" y="2703576"/>
            <a:ext cx="2316479" cy="46416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188465" y="3167743"/>
            <a:ext cx="2554223" cy="469392"/>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316480" y="3402439"/>
            <a:ext cx="2682240" cy="218149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01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Object-orientation is all about recognizing the different “actors” at work in the system being modeled.</a:t>
            </a:r>
          </a:p>
          <a:p>
            <a:pPr lvl="1"/>
            <a:r>
              <a:rPr lang="en-US" dirty="0" smtClean="0"/>
              <a:t>These objects (“actors”) may then interact with other objects through well-formed, bounded relationships.</a:t>
            </a:r>
            <a:endParaRPr lang="en-US" dirty="0"/>
          </a:p>
        </p:txBody>
      </p:sp>
    </p:spTree>
    <p:extLst>
      <p:ext uri="{BB962C8B-B14F-4D97-AF65-F5344CB8AC3E}">
        <p14:creationId xmlns:p14="http://schemas.microsoft.com/office/powerpoint/2010/main" val="19750117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solidFill>
                  <a:schemeClr val="accent4"/>
                </a:solidFill>
                <a:latin typeface="Lucida Console" pitchFamily="49" charset="0"/>
              </a:rPr>
              <a:t>try</a:t>
            </a:r>
            <a:r>
              <a:rPr lang="en-US" sz="2800" dirty="0">
                <a:latin typeface="Lucida Console" pitchFamily="49" charset="0"/>
              </a:rPr>
              <a:t> {</a:t>
            </a:r>
          </a:p>
          <a:p>
            <a:pPr marL="0" indent="0">
              <a:spcBef>
                <a:spcPts val="0"/>
              </a:spcBef>
              <a:buNone/>
            </a:pPr>
            <a:r>
              <a:rPr lang="en-US" sz="2800" dirty="0">
                <a:latin typeface="Lucida Console" pitchFamily="49" charset="0"/>
              </a:rPr>
              <a:t>	… useful code</a:t>
            </a:r>
          </a:p>
          <a:p>
            <a:pPr marL="0" lvl="0" indent="0">
              <a:spcBef>
                <a:spcPts val="0"/>
              </a:spcBef>
              <a:buClr>
                <a:srgbClr val="1F497D">
                  <a:lumMod val="60000"/>
                  <a:lumOff val="40000"/>
                </a:srgbClr>
              </a:buClr>
              <a:buNone/>
            </a:pPr>
            <a:r>
              <a:rPr lang="en-US" sz="2800" dirty="0">
                <a:latin typeface="Lucida Console" pitchFamily="49" charset="0"/>
              </a:rPr>
              <a:t>	</a:t>
            </a:r>
            <a:r>
              <a:rPr lang="en-US" sz="2800" dirty="0">
                <a:solidFill>
                  <a:schemeClr val="accent4"/>
                </a:solidFill>
                <a:latin typeface="Lucida Console" pitchFamily="49" charset="0"/>
              </a:rPr>
              <a:t>throw </a:t>
            </a:r>
            <a:r>
              <a:rPr lang="en-US" sz="2800" dirty="0">
                <a:solidFill>
                  <a:prstClr val="black"/>
                </a:solidFill>
                <a:latin typeface="Lucida Console" pitchFamily="49" charset="0"/>
              </a:rPr>
              <a:t>exception();</a:t>
            </a:r>
          </a:p>
          <a:p>
            <a:pPr marL="0" lvl="0" indent="0">
              <a:spcBef>
                <a:spcPts val="0"/>
              </a:spcBef>
              <a:buClr>
                <a:srgbClr val="1F497D">
                  <a:lumMod val="60000"/>
                  <a:lumOff val="40000"/>
                </a:srgbClr>
              </a:buClr>
              <a:buNone/>
            </a:pPr>
            <a:r>
              <a:rPr lang="en-US" sz="2800" dirty="0">
                <a:solidFill>
                  <a:prstClr val="black"/>
                </a:solidFill>
                <a:latin typeface="Lucida Console" pitchFamily="49" charset="0"/>
              </a:rPr>
              <a:t>	… more useful code</a:t>
            </a:r>
          </a:p>
          <a:p>
            <a:pPr marL="0" indent="0">
              <a:spcBef>
                <a:spcPts val="0"/>
              </a:spcBef>
              <a:buNone/>
            </a:pPr>
            <a:r>
              <a:rPr lang="en-US" sz="2800" dirty="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e1){</a:t>
            </a: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p>
          <a:p>
            <a:pPr marL="0" indent="0">
              <a:spcBef>
                <a:spcPts val="0"/>
              </a:spcBef>
              <a:buNone/>
            </a:pPr>
            <a:r>
              <a:rPr lang="en-US" sz="2800" dirty="0">
                <a:latin typeface="Lucida Console" pitchFamily="49" charset="0"/>
              </a:rPr>
              <a:t>} </a:t>
            </a:r>
            <a:r>
              <a:rPr lang="en-US" sz="2800" dirty="0">
                <a:solidFill>
                  <a:schemeClr val="accent4"/>
                </a:solidFill>
                <a:latin typeface="Lucida Console" pitchFamily="49" charset="0"/>
              </a:rPr>
              <a:t>catch</a:t>
            </a:r>
            <a:r>
              <a:rPr lang="en-US" sz="2800" dirty="0">
                <a:latin typeface="Lucida Console" pitchFamily="49" charset="0"/>
              </a:rPr>
              <a:t> (exception e2){</a:t>
            </a:r>
          </a:p>
          <a:p>
            <a:pPr marL="0" indent="0">
              <a:spcBef>
                <a:spcPts val="0"/>
              </a:spcBef>
              <a:buNone/>
            </a:pPr>
            <a:r>
              <a:rPr lang="en-US" sz="2800" dirty="0">
                <a:latin typeface="Lucida Console" pitchFamily="49" charset="0"/>
              </a:rPr>
              <a:t>	</a:t>
            </a:r>
            <a:r>
              <a:rPr lang="en-US" sz="2800" dirty="0">
                <a:solidFill>
                  <a:schemeClr val="accent3"/>
                </a:solidFill>
                <a:latin typeface="Lucida Console" pitchFamily="49" charset="0"/>
              </a:rPr>
              <a:t>//Fix the error!</a:t>
            </a:r>
          </a:p>
          <a:p>
            <a:pPr marL="0" indent="0">
              <a:spcBef>
                <a:spcPts val="0"/>
              </a:spcBef>
              <a:buNone/>
            </a:pPr>
            <a:r>
              <a:rPr lang="en-US" sz="2800" dirty="0">
                <a:latin typeface="Lucida Console" pitchFamily="49" charset="0"/>
              </a:rPr>
              <a:t>}</a:t>
            </a:r>
          </a:p>
          <a:p>
            <a:pPr marL="0" indent="0">
              <a:spcBef>
                <a:spcPts val="0"/>
              </a:spcBef>
              <a:buNone/>
            </a:pPr>
            <a:r>
              <a:rPr lang="en-US" sz="2800" dirty="0">
                <a:latin typeface="Lucida Console" pitchFamily="49" charset="0"/>
              </a:rPr>
              <a:t>… more code …</a:t>
            </a:r>
          </a:p>
        </p:txBody>
      </p:sp>
      <p:sp>
        <p:nvSpPr>
          <p:cNvPr id="4" name="Rectangle 3"/>
          <p:cNvSpPr/>
          <p:nvPr/>
        </p:nvSpPr>
        <p:spPr>
          <a:xfrm>
            <a:off x="4397828" y="1676400"/>
            <a:ext cx="4636444" cy="1872343"/>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solidFill>
              </a:rPr>
              <a:t>… if the error is of this type. (Or one of its subtypes.)</a:t>
            </a:r>
          </a:p>
          <a:p>
            <a:pPr algn="ctr"/>
            <a:r>
              <a:rPr lang="en-US" sz="2800" dirty="0" smtClean="0">
                <a:solidFill>
                  <a:schemeClr val="accent4"/>
                </a:solidFill>
              </a:rPr>
              <a:t>… or here if the error is of this type (or one of its subtypes)</a:t>
            </a:r>
            <a:endParaRPr lang="en-US" sz="2800" dirty="0">
              <a:solidFill>
                <a:schemeClr val="accent4"/>
              </a:solidFill>
            </a:endParaRPr>
          </a:p>
        </p:txBody>
      </p:sp>
      <p:cxnSp>
        <p:nvCxnSpPr>
          <p:cNvPr id="6" name="Straight Arrow Connector 5"/>
          <p:cNvCxnSpPr/>
          <p:nvPr/>
        </p:nvCxnSpPr>
        <p:spPr>
          <a:xfrm flipH="1">
            <a:off x="3222171" y="2612572"/>
            <a:ext cx="1175658" cy="93617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023616" y="3057580"/>
            <a:ext cx="1368117" cy="127058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6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Clause 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may be one or more catch clauses following the try block</a:t>
            </a:r>
          </a:p>
          <a:p>
            <a:pPr lvl="1"/>
            <a:r>
              <a:rPr lang="en-US" i="1" dirty="0" smtClean="0"/>
              <a:t>Order matters!</a:t>
            </a:r>
            <a:r>
              <a:rPr lang="en-US" dirty="0" smtClean="0"/>
              <a:t> Each catch clause exception type will be matched to the exception thrown – if it fits, use it, else go to the next clause</a:t>
            </a:r>
          </a:p>
          <a:p>
            <a:pPr lvl="1"/>
            <a:r>
              <a:rPr lang="en-US" i="1" dirty="0" smtClean="0"/>
              <a:t>Only one clause is exercised</a:t>
            </a:r>
            <a:r>
              <a:rPr lang="en-US" dirty="0" smtClean="0"/>
              <a:t> – so go from most specific to most general (subtype to </a:t>
            </a:r>
            <a:r>
              <a:rPr lang="en-US" dirty="0" err="1" smtClean="0"/>
              <a:t>supertype</a:t>
            </a:r>
            <a:r>
              <a:rPr lang="en-US" dirty="0" smtClean="0"/>
              <a:t>)</a:t>
            </a:r>
          </a:p>
          <a:p>
            <a:pPr lvl="1"/>
            <a:r>
              <a:rPr lang="en-US" dirty="0" smtClean="0"/>
              <a:t>If none match, then dig down the stack</a:t>
            </a:r>
          </a:p>
          <a:p>
            <a:pPr lvl="1"/>
            <a:r>
              <a:rPr lang="en-US" dirty="0" smtClean="0"/>
              <a:t>Functions are exited along the way</a:t>
            </a:r>
          </a:p>
          <a:p>
            <a:pPr lvl="1"/>
            <a:r>
              <a:rPr lang="en-US" dirty="0" smtClean="0"/>
              <a:t>If exception never caught, then terminate!</a:t>
            </a:r>
            <a:endParaRPr lang="en-US" dirty="0"/>
          </a:p>
        </p:txBody>
      </p:sp>
    </p:spTree>
    <p:extLst>
      <p:ext uri="{BB962C8B-B14F-4D97-AF65-F5344CB8AC3E}">
        <p14:creationId xmlns:p14="http://schemas.microsoft.com/office/powerpoint/2010/main" val="2634136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Types</a:t>
            </a:r>
            <a:endParaRPr lang="en-US" dirty="0"/>
          </a:p>
        </p:txBody>
      </p:sp>
      <p:sp>
        <p:nvSpPr>
          <p:cNvPr id="3" name="Content Placeholder 2"/>
          <p:cNvSpPr>
            <a:spLocks noGrp="1"/>
          </p:cNvSpPr>
          <p:nvPr>
            <p:ph idx="1"/>
          </p:nvPr>
        </p:nvSpPr>
        <p:spPr/>
        <p:txBody>
          <a:bodyPr/>
          <a:lstStyle/>
          <a:p>
            <a:r>
              <a:rPr lang="en-US" dirty="0" smtClean="0"/>
              <a:t>There are actually multiple sorts of errors which can occur within a program and its code.</a:t>
            </a:r>
          </a:p>
          <a:p>
            <a:pPr lvl="1"/>
            <a:r>
              <a:rPr lang="en-US" i="1" dirty="0" smtClean="0"/>
              <a:t>Compile-time</a:t>
            </a:r>
            <a:r>
              <a:rPr lang="en-US" dirty="0" smtClean="0"/>
              <a:t> errors:  the interpreter / compiler can’t make sense of your code.</a:t>
            </a:r>
          </a:p>
          <a:p>
            <a:pPr lvl="1"/>
            <a:r>
              <a:rPr lang="en-US" i="1" dirty="0" smtClean="0"/>
              <a:t>Logical</a:t>
            </a:r>
            <a:r>
              <a:rPr lang="en-US" dirty="0" smtClean="0"/>
              <a:t> errors:  the program doesn’t crash, but it behaves differently than intended.</a:t>
            </a:r>
            <a:endParaRPr lang="en-US" dirty="0"/>
          </a:p>
        </p:txBody>
      </p:sp>
    </p:spTree>
    <p:extLst>
      <p:ext uri="{BB962C8B-B14F-4D97-AF65-F5344CB8AC3E}">
        <p14:creationId xmlns:p14="http://schemas.microsoft.com/office/powerpoint/2010/main" val="19653309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Types</a:t>
            </a:r>
            <a:endParaRPr lang="en-US" dirty="0"/>
          </a:p>
        </p:txBody>
      </p:sp>
      <p:sp>
        <p:nvSpPr>
          <p:cNvPr id="3" name="Content Placeholder 2"/>
          <p:cNvSpPr>
            <a:spLocks noGrp="1"/>
          </p:cNvSpPr>
          <p:nvPr>
            <p:ph idx="1"/>
          </p:nvPr>
        </p:nvSpPr>
        <p:spPr>
          <a:xfrm>
            <a:off x="457200" y="1600199"/>
            <a:ext cx="8229600" cy="4974771"/>
          </a:xfrm>
        </p:spPr>
        <p:txBody>
          <a:bodyPr>
            <a:normAutofit/>
          </a:bodyPr>
          <a:lstStyle/>
          <a:p>
            <a:r>
              <a:rPr lang="en-US" dirty="0" smtClean="0"/>
              <a:t>There are actually multiple sorts of errors which can occur within a program and its code.</a:t>
            </a:r>
          </a:p>
          <a:p>
            <a:pPr lvl="1"/>
            <a:r>
              <a:rPr lang="en-US" i="1" dirty="0" smtClean="0"/>
              <a:t>Run-time</a:t>
            </a:r>
            <a:r>
              <a:rPr lang="en-US" dirty="0" smtClean="0"/>
              <a:t> errors:  Errors which crash a program, but were not intentionally generated by programmer code.</a:t>
            </a:r>
          </a:p>
          <a:p>
            <a:pPr lvl="2"/>
            <a:r>
              <a:rPr lang="en-US" dirty="0" smtClean="0"/>
              <a:t>Generally, user-generated issues caused by bad inputs.  (GIGO, PEBKAC)</a:t>
            </a:r>
          </a:p>
          <a:p>
            <a:pPr lvl="2"/>
            <a:r>
              <a:rPr lang="en-US" dirty="0" smtClean="0"/>
              <a:t>When a calculator program is told to divide by zero, if it doesn’t check for illegalness, a runtime error will occur.</a:t>
            </a:r>
            <a:endParaRPr lang="en-US" dirty="0"/>
          </a:p>
        </p:txBody>
      </p:sp>
    </p:spTree>
    <p:extLst>
      <p:ext uri="{BB962C8B-B14F-4D97-AF65-F5344CB8AC3E}">
        <p14:creationId xmlns:p14="http://schemas.microsoft.com/office/powerpoint/2010/main" val="111973470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Types</a:t>
            </a:r>
            <a:endParaRPr lang="en-US" dirty="0"/>
          </a:p>
        </p:txBody>
      </p:sp>
      <p:sp>
        <p:nvSpPr>
          <p:cNvPr id="3" name="Content Placeholder 2"/>
          <p:cNvSpPr>
            <a:spLocks noGrp="1"/>
          </p:cNvSpPr>
          <p:nvPr>
            <p:ph idx="1"/>
          </p:nvPr>
        </p:nvSpPr>
        <p:spPr>
          <a:xfrm>
            <a:off x="457200" y="1600200"/>
            <a:ext cx="8229600" cy="4778829"/>
          </a:xfrm>
        </p:spPr>
        <p:txBody>
          <a:bodyPr>
            <a:normAutofit/>
          </a:bodyPr>
          <a:lstStyle/>
          <a:p>
            <a:r>
              <a:rPr lang="en-US" dirty="0" smtClean="0"/>
              <a:t>There are actually multiple sorts of errors which can occur within a program and its code.</a:t>
            </a:r>
            <a:endParaRPr lang="en-US" dirty="0"/>
          </a:p>
          <a:p>
            <a:pPr lvl="1"/>
            <a:r>
              <a:rPr lang="en-US" i="1" dirty="0"/>
              <a:t>Generated</a:t>
            </a:r>
            <a:r>
              <a:rPr lang="en-US" dirty="0"/>
              <a:t> errors:  the program detects that it is malfunctioning </a:t>
            </a:r>
            <a:r>
              <a:rPr lang="en-US" dirty="0" smtClean="0"/>
              <a:t>and </a:t>
            </a:r>
            <a:r>
              <a:rPr lang="en-US" dirty="0"/>
              <a:t>generates an error to signal it</a:t>
            </a:r>
            <a:r>
              <a:rPr lang="en-US" dirty="0" smtClean="0"/>
              <a:t>.</a:t>
            </a:r>
          </a:p>
          <a:p>
            <a:pPr lvl="2"/>
            <a:r>
              <a:rPr lang="en-US" dirty="0" smtClean="0"/>
              <a:t>Often generated to prevent run-time errors from crashing the program.  Making these gives a chance for recovery if they are caught elsewhere.</a:t>
            </a:r>
            <a:endParaRPr lang="en-US" dirty="0"/>
          </a:p>
        </p:txBody>
      </p:sp>
    </p:spTree>
    <p:extLst>
      <p:ext uri="{BB962C8B-B14F-4D97-AF65-F5344CB8AC3E}">
        <p14:creationId xmlns:p14="http://schemas.microsoft.com/office/powerpoint/2010/main" val="411211333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Types</a:t>
            </a:r>
            <a:endParaRPr lang="en-US" dirty="0"/>
          </a:p>
        </p:txBody>
      </p:sp>
      <p:sp>
        <p:nvSpPr>
          <p:cNvPr id="3" name="Content Placeholder 2"/>
          <p:cNvSpPr>
            <a:spLocks noGrp="1"/>
          </p:cNvSpPr>
          <p:nvPr>
            <p:ph idx="1"/>
          </p:nvPr>
        </p:nvSpPr>
        <p:spPr/>
        <p:txBody>
          <a:bodyPr/>
          <a:lstStyle/>
          <a:p>
            <a:r>
              <a:rPr lang="en-US" dirty="0" smtClean="0"/>
              <a:t>When a program hangs (goes unresponsive), it’s typically a logical error.</a:t>
            </a:r>
            <a:endParaRPr lang="en-US" dirty="0"/>
          </a:p>
        </p:txBody>
      </p:sp>
    </p:spTree>
    <p:extLst>
      <p:ext uri="{BB962C8B-B14F-4D97-AF65-F5344CB8AC3E}">
        <p14:creationId xmlns:p14="http://schemas.microsoft.com/office/powerpoint/2010/main" val="33457881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3" y="0"/>
            <a:ext cx="88322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43776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3" name="Content Placeholder 2"/>
          <p:cNvSpPr>
            <a:spLocks noGrp="1"/>
          </p:cNvSpPr>
          <p:nvPr>
            <p:ph idx="1"/>
          </p:nvPr>
        </p:nvSpPr>
        <p:spPr/>
        <p:txBody>
          <a:bodyPr/>
          <a:lstStyle/>
          <a:p>
            <a:r>
              <a:rPr lang="en-US" dirty="0" smtClean="0"/>
              <a:t>Unfortunately, like in the prior example, not all errors can be detected.</a:t>
            </a:r>
          </a:p>
          <a:p>
            <a:pPr lvl="1"/>
            <a:r>
              <a:rPr lang="en-US" dirty="0" smtClean="0"/>
              <a:t>Sometimes, an application can get stuck in an infinite loop, rendering it completely unresponsive.</a:t>
            </a:r>
          </a:p>
          <a:p>
            <a:pPr lvl="1"/>
            <a:r>
              <a:rPr lang="en-US" dirty="0" smtClean="0"/>
              <a:t>Multithreaded applications can also become stuck due to “deadlock” and “</a:t>
            </a:r>
            <a:r>
              <a:rPr lang="en-US" dirty="0" err="1" smtClean="0"/>
              <a:t>livelock</a:t>
            </a:r>
            <a:r>
              <a:rPr lang="en-US" dirty="0" smtClean="0"/>
              <a:t>” situations.</a:t>
            </a:r>
          </a:p>
        </p:txBody>
      </p:sp>
    </p:spTree>
    <p:extLst>
      <p:ext uri="{BB962C8B-B14F-4D97-AF65-F5344CB8AC3E}">
        <p14:creationId xmlns:p14="http://schemas.microsoft.com/office/powerpoint/2010/main" val="88851187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Use of Exceptions</a:t>
            </a:r>
            <a:endParaRPr lang="en-US" dirty="0"/>
          </a:p>
        </p:txBody>
      </p:sp>
      <p:sp>
        <p:nvSpPr>
          <p:cNvPr id="3" name="Content Placeholder 2"/>
          <p:cNvSpPr>
            <a:spLocks noGrp="1"/>
          </p:cNvSpPr>
          <p:nvPr>
            <p:ph idx="1"/>
          </p:nvPr>
        </p:nvSpPr>
        <p:spPr/>
        <p:txBody>
          <a:bodyPr/>
          <a:lstStyle/>
          <a:p>
            <a:r>
              <a:rPr lang="en-US" dirty="0" smtClean="0"/>
              <a:t>Exceptions are extremely handy to have as a tool for an object to indicate bad inputs to its constructor or method.</a:t>
            </a:r>
          </a:p>
          <a:p>
            <a:r>
              <a:rPr lang="en-US" dirty="0" smtClean="0"/>
              <a:t>However, exceptions are quite “expensive”, computationally, to throw.</a:t>
            </a:r>
          </a:p>
          <a:p>
            <a:pPr lvl="1"/>
            <a:r>
              <a:rPr lang="en-US" dirty="0" smtClean="0"/>
              <a:t>Remember, they interrupt </a:t>
            </a:r>
            <a:r>
              <a:rPr lang="en-US" i="1" dirty="0" smtClean="0"/>
              <a:t>everything</a:t>
            </a:r>
            <a:r>
              <a:rPr lang="en-US" dirty="0" smtClean="0"/>
              <a:t>.</a:t>
            </a:r>
            <a:endParaRPr lang="en-US" dirty="0"/>
          </a:p>
        </p:txBody>
      </p:sp>
    </p:spTree>
    <p:extLst>
      <p:ext uri="{BB962C8B-B14F-4D97-AF65-F5344CB8AC3E}">
        <p14:creationId xmlns:p14="http://schemas.microsoft.com/office/powerpoint/2010/main" val="254637548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Use of Exceptions</a:t>
            </a:r>
            <a:endParaRPr lang="en-US" dirty="0"/>
          </a:p>
        </p:txBody>
      </p:sp>
      <p:sp>
        <p:nvSpPr>
          <p:cNvPr id="3" name="Content Placeholder 2"/>
          <p:cNvSpPr>
            <a:spLocks noGrp="1"/>
          </p:cNvSpPr>
          <p:nvPr>
            <p:ph idx="1"/>
          </p:nvPr>
        </p:nvSpPr>
        <p:spPr/>
        <p:txBody>
          <a:bodyPr/>
          <a:lstStyle/>
          <a:p>
            <a:r>
              <a:rPr lang="en-US" dirty="0" smtClean="0"/>
              <a:t>Objects should throw exceptions when:</a:t>
            </a:r>
          </a:p>
          <a:p>
            <a:pPr lvl="1"/>
            <a:r>
              <a:rPr lang="en-US" dirty="0" smtClean="0"/>
              <a:t>A constructor receives (bad) inputs that would result in an invalid object.</a:t>
            </a:r>
          </a:p>
          <a:p>
            <a:pPr lvl="1"/>
            <a:r>
              <a:rPr lang="en-US" dirty="0" smtClean="0"/>
              <a:t>A method receives bad input</a:t>
            </a:r>
          </a:p>
          <a:p>
            <a:pPr lvl="2"/>
            <a:r>
              <a:rPr lang="en-US" dirty="0"/>
              <a:t>O</a:t>
            </a:r>
            <a:r>
              <a:rPr lang="en-US" dirty="0" smtClean="0"/>
              <a:t>ut of range index or value</a:t>
            </a:r>
          </a:p>
          <a:p>
            <a:pPr lvl="2"/>
            <a:r>
              <a:rPr lang="en-US" dirty="0" smtClean="0"/>
              <a:t>Null pointer</a:t>
            </a:r>
          </a:p>
        </p:txBody>
      </p:sp>
    </p:spTree>
    <p:extLst>
      <p:ext uri="{BB962C8B-B14F-4D97-AF65-F5344CB8AC3E}">
        <p14:creationId xmlns:p14="http://schemas.microsoft.com/office/powerpoint/2010/main" val="2281418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u="sng" dirty="0"/>
              <a:t>Constraints</a:t>
            </a:r>
            <a:r>
              <a:rPr lang="en-US" dirty="0"/>
              <a:t>:  should our object have </a:t>
            </a:r>
            <a:r>
              <a:rPr lang="en-US" dirty="0" smtClean="0"/>
              <a:t>limitations imposed on it, beyond those implied by the language we’re using?</a:t>
            </a:r>
          </a:p>
          <a:p>
            <a:pPr marL="914400" lvl="1" indent="-514350"/>
            <a:r>
              <a:rPr lang="en-US" dirty="0" smtClean="0"/>
              <a:t>Some of our internal state variables (fields) may allow values which make no sense in the context of what our object represents.</a:t>
            </a:r>
          </a:p>
        </p:txBody>
      </p:sp>
    </p:spTree>
    <p:extLst>
      <p:ext uri="{BB962C8B-B14F-4D97-AF65-F5344CB8AC3E}">
        <p14:creationId xmlns:p14="http://schemas.microsoft.com/office/powerpoint/2010/main" val="34881074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Use of Exceptions</a:t>
            </a:r>
            <a:endParaRPr lang="en-US" dirty="0"/>
          </a:p>
        </p:txBody>
      </p:sp>
      <p:sp>
        <p:nvSpPr>
          <p:cNvPr id="3" name="Content Placeholder 2"/>
          <p:cNvSpPr>
            <a:spLocks noGrp="1"/>
          </p:cNvSpPr>
          <p:nvPr>
            <p:ph idx="1"/>
          </p:nvPr>
        </p:nvSpPr>
        <p:spPr/>
        <p:txBody>
          <a:bodyPr/>
          <a:lstStyle/>
          <a:p>
            <a:r>
              <a:rPr lang="en-US" dirty="0" smtClean="0"/>
              <a:t>Objects should throw exceptions when:</a:t>
            </a:r>
          </a:p>
          <a:p>
            <a:pPr lvl="1"/>
            <a:r>
              <a:rPr lang="en-US" dirty="0" smtClean="0"/>
              <a:t>A </a:t>
            </a:r>
            <a:r>
              <a:rPr lang="en-US" dirty="0"/>
              <a:t>method cannot perform the requested action</a:t>
            </a:r>
            <a:r>
              <a:rPr lang="en-US" dirty="0" smtClean="0"/>
              <a:t>.</a:t>
            </a:r>
          </a:p>
          <a:p>
            <a:pPr lvl="2"/>
            <a:r>
              <a:rPr lang="en-US" dirty="0" smtClean="0"/>
              <a:t>Some objects may have different “modes,” where certain actions may only be possible in certain situations.</a:t>
            </a:r>
          </a:p>
          <a:p>
            <a:pPr lvl="2"/>
            <a:r>
              <a:rPr lang="en-US" dirty="0" smtClean="0"/>
              <a:t>Example:  a file must be opened to read or write from it.</a:t>
            </a:r>
            <a:endParaRPr lang="en-US" dirty="0"/>
          </a:p>
        </p:txBody>
      </p:sp>
    </p:spTree>
    <p:extLst>
      <p:ext uri="{BB962C8B-B14F-4D97-AF65-F5344CB8AC3E}">
        <p14:creationId xmlns:p14="http://schemas.microsoft.com/office/powerpoint/2010/main" val="355934083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Use of Exceptions</a:t>
            </a:r>
            <a:endParaRPr lang="en-US" dirty="0"/>
          </a:p>
        </p:txBody>
      </p:sp>
      <p:sp>
        <p:nvSpPr>
          <p:cNvPr id="3" name="Content Placeholder 2"/>
          <p:cNvSpPr>
            <a:spLocks noGrp="1"/>
          </p:cNvSpPr>
          <p:nvPr>
            <p:ph idx="1"/>
          </p:nvPr>
        </p:nvSpPr>
        <p:spPr/>
        <p:txBody>
          <a:bodyPr/>
          <a:lstStyle/>
          <a:p>
            <a:r>
              <a:rPr lang="en-US" dirty="0" smtClean="0"/>
              <a:t>Objects should throw their </a:t>
            </a:r>
            <a:r>
              <a:rPr lang="en-US" i="1" dirty="0" smtClean="0"/>
              <a:t>own</a:t>
            </a:r>
            <a:r>
              <a:rPr lang="en-US" dirty="0" smtClean="0"/>
              <a:t> exceptions, rather than relying on a future method to throw exceptions.</a:t>
            </a:r>
          </a:p>
          <a:p>
            <a:pPr lvl="1"/>
            <a:r>
              <a:rPr lang="en-US" dirty="0" smtClean="0"/>
              <a:t>When debugging, it is better to know the underlying source of the erroneous error.</a:t>
            </a:r>
          </a:p>
          <a:p>
            <a:pPr lvl="1"/>
            <a:r>
              <a:rPr lang="en-US" dirty="0" smtClean="0"/>
              <a:t>Thus, the sooner code can detect that an error will occur (even if later in the chain), the better.</a:t>
            </a:r>
            <a:endParaRPr lang="en-US" dirty="0"/>
          </a:p>
        </p:txBody>
      </p:sp>
    </p:spTree>
    <p:extLst>
      <p:ext uri="{BB962C8B-B14F-4D97-AF65-F5344CB8AC3E}">
        <p14:creationId xmlns:p14="http://schemas.microsoft.com/office/powerpoint/2010/main" val="390794926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Use of Exceptions</a:t>
            </a:r>
            <a:endParaRPr lang="en-US" dirty="0"/>
          </a:p>
        </p:txBody>
      </p:sp>
      <p:sp>
        <p:nvSpPr>
          <p:cNvPr id="3" name="Content Placeholder 2"/>
          <p:cNvSpPr>
            <a:spLocks noGrp="1"/>
          </p:cNvSpPr>
          <p:nvPr>
            <p:ph idx="1"/>
          </p:nvPr>
        </p:nvSpPr>
        <p:spPr/>
        <p:txBody>
          <a:bodyPr/>
          <a:lstStyle/>
          <a:p>
            <a:r>
              <a:rPr lang="en-US" dirty="0" smtClean="0"/>
              <a:t>Objects should throw their </a:t>
            </a:r>
            <a:r>
              <a:rPr lang="en-US" i="1" dirty="0" smtClean="0"/>
              <a:t>own</a:t>
            </a:r>
            <a:r>
              <a:rPr lang="en-US" dirty="0" smtClean="0"/>
              <a:t> exceptions, rather than relying on a future method to throw exceptions.</a:t>
            </a:r>
          </a:p>
          <a:p>
            <a:pPr lvl="1"/>
            <a:r>
              <a:rPr lang="en-US" dirty="0" smtClean="0"/>
              <a:t>Failure to do so will make it seem as if the object is miscoded, using the future method incorrectly.</a:t>
            </a:r>
            <a:endParaRPr lang="en-US" dirty="0"/>
          </a:p>
        </p:txBody>
      </p:sp>
    </p:spTree>
    <p:extLst>
      <p:ext uri="{BB962C8B-B14F-4D97-AF65-F5344CB8AC3E}">
        <p14:creationId xmlns:p14="http://schemas.microsoft.com/office/powerpoint/2010/main" val="306793108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Use of Exceptions</a:t>
            </a:r>
            <a:endParaRPr lang="en-US" dirty="0"/>
          </a:p>
        </p:txBody>
      </p:sp>
      <p:sp>
        <p:nvSpPr>
          <p:cNvPr id="3" name="Content Placeholder 2"/>
          <p:cNvSpPr>
            <a:spLocks noGrp="1"/>
          </p:cNvSpPr>
          <p:nvPr>
            <p:ph idx="1"/>
          </p:nvPr>
        </p:nvSpPr>
        <p:spPr>
          <a:xfrm>
            <a:off x="457200" y="1600200"/>
            <a:ext cx="8229600" cy="4672013"/>
          </a:xfrm>
        </p:spPr>
        <p:txBody>
          <a:bodyPr>
            <a:normAutofit/>
          </a:bodyPr>
          <a:lstStyle/>
          <a:p>
            <a:r>
              <a:rPr lang="en-US" dirty="0" smtClean="0"/>
              <a:t>Exceptions are a useful tool for object-orientation, allowing objects to actively prevent actions that would be invalid.</a:t>
            </a:r>
          </a:p>
          <a:p>
            <a:pPr lvl="1"/>
            <a:r>
              <a:rPr lang="en-US" dirty="0" smtClean="0"/>
              <a:t>They also allow objects to report </a:t>
            </a:r>
            <a:r>
              <a:rPr lang="en-US" i="1" dirty="0" smtClean="0"/>
              <a:t>why</a:t>
            </a:r>
            <a:r>
              <a:rPr lang="en-US" dirty="0" smtClean="0"/>
              <a:t> those actions are invalid, which aids debugging.</a:t>
            </a:r>
          </a:p>
          <a:p>
            <a:pPr lvl="2"/>
            <a:r>
              <a:rPr lang="en-US" dirty="0" smtClean="0"/>
              <a:t>Sometimes, it may even be possible to recover from the error, depending on its type.</a:t>
            </a:r>
          </a:p>
        </p:txBody>
      </p:sp>
    </p:spTree>
    <p:extLst>
      <p:ext uri="{BB962C8B-B14F-4D97-AF65-F5344CB8AC3E}">
        <p14:creationId xmlns:p14="http://schemas.microsoft.com/office/powerpoint/2010/main" val="13875809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r>
              <a:rPr lang="en-US" dirty="0" smtClean="0"/>
              <a:t>In a previous lecture, we built a “Person” class with well-defined states and behavior.</a:t>
            </a:r>
          </a:p>
          <a:p>
            <a:pPr lvl="1"/>
            <a:r>
              <a:rPr lang="en-US" dirty="0" smtClean="0"/>
              <a:t>This involved setting up </a:t>
            </a:r>
            <a:r>
              <a:rPr lang="en-US" dirty="0" err="1" smtClean="0"/>
              <a:t>accessor</a:t>
            </a:r>
            <a:r>
              <a:rPr lang="en-US" dirty="0" smtClean="0"/>
              <a:t> and </a:t>
            </a:r>
            <a:r>
              <a:rPr lang="en-US" dirty="0" err="1" smtClean="0"/>
              <a:t>mutator</a:t>
            </a:r>
            <a:r>
              <a:rPr lang="en-US" dirty="0" smtClean="0"/>
              <a:t> methods to ensure the object held a logical, valid state.</a:t>
            </a:r>
          </a:p>
          <a:p>
            <a:pPr lvl="1"/>
            <a:r>
              <a:rPr lang="en-US" dirty="0" smtClean="0"/>
              <a:t>What we </a:t>
            </a:r>
            <a:r>
              <a:rPr lang="en-US" i="1" dirty="0" smtClean="0"/>
              <a:t>didn’t</a:t>
            </a:r>
            <a:r>
              <a:rPr lang="en-US" dirty="0" smtClean="0"/>
              <a:t> cover was how an object should behave when something tries to make its state invalid.</a:t>
            </a:r>
          </a:p>
        </p:txBody>
      </p:sp>
    </p:spTree>
    <p:extLst>
      <p:ext uri="{BB962C8B-B14F-4D97-AF65-F5344CB8AC3E}">
        <p14:creationId xmlns:p14="http://schemas.microsoft.com/office/powerpoint/2010/main" val="35596107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Object</a:t>
            </a:r>
            <a:endParaRPr lang="en-US" dirty="0"/>
          </a:p>
        </p:txBody>
      </p:sp>
      <p:sp>
        <p:nvSpPr>
          <p:cNvPr id="3" name="Content Placeholder 2"/>
          <p:cNvSpPr>
            <a:spLocks noGrp="1"/>
          </p:cNvSpPr>
          <p:nvPr>
            <p:ph idx="1"/>
          </p:nvPr>
        </p:nvSpPr>
        <p:spPr>
          <a:xfrm>
            <a:off x="457200" y="1600200"/>
            <a:ext cx="8229600" cy="4931229"/>
          </a:xfrm>
        </p:spPr>
        <p:txBody>
          <a:bodyPr>
            <a:normAutofit/>
          </a:bodyPr>
          <a:lstStyle/>
          <a:p>
            <a:pPr marL="0" lvl="0" indent="0">
              <a:buClr>
                <a:srgbClr val="1F497D">
                  <a:lumMod val="60000"/>
                  <a:lumOff val="40000"/>
                </a:srgbClr>
              </a:buClr>
              <a:buNone/>
            </a:pPr>
            <a:r>
              <a:rPr lang="en-US" sz="2000" dirty="0" smtClean="0">
                <a:solidFill>
                  <a:srgbClr val="8064A2"/>
                </a:solidFill>
                <a:latin typeface="Lucida Console" pitchFamily="49" charset="0"/>
              </a:rPr>
              <a:t>public </a:t>
            </a:r>
            <a:r>
              <a:rPr lang="en-US" sz="2000" dirty="0">
                <a:solidFill>
                  <a:srgbClr val="8064A2"/>
                </a:solidFill>
                <a:latin typeface="Lucida Console" pitchFamily="49" charset="0"/>
              </a:rPr>
              <a:t>class </a:t>
            </a:r>
            <a:r>
              <a:rPr lang="en-US" sz="2000" dirty="0" smtClean="0">
                <a:solidFill>
                  <a:prstClr val="black"/>
                </a:solidFill>
                <a:latin typeface="Lucida Console" pitchFamily="49" charset="0"/>
              </a:rPr>
              <a:t>Person</a:t>
            </a:r>
            <a:endParaRPr lang="en-US" sz="2000" dirty="0">
              <a:solidFill>
                <a:prstClr val="black"/>
              </a:solidFill>
              <a:latin typeface="Lucida Console" pitchFamily="49" charset="0"/>
            </a:endParaRPr>
          </a:p>
          <a:p>
            <a:pPr marL="0" lvl="0" indent="0">
              <a:buClr>
                <a:srgbClr val="1F497D">
                  <a:lumMod val="60000"/>
                  <a:lumOff val="40000"/>
                </a:srgbClr>
              </a:buClr>
              <a:buNone/>
            </a:pPr>
            <a:r>
              <a:rPr lang="en-US" sz="2000" dirty="0">
                <a:solidFill>
                  <a:prstClr val="black"/>
                </a:solidFill>
                <a:latin typeface="Lucida Console" pitchFamily="49" charset="0"/>
              </a:rPr>
              <a:t>{</a:t>
            </a:r>
          </a:p>
          <a:p>
            <a:pPr marL="0" lvl="0" indent="0">
              <a:buClr>
                <a:srgbClr val="1F497D">
                  <a:lumMod val="60000"/>
                  <a:lumOff val="40000"/>
                </a:srgbClr>
              </a:buClr>
              <a:buNone/>
            </a:pPr>
            <a:r>
              <a:rPr lang="en-US" sz="2000" dirty="0" smtClean="0">
                <a:solidFill>
                  <a:prstClr val="black"/>
                </a:solidFill>
                <a:latin typeface="Lucida Console" pitchFamily="49" charset="0"/>
              </a:rPr>
              <a:t>	</a:t>
            </a:r>
            <a:r>
              <a:rPr lang="en-US" sz="2000" dirty="0" smtClean="0">
                <a:solidFill>
                  <a:srgbClr val="8064A2"/>
                </a:solidFill>
                <a:latin typeface="Lucida Console" pitchFamily="49" charset="0"/>
              </a:rPr>
              <a:t>private:</a:t>
            </a:r>
          </a:p>
          <a:p>
            <a:pPr marL="0" lvl="0" indent="0">
              <a:buClr>
                <a:srgbClr val="1F497D">
                  <a:lumMod val="60000"/>
                  <a:lumOff val="40000"/>
                </a:srgbClr>
              </a:buClr>
              <a:buNone/>
            </a:pPr>
            <a:r>
              <a:rPr lang="en-US" sz="2000" dirty="0">
                <a:solidFill>
                  <a:srgbClr val="8064A2"/>
                </a:solidFill>
                <a:latin typeface="Lucida Console" pitchFamily="49" charset="0"/>
              </a:rPr>
              <a:t>	</a:t>
            </a:r>
            <a:r>
              <a:rPr lang="en-US" sz="2000" dirty="0" smtClean="0">
                <a:solidFill>
                  <a:srgbClr val="8064A2"/>
                </a:solidFill>
                <a:latin typeface="Lucida Console" pitchFamily="49" charset="0"/>
              </a:rPr>
              <a:t>	</a:t>
            </a:r>
            <a:r>
              <a:rPr lang="en-US" sz="2000" dirty="0" err="1" smtClean="0">
                <a:solidFill>
                  <a:srgbClr val="8064A2"/>
                </a:solidFill>
                <a:latin typeface="Lucida Console" pitchFamily="49" charset="0"/>
              </a:rPr>
              <a:t>const</a:t>
            </a:r>
            <a:r>
              <a:rPr lang="en-US" sz="2000" dirty="0" smtClean="0">
                <a:solidFill>
                  <a:srgbClr val="8064A2"/>
                </a:solidFill>
                <a:latin typeface="Lucida Console" pitchFamily="49" charset="0"/>
              </a:rPr>
              <a:t> </a:t>
            </a:r>
            <a:r>
              <a:rPr lang="en-US" sz="2000" dirty="0">
                <a:solidFill>
                  <a:schemeClr val="accent3"/>
                </a:solidFill>
                <a:latin typeface="Lucida Console" pitchFamily="49" charset="0"/>
              </a:rPr>
              <a:t>string</a:t>
            </a:r>
            <a:r>
              <a:rPr lang="en-US" sz="2000" dirty="0" smtClean="0">
                <a:solidFill>
                  <a:srgbClr val="8064A2"/>
                </a:solidFill>
                <a:latin typeface="Lucida Console" pitchFamily="49" charset="0"/>
              </a:rPr>
              <a:t> </a:t>
            </a:r>
            <a:r>
              <a:rPr lang="en-US" sz="2000" dirty="0">
                <a:solidFill>
                  <a:schemeClr val="accent1"/>
                </a:solidFill>
                <a:latin typeface="Lucida Console" pitchFamily="49" charset="0"/>
              </a:rPr>
              <a:t>name</a:t>
            </a:r>
            <a:r>
              <a:rPr lang="en-US" sz="2000" dirty="0">
                <a:latin typeface="Lucida Console" pitchFamily="49" charset="0"/>
              </a:rPr>
              <a:t>;</a:t>
            </a:r>
          </a:p>
          <a:p>
            <a:pPr marL="0" lvl="0" indent="0">
              <a:buClr>
                <a:srgbClr val="1F497D">
                  <a:lumMod val="60000"/>
                  <a:lumOff val="40000"/>
                </a:srgbClr>
              </a:buClr>
              <a:buNone/>
            </a:pPr>
            <a:r>
              <a:rPr lang="en-US" sz="2000" dirty="0">
                <a:solidFill>
                  <a:srgbClr val="8064A2"/>
                </a:solidFill>
                <a:latin typeface="Lucida Console" pitchFamily="49" charset="0"/>
              </a:rPr>
              <a:t>	</a:t>
            </a:r>
            <a:r>
              <a:rPr lang="en-US" sz="2000" dirty="0" smtClean="0">
                <a:solidFill>
                  <a:srgbClr val="8064A2"/>
                </a:solidFill>
                <a:latin typeface="Lucida Console" pitchFamily="49" charset="0"/>
              </a:rPr>
              <a:t>	</a:t>
            </a:r>
            <a:r>
              <a:rPr lang="en-US" sz="2000" dirty="0" err="1" smtClean="0">
                <a:solidFill>
                  <a:srgbClr val="8064A2"/>
                </a:solidFill>
                <a:latin typeface="Lucida Console" pitchFamily="49" charset="0"/>
              </a:rPr>
              <a:t>int</a:t>
            </a:r>
            <a:r>
              <a:rPr lang="en-US" sz="2000" dirty="0" smtClean="0">
                <a:solidFill>
                  <a:srgbClr val="8064A2"/>
                </a:solidFill>
                <a:latin typeface="Lucida Console" pitchFamily="49" charset="0"/>
              </a:rPr>
              <a:t> </a:t>
            </a:r>
            <a:r>
              <a:rPr lang="en-US" sz="2000" dirty="0" smtClean="0">
                <a:solidFill>
                  <a:schemeClr val="accent1"/>
                </a:solidFill>
                <a:latin typeface="Lucida Console" pitchFamily="49" charset="0"/>
              </a:rPr>
              <a:t>age</a:t>
            </a:r>
            <a:r>
              <a:rPr lang="en-US" sz="2000" dirty="0" smtClean="0">
                <a:latin typeface="Lucida Console" pitchFamily="49" charset="0"/>
              </a:rPr>
              <a:t>;</a:t>
            </a:r>
          </a:p>
          <a:p>
            <a:pPr marL="0" lvl="0" indent="0">
              <a:buClr>
                <a:srgbClr val="1F497D">
                  <a:lumMod val="60000"/>
                  <a:lumOff val="40000"/>
                </a:srgbClr>
              </a:buClr>
              <a:buNone/>
            </a:pPr>
            <a:endParaRPr lang="en-US" sz="2000" dirty="0" smtClean="0">
              <a:latin typeface="Lucida Console" pitchFamily="49" charset="0"/>
            </a:endParaRPr>
          </a:p>
          <a:p>
            <a:pPr marL="0" lvl="0" indent="0">
              <a:buClr>
                <a:srgbClr val="1F497D">
                  <a:lumMod val="60000"/>
                  <a:lumOff val="40000"/>
                </a:srgbClr>
              </a:buClr>
              <a:buNone/>
            </a:pPr>
            <a:r>
              <a:rPr lang="en-US" sz="2000" dirty="0">
                <a:solidFill>
                  <a:srgbClr val="8064A2"/>
                </a:solidFill>
                <a:latin typeface="Lucida Console" pitchFamily="49" charset="0"/>
              </a:rPr>
              <a:t>	</a:t>
            </a:r>
            <a:r>
              <a:rPr lang="en-US" sz="2000" dirty="0" smtClean="0">
                <a:solidFill>
                  <a:srgbClr val="8064A2"/>
                </a:solidFill>
                <a:latin typeface="Lucida Console" pitchFamily="49" charset="0"/>
              </a:rPr>
              <a:t>public:</a:t>
            </a:r>
          </a:p>
          <a:p>
            <a:pPr marL="0" lvl="0" indent="0">
              <a:buClr>
                <a:srgbClr val="1F497D">
                  <a:lumMod val="60000"/>
                  <a:lumOff val="40000"/>
                </a:srgbClr>
              </a:buClr>
              <a:buNone/>
            </a:pPr>
            <a:r>
              <a:rPr lang="en-US" sz="2000" dirty="0">
                <a:solidFill>
                  <a:srgbClr val="8064A2"/>
                </a:solidFill>
                <a:latin typeface="Lucida Console" pitchFamily="49" charset="0"/>
              </a:rPr>
              <a:t>	</a:t>
            </a:r>
            <a:r>
              <a:rPr lang="en-US" sz="2000" dirty="0" smtClean="0">
                <a:solidFill>
                  <a:srgbClr val="8064A2"/>
                </a:solidFill>
                <a:latin typeface="Lucida Console" pitchFamily="49" charset="0"/>
              </a:rPr>
              <a:t>	</a:t>
            </a:r>
            <a:r>
              <a:rPr lang="en-US" sz="2000" dirty="0" smtClean="0">
                <a:latin typeface="Lucida Console" pitchFamily="49" charset="0"/>
              </a:rPr>
              <a:t>Person(</a:t>
            </a:r>
            <a:r>
              <a:rPr lang="en-US" sz="2000" dirty="0" smtClean="0">
                <a:solidFill>
                  <a:srgbClr val="76923C"/>
                </a:solidFill>
                <a:latin typeface="Lucida Console" pitchFamily="49" charset="0"/>
              </a:rPr>
              <a:t>stri</a:t>
            </a:r>
            <a:r>
              <a:rPr lang="en-US" sz="2000" dirty="0" smtClean="0">
                <a:solidFill>
                  <a:schemeClr val="accent3"/>
                </a:solidFill>
                <a:latin typeface="Lucida Console" pitchFamily="49" charset="0"/>
              </a:rPr>
              <a:t>ng</a:t>
            </a:r>
            <a:r>
              <a:rPr lang="en-US" sz="2000" dirty="0" smtClean="0">
                <a:latin typeface="Lucida Console" pitchFamily="49" charset="0"/>
              </a:rPr>
              <a:t> </a:t>
            </a:r>
            <a:r>
              <a:rPr lang="en-US" sz="2000" dirty="0">
                <a:latin typeface="Lucida Console" pitchFamily="49" charset="0"/>
              </a:rPr>
              <a:t>name, </a:t>
            </a:r>
            <a:r>
              <a:rPr lang="en-US" sz="2000" dirty="0" err="1">
                <a:solidFill>
                  <a:srgbClr val="8064A2"/>
                </a:solidFill>
                <a:latin typeface="Lucida Console" pitchFamily="49" charset="0"/>
              </a:rPr>
              <a:t>int</a:t>
            </a:r>
            <a:r>
              <a:rPr lang="en-US" sz="2000" dirty="0">
                <a:solidFill>
                  <a:srgbClr val="8064A2"/>
                </a:solidFill>
                <a:latin typeface="Lucida Console" pitchFamily="49" charset="0"/>
              </a:rPr>
              <a:t> </a:t>
            </a:r>
            <a:r>
              <a:rPr lang="en-US" sz="2000" dirty="0">
                <a:latin typeface="Lucida Console" pitchFamily="49" charset="0"/>
              </a:rPr>
              <a:t>age</a:t>
            </a:r>
            <a:r>
              <a:rPr lang="en-US" sz="2000" dirty="0" smtClean="0">
                <a:latin typeface="Lucida Console" pitchFamily="49" charset="0"/>
              </a:rPr>
              <a:t>)</a:t>
            </a:r>
          </a:p>
          <a:p>
            <a:pPr marL="0" lvl="0" indent="0">
              <a:buClr>
                <a:srgbClr val="1F497D">
                  <a:lumMod val="60000"/>
                  <a:lumOff val="40000"/>
                </a:srgbClr>
              </a:buClr>
              <a:buNone/>
            </a:pPr>
            <a:r>
              <a:rPr lang="en-US" sz="2000" dirty="0" smtClean="0">
                <a:latin typeface="Lucida Console" pitchFamily="49" charset="0"/>
              </a:rPr>
              <a:t>		</a:t>
            </a:r>
            <a:r>
              <a:rPr lang="en-US" sz="2000" dirty="0">
                <a:solidFill>
                  <a:schemeClr val="accent3"/>
                </a:solidFill>
                <a:latin typeface="Lucida Console" pitchFamily="49" charset="0"/>
              </a:rPr>
              <a:t>string</a:t>
            </a:r>
            <a:r>
              <a:rPr lang="en-US" sz="2000" dirty="0" smtClean="0">
                <a:latin typeface="Lucida Console" pitchFamily="49" charset="0"/>
              </a:rPr>
              <a:t> </a:t>
            </a:r>
            <a:r>
              <a:rPr lang="en-US" sz="2000" dirty="0" err="1" smtClean="0">
                <a:latin typeface="Lucida Console" pitchFamily="49" charset="0"/>
              </a:rPr>
              <a:t>getName</a:t>
            </a:r>
            <a:r>
              <a:rPr lang="en-US" sz="2000" dirty="0" smtClean="0">
                <a:latin typeface="Lucida Console" pitchFamily="49" charset="0"/>
              </a:rPr>
              <a:t>();</a:t>
            </a:r>
          </a:p>
          <a:p>
            <a:pPr marL="0" lvl="0" indent="0">
              <a:buClr>
                <a:srgbClr val="1F497D">
                  <a:lumMod val="60000"/>
                  <a:lumOff val="40000"/>
                </a:srgbClr>
              </a:buClr>
              <a:buNone/>
            </a:pPr>
            <a:r>
              <a:rPr lang="en-US" sz="2000" dirty="0">
                <a:latin typeface="Lucida Console" pitchFamily="49" charset="0"/>
              </a:rPr>
              <a:t>	</a:t>
            </a:r>
            <a:r>
              <a:rPr lang="en-US" sz="2000" dirty="0" smtClean="0">
                <a:latin typeface="Lucida Console" pitchFamily="49" charset="0"/>
              </a:rPr>
              <a:t>	</a:t>
            </a:r>
            <a:r>
              <a:rPr lang="en-US" sz="2000" dirty="0" err="1">
                <a:solidFill>
                  <a:srgbClr val="8064A2"/>
                </a:solidFill>
                <a:latin typeface="Lucida Console" pitchFamily="49" charset="0"/>
              </a:rPr>
              <a:t>int</a:t>
            </a:r>
            <a:r>
              <a:rPr lang="en-US" sz="2000" dirty="0" smtClean="0">
                <a:solidFill>
                  <a:srgbClr val="8064A2"/>
                </a:solidFill>
                <a:latin typeface="Lucida Console" pitchFamily="49" charset="0"/>
              </a:rPr>
              <a:t> </a:t>
            </a:r>
            <a:r>
              <a:rPr lang="en-US" sz="2000" dirty="0" err="1" smtClean="0">
                <a:latin typeface="Lucida Console" pitchFamily="49" charset="0"/>
              </a:rPr>
              <a:t>getAge</a:t>
            </a:r>
            <a:r>
              <a:rPr lang="en-US" sz="2000" dirty="0" smtClean="0">
                <a:latin typeface="Lucida Console" pitchFamily="49" charset="0"/>
              </a:rPr>
              <a:t>();</a:t>
            </a:r>
          </a:p>
          <a:p>
            <a:pPr marL="0" lvl="0" indent="0">
              <a:buClr>
                <a:srgbClr val="1F497D">
                  <a:lumMod val="60000"/>
                  <a:lumOff val="40000"/>
                </a:srgbClr>
              </a:buClr>
              <a:buNone/>
            </a:pPr>
            <a:r>
              <a:rPr lang="en-US" sz="2000" dirty="0" smtClean="0">
                <a:latin typeface="Lucida Console" pitchFamily="49" charset="0"/>
              </a:rPr>
              <a:t>		</a:t>
            </a:r>
            <a:r>
              <a:rPr lang="en-US" sz="2000" dirty="0">
                <a:solidFill>
                  <a:srgbClr val="8064A2"/>
                </a:solidFill>
                <a:latin typeface="Lucida Console" pitchFamily="49" charset="0"/>
              </a:rPr>
              <a:t>void</a:t>
            </a:r>
            <a:r>
              <a:rPr lang="en-US" sz="2000" dirty="0" smtClean="0">
                <a:latin typeface="Lucida Console" pitchFamily="49" charset="0"/>
              </a:rPr>
              <a:t> </a:t>
            </a:r>
            <a:r>
              <a:rPr lang="en-US" sz="2000" dirty="0" err="1" smtClean="0">
                <a:latin typeface="Lucida Console" pitchFamily="49" charset="0"/>
              </a:rPr>
              <a:t>haveABirthday</a:t>
            </a:r>
            <a:r>
              <a:rPr lang="en-US" sz="2000" dirty="0" smtClean="0">
                <a:latin typeface="Lucida Console" pitchFamily="49" charset="0"/>
              </a:rPr>
              <a:t>();</a:t>
            </a:r>
            <a:endParaRPr lang="en-US" sz="2000" dirty="0">
              <a:latin typeface="Lucida Console" pitchFamily="49" charset="0"/>
            </a:endParaRPr>
          </a:p>
          <a:p>
            <a:pPr marL="0" lvl="0" indent="0">
              <a:buClr>
                <a:srgbClr val="1F497D">
                  <a:lumMod val="60000"/>
                  <a:lumOff val="40000"/>
                </a:srgbClr>
              </a:buClr>
              <a:buNone/>
            </a:pPr>
            <a:r>
              <a:rPr lang="en-US" sz="2000" dirty="0" smtClean="0">
                <a:solidFill>
                  <a:prstClr val="black"/>
                </a:solidFill>
                <a:latin typeface="Lucida Console" pitchFamily="49" charset="0"/>
              </a:rPr>
              <a:t>}</a:t>
            </a:r>
          </a:p>
          <a:p>
            <a:pPr marL="0" indent="0">
              <a:buNone/>
            </a:pPr>
            <a:endParaRPr lang="en-US" sz="2800" dirty="0"/>
          </a:p>
        </p:txBody>
      </p:sp>
    </p:spTree>
    <p:extLst>
      <p:ext uri="{BB962C8B-B14F-4D97-AF65-F5344CB8AC3E}">
        <p14:creationId xmlns:p14="http://schemas.microsoft.com/office/powerpoint/2010/main" val="298287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Object</a:t>
            </a:r>
            <a:endParaRPr lang="en-US" dirty="0"/>
          </a:p>
        </p:txBody>
      </p:sp>
      <p:sp>
        <p:nvSpPr>
          <p:cNvPr id="3" name="Content Placeholder 2"/>
          <p:cNvSpPr>
            <a:spLocks noGrp="1"/>
          </p:cNvSpPr>
          <p:nvPr>
            <p:ph idx="1"/>
          </p:nvPr>
        </p:nvSpPr>
        <p:spPr/>
        <p:txBody>
          <a:bodyPr>
            <a:normAutofit/>
          </a:bodyPr>
          <a:lstStyle/>
          <a:p>
            <a:pPr marL="0" lvl="0" indent="0">
              <a:buClr>
                <a:srgbClr val="1F497D">
                  <a:lumMod val="60000"/>
                  <a:lumOff val="40000"/>
                </a:srgbClr>
              </a:buClr>
              <a:buNone/>
            </a:pPr>
            <a:r>
              <a:rPr lang="en-US" sz="2400" dirty="0" smtClean="0">
                <a:solidFill>
                  <a:srgbClr val="8064A2"/>
                </a:solidFill>
                <a:latin typeface="Lucida Console" pitchFamily="49" charset="0"/>
              </a:rPr>
              <a:t>string </a:t>
            </a:r>
            <a:r>
              <a:rPr lang="en-US" sz="2400" dirty="0" smtClean="0">
                <a:latin typeface="Lucida Console" pitchFamily="49" charset="0"/>
              </a:rPr>
              <a:t>Person::</a:t>
            </a:r>
            <a:r>
              <a:rPr lang="en-US" sz="2400" dirty="0" err="1" smtClean="0">
                <a:latin typeface="Lucida Console" pitchFamily="49" charset="0"/>
              </a:rPr>
              <a:t>getName</a:t>
            </a:r>
            <a:r>
              <a:rPr lang="en-US" sz="2400" dirty="0" smtClean="0">
                <a:latin typeface="Lucida Console" pitchFamily="49" charset="0"/>
              </a:rPr>
              <a:t>()</a:t>
            </a:r>
          </a:p>
          <a:p>
            <a:pPr marL="0" lvl="0" indent="0">
              <a:buClr>
                <a:srgbClr val="1F497D">
                  <a:lumMod val="60000"/>
                  <a:lumOff val="40000"/>
                </a:srgbClr>
              </a:buClr>
              <a:buNone/>
            </a:pPr>
            <a:r>
              <a:rPr lang="en-US" sz="2400" dirty="0" smtClean="0">
                <a:latin typeface="Lucida Console" pitchFamily="49" charset="0"/>
              </a:rPr>
              <a:t>{</a:t>
            </a:r>
          </a:p>
          <a:p>
            <a:pPr marL="0" lvl="0" indent="0">
              <a:buClr>
                <a:srgbClr val="1F497D">
                  <a:lumMod val="60000"/>
                  <a:lumOff val="40000"/>
                </a:srgbClr>
              </a:buClr>
              <a:buNone/>
            </a:pPr>
            <a:r>
              <a:rPr lang="en-US" sz="2400" dirty="0" smtClean="0">
                <a:latin typeface="Lucida Console" pitchFamily="49" charset="0"/>
              </a:rPr>
              <a:t>	</a:t>
            </a:r>
            <a:r>
              <a:rPr lang="en-US" sz="2400" dirty="0" smtClean="0">
                <a:solidFill>
                  <a:schemeClr val="accent4"/>
                </a:solidFill>
                <a:latin typeface="Lucida Console" pitchFamily="49" charset="0"/>
              </a:rPr>
              <a:t>return</a:t>
            </a:r>
            <a:r>
              <a:rPr lang="en-US" sz="2400" dirty="0" smtClean="0">
                <a:latin typeface="Lucida Console" pitchFamily="49" charset="0"/>
              </a:rPr>
              <a:t> </a:t>
            </a:r>
            <a:r>
              <a:rPr lang="en-US" sz="2400" dirty="0" smtClean="0">
                <a:solidFill>
                  <a:schemeClr val="accent4"/>
                </a:solidFill>
                <a:latin typeface="Lucida Console" pitchFamily="49" charset="0"/>
              </a:rPr>
              <a:t>this</a:t>
            </a:r>
            <a:r>
              <a:rPr lang="en-US" sz="2400" dirty="0" smtClean="0">
                <a:latin typeface="Lucida Console" pitchFamily="49" charset="0"/>
              </a:rPr>
              <a:t>-&gt;</a:t>
            </a:r>
            <a:r>
              <a:rPr lang="en-US" sz="2400" dirty="0" smtClean="0">
                <a:solidFill>
                  <a:schemeClr val="accent1"/>
                </a:solidFill>
                <a:latin typeface="Lucida Console" pitchFamily="49" charset="0"/>
              </a:rPr>
              <a:t>name</a:t>
            </a:r>
            <a:r>
              <a:rPr lang="en-US" sz="2400" dirty="0" smtClean="0">
                <a:latin typeface="Lucida Console" pitchFamily="49" charset="0"/>
              </a:rPr>
              <a:t>;</a:t>
            </a:r>
          </a:p>
          <a:p>
            <a:pPr marL="0" lvl="0" indent="0">
              <a:buClr>
                <a:srgbClr val="1F497D">
                  <a:lumMod val="60000"/>
                  <a:lumOff val="40000"/>
                </a:srgbClr>
              </a:buClr>
              <a:buNone/>
            </a:pPr>
            <a:r>
              <a:rPr lang="en-US" sz="2400" dirty="0" smtClean="0">
                <a:latin typeface="Lucida Console" pitchFamily="49" charset="0"/>
              </a:rPr>
              <a:t>}</a:t>
            </a:r>
          </a:p>
          <a:p>
            <a:pPr marL="0" lvl="0" indent="0">
              <a:buClr>
                <a:srgbClr val="1F497D">
                  <a:lumMod val="60000"/>
                  <a:lumOff val="40000"/>
                </a:srgbClr>
              </a:buClr>
              <a:buNone/>
            </a:pPr>
            <a:endParaRPr lang="en-US" sz="2400" dirty="0" smtClean="0">
              <a:latin typeface="Lucida Console" pitchFamily="49" charset="0"/>
            </a:endParaRPr>
          </a:p>
          <a:p>
            <a:pPr marL="0" lvl="0" indent="0">
              <a:buClr>
                <a:srgbClr val="1F497D">
                  <a:lumMod val="60000"/>
                  <a:lumOff val="40000"/>
                </a:srgbClr>
              </a:buClr>
              <a:buNone/>
            </a:pPr>
            <a:r>
              <a:rPr lang="en-US" sz="2400" dirty="0" err="1" smtClean="0">
                <a:solidFill>
                  <a:srgbClr val="8064A2"/>
                </a:solidFill>
                <a:latin typeface="Lucida Console" pitchFamily="49" charset="0"/>
              </a:rPr>
              <a:t>int</a:t>
            </a:r>
            <a:r>
              <a:rPr lang="en-US" sz="2400" dirty="0" smtClean="0">
                <a:solidFill>
                  <a:srgbClr val="8064A2"/>
                </a:solidFill>
                <a:latin typeface="Lucida Console" pitchFamily="49" charset="0"/>
              </a:rPr>
              <a:t> </a:t>
            </a:r>
            <a:r>
              <a:rPr lang="en-US" sz="2400" dirty="0" smtClean="0">
                <a:latin typeface="Lucida Console" pitchFamily="49" charset="0"/>
              </a:rPr>
              <a:t>Person::</a:t>
            </a:r>
            <a:r>
              <a:rPr lang="en-US" sz="2400" dirty="0" err="1" smtClean="0">
                <a:latin typeface="Lucida Console" pitchFamily="49" charset="0"/>
              </a:rPr>
              <a:t>getAge</a:t>
            </a:r>
            <a:r>
              <a:rPr lang="en-US" sz="2400" dirty="0" smtClean="0">
                <a:latin typeface="Lucida Console" pitchFamily="49" charset="0"/>
              </a:rPr>
              <a:t>()</a:t>
            </a:r>
            <a:r>
              <a:rPr lang="en-US" sz="2400" dirty="0" smtClean="0">
                <a:solidFill>
                  <a:srgbClr val="8064A2"/>
                </a:solidFill>
                <a:latin typeface="Lucida Console" pitchFamily="49" charset="0"/>
              </a:rPr>
              <a:t>	</a:t>
            </a:r>
            <a:endParaRPr lang="en-US" sz="2400" dirty="0">
              <a:solidFill>
                <a:prstClr val="black"/>
              </a:solidFill>
              <a:latin typeface="Lucida Console" pitchFamily="49" charset="0"/>
            </a:endParaRPr>
          </a:p>
          <a:p>
            <a:pPr marL="0" lvl="0" indent="0">
              <a:buClr>
                <a:srgbClr val="1F497D">
                  <a:lumMod val="60000"/>
                  <a:lumOff val="40000"/>
                </a:srgbClr>
              </a:buClr>
              <a:buNone/>
            </a:pPr>
            <a:r>
              <a:rPr lang="en-US" sz="2400" dirty="0" smtClean="0">
                <a:solidFill>
                  <a:prstClr val="black"/>
                </a:solidFill>
                <a:latin typeface="Lucida Console" pitchFamily="49" charset="0"/>
              </a:rPr>
              <a:t>{</a:t>
            </a:r>
          </a:p>
          <a:p>
            <a:pPr marL="0" indent="0">
              <a:buClr>
                <a:srgbClr val="1F497D">
                  <a:lumMod val="60000"/>
                  <a:lumOff val="40000"/>
                </a:srgbClr>
              </a:buClr>
              <a:buNone/>
            </a:pPr>
            <a:r>
              <a:rPr lang="en-US" sz="2400" dirty="0" smtClean="0">
                <a:solidFill>
                  <a:prstClr val="black"/>
                </a:solidFill>
                <a:latin typeface="Lucida Console" pitchFamily="49" charset="0"/>
              </a:rPr>
              <a:t>	</a:t>
            </a:r>
            <a:r>
              <a:rPr lang="en-US" sz="2400" dirty="0">
                <a:solidFill>
                  <a:schemeClr val="accent4"/>
                </a:solidFill>
                <a:latin typeface="Lucida Console" pitchFamily="49" charset="0"/>
              </a:rPr>
              <a:t>return</a:t>
            </a:r>
            <a:r>
              <a:rPr lang="en-US" sz="2400" dirty="0">
                <a:latin typeface="Lucida Console" pitchFamily="49" charset="0"/>
              </a:rPr>
              <a:t> </a:t>
            </a:r>
            <a:r>
              <a:rPr lang="en-US" sz="2400" dirty="0" smtClean="0">
                <a:solidFill>
                  <a:schemeClr val="accent4"/>
                </a:solidFill>
                <a:latin typeface="Lucida Console" pitchFamily="49" charset="0"/>
              </a:rPr>
              <a:t>this</a:t>
            </a:r>
            <a:r>
              <a:rPr lang="en-US" sz="2400" dirty="0" smtClean="0">
                <a:latin typeface="Lucida Console" pitchFamily="49" charset="0"/>
              </a:rPr>
              <a:t>-&gt;</a:t>
            </a:r>
            <a:r>
              <a:rPr lang="en-US" sz="2400" dirty="0" smtClean="0">
                <a:solidFill>
                  <a:schemeClr val="accent1"/>
                </a:solidFill>
                <a:latin typeface="Lucida Console" pitchFamily="49" charset="0"/>
              </a:rPr>
              <a:t>age</a:t>
            </a:r>
            <a:r>
              <a:rPr lang="en-US" sz="2400" dirty="0" smtClean="0">
                <a:latin typeface="Lucida Console" pitchFamily="49" charset="0"/>
              </a:rPr>
              <a:t>;</a:t>
            </a:r>
            <a:endParaRPr lang="en-US" sz="2400" dirty="0" smtClean="0">
              <a:solidFill>
                <a:prstClr val="black"/>
              </a:solidFill>
              <a:latin typeface="Lucida Console" pitchFamily="49" charset="0"/>
            </a:endParaRPr>
          </a:p>
          <a:p>
            <a:pPr marL="0" lvl="0" indent="0">
              <a:buClr>
                <a:srgbClr val="1F497D">
                  <a:lumMod val="60000"/>
                  <a:lumOff val="40000"/>
                </a:srgbClr>
              </a:buClr>
              <a:buNone/>
            </a:pPr>
            <a:r>
              <a:rPr lang="en-US" sz="2400" dirty="0" smtClean="0">
                <a:solidFill>
                  <a:prstClr val="black"/>
                </a:solidFill>
                <a:latin typeface="Lucida Console" pitchFamily="49" charset="0"/>
              </a:rPr>
              <a:t>}</a:t>
            </a:r>
          </a:p>
          <a:p>
            <a:pPr marL="0" indent="0">
              <a:buNone/>
            </a:pPr>
            <a:endParaRPr lang="en-US" dirty="0"/>
          </a:p>
        </p:txBody>
      </p:sp>
    </p:spTree>
    <p:extLst>
      <p:ext uri="{BB962C8B-B14F-4D97-AF65-F5344CB8AC3E}">
        <p14:creationId xmlns:p14="http://schemas.microsoft.com/office/powerpoint/2010/main" val="1867225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Object</a:t>
            </a:r>
            <a:endParaRPr lang="en-US" dirty="0"/>
          </a:p>
        </p:txBody>
      </p:sp>
      <p:sp>
        <p:nvSpPr>
          <p:cNvPr id="3" name="Content Placeholder 2"/>
          <p:cNvSpPr>
            <a:spLocks noGrp="1"/>
          </p:cNvSpPr>
          <p:nvPr>
            <p:ph idx="1"/>
          </p:nvPr>
        </p:nvSpPr>
        <p:spPr/>
        <p:txBody>
          <a:bodyPr>
            <a:normAutofit/>
          </a:bodyPr>
          <a:lstStyle/>
          <a:p>
            <a:pPr marL="0" lvl="0" indent="0">
              <a:buClr>
                <a:srgbClr val="1F497D">
                  <a:lumMod val="60000"/>
                  <a:lumOff val="40000"/>
                </a:srgbClr>
              </a:buClr>
              <a:buNone/>
            </a:pPr>
            <a:r>
              <a:rPr lang="en-US" sz="2400" dirty="0">
                <a:solidFill>
                  <a:srgbClr val="8064A2"/>
                </a:solidFill>
                <a:latin typeface="Lucida Console" pitchFamily="49" charset="0"/>
              </a:rPr>
              <a:t>	</a:t>
            </a:r>
            <a:r>
              <a:rPr lang="en-US" sz="2400" dirty="0" smtClean="0">
                <a:solidFill>
                  <a:srgbClr val="8064A2"/>
                </a:solidFill>
                <a:latin typeface="Lucida Console" pitchFamily="49" charset="0"/>
              </a:rPr>
              <a:t>public void </a:t>
            </a:r>
            <a:r>
              <a:rPr lang="en-US" sz="2400" dirty="0" err="1" smtClean="0">
                <a:latin typeface="Lucida Console" pitchFamily="49" charset="0"/>
              </a:rPr>
              <a:t>haveABirthday</a:t>
            </a:r>
            <a:r>
              <a:rPr lang="en-US" sz="2400" dirty="0" smtClean="0">
                <a:latin typeface="Lucida Console" pitchFamily="49" charset="0"/>
              </a:rPr>
              <a:t>()</a:t>
            </a:r>
            <a:r>
              <a:rPr lang="en-US" sz="2400" dirty="0" smtClean="0">
                <a:solidFill>
                  <a:srgbClr val="8064A2"/>
                </a:solidFill>
                <a:latin typeface="Lucida Console" pitchFamily="49" charset="0"/>
              </a:rPr>
              <a:t>	</a:t>
            </a:r>
            <a:endParaRPr lang="en-US" sz="2400" dirty="0">
              <a:solidFill>
                <a:prstClr val="black"/>
              </a:solidFill>
              <a:latin typeface="Lucida Console" pitchFamily="49" charset="0"/>
            </a:endParaRPr>
          </a:p>
          <a:p>
            <a:pPr marL="0" lvl="0" indent="0">
              <a:buClr>
                <a:srgbClr val="1F497D">
                  <a:lumMod val="60000"/>
                  <a:lumOff val="40000"/>
                </a:srgbClr>
              </a:buClr>
              <a:buNone/>
            </a:pPr>
            <a:r>
              <a:rPr lang="en-US" sz="2400" dirty="0" smtClean="0">
                <a:solidFill>
                  <a:prstClr val="black"/>
                </a:solidFill>
                <a:latin typeface="Lucida Console" pitchFamily="49" charset="0"/>
              </a:rPr>
              <a:t>	{</a:t>
            </a:r>
          </a:p>
          <a:p>
            <a:pPr marL="0" indent="0">
              <a:buClr>
                <a:srgbClr val="1F497D">
                  <a:lumMod val="60000"/>
                  <a:lumOff val="40000"/>
                </a:srgbClr>
              </a:buClr>
              <a:buNone/>
            </a:pPr>
            <a:r>
              <a:rPr lang="en-US" sz="2400" dirty="0">
                <a:solidFill>
                  <a:prstClr val="black"/>
                </a:solidFill>
                <a:latin typeface="Lucida Console" pitchFamily="49" charset="0"/>
              </a:rPr>
              <a:t>	</a:t>
            </a:r>
            <a:r>
              <a:rPr lang="en-US" sz="2400" dirty="0" smtClean="0">
                <a:solidFill>
                  <a:prstClr val="black"/>
                </a:solidFill>
                <a:latin typeface="Lucida Console" pitchFamily="49" charset="0"/>
              </a:rPr>
              <a:t>	</a:t>
            </a:r>
            <a:r>
              <a:rPr lang="en-US" sz="2400" dirty="0" smtClean="0">
                <a:solidFill>
                  <a:schemeClr val="accent4"/>
                </a:solidFill>
                <a:latin typeface="Lucida Console" pitchFamily="49" charset="0"/>
              </a:rPr>
              <a:t>this</a:t>
            </a:r>
            <a:r>
              <a:rPr lang="en-US" sz="2400" dirty="0" smtClean="0">
                <a:latin typeface="Lucida Console" pitchFamily="49" charset="0"/>
              </a:rPr>
              <a:t>-&gt;</a:t>
            </a:r>
            <a:r>
              <a:rPr lang="en-US" sz="2400" dirty="0" smtClean="0">
                <a:solidFill>
                  <a:srgbClr val="4F81BD"/>
                </a:solidFill>
                <a:latin typeface="Lucida Console" pitchFamily="49" charset="0"/>
              </a:rPr>
              <a:t>age</a:t>
            </a:r>
            <a:r>
              <a:rPr lang="en-US" sz="2400" dirty="0" smtClean="0">
                <a:latin typeface="Lucida Console" pitchFamily="49" charset="0"/>
              </a:rPr>
              <a:t>++;</a:t>
            </a:r>
            <a:endParaRPr lang="en-US" sz="2400" dirty="0" smtClean="0">
              <a:solidFill>
                <a:prstClr val="black"/>
              </a:solidFill>
              <a:latin typeface="Lucida Console" pitchFamily="49" charset="0"/>
            </a:endParaRPr>
          </a:p>
          <a:p>
            <a:pPr marL="0" lvl="0" indent="0">
              <a:buClr>
                <a:srgbClr val="1F497D">
                  <a:lumMod val="60000"/>
                  <a:lumOff val="40000"/>
                </a:srgbClr>
              </a:buClr>
              <a:buNone/>
            </a:pPr>
            <a:r>
              <a:rPr lang="en-US" sz="2400" dirty="0" smtClean="0">
                <a:solidFill>
                  <a:prstClr val="black"/>
                </a:solidFill>
                <a:latin typeface="Lucida Console" pitchFamily="49" charset="0"/>
              </a:rPr>
              <a:t>	}</a:t>
            </a:r>
          </a:p>
        </p:txBody>
      </p:sp>
    </p:spTree>
    <p:extLst>
      <p:ext uri="{BB962C8B-B14F-4D97-AF65-F5344CB8AC3E}">
        <p14:creationId xmlns:p14="http://schemas.microsoft.com/office/powerpoint/2010/main" val="3649123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457200" y="1600199"/>
            <a:ext cx="8229600" cy="4844143"/>
          </a:xfrm>
        </p:spPr>
        <p:txBody>
          <a:bodyPr>
            <a:normAutofit/>
          </a:bodyPr>
          <a:lstStyle/>
          <a:p>
            <a:r>
              <a:rPr lang="en-US" dirty="0" smtClean="0"/>
              <a:t>What if someone initializes our class incorrectly?  (Bad “input”?)</a:t>
            </a:r>
          </a:p>
          <a:p>
            <a:pPr lvl="1"/>
            <a:r>
              <a:rPr lang="en-US" dirty="0" smtClean="0"/>
              <a:t>Naïve solution: be “passive-aggressive.”</a:t>
            </a:r>
          </a:p>
          <a:p>
            <a:pPr lvl="2"/>
            <a:r>
              <a:rPr lang="en-US" dirty="0" smtClean="0"/>
              <a:t>To be more technical, we </a:t>
            </a:r>
            <a:r>
              <a:rPr lang="en-US" i="1" dirty="0" smtClean="0"/>
              <a:t>could</a:t>
            </a:r>
            <a:r>
              <a:rPr lang="en-US" dirty="0" smtClean="0"/>
              <a:t> refuse to change our object for bad inputs.</a:t>
            </a:r>
          </a:p>
          <a:p>
            <a:pPr lvl="1"/>
            <a:r>
              <a:rPr lang="en-US" dirty="0" smtClean="0"/>
              <a:t>The problem here is that this is </a:t>
            </a:r>
            <a:r>
              <a:rPr lang="en-US" b="1" dirty="0" smtClean="0"/>
              <a:t>impossible</a:t>
            </a:r>
            <a:r>
              <a:rPr lang="en-US" dirty="0" smtClean="0"/>
              <a:t> for constructors to do.  They </a:t>
            </a:r>
            <a:r>
              <a:rPr lang="en-US" i="1" dirty="0" smtClean="0"/>
              <a:t>must</a:t>
            </a:r>
            <a:r>
              <a:rPr lang="en-US" dirty="0" smtClean="0"/>
              <a:t> return an instance.</a:t>
            </a:r>
          </a:p>
          <a:p>
            <a:pPr lvl="2"/>
            <a:r>
              <a:rPr lang="en-US" dirty="0" smtClean="0"/>
              <a:t>Going passive-aggressive would result in an invalid instance of our object!  Not cool!</a:t>
            </a:r>
          </a:p>
        </p:txBody>
      </p:sp>
    </p:spTree>
    <p:extLst>
      <p:ext uri="{BB962C8B-B14F-4D97-AF65-F5344CB8AC3E}">
        <p14:creationId xmlns:p14="http://schemas.microsoft.com/office/powerpoint/2010/main" val="2508044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EclipseCodeColors">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7F005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756</TotalTime>
  <Words>1960</Words>
  <Application>Microsoft Macintosh PowerPoint</Application>
  <PresentationFormat>On-screen Show (4:3)</PresentationFormat>
  <Paragraphs>252</Paragraphs>
  <Slides>43</Slides>
  <Notes>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Exceptions</vt:lpstr>
      <vt:lpstr>Analysis</vt:lpstr>
      <vt:lpstr>Analysis</vt:lpstr>
      <vt:lpstr>Analysis</vt:lpstr>
      <vt:lpstr>Encapsulation</vt:lpstr>
      <vt:lpstr>A First Object</vt:lpstr>
      <vt:lpstr>A First Object</vt:lpstr>
      <vt:lpstr>A First Object</vt:lpstr>
      <vt:lpstr>Errors</vt:lpstr>
      <vt:lpstr>Errors</vt:lpstr>
      <vt:lpstr>Errors</vt:lpstr>
      <vt:lpstr>Errors</vt:lpstr>
      <vt:lpstr>Errors</vt:lpstr>
      <vt:lpstr>PowerPoint Presentation</vt:lpstr>
      <vt:lpstr>Errors</vt:lpstr>
      <vt:lpstr>Error Handling</vt:lpstr>
      <vt:lpstr>Error Handling</vt:lpstr>
      <vt:lpstr>Error Handling</vt:lpstr>
      <vt:lpstr>Error Handling in C++</vt:lpstr>
      <vt:lpstr>Error Handling in C++</vt:lpstr>
      <vt:lpstr>A First Object</vt:lpstr>
      <vt:lpstr>A First Object</vt:lpstr>
      <vt:lpstr>Error Handling</vt:lpstr>
      <vt:lpstr>Throwing Exceptions</vt:lpstr>
      <vt:lpstr>A First Object</vt:lpstr>
      <vt:lpstr>Error Handling</vt:lpstr>
      <vt:lpstr>Error Handling</vt:lpstr>
      <vt:lpstr>Error Handling</vt:lpstr>
      <vt:lpstr>Error Handling</vt:lpstr>
      <vt:lpstr>Error Handling</vt:lpstr>
      <vt:lpstr>Catch Clause List</vt:lpstr>
      <vt:lpstr>Error Types</vt:lpstr>
      <vt:lpstr>Error Types</vt:lpstr>
      <vt:lpstr>Error Types</vt:lpstr>
      <vt:lpstr>Error Types</vt:lpstr>
      <vt:lpstr>PowerPoint Presentation</vt:lpstr>
      <vt:lpstr>Recovery</vt:lpstr>
      <vt:lpstr>On the Use of Exceptions</vt:lpstr>
      <vt:lpstr>On the Use of Exceptions</vt:lpstr>
      <vt:lpstr>On the Use of Exceptions</vt:lpstr>
      <vt:lpstr>On the Use of Exceptions</vt:lpstr>
      <vt:lpstr>On the Use of Exceptions</vt:lpstr>
      <vt:lpstr>On the Use of Exceptions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3504 – Advanced Programming Fundamentals for CIS Majors</dc:title>
  <dc:creator>Windows User</dc:creator>
  <cp:lastModifiedBy>Wenlan Tian</cp:lastModifiedBy>
  <cp:revision>192</cp:revision>
  <dcterms:created xsi:type="dcterms:W3CDTF">2011-12-16T23:03:13Z</dcterms:created>
  <dcterms:modified xsi:type="dcterms:W3CDTF">2014-06-20T11:59:55Z</dcterms:modified>
</cp:coreProperties>
</file>