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7" r:id="rId16"/>
    <p:sldId id="312" r:id="rId17"/>
    <p:sldId id="313" r:id="rId18"/>
    <p:sldId id="315" r:id="rId19"/>
    <p:sldId id="314" r:id="rId20"/>
    <p:sldId id="316" r:id="rId21"/>
    <p:sldId id="317" r:id="rId22"/>
    <p:sldId id="318" r:id="rId23"/>
    <p:sldId id="319" r:id="rId24"/>
    <p:sldId id="311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20" r:id="rId38"/>
    <p:sldId id="321" r:id="rId39"/>
    <p:sldId id="310" r:id="rId40"/>
    <p:sldId id="32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76923C"/>
    <a:srgbClr val="C8BBD7"/>
    <a:srgbClr val="4F81BD"/>
    <a:srgbClr val="000099"/>
    <a:srgbClr val="7F0055"/>
    <a:srgbClr val="D2DDF2"/>
    <a:srgbClr val="8C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2532" autoAdjust="0"/>
  </p:normalViewPr>
  <p:slideViewPr>
    <p:cSldViewPr snapToGrid="0">
      <p:cViewPr varScale="1">
        <p:scale>
          <a:sx n="73" d="100"/>
          <a:sy n="73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absolutely</a:t>
            </a:r>
            <a:r>
              <a:rPr lang="en-US" baseline="0" dirty="0" smtClean="0"/>
              <a:t> technical, there </a:t>
            </a:r>
            <a:r>
              <a:rPr lang="en-US" i="1" baseline="0" dirty="0" smtClean="0"/>
              <a:t>is</a:t>
            </a:r>
            <a:r>
              <a:rPr lang="en-US" i="0" baseline="0" dirty="0" smtClean="0"/>
              <a:t> an exception to this through another keyword… but this is a topic for another time, and requires </a:t>
            </a:r>
            <a:r>
              <a:rPr lang="en-US" i="1" baseline="0" dirty="0" smtClean="0"/>
              <a:t>very</a:t>
            </a:r>
            <a:r>
              <a:rPr lang="en-US" i="0" baseline="0" dirty="0" smtClean="0"/>
              <a:t> responsible and deliberate use.  Even with this special case, a programmer should ensure that the “logical value” holds constant.  To do otherwise will easily break the specifications of the object.</a:t>
            </a:r>
          </a:p>
          <a:p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Extreme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229"/>
          </a:xfrm>
        </p:spPr>
        <p:txBody>
          <a:bodyPr>
            <a:normAutofit/>
          </a:bodyPr>
          <a:lstStyle/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public </a:t>
            </a: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class </a:t>
            </a:r>
            <a:r>
              <a:rPr lang="en-US" sz="2000" dirty="0" smtClean="0">
                <a:solidFill>
                  <a:prstClr val="black"/>
                </a:solidFill>
                <a:latin typeface="Lucida Console" pitchFamily="49" charset="0"/>
              </a:rPr>
              <a:t>Person</a:t>
            </a:r>
            <a:endParaRPr lang="en-US" sz="2000" dirty="0">
              <a:solidFill>
                <a:prstClr val="black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prstClr val="black"/>
                </a:solidFill>
                <a:latin typeface="Lucida Console" pitchFamily="49" charset="0"/>
              </a:rPr>
              <a:t>{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private: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rgbClr val="8064A2"/>
                </a:solidFill>
                <a:latin typeface="Lucida Console" pitchFamily="49" charset="0"/>
              </a:rPr>
              <a:t>const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Lucida Console" pitchFamily="49" charset="0"/>
              </a:rPr>
              <a:t>string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name</a:t>
            </a:r>
            <a:r>
              <a:rPr lang="en-US" sz="2000" dirty="0">
                <a:latin typeface="Lucida Console" pitchFamily="49" charset="0"/>
              </a:rPr>
              <a:t>;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err="1" smtClean="0">
                <a:solidFill>
                  <a:srgbClr val="8064A2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Lucida Console" pitchFamily="49" charset="0"/>
              </a:rPr>
              <a:t>age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000" dirty="0" smtClean="0"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public: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Person(</a:t>
            </a:r>
            <a:r>
              <a:rPr lang="en-US" sz="2000" dirty="0" smtClean="0">
                <a:solidFill>
                  <a:srgbClr val="76923C"/>
                </a:solidFill>
                <a:latin typeface="Lucida Console" pitchFamily="49" charset="0"/>
              </a:rPr>
              <a:t>stri</a:t>
            </a:r>
            <a:r>
              <a:rPr lang="en-US" sz="2000" dirty="0" smtClean="0">
                <a:solidFill>
                  <a:schemeClr val="accent3"/>
                </a:solidFill>
                <a:latin typeface="Lucida Console" pitchFamily="49" charset="0"/>
              </a:rPr>
              <a:t>ng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name, </a:t>
            </a:r>
            <a:r>
              <a:rPr lang="en-US" sz="2000" dirty="0" err="1">
                <a:solidFill>
                  <a:srgbClr val="8064A2"/>
                </a:solidFill>
                <a:latin typeface="Lucida Console" pitchFamily="49" charset="0"/>
              </a:rPr>
              <a:t>int</a:t>
            </a: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000" dirty="0">
                <a:latin typeface="Lucida Console" pitchFamily="49" charset="0"/>
              </a:rPr>
              <a:t>age</a:t>
            </a:r>
            <a:r>
              <a:rPr lang="en-US" sz="2000" dirty="0" smtClean="0">
                <a:latin typeface="Lucida Console" pitchFamily="49" charset="0"/>
              </a:rPr>
              <a:t>)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Lucida Console" pitchFamily="49" charset="0"/>
              </a:rPr>
              <a:t>string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getName</a:t>
            </a:r>
            <a:r>
              <a:rPr lang="en-US" sz="2000" dirty="0" smtClean="0">
                <a:latin typeface="Lucida Console" pitchFamily="49" charset="0"/>
              </a:rPr>
              <a:t>() </a:t>
            </a:r>
            <a:r>
              <a:rPr lang="en-US" sz="2000" dirty="0" err="1" smtClean="0">
                <a:solidFill>
                  <a:srgbClr val="8064A2"/>
                </a:solidFill>
                <a:latin typeface="Lucida Console" pitchFamily="49" charset="0"/>
              </a:rPr>
              <a:t>const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 smtClean="0">
                <a:latin typeface="Lucida Console" pitchFamily="49" charset="0"/>
              </a:rPr>
              <a:t>	</a:t>
            </a:r>
            <a:r>
              <a:rPr lang="en-US" sz="2000" dirty="0" err="1">
                <a:solidFill>
                  <a:srgbClr val="8064A2"/>
                </a:solidFill>
                <a:latin typeface="Lucida Console" pitchFamily="49" charset="0"/>
              </a:rPr>
              <a:t>int</a:t>
            </a:r>
            <a:r>
              <a:rPr lang="en-US" sz="2000" dirty="0" smtClean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getAge</a:t>
            </a:r>
            <a:r>
              <a:rPr lang="en-US" sz="2000" dirty="0" smtClean="0">
                <a:latin typeface="Lucida Console" pitchFamily="49" charset="0"/>
              </a:rPr>
              <a:t>() </a:t>
            </a:r>
            <a:r>
              <a:rPr lang="en-US" sz="2000" dirty="0" err="1" smtClean="0">
                <a:solidFill>
                  <a:srgbClr val="8064A2"/>
                </a:solidFill>
                <a:latin typeface="Lucida Console" pitchFamily="49" charset="0"/>
              </a:rPr>
              <a:t>const</a:t>
            </a:r>
            <a:r>
              <a:rPr lang="en-US" sz="2000" dirty="0" smtClean="0">
                <a:latin typeface="Lucida Console" pitchFamily="49" charset="0"/>
              </a:rPr>
              <a:t>;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latin typeface="Lucida Console" pitchFamily="49" charset="0"/>
              </a:rPr>
              <a:t>		</a:t>
            </a:r>
            <a:r>
              <a:rPr lang="en-US" sz="2000" dirty="0">
                <a:solidFill>
                  <a:srgbClr val="8064A2"/>
                </a:solidFill>
                <a:latin typeface="Lucida Console" pitchFamily="49" charset="0"/>
              </a:rPr>
              <a:t>void</a:t>
            </a:r>
            <a:r>
              <a:rPr lang="en-US" sz="2000" dirty="0" smtClean="0">
                <a:latin typeface="Lucida Console" pitchFamily="49" charset="0"/>
              </a:rPr>
              <a:t> </a:t>
            </a:r>
            <a:r>
              <a:rPr lang="en-US" sz="2000" dirty="0" err="1" smtClean="0">
                <a:latin typeface="Lucida Console" pitchFamily="49" charset="0"/>
              </a:rPr>
              <a:t>haveABirthday</a:t>
            </a:r>
            <a:r>
              <a:rPr lang="en-US" sz="2000" dirty="0" smtClean="0">
                <a:latin typeface="Lucida Console" pitchFamily="49" charset="0"/>
              </a:rPr>
              <a:t>();</a:t>
            </a:r>
            <a:endParaRPr lang="en-US" sz="2000" dirty="0"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000" dirty="0" smtClean="0">
                <a:solidFill>
                  <a:prstClr val="black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3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srgbClr val="8064A2"/>
                </a:solidFill>
                <a:latin typeface="Lucida Console" pitchFamily="49" charset="0"/>
              </a:rPr>
              <a:t>string </a:t>
            </a:r>
            <a:r>
              <a:rPr lang="en-US" sz="2400" dirty="0" smtClean="0">
                <a:latin typeface="Lucida Console" pitchFamily="49" charset="0"/>
              </a:rPr>
              <a:t>Person::</a:t>
            </a:r>
            <a:r>
              <a:rPr lang="en-US" sz="2400" dirty="0" err="1" smtClean="0">
                <a:latin typeface="Lucida Console" pitchFamily="49" charset="0"/>
              </a:rPr>
              <a:t>getName</a:t>
            </a:r>
            <a:r>
              <a:rPr lang="en-US" sz="2400" dirty="0" smtClean="0">
                <a:latin typeface="Lucida Console" pitchFamily="49" charset="0"/>
              </a:rPr>
              <a:t>() </a:t>
            </a:r>
            <a:r>
              <a:rPr lang="en-US" sz="2400" dirty="0" err="1" smtClean="0">
                <a:solidFill>
                  <a:srgbClr val="8064A2"/>
                </a:solidFill>
                <a:latin typeface="Lucida Console" pitchFamily="49" charset="0"/>
              </a:rPr>
              <a:t>const</a:t>
            </a:r>
            <a:endParaRPr lang="en-US" sz="2400" dirty="0" smtClean="0">
              <a:solidFill>
                <a:srgbClr val="8064A2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latin typeface="Lucida Console" pitchFamily="49" charset="0"/>
              </a:rPr>
              <a:t>{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this</a:t>
            </a:r>
            <a:r>
              <a:rPr lang="en-US" sz="2400" dirty="0" smtClean="0">
                <a:latin typeface="Lucida Console" pitchFamily="49" charset="0"/>
              </a:rPr>
              <a:t>-&gt;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name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latin typeface="Lucida Console" pitchFamily="49" charset="0"/>
              </a:rPr>
              <a:t>}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 smtClean="0"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err="1" smtClean="0">
                <a:solidFill>
                  <a:srgbClr val="8064A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solidFill>
                  <a:srgbClr val="8064A2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Person::</a:t>
            </a:r>
            <a:r>
              <a:rPr lang="en-US" sz="2400" dirty="0" err="1" smtClean="0">
                <a:latin typeface="Lucida Console" pitchFamily="49" charset="0"/>
              </a:rPr>
              <a:t>getAge</a:t>
            </a:r>
            <a:r>
              <a:rPr lang="en-US" sz="2400" dirty="0" smtClean="0">
                <a:latin typeface="Lucida Console" pitchFamily="49" charset="0"/>
              </a:rPr>
              <a:t>() </a:t>
            </a:r>
            <a:r>
              <a:rPr lang="en-US" sz="2400" dirty="0" err="1" smtClean="0">
                <a:solidFill>
                  <a:srgbClr val="8064A2"/>
                </a:solidFill>
                <a:latin typeface="Lucida Console" pitchFamily="49" charset="0"/>
              </a:rPr>
              <a:t>const</a:t>
            </a:r>
            <a:endParaRPr lang="en-US" sz="2400" dirty="0">
              <a:solidFill>
                <a:srgbClr val="8064A2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{</a:t>
            </a:r>
          </a:p>
          <a:p>
            <a:pPr mar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	</a:t>
            </a: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this</a:t>
            </a:r>
            <a:r>
              <a:rPr lang="en-US" sz="2400" dirty="0" smtClean="0">
                <a:latin typeface="Lucida Console" pitchFamily="49" charset="0"/>
              </a:rPr>
              <a:t>-&gt;</a:t>
            </a:r>
            <a:r>
              <a:rPr lang="en-US" sz="2400" dirty="0" smtClean="0">
                <a:solidFill>
                  <a:schemeClr val="accent1"/>
                </a:solidFill>
                <a:latin typeface="Lucida Console" pitchFamily="49" charset="0"/>
              </a:rPr>
              <a:t>age</a:t>
            </a:r>
            <a:r>
              <a:rPr lang="en-US" sz="2400" dirty="0" smtClean="0">
                <a:latin typeface="Lucida Console" pitchFamily="49" charset="0"/>
              </a:rPr>
              <a:t>;</a:t>
            </a:r>
            <a:endParaRPr lang="en-US" sz="2400" dirty="0" smtClean="0">
              <a:solidFill>
                <a:prstClr val="black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1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srgbClr val="8064A2"/>
                </a:solidFill>
                <a:latin typeface="Lucida Console" pitchFamily="49" charset="0"/>
              </a:rPr>
              <a:t>public void </a:t>
            </a:r>
            <a:r>
              <a:rPr lang="en-US" sz="2400" dirty="0" err="1" smtClean="0">
                <a:latin typeface="Lucida Console" pitchFamily="49" charset="0"/>
              </a:rPr>
              <a:t>haveABirthday</a:t>
            </a:r>
            <a:r>
              <a:rPr lang="en-US" sz="2400" dirty="0" smtClean="0">
                <a:latin typeface="Lucida Console" pitchFamily="49" charset="0"/>
              </a:rPr>
              <a:t>()</a:t>
            </a:r>
            <a:r>
              <a:rPr lang="en-US" sz="2400" dirty="0" smtClean="0">
                <a:solidFill>
                  <a:srgbClr val="8064A2"/>
                </a:solidFill>
                <a:latin typeface="Lucida Console" pitchFamily="49" charset="0"/>
              </a:rPr>
              <a:t>	</a:t>
            </a: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{</a:t>
            </a:r>
          </a:p>
          <a:p>
            <a:pPr mar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this</a:t>
            </a:r>
            <a:r>
              <a:rPr lang="en-US" sz="2400" dirty="0" smtClean="0">
                <a:latin typeface="Lucida Console" pitchFamily="49" charset="0"/>
              </a:rPr>
              <a:t>-&gt;</a:t>
            </a:r>
            <a:r>
              <a:rPr lang="en-US" sz="2400" dirty="0" smtClean="0">
                <a:solidFill>
                  <a:srgbClr val="4F81BD"/>
                </a:solidFill>
                <a:latin typeface="Lucida Console" pitchFamily="49" charset="0"/>
              </a:rPr>
              <a:t>age</a:t>
            </a:r>
            <a:r>
              <a:rPr lang="en-US" sz="2400" dirty="0" smtClean="0">
                <a:latin typeface="Lucida Console" pitchFamily="49" charset="0"/>
              </a:rPr>
              <a:t>++;</a:t>
            </a:r>
            <a:endParaRPr lang="en-US" sz="2400" dirty="0" smtClean="0">
              <a:solidFill>
                <a:prstClr val="black"/>
              </a:solidFill>
              <a:latin typeface="Lucida Console" pitchFamily="49" charset="0"/>
            </a:endParaRP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r>
              <a:rPr lang="en-US" sz="2400" dirty="0" smtClean="0">
                <a:solidFill>
                  <a:prstClr val="black"/>
                </a:solidFill>
                <a:latin typeface="Lucida Console" pitchFamily="49" charset="0"/>
              </a:rPr>
              <a:t>}</a:t>
            </a:r>
          </a:p>
          <a:p>
            <a:pPr marL="0" lvl="0" indent="0">
              <a:buClr>
                <a:srgbClr val="1F497D">
                  <a:lumMod val="60000"/>
                  <a:lumOff val="40000"/>
                </a:srgbClr>
              </a:buClr>
              <a:buNone/>
            </a:pPr>
            <a:endParaRPr lang="en-US" sz="2400" dirty="0">
              <a:solidFill>
                <a:prstClr val="black"/>
              </a:solidFill>
              <a:latin typeface="Lucida Console" pitchFamily="49" charset="0"/>
            </a:endParaRPr>
          </a:p>
          <a:p>
            <a:pPr>
              <a:buClr>
                <a:srgbClr val="1F497D">
                  <a:lumMod val="60000"/>
                  <a:lumOff val="40000"/>
                </a:srgbClr>
              </a:buClr>
            </a:pPr>
            <a:r>
              <a:rPr lang="en-US" sz="2800" dirty="0" smtClean="0">
                <a:solidFill>
                  <a:prstClr val="black"/>
                </a:solidFill>
              </a:rPr>
              <a:t>Note:  declaring this method as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solidFill>
                  <a:srgbClr val="8064A2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would result in a compile-time error, as </a:t>
            </a:r>
            <a:r>
              <a:rPr lang="en-US" sz="2800" dirty="0">
                <a:solidFill>
                  <a:srgbClr val="4F81BD"/>
                </a:solidFill>
                <a:latin typeface="Lucida Console" pitchFamily="49" charset="0"/>
              </a:rPr>
              <a:t>age</a:t>
            </a:r>
            <a:r>
              <a:rPr lang="en-US" sz="2800" dirty="0" smtClean="0">
                <a:solidFill>
                  <a:prstClr val="black"/>
                </a:solidFill>
              </a:rPr>
              <a:t> would be treated as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solidFill>
                  <a:prstClr val="black"/>
                </a:solidFill>
              </a:rPr>
              <a:t> within the method.</a:t>
            </a:r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code lines is invalid?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Person p(</a:t>
            </a:r>
            <a:r>
              <a:rPr lang="en-US" sz="28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“Joshua”</a:t>
            </a:r>
            <a:r>
              <a:rPr lang="en-US" sz="2800" dirty="0" smtClean="0">
                <a:latin typeface="Lucida Console" panose="020B0609040504020204" pitchFamily="49" charset="0"/>
              </a:rPr>
              <a:t>, 28);</a:t>
            </a:r>
          </a:p>
          <a:p>
            <a:pPr marL="0" indent="0"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 smtClean="0">
                <a:latin typeface="Lucida Console" panose="020B0609040504020204" pitchFamily="49" charset="0"/>
              </a:rPr>
              <a:t> name = </a:t>
            </a:r>
            <a:r>
              <a:rPr lang="en-US" sz="2800" dirty="0" err="1" smtClean="0">
                <a:latin typeface="Lucida Console" panose="020B0609040504020204" pitchFamily="49" charset="0"/>
              </a:rPr>
              <a:t>p.getName</a:t>
            </a:r>
            <a:r>
              <a:rPr lang="en-US" sz="28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i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nt</a:t>
            </a:r>
            <a:r>
              <a:rPr lang="en-US" sz="2800" dirty="0" smtClean="0">
                <a:latin typeface="Lucida Console" panose="020B0609040504020204" pitchFamily="49" charset="0"/>
              </a:rPr>
              <a:t> age = </a:t>
            </a:r>
            <a:r>
              <a:rPr lang="en-US" sz="2800" dirty="0" err="1" smtClean="0">
                <a:latin typeface="Lucida Console" panose="020B0609040504020204" pitchFamily="49" charset="0"/>
              </a:rPr>
              <a:t>p.getAge</a:t>
            </a:r>
            <a:r>
              <a:rPr lang="en-US" sz="2800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p.haveABirthday</a:t>
            </a:r>
            <a:r>
              <a:rPr lang="en-US" sz="2800" dirty="0" smtClean="0">
                <a:latin typeface="Lucida Console" panose="020B06090405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73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code lines is invalid?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p.haveABirthday</a:t>
            </a:r>
            <a:r>
              <a:rPr lang="en-US" sz="28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As this method is not declared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/>
              <a:t>, a compile-time error would result from this method being called upon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p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3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Bust out your Person code and modify it to make </a:t>
            </a:r>
            <a:r>
              <a:rPr lang="en-US" dirty="0" err="1" smtClean="0"/>
              <a:t>const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Modify your main() to declare a </a:t>
            </a:r>
            <a:r>
              <a:rPr lang="en-US" dirty="0" err="1" smtClean="0"/>
              <a:t>const</a:t>
            </a:r>
            <a:r>
              <a:rPr lang="en-US" dirty="0" smtClean="0"/>
              <a:t> person object</a:t>
            </a:r>
          </a:p>
          <a:p>
            <a:r>
              <a:rPr lang="en-US" dirty="0" smtClean="0"/>
              <a:t>Try to access the object with all methods</a:t>
            </a:r>
          </a:p>
          <a:p>
            <a:r>
              <a:rPr lang="en-US" dirty="0" smtClean="0"/>
              <a:t>Compile &amp; run</a:t>
            </a:r>
          </a:p>
          <a:p>
            <a:r>
              <a:rPr lang="en-US" dirty="0" smtClean="0"/>
              <a:t>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add pointers into the mix, things get even more interesting.</a:t>
            </a:r>
          </a:p>
          <a:p>
            <a:pPr lvl="1"/>
            <a:r>
              <a:rPr lang="en-US" dirty="0" smtClean="0"/>
              <a:t>What might we wish to be constant?</a:t>
            </a:r>
          </a:p>
          <a:p>
            <a:pPr lvl="2"/>
            <a:r>
              <a:rPr lang="en-US" dirty="0" smtClean="0"/>
              <a:t>The stored address / pointer</a:t>
            </a:r>
          </a:p>
          <a:p>
            <a:pPr lvl="2"/>
            <a:r>
              <a:rPr lang="en-US" dirty="0" smtClean="0"/>
              <a:t>The referenced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0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have a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i="1" dirty="0" smtClean="0"/>
              <a:t>pointer</a:t>
            </a:r>
            <a:r>
              <a:rPr lang="en-US" dirty="0" smtClean="0"/>
              <a:t> to a changeable value, use the following syntax: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To allow the stored address to be replaced, but have the referenced </a:t>
            </a:r>
            <a:r>
              <a:rPr lang="en-US" i="1" dirty="0" smtClean="0"/>
              <a:t>value</a:t>
            </a:r>
            <a:r>
              <a:rPr lang="en-US" dirty="0" smtClean="0"/>
              <a:t> be otherwise unchangeable: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50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syntax below, while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is declared by-reference, the compiler will block any attempts to modify its contents: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Object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referenced object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 is considered constant.</a:t>
            </a:r>
          </a:p>
        </p:txBody>
      </p:sp>
    </p:spTree>
    <p:extLst>
      <p:ext uri="{BB962C8B-B14F-4D97-AF65-F5344CB8AC3E}">
        <p14:creationId xmlns:p14="http://schemas.microsoft.com/office/powerpoint/2010/main" val="36594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simplest way to think of it – read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definitions from right to left.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When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is fully on the left, it modifies the direct right instead.</a:t>
            </a:r>
          </a:p>
          <a:p>
            <a:pPr lvl="2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</a:p>
          <a:p>
            <a:pPr lvl="3"/>
            <a:r>
              <a:rPr lang="en-US" dirty="0" smtClean="0"/>
              <a:t>Is the same definition, with different ordering.</a:t>
            </a:r>
          </a:p>
        </p:txBody>
      </p:sp>
    </p:spTree>
    <p:extLst>
      <p:ext uri="{BB962C8B-B14F-4D97-AF65-F5344CB8AC3E}">
        <p14:creationId xmlns:p14="http://schemas.microsoft.com/office/powerpoint/2010/main" val="25011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49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often cases in coding where it is helpful to use a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variable in a method or program.</a:t>
            </a:r>
          </a:p>
          <a:p>
            <a:pPr lvl="1"/>
            <a:r>
              <a:rPr lang="en-US" dirty="0" smtClean="0"/>
              <a:t>Even when working with fixed values, it is best to abstract them with variable names.</a:t>
            </a:r>
          </a:p>
          <a:p>
            <a:pPr lvl="2"/>
            <a:r>
              <a:rPr lang="en-US" dirty="0" smtClean="0"/>
              <a:t>It’s more helpful (debugging-wise) to see “</a:t>
            </a:r>
            <a:r>
              <a:rPr lang="en-US" dirty="0" err="1" smtClean="0"/>
              <a:t>array_length</a:t>
            </a:r>
            <a:r>
              <a:rPr lang="en-US" dirty="0" smtClean="0"/>
              <a:t>” than tons of copies of the same number everywhere.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very powerful, </a:t>
            </a:r>
            <a:r>
              <a:rPr lang="en-US" dirty="0" err="1" smtClean="0"/>
              <a:t>const</a:t>
            </a:r>
            <a:r>
              <a:rPr lang="en-US" dirty="0" smtClean="0"/>
              <a:t> syntax can get rather crazy: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Object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Translation:</a:t>
            </a:r>
          </a:p>
          <a:p>
            <a:pPr lvl="2"/>
            <a:r>
              <a:rPr lang="en-US" dirty="0" err="1">
                <a:solidFill>
                  <a:srgbClr val="C8BBD7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C8BBD7"/>
                </a:solidFill>
                <a:latin typeface="Lucida Console" panose="020B0609040504020204" pitchFamily="49" charset="0"/>
              </a:rPr>
              <a:t>Object</a:t>
            </a:r>
            <a:r>
              <a:rPr lang="en-US" dirty="0">
                <a:latin typeface="Lucida Console" panose="020B0609040504020204" pitchFamily="49" charset="0"/>
              </a:rPr>
              <a:t>*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obj</a:t>
            </a:r>
            <a:r>
              <a:rPr lang="en-US" dirty="0"/>
              <a:t>;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const</a:t>
            </a:r>
            <a:r>
              <a:rPr lang="en-US" dirty="0" smtClean="0"/>
              <a:t> reference…</a:t>
            </a:r>
          </a:p>
          <a:p>
            <a:pPr lvl="2"/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Object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*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C8BBD7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obj</a:t>
            </a:r>
            <a:r>
              <a:rPr lang="en-US" dirty="0"/>
              <a:t>;</a:t>
            </a:r>
          </a:p>
          <a:p>
            <a:pPr lvl="2"/>
            <a:r>
              <a:rPr lang="en-US" dirty="0" smtClean="0"/>
              <a:t>to a </a:t>
            </a:r>
            <a:r>
              <a:rPr lang="en-US" dirty="0" err="1" smtClean="0"/>
              <a:t>const</a:t>
            </a:r>
            <a:r>
              <a:rPr lang="en-US" dirty="0" smtClean="0"/>
              <a:t> Object.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51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rules apply to arrays.</a:t>
            </a:r>
          </a:p>
          <a:p>
            <a:pPr lvl="1"/>
            <a:r>
              <a:rPr lang="en-US" dirty="0" smtClean="0"/>
              <a:t>The following may store a constant reference to an array with changeable values:</a:t>
            </a:r>
          </a:p>
          <a:p>
            <a:pPr lvl="2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The following may store a replaceable reference to arrays whose values are treated as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dirty="0" smtClean="0">
                <a:latin typeface="Lucida Console" panose="020B0609040504020204" pitchFamily="49" charset="0"/>
              </a:rPr>
              <a:t>* </a:t>
            </a:r>
            <a:r>
              <a:rPr lang="en-US" dirty="0" err="1" smtClean="0">
                <a:latin typeface="Lucida Console" panose="020B0609040504020204" pitchFamily="49" charset="0"/>
              </a:rPr>
              <a:t>myVariable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329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* </a:t>
            </a:r>
            <a:r>
              <a:rPr lang="en-US" sz="2800" dirty="0" err="1" smtClean="0">
                <a:latin typeface="Lucida Console" panose="020B0609040504020204" pitchFamily="49" charset="0"/>
              </a:rPr>
              <a:t>initArray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[6];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* </a:t>
            </a:r>
            <a:r>
              <a:rPr lang="en-US" sz="2800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initArray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strike="sngStrike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strike="sngStrike" dirty="0" smtClean="0">
                <a:latin typeface="Lucida Console" panose="020B0609040504020204" pitchFamily="49" charset="0"/>
              </a:rPr>
              <a:t> = </a:t>
            </a:r>
            <a:r>
              <a:rPr lang="en-US" sz="2800" strike="sngStrike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800" strike="sngStrike" dirty="0" smtClean="0">
                <a:latin typeface="Lucida Console" panose="020B0609040504020204" pitchFamily="49" charset="0"/>
              </a:rPr>
              <a:t> </a:t>
            </a:r>
            <a:r>
              <a:rPr lang="en-US" sz="2800" strike="sngStrike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strike="sngStrike" dirty="0" smtClean="0">
                <a:latin typeface="Lucida Console" panose="020B0609040504020204" pitchFamily="49" charset="0"/>
              </a:rPr>
              <a:t>[3];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6923C"/>
                </a:solidFill>
                <a:latin typeface="Lucida Console" panose="020B0609040504020204" pitchFamily="49" charset="0"/>
              </a:rPr>
              <a:t>	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//Above: Not legal</a:t>
            </a:r>
          </a:p>
          <a:p>
            <a:pPr marL="0" lvl="2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dirty="0" smtClean="0">
                <a:latin typeface="Lucida Console" panose="020B0609040504020204" pitchFamily="49" charset="0"/>
              </a:rPr>
              <a:t>[2] = 3; 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Legal!</a:t>
            </a:r>
          </a:p>
          <a:p>
            <a:pPr marL="0" lvl="2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800" dirty="0">
              <a:latin typeface="Lucida Console" panose="020B0609040504020204" pitchFamily="49" charset="0"/>
            </a:endParaRPr>
          </a:p>
          <a:p>
            <a:pPr marL="0" lvl="2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sz="2800" dirty="0" smtClean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* </a:t>
            </a:r>
            <a:r>
              <a:rPr lang="en-US" sz="2800" dirty="0" err="1" smtClean="0">
                <a:latin typeface="Lucida Console" panose="020B0609040504020204" pitchFamily="49" charset="0"/>
              </a:rPr>
              <a:t>initArray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[6];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* </a:t>
            </a:r>
            <a:r>
              <a:rPr lang="en-US" sz="2800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err="1" smtClean="0">
                <a:latin typeface="Lucida Console" panose="020B0609040504020204" pitchFamily="49" charset="0"/>
              </a:rPr>
              <a:t>initArray</a:t>
            </a:r>
            <a:r>
              <a:rPr lang="en-US" sz="280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dirty="0" smtClean="0">
                <a:latin typeface="Lucida Console" panose="020B0609040504020204" pitchFamily="49" charset="0"/>
              </a:rPr>
              <a:t> = </a:t>
            </a: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int</a:t>
            </a:r>
            <a:r>
              <a:rPr lang="en-US" sz="2800" dirty="0" smtClean="0">
                <a:latin typeface="Lucida Console" panose="020B0609040504020204" pitchFamily="49" charset="0"/>
              </a:rPr>
              <a:t>[3];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6923C"/>
                </a:solidFill>
                <a:latin typeface="Lucida Console" panose="020B0609040504020204" pitchFamily="49" charset="0"/>
              </a:rPr>
              <a:t>	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//Above: Legal, not initialized</a:t>
            </a:r>
          </a:p>
          <a:p>
            <a:pPr marL="0" lvl="2" indent="0"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sz="2800" strike="sngStrike" dirty="0" err="1" smtClean="0">
                <a:latin typeface="Lucida Console" panose="020B0609040504020204" pitchFamily="49" charset="0"/>
              </a:rPr>
              <a:t>myVariable</a:t>
            </a:r>
            <a:r>
              <a:rPr lang="en-US" sz="2800" strike="sngStrike" dirty="0" smtClean="0">
                <a:latin typeface="Lucida Console" panose="020B0609040504020204" pitchFamily="49" charset="0"/>
              </a:rPr>
              <a:t>[2] = 3;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//Illegal!</a:t>
            </a:r>
          </a:p>
          <a:p>
            <a:pPr marL="0" indent="0">
              <a:buNone/>
            </a:pPr>
            <a:endParaRPr lang="en-US" sz="2800" dirty="0" smtClean="0">
              <a:solidFill>
                <a:srgbClr val="76923C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23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up the previous examples with four </a:t>
            </a:r>
            <a:r>
              <a:rPr lang="en-US" dirty="0" err="1" smtClean="0"/>
              <a:t>int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const</a:t>
            </a:r>
            <a:endParaRPr lang="en-US" dirty="0" smtClean="0"/>
          </a:p>
          <a:p>
            <a:r>
              <a:rPr lang="en-US" dirty="0" smtClean="0"/>
              <a:t>Code main() to access each of the array types in each way </a:t>
            </a:r>
          </a:p>
          <a:p>
            <a:r>
              <a:rPr lang="en-US" dirty="0" smtClean="0"/>
              <a:t>Compile, observe, comment out code that compiler doesn’t like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method is defined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implications would this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implications would this have?</a:t>
            </a:r>
          </a:p>
          <a:p>
            <a:pPr lvl="1"/>
            <a:r>
              <a:rPr lang="en-US" dirty="0" smtClean="0"/>
              <a:t>As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 is defined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Object*</a:t>
            </a:r>
            <a:r>
              <a:rPr lang="en-US" dirty="0" smtClean="0"/>
              <a:t>, we would get a pointer to an unmodifiable instance of </a:t>
            </a:r>
            <a:r>
              <a:rPr lang="en-US" dirty="0" smtClean="0">
                <a:latin typeface="Lucida Console" panose="020B0609040504020204" pitchFamily="49" charset="0"/>
              </a:rPr>
              <a:t>Object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are we able to pass in as an argument to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23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of these would be proper calls?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Object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(&amp;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Object*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dirty="0" smtClean="0">
                <a:latin typeface="Lucida Console" panose="020B0609040504020204" pitchFamily="49" charset="0"/>
              </a:rPr>
              <a:t> Object();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743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of these would be proper calls?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Object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(&amp;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Object*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dirty="0" smtClean="0">
                <a:latin typeface="Lucida Console" panose="020B0609040504020204" pitchFamily="49" charset="0"/>
              </a:rPr>
              <a:t> Object();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314700" y="3471863"/>
            <a:ext cx="4657725" cy="23145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Trick Question!  Both!</a:t>
            </a:r>
            <a:endParaRPr lang="en-US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While the original argument to methods of this form do not have to be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, they become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within the method.</a:t>
            </a:r>
          </a:p>
        </p:txBody>
      </p:sp>
    </p:spTree>
    <p:extLst>
      <p:ext uri="{BB962C8B-B14F-4D97-AF65-F5344CB8AC3E}">
        <p14:creationId xmlns:p14="http://schemas.microsoft.com/office/powerpoint/2010/main" val="30322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499"/>
          </a:xfrm>
        </p:spPr>
        <p:txBody>
          <a:bodyPr>
            <a:normAutofit/>
          </a:bodyPr>
          <a:lstStyle/>
          <a:p>
            <a:r>
              <a:rPr lang="en-US" dirty="0" smtClean="0"/>
              <a:t>With object-orientation, many classes may take permanent values which are unique to each instance of the class, specified during initialization.</a:t>
            </a:r>
          </a:p>
          <a:p>
            <a:pPr lvl="1"/>
            <a:r>
              <a:rPr lang="en-US" dirty="0" smtClean="0"/>
              <a:t>As these should not change at any point in the object’s lifetime,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makes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of these would be proper calls?</a:t>
            </a:r>
          </a:p>
          <a:p>
            <a:pPr lvl="1"/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latin typeface="Lucida Console" panose="020B0609040504020204" pitchFamily="49" charset="0"/>
              </a:rPr>
              <a:t> Object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(&amp;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Object*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dirty="0" smtClean="0">
                <a:latin typeface="Lucida Console" panose="020B0609040504020204" pitchFamily="49" charset="0"/>
              </a:rPr>
              <a:t> Object();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76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obj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Which of these would be proper calls?</a:t>
            </a:r>
          </a:p>
          <a:p>
            <a:pPr lvl="1"/>
            <a:r>
              <a:rPr lang="en-US" strike="sngStrike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const</a:t>
            </a:r>
            <a:r>
              <a:rPr lang="en-US" strike="sngStrike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 Object </a:t>
            </a:r>
            <a:r>
              <a:rPr lang="en-US" strike="sngStrike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obj</a:t>
            </a:r>
            <a:r>
              <a:rPr lang="en-US" strike="sngStrike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();</a:t>
            </a:r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US" strike="sngStrike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someMethod</a:t>
            </a:r>
            <a:r>
              <a:rPr lang="en-US" strike="sngStrike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(&amp;</a:t>
            </a:r>
            <a:r>
              <a:rPr lang="en-US" strike="sngStrike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obj</a:t>
            </a:r>
            <a:r>
              <a:rPr lang="en-US" strike="sngStrike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pPr lvl="1"/>
            <a:r>
              <a:rPr lang="en-US" dirty="0" smtClean="0">
                <a:latin typeface="Lucida Console" panose="020B0609040504020204" pitchFamily="49" charset="0"/>
              </a:rPr>
              <a:t>Object* 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new</a:t>
            </a:r>
            <a:r>
              <a:rPr lang="en-US" dirty="0" smtClean="0">
                <a:latin typeface="Lucida Console" panose="020B0609040504020204" pitchFamily="49" charset="0"/>
              </a:rPr>
              <a:t> Object();</a:t>
            </a:r>
            <a:r>
              <a:rPr lang="en-US" dirty="0">
                <a:latin typeface="Lucida Console" panose="020B0609040504020204" pitchFamily="49" charset="0"/>
              </a:rPr>
              <a:t/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 err="1" smtClean="0">
                <a:latin typeface="Lucida Console" panose="020B0609040504020204" pitchFamily="49" charset="0"/>
              </a:rPr>
              <a:t>someMethod</a:t>
            </a:r>
            <a:r>
              <a:rPr lang="en-US" dirty="0" smtClean="0">
                <a:latin typeface="Lucida Console" panose="020B0609040504020204" pitchFamily="49" charset="0"/>
              </a:rPr>
              <a:t>(</a:t>
            </a:r>
            <a:r>
              <a:rPr lang="en-US" dirty="0" err="1" smtClean="0">
                <a:latin typeface="Lucida Console" panose="020B0609040504020204" pitchFamily="49" charset="0"/>
              </a:rPr>
              <a:t>obj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098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objects cannot be passed by-reference to non-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function parameters.</a:t>
            </a:r>
          </a:p>
          <a:p>
            <a:pPr lvl="1"/>
            <a:r>
              <a:rPr lang="en-US" dirty="0" smtClean="0"/>
              <a:t>As there is no guarantee that the referenced object will not be modified when passed to a non-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parameter, the compiler blocks this.</a:t>
            </a:r>
          </a:p>
          <a:p>
            <a:pPr lvl="1"/>
            <a:r>
              <a:rPr lang="en-US" dirty="0" smtClean="0"/>
              <a:t>For value types, since a separate value is created, that separate copy is safe for the called function to edit.</a:t>
            </a:r>
          </a:p>
        </p:txBody>
      </p:sp>
    </p:spTree>
    <p:extLst>
      <p:ext uri="{BB962C8B-B14F-4D97-AF65-F5344CB8AC3E}">
        <p14:creationId xmlns:p14="http://schemas.microsoft.com/office/powerpoint/2010/main" val="14516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objects cannot be passed by-reference to non-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function parameters.</a:t>
            </a:r>
          </a:p>
          <a:p>
            <a:pPr lvl="1"/>
            <a:r>
              <a:rPr lang="en-US" dirty="0" smtClean="0"/>
              <a:t>An interesting consequence of this: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 smtClean="0">
                <a:latin typeface="Lucida Console" panose="020B0609040504020204" pitchFamily="49" charset="0"/>
              </a:rPr>
              <a:t> &amp;</a:t>
            </a:r>
            <a:r>
              <a:rPr lang="en-US" sz="2800" dirty="0" err="1" smtClean="0">
                <a:latin typeface="Lucida Console" panose="020B0609040504020204" pitchFamily="49" charset="0"/>
              </a:rPr>
              <a:t>str</a:t>
            </a:r>
            <a:r>
              <a:rPr lang="en-US" sz="28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“Hello World”</a:t>
            </a:r>
            <a:r>
              <a:rPr lang="en-US" sz="2800" dirty="0" smtClean="0">
                <a:latin typeface="Lucida Console" panose="020B06090405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Will be a compile-time error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due to the compile-time constant.</a:t>
            </a:r>
          </a:p>
        </p:txBody>
      </p:sp>
    </p:spTree>
    <p:extLst>
      <p:ext uri="{BB962C8B-B14F-4D97-AF65-F5344CB8AC3E}">
        <p14:creationId xmlns:p14="http://schemas.microsoft.com/office/powerpoint/2010/main" val="34156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objects cannot be passed by-reference to non-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function parameters.</a:t>
            </a:r>
          </a:p>
          <a:p>
            <a:pPr lvl="1"/>
            <a:r>
              <a:rPr lang="en-US" dirty="0" smtClean="0"/>
              <a:t>An interesting consequence of this: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 smtClean="0">
                <a:latin typeface="Lucida Console" panose="020B0609040504020204" pitchFamily="49" charset="0"/>
              </a:rPr>
              <a:t> &amp;</a:t>
            </a:r>
            <a:r>
              <a:rPr lang="en-US" sz="2800" dirty="0" err="1" smtClean="0">
                <a:latin typeface="Lucida Console" panose="020B0609040504020204" pitchFamily="49" charset="0"/>
              </a:rPr>
              <a:t>str</a:t>
            </a:r>
            <a:r>
              <a:rPr lang="en-US" sz="2800" dirty="0" smtClean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Lucida Console" panose="020B0609040504020204" pitchFamily="49" charset="0"/>
              </a:rPr>
              <a:t>someMethod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 smtClean="0">
                <a:latin typeface="Lucida Console" panose="020B0609040504020204" pitchFamily="49" charset="0"/>
              </a:rPr>
              <a:t>(</a:t>
            </a:r>
            <a:r>
              <a:rPr lang="en-US" sz="2800" dirty="0" smtClean="0">
                <a:solidFill>
                  <a:srgbClr val="4F81BD"/>
                </a:solidFill>
                <a:latin typeface="Lucida Console" panose="020B0609040504020204" pitchFamily="49" charset="0"/>
              </a:rPr>
              <a:t>“Hello World”</a:t>
            </a:r>
            <a:r>
              <a:rPr lang="en-US" sz="2800" dirty="0" smtClean="0">
                <a:latin typeface="Lucida Console" panose="020B06090405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76923C"/>
                </a:solidFill>
                <a:latin typeface="Lucida Console" panose="020B0609040504020204" pitchFamily="49" charset="0"/>
              </a:rPr>
              <a:t>// Will work without issue!</a:t>
            </a:r>
          </a:p>
        </p:txBody>
      </p:sp>
    </p:spTree>
    <p:extLst>
      <p:ext uri="{BB962C8B-B14F-4D97-AF65-F5344CB8AC3E}">
        <p14:creationId xmlns:p14="http://schemas.microsoft.com/office/powerpoint/2010/main" val="3252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signature of the latter type –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dirty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someMethod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>
                <a:latin typeface="Lucida Console" panose="020B0609040504020204" pitchFamily="49" charset="0"/>
              </a:rPr>
              <a:t> &amp;</a:t>
            </a:r>
            <a:r>
              <a:rPr lang="en-US" sz="2800" dirty="0" err="1">
                <a:latin typeface="Lucida Console" panose="020B0609040504020204" pitchFamily="49" charset="0"/>
              </a:rPr>
              <a:t>str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sz="1000" dirty="0" smtClean="0">
                <a:latin typeface="Lucida Console" panose="020B0609040504020204" pitchFamily="49" charset="0"/>
              </a:rPr>
              <a:t/>
            </a:r>
            <a:br>
              <a:rPr lang="en-US" sz="1000" dirty="0" smtClean="0">
                <a:latin typeface="Lucida Console" panose="020B0609040504020204" pitchFamily="49" charset="0"/>
              </a:rPr>
            </a:br>
            <a:r>
              <a:rPr lang="en-US" dirty="0" smtClean="0"/>
              <a:t>has one additional benefit.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>
                <a:latin typeface="Lucida Console" panose="020B0609040504020204" pitchFamily="49" charset="0"/>
              </a:rPr>
              <a:t>str</a:t>
            </a:r>
            <a:r>
              <a:rPr lang="en-US" dirty="0" smtClean="0"/>
              <a:t> is passed by reference here, the system doesn’t have to copy its value…</a:t>
            </a:r>
          </a:p>
          <a:p>
            <a:pPr lvl="1"/>
            <a:r>
              <a:rPr lang="en-US" dirty="0" smtClean="0"/>
              <a:t>And since </a:t>
            </a:r>
            <a:r>
              <a:rPr lang="en-US" dirty="0" err="1" smtClean="0">
                <a:latin typeface="Lucida Console" panose="020B0609040504020204" pitchFamily="49" charset="0"/>
              </a:rPr>
              <a:t>str</a:t>
            </a:r>
            <a:r>
              <a:rPr lang="en-US" dirty="0" smtClean="0"/>
              <a:t> is declared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, its value cannot be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signature of the latter type –</a:t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800" dirty="0">
                <a:solidFill>
                  <a:srgbClr val="8064A2"/>
                </a:solidFill>
                <a:latin typeface="Lucida Console" panose="020B0609040504020204" pitchFamily="49" charset="0"/>
              </a:rPr>
              <a:t>void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latin typeface="Lucida Console" panose="020B0609040504020204" pitchFamily="49" charset="0"/>
              </a:rPr>
              <a:t>someMethod</a:t>
            </a:r>
            <a:r>
              <a:rPr lang="en-US" sz="2800" dirty="0">
                <a:latin typeface="Lucida Console" panose="020B0609040504020204" pitchFamily="49" charset="0"/>
              </a:rPr>
              <a:t>(</a:t>
            </a:r>
            <a:r>
              <a:rPr lang="en-US" sz="2800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>
                <a:latin typeface="Lucida Console" panose="020B0609040504020204" pitchFamily="49" charset="0"/>
              </a:rPr>
              <a:t> </a:t>
            </a:r>
            <a:r>
              <a:rPr lang="en-US" sz="2800" dirty="0">
                <a:solidFill>
                  <a:srgbClr val="76923C"/>
                </a:solidFill>
                <a:latin typeface="Lucida Console" panose="020B0609040504020204" pitchFamily="49" charset="0"/>
              </a:rPr>
              <a:t>string</a:t>
            </a:r>
            <a:r>
              <a:rPr lang="en-US" sz="2800" dirty="0">
                <a:latin typeface="Lucida Console" panose="020B0609040504020204" pitchFamily="49" charset="0"/>
              </a:rPr>
              <a:t> &amp;</a:t>
            </a:r>
            <a:r>
              <a:rPr lang="en-US" sz="2800" dirty="0" err="1">
                <a:latin typeface="Lucida Console" panose="020B0609040504020204" pitchFamily="49" charset="0"/>
              </a:rPr>
              <a:t>str</a:t>
            </a:r>
            <a:r>
              <a:rPr lang="en-US" sz="2800" dirty="0" smtClean="0">
                <a:latin typeface="Lucida Console" panose="020B0609040504020204" pitchFamily="49" charset="0"/>
              </a:rPr>
              <a:t>)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sz="1000" dirty="0" smtClean="0">
                <a:latin typeface="Lucida Console" panose="020B0609040504020204" pitchFamily="49" charset="0"/>
              </a:rPr>
              <a:t/>
            </a:r>
            <a:br>
              <a:rPr lang="en-US" sz="1000" dirty="0" smtClean="0">
                <a:latin typeface="Lucida Console" panose="020B0609040504020204" pitchFamily="49" charset="0"/>
              </a:rPr>
            </a:br>
            <a:r>
              <a:rPr lang="en-US" dirty="0" smtClean="0"/>
              <a:t>has one additional benefit.</a:t>
            </a:r>
          </a:p>
          <a:p>
            <a:pPr lvl="1"/>
            <a:r>
              <a:rPr lang="en-US" dirty="0" smtClean="0"/>
              <a:t>Consider if this were a very large string.</a:t>
            </a:r>
          </a:p>
          <a:p>
            <a:pPr lvl="2"/>
            <a:r>
              <a:rPr lang="en-US" dirty="0" smtClean="0"/>
              <a:t>Or, just some very large object.</a:t>
            </a:r>
          </a:p>
          <a:p>
            <a:pPr lvl="1"/>
            <a:r>
              <a:rPr lang="en-US" dirty="0" smtClean="0"/>
              <a:t>This makes the program more efficient in terms of run-time and in terms of memory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may also be applied to return values!</a:t>
            </a:r>
          </a:p>
          <a:p>
            <a:pPr lvl="1"/>
            <a:r>
              <a:rPr lang="en-US" dirty="0" smtClean="0"/>
              <a:t>Consider if we were to return a reference to an object’s internal field.</a:t>
            </a:r>
          </a:p>
          <a:p>
            <a:pPr lvl="1"/>
            <a:r>
              <a:rPr lang="en-US" dirty="0" smtClean="0"/>
              <a:t>Rather than copy the internal object, we may wish to return it while blocking write access within the object.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800" dirty="0" smtClean="0">
                <a:latin typeface="Lucida Console" panose="020B0609040504020204" pitchFamily="49" charset="0"/>
              </a:rPr>
              <a:t> Object* </a:t>
            </a:r>
            <a:r>
              <a:rPr lang="en-US" sz="2800" dirty="0" err="1" smtClean="0">
                <a:latin typeface="Lucida Console" panose="020B0609040504020204" pitchFamily="49" charset="0"/>
              </a:rPr>
              <a:t>gimmeObject</a:t>
            </a:r>
            <a:r>
              <a:rPr lang="en-US" sz="2800" dirty="0" smtClean="0">
                <a:latin typeface="Lucida Console" panose="020B0609040504020204" pitchFamily="49" charset="0"/>
              </a:rPr>
              <a:t>();</a:t>
            </a:r>
            <a:endParaRPr lang="en-US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not mentioned thus far in class, this also affects the </a:t>
            </a:r>
            <a:r>
              <a:rPr lang="en-US" i="1" dirty="0" smtClean="0"/>
              <a:t>other</a:t>
            </a:r>
            <a:r>
              <a:rPr lang="en-US" dirty="0" smtClean="0"/>
              <a:t> return-by-reference type…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smtClean="0">
                <a:latin typeface="Lucida Console" panose="020B0609040504020204" pitchFamily="49" charset="0"/>
              </a:rPr>
              <a:t>Object&amp; </a:t>
            </a:r>
            <a:r>
              <a:rPr lang="en-US" sz="2400" dirty="0" err="1" smtClean="0">
                <a:latin typeface="Lucida Console" panose="020B0609040504020204" pitchFamily="49" charset="0"/>
              </a:rPr>
              <a:t>gimmeObject</a:t>
            </a:r>
            <a:r>
              <a:rPr lang="en-US" sz="2400" dirty="0">
                <a:latin typeface="Lucida Console" panose="020B0609040504020204" pitchFamily="49" charset="0"/>
              </a:rPr>
              <a:t>();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This form, if not </a:t>
            </a:r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, allows code to both modify that object and assign directly to its original variable!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const</a:t>
            </a:r>
            <a:r>
              <a:rPr lang="en-US" dirty="0" smtClean="0"/>
              <a:t> and non-</a:t>
            </a:r>
            <a:r>
              <a:rPr lang="en-US" dirty="0" err="1" smtClean="0"/>
              <a:t>const</a:t>
            </a:r>
            <a:r>
              <a:rPr lang="en-US" dirty="0" smtClean="0"/>
              <a:t> parameter methods for some object</a:t>
            </a:r>
          </a:p>
          <a:p>
            <a:r>
              <a:rPr lang="en-US" dirty="0" smtClean="0"/>
              <a:t>Try passing </a:t>
            </a:r>
            <a:r>
              <a:rPr lang="en-US" dirty="0" err="1" smtClean="0"/>
              <a:t>const</a:t>
            </a:r>
            <a:r>
              <a:rPr lang="en-US" dirty="0" smtClean="0"/>
              <a:t> and non-</a:t>
            </a:r>
            <a:r>
              <a:rPr lang="en-US" dirty="0" err="1" smtClean="0"/>
              <a:t>const</a:t>
            </a:r>
            <a:r>
              <a:rPr lang="en-US" dirty="0" smtClean="0"/>
              <a:t> instances into the methods</a:t>
            </a:r>
          </a:p>
          <a:p>
            <a:r>
              <a:rPr lang="en-US" dirty="0" smtClean="0"/>
              <a:t>Compile and observe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8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Beginnings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is fairly straightforward for the primitive data types – the basic building blocks of the language.</a:t>
            </a:r>
          </a:p>
          <a:p>
            <a:r>
              <a:rPr lang="en-US" dirty="0" smtClean="0"/>
              <a:t>Things get more complicated when we use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with pointers and with objects.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allows the programmer to share values freely with other parts of the program while making them write-only.</a:t>
            </a:r>
          </a:p>
          <a:p>
            <a:pPr lvl="1"/>
            <a:r>
              <a:rPr lang="en-US" dirty="0"/>
              <a:t>This can be very useful for encapsulation!</a:t>
            </a:r>
          </a:p>
          <a:p>
            <a:pPr lvl="2"/>
            <a:r>
              <a:rPr lang="en-US" dirty="0"/>
              <a:t>Return an array/internal reference “</a:t>
            </a:r>
            <a:r>
              <a:rPr lang="en-US" dirty="0" err="1">
                <a:solidFill>
                  <a:srgbClr val="8064A2"/>
                </a:solidFill>
              </a:rPr>
              <a:t>const</a:t>
            </a:r>
            <a:r>
              <a:rPr lang="en-US" dirty="0">
                <a:solidFill>
                  <a:srgbClr val="8064A2"/>
                </a:solidFill>
              </a:rPr>
              <a:t> </a:t>
            </a:r>
            <a:r>
              <a:rPr lang="en-US" dirty="0"/>
              <a:t>type*” – the same array is used, but edits are prohibited!</a:t>
            </a:r>
          </a:p>
        </p:txBody>
      </p:sp>
    </p:spTree>
    <p:extLst>
      <p:ext uri="{BB962C8B-B14F-4D97-AF65-F5344CB8AC3E}">
        <p14:creationId xmlns:p14="http://schemas.microsoft.com/office/powerpoint/2010/main" val="407633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it mean for an object to be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7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it mean for an object to be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If declared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, an object should not be modifiable.</a:t>
            </a:r>
          </a:p>
          <a:p>
            <a:pPr lvl="1"/>
            <a:r>
              <a:rPr lang="en-US" dirty="0" smtClean="0"/>
              <a:t>Problem:  how can we use its methods while being sure not to modify it?</a:t>
            </a:r>
          </a:p>
        </p:txBody>
      </p:sp>
    </p:spTree>
    <p:extLst>
      <p:ext uri="{BB962C8B-B14F-4D97-AF65-F5344CB8AC3E}">
        <p14:creationId xmlns:p14="http://schemas.microsoft.com/office/powerpoint/2010/main" val="23099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whenever a variable is declared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, no modifications are allowed to it, </a:t>
            </a:r>
            <a:r>
              <a:rPr lang="en-US" i="1" dirty="0" smtClean="0"/>
              <a:t>in a by-value manner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the compiler is not powerful enough to ensure that its methods do not modify it, by default C++ blocks all use of </a:t>
            </a:r>
            <a:r>
              <a:rPr lang="en-US" i="1" dirty="0" smtClean="0"/>
              <a:t>any</a:t>
            </a:r>
            <a:r>
              <a:rPr lang="en-US" dirty="0" smtClean="0"/>
              <a:t> class methods.</a:t>
            </a:r>
          </a:p>
          <a:p>
            <a:pPr lvl="2"/>
            <a:r>
              <a:rPr lang="en-US" dirty="0" smtClean="0"/>
              <a:t>This would be a </a:t>
            </a:r>
            <a:r>
              <a:rPr lang="en-US" b="1" dirty="0" smtClean="0"/>
              <a:t>huge</a:t>
            </a:r>
            <a:r>
              <a:rPr lang="en-US" dirty="0" smtClean="0"/>
              <a:t> problem for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12013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C++ solution to the problem this poses:  </a:t>
            </a:r>
            <a:r>
              <a:rPr lang="en-US" i="1" dirty="0" smtClean="0"/>
              <a:t>functions</a:t>
            </a:r>
            <a:r>
              <a:rPr lang="en-US" dirty="0" smtClean="0"/>
              <a:t> can be declared </a:t>
            </a:r>
            <a:r>
              <a:rPr lang="en-US" dirty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Appending the </a:t>
            </a:r>
            <a:r>
              <a:rPr lang="en-US" dirty="0" err="1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 keyword to a function signifies that the method is not allowed to alter the class in any manner.</a:t>
            </a:r>
          </a:p>
          <a:p>
            <a:pPr lvl="1"/>
            <a:r>
              <a:rPr lang="en-US" dirty="0" smtClean="0"/>
              <a:t>Inside that method, </a:t>
            </a:r>
            <a:r>
              <a:rPr lang="en-US" i="1" dirty="0" smtClean="0"/>
              <a:t>all</a:t>
            </a:r>
            <a:r>
              <a:rPr lang="en-US" dirty="0"/>
              <a:t> </a:t>
            </a:r>
            <a:r>
              <a:rPr lang="en-US" dirty="0" smtClean="0"/>
              <a:t>fields of the class will be treated as if they were declared </a:t>
            </a:r>
            <a:r>
              <a:rPr lang="en-US" dirty="0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8064A2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 smtClean="0">
                <a:solidFill>
                  <a:srgbClr val="8064A2"/>
                </a:solidFill>
              </a:rPr>
              <a:t> </a:t>
            </a:r>
            <a:r>
              <a:rPr lang="en-US" dirty="0" smtClean="0"/>
              <a:t>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now examine how this would look in code, through our frequent </a:t>
            </a:r>
            <a:r>
              <a:rPr lang="en-US" dirty="0" smtClean="0">
                <a:latin typeface="Lucida Console" panose="020B0609040504020204" pitchFamily="49" charset="0"/>
              </a:rPr>
              <a:t>Person</a:t>
            </a:r>
            <a:r>
              <a:rPr lang="en-US" dirty="0" smtClean="0"/>
              <a:t> class example.</a:t>
            </a:r>
          </a:p>
        </p:txBody>
      </p:sp>
    </p:spTree>
    <p:extLst>
      <p:ext uri="{BB962C8B-B14F-4D97-AF65-F5344CB8AC3E}">
        <p14:creationId xmlns:p14="http://schemas.microsoft.com/office/powerpoint/2010/main" val="29307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1965</TotalTime>
  <Words>1426</Words>
  <Application>Microsoft Office PowerPoint</Application>
  <PresentationFormat>On-screen Show (4:3)</PresentationFormat>
  <Paragraphs>236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The const Keyword</vt:lpstr>
      <vt:lpstr>Humble Beginnings</vt:lpstr>
      <vt:lpstr>Humble Beginnings</vt:lpstr>
      <vt:lpstr>Humble Beginnings</vt:lpstr>
      <vt:lpstr>const and Objects</vt:lpstr>
      <vt:lpstr>const and Objects</vt:lpstr>
      <vt:lpstr>const and Objects</vt:lpstr>
      <vt:lpstr>const and Objects</vt:lpstr>
      <vt:lpstr>const and Objects</vt:lpstr>
      <vt:lpstr>A First Object</vt:lpstr>
      <vt:lpstr>A First Object</vt:lpstr>
      <vt:lpstr>A First Object</vt:lpstr>
      <vt:lpstr>const and Objects</vt:lpstr>
      <vt:lpstr>const and Objects</vt:lpstr>
      <vt:lpstr>Exercise 1</vt:lpstr>
      <vt:lpstr>const and Pointers</vt:lpstr>
      <vt:lpstr>const and Pointers</vt:lpstr>
      <vt:lpstr>const and Pointers</vt:lpstr>
      <vt:lpstr>const and Pointers</vt:lpstr>
      <vt:lpstr>const and Pointers</vt:lpstr>
      <vt:lpstr>const and Pointers</vt:lpstr>
      <vt:lpstr>const and Pointers</vt:lpstr>
      <vt:lpstr>const and Pointers</vt:lpstr>
      <vt:lpstr>Exercise 2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Parameters</vt:lpstr>
      <vt:lpstr>const and Return Values</vt:lpstr>
      <vt:lpstr>const and Return Values</vt:lpstr>
      <vt:lpstr>Exercise 3</vt:lpstr>
      <vt:lpstr>const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Richard E. Newman</cp:lastModifiedBy>
  <cp:revision>207</cp:revision>
  <dcterms:created xsi:type="dcterms:W3CDTF">2011-12-16T23:03:13Z</dcterms:created>
  <dcterms:modified xsi:type="dcterms:W3CDTF">2014-06-30T14:35:30Z</dcterms:modified>
</cp:coreProperties>
</file>