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76" r:id="rId2"/>
    <p:sldId id="277" r:id="rId3"/>
    <p:sldId id="278" r:id="rId4"/>
    <p:sldId id="279" r:id="rId5"/>
    <p:sldId id="280" r:id="rId6"/>
    <p:sldId id="281" r:id="rId7"/>
    <p:sldId id="313" r:id="rId8"/>
    <p:sldId id="314" r:id="rId9"/>
    <p:sldId id="316" r:id="rId10"/>
    <p:sldId id="317" r:id="rId11"/>
    <p:sldId id="318" r:id="rId12"/>
    <p:sldId id="282" r:id="rId13"/>
    <p:sldId id="319" r:id="rId14"/>
    <p:sldId id="283" r:id="rId15"/>
    <p:sldId id="284" r:id="rId16"/>
    <p:sldId id="285" r:id="rId17"/>
    <p:sldId id="286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7F0055"/>
    <a:srgbClr val="D2DDF2"/>
    <a:srgbClr val="8CA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84" autoAdjust="0"/>
  </p:normalViewPr>
  <p:slideViewPr>
    <p:cSldViewPr snapToGrid="0">
      <p:cViewPr varScale="1">
        <p:scale>
          <a:sx n="85" d="100"/>
          <a:sy n="85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67509-E8F8-4DCD-A716-4CD4E141C6A8}" type="datetimeFigureOut">
              <a:rPr lang="en-US" smtClean="0"/>
              <a:t>6/30/14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0FD48-86C6-46AB-9AC1-17B1BB958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2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0FD48-86C6-46AB-9AC1-17B1BB9588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6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71600" y="3429000"/>
            <a:ext cx="6400800" cy="0"/>
          </a:xfrm>
          <a:prstGeom prst="line">
            <a:avLst/>
          </a:prstGeom>
          <a:ln w="9525">
            <a:gradFill flip="none" rotWithShape="1">
              <a:gsLst>
                <a:gs pos="28000">
                  <a:schemeClr val="tx2">
                    <a:lumMod val="60000"/>
                    <a:lumOff val="40000"/>
                  </a:schemeClr>
                </a:gs>
                <a:gs pos="62000">
                  <a:schemeClr val="tx2">
                    <a:lumMod val="60000"/>
                    <a:lumOff val="40000"/>
                  </a:schemeClr>
                </a:gs>
                <a:gs pos="0">
                  <a:srgbClr val="D2DDF2"/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9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64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2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42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4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22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0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0"/>
            <a:ext cx="2124372" cy="1362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33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4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8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9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3BCA4C75-B4AB-485B-9FD7-3A7BCA83F05A}" type="datetimeFigureOut">
              <a:rPr lang="en-US" smtClean="0"/>
              <a:pPr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5C2A3FE5-B873-4613-A917-2FE0500E7E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8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28280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Recursion, pt. 1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Foundations</a:t>
            </a:r>
          </a:p>
          <a:p>
            <a:r>
              <a:rPr lang="en-US" dirty="0" smtClean="0"/>
              <a:t>06-30-2014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71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Mathematical Look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Proof by induction involves three main parts:</a:t>
                </a:r>
              </a:p>
              <a:p>
                <a:pPr lvl="1"/>
                <a:r>
                  <a:rPr lang="en-US" dirty="0" smtClean="0"/>
                  <a:t>A proof that shows that if the proposed solution works for time step </a:t>
                </a:r>
                <a14:m>
                  <m:oMath xmlns:m="http://schemas.openxmlformats.org/officeDocument/2006/math" xmlns="">
                    <m:r>
                      <a:rPr lang="en-US" sz="32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, it works for time step </a:t>
                </a:r>
                <a14:m>
                  <m:oMath xmlns:m="http://schemas.openxmlformats.org/officeDocument/2006/math" xmlns="">
                    <m:r>
                      <a:rPr lang="en-US" sz="3200" b="0" i="1" smtClean="0">
                        <a:latin typeface="Cambria Math"/>
                      </a:rPr>
                      <m:t>𝑘</m:t>
                    </m:r>
                    <m:r>
                      <a:rPr lang="en-US" sz="32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2"/>
                <a:r>
                  <a:rPr lang="en-US" dirty="0" smtClean="0"/>
                  <a:t>Typically, it works by showing that the closed form solution for time step </a:t>
                </a:r>
                <a14:m>
                  <m:oMath xmlns:m="http://schemas.openxmlformats.org/officeDocument/2006/math" xmlns="">
                    <m:r>
                      <a:rPr lang="en-US" sz="2800" b="0" i="1" smtClean="0">
                        <a:latin typeface="Cambria Math"/>
                      </a:rPr>
                      <m:t>𝑘</m:t>
                    </m:r>
                    <m:r>
                      <a:rPr lang="en-US" sz="28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is equal to that given by a known, correct alternative.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47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Mathematical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idea behind how induction works is the same as that for recursion.</a:t>
            </a:r>
          </a:p>
          <a:p>
            <a:pPr lvl="1"/>
            <a:r>
              <a:rPr lang="en-US" dirty="0" smtClean="0"/>
              <a:t>The process is merely inverted:  the way that induction proves something is how recursion </a:t>
            </a:r>
            <a:r>
              <a:rPr lang="en-US" i="1" dirty="0" smtClean="0"/>
              <a:t>will actually produce its solution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While this may be inefficient for problems with a closed-form solution, there are other problems which have no closed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1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 smtClean="0"/>
              <a:t>two main </a:t>
            </a:r>
            <a:r>
              <a:rPr lang="en-US" dirty="0"/>
              <a:t>elements to a recursive solution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base case</a:t>
            </a:r>
            <a:r>
              <a:rPr lang="en-US" dirty="0" smtClean="0"/>
              <a:t>:  the form (or forms) of the problem for which an exact solution is provided.</a:t>
            </a:r>
          </a:p>
          <a:p>
            <a:pPr lvl="1"/>
            <a:r>
              <a:rPr lang="en-US" dirty="0" smtClean="0"/>
              <a:t>The recursive step:  the reduction of one version the problem to a simpler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6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if we progressively reduce the problem, one step at a time, we’ll eventually hit the base case.</a:t>
            </a:r>
          </a:p>
          <a:p>
            <a:pPr lvl="1"/>
            <a:r>
              <a:rPr lang="en-US" dirty="0" smtClean="0"/>
              <a:t>From there, we take that solution and modify it as necessary on the way back up to yield the true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thus </a:t>
            </a:r>
            <a:r>
              <a:rPr lang="en-US" dirty="0" smtClean="0"/>
              <a:t>these two main </a:t>
            </a:r>
            <a:r>
              <a:rPr lang="en-US" dirty="0"/>
              <a:t>elements to a recursive </a:t>
            </a:r>
            <a:r>
              <a:rPr lang="en-US" dirty="0" smtClean="0"/>
              <a:t>solution of the factorial method: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base case</a:t>
            </a:r>
            <a:r>
              <a:rPr lang="en-US" dirty="0" smtClean="0"/>
              <a:t>:  0! and 1!</a:t>
            </a:r>
          </a:p>
          <a:p>
            <a:pPr lvl="1"/>
            <a:r>
              <a:rPr lang="en-US" dirty="0" smtClean="0"/>
              <a:t>The recursive step:  n! = n * (n-1)!</a:t>
            </a:r>
          </a:p>
          <a:p>
            <a:pPr lvl="2"/>
            <a:r>
              <a:rPr lang="en-US" dirty="0" smtClean="0"/>
              <a:t>Note that the “n *” will be applied after the base case is reached.</a:t>
            </a:r>
          </a:p>
          <a:p>
            <a:pPr lvl="2"/>
            <a:r>
              <a:rPr lang="en-US" dirty="0" smtClean="0"/>
              <a:t>(n-1)! is the reduced form of the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1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we’ve already seen, programming languages incorporate the idea of function calls.</a:t>
            </a:r>
          </a:p>
          <a:p>
            <a:pPr lvl="1"/>
            <a:r>
              <a:rPr lang="en-US" dirty="0" smtClean="0"/>
              <a:t>This allows us to reuse code in multiple locations within a program.</a:t>
            </a:r>
          </a:p>
          <a:p>
            <a:pPr lvl="1"/>
            <a:r>
              <a:rPr lang="en-US" dirty="0" smtClean="0"/>
              <a:t>Is there any reason that a function shouldn’t be able to reuse </a:t>
            </a:r>
            <a:r>
              <a:rPr lang="en-US" i="1" dirty="0" smtClean="0"/>
              <a:t>itself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49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factorial(</a:t>
            </a:r>
            <a:r>
              <a:rPr lang="en-US" sz="28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800" dirty="0" smtClean="0">
                <a:latin typeface="Lucida Console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800" dirty="0" smtClean="0">
                <a:latin typeface="Lucida Console" pitchFamily="49" charset="0"/>
              </a:rPr>
              <a:t>(n == 0 || n == 1)</a:t>
            </a:r>
          </a:p>
          <a:p>
            <a:pPr marL="0" indent="0"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 smtClean="0"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800" dirty="0" smtClean="0">
                <a:latin typeface="Lucida Console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else return </a:t>
            </a:r>
            <a:r>
              <a:rPr lang="en-US" sz="2800" dirty="0" smtClean="0">
                <a:latin typeface="Lucida Console" pitchFamily="49" charset="0"/>
              </a:rPr>
              <a:t>n * factorial(n-1);</a:t>
            </a:r>
          </a:p>
          <a:p>
            <a:pPr marL="0" indent="0">
              <a:buNone/>
            </a:pPr>
            <a:r>
              <a:rPr lang="en-US" sz="28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0130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 problem:  how can the program keep track of its state?</a:t>
            </a:r>
          </a:p>
          <a:p>
            <a:pPr lvl="1"/>
            <a:r>
              <a:rPr lang="en-US" dirty="0" smtClean="0"/>
              <a:t>There will multiple versions of “n” over the different calls of the factorial function.</a:t>
            </a:r>
          </a:p>
          <a:p>
            <a:pPr lvl="1"/>
            <a:r>
              <a:rPr lang="en-US" dirty="0" smtClean="0"/>
              <a:t>The answer:  stacks!</a:t>
            </a:r>
          </a:p>
          <a:p>
            <a:pPr lvl="2"/>
            <a:r>
              <a:rPr lang="en-US" dirty="0" smtClean="0"/>
              <a:t>The stack is a data structure we haven’t yet seen, but may examine in brief later in the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51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992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factorial(</a:t>
            </a:r>
            <a:r>
              <a:rPr lang="en-US" sz="28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800" dirty="0" smtClean="0">
                <a:latin typeface="Lucida Console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800" dirty="0" smtClean="0">
                <a:latin typeface="Lucida Console" pitchFamily="49" charset="0"/>
              </a:rPr>
              <a:t>(n == 0 || n == 1)</a:t>
            </a:r>
          </a:p>
          <a:p>
            <a:pPr marL="0" indent="0"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 smtClean="0"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800" dirty="0" smtClean="0">
                <a:latin typeface="Lucida Console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else return </a:t>
            </a:r>
            <a:r>
              <a:rPr lang="en-US" sz="2800" dirty="0" smtClean="0">
                <a:latin typeface="Lucida Console" pitchFamily="49" charset="0"/>
              </a:rPr>
              <a:t>n * factorial(n-1);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Lucida Console" pitchFamily="49" charset="0"/>
            </a:endParaRPr>
          </a:p>
          <a:p>
            <a:r>
              <a:rPr lang="en-US" dirty="0" smtClean="0"/>
              <a:t>Each individual method call within a recursive process can be called a </a:t>
            </a:r>
            <a:r>
              <a:rPr lang="en-US" i="1" dirty="0" smtClean="0"/>
              <a:t>frame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8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factorial(</a:t>
            </a:r>
            <a:r>
              <a:rPr lang="en-US" sz="20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000" dirty="0" smtClean="0">
                <a:latin typeface="Lucida Console" pitchFamily="49" charset="0"/>
              </a:rPr>
              <a:t>(n == 0 || n == 1)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000" dirty="0" smtClean="0">
                <a:latin typeface="Lucida Console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else return </a:t>
            </a:r>
            <a:r>
              <a:rPr lang="en-US" sz="2000" dirty="0" smtClean="0">
                <a:latin typeface="Lucida Console" pitchFamily="49" charset="0"/>
              </a:rPr>
              <a:t>n * factorial(n-1);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Lucida Console" pitchFamily="49" charset="0"/>
            </a:endParaRPr>
          </a:p>
          <a:p>
            <a:r>
              <a:rPr lang="en-US" dirty="0" smtClean="0"/>
              <a:t>We’ll use this to denote each frame of this method’s execution.</a:t>
            </a:r>
          </a:p>
          <a:p>
            <a:pPr lvl="1"/>
            <a:r>
              <a:rPr lang="en-US" dirty="0" smtClean="0"/>
              <a:t>Let’s try n = 5.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60771" y="5769428"/>
            <a:ext cx="1545770" cy="751114"/>
            <a:chOff x="7260771" y="5769428"/>
            <a:chExt cx="1545770" cy="751114"/>
          </a:xfrm>
        </p:grpSpPr>
        <p:sp>
          <p:nvSpPr>
            <p:cNvPr id="4" name="Rectangle 3"/>
            <p:cNvSpPr/>
            <p:nvPr/>
          </p:nvSpPr>
          <p:spPr>
            <a:xfrm>
              <a:off x="7260771" y="5769428"/>
              <a:ext cx="1545770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044541" y="5834742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6531429" y="5138058"/>
            <a:ext cx="685800" cy="5878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092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Recursion</a:t>
            </a:r>
            <a:r>
              <a:rPr lang="en-US" dirty="0" smtClean="0"/>
              <a:t> is the idea of solving a problem in terms of itself.</a:t>
            </a:r>
          </a:p>
          <a:p>
            <a:pPr lvl="1"/>
            <a:r>
              <a:rPr lang="en-US" dirty="0" smtClean="0"/>
              <a:t>For some problems, it may not possible to find a direct solution.</a:t>
            </a:r>
            <a:endParaRPr lang="en-US" dirty="0"/>
          </a:p>
          <a:p>
            <a:pPr lvl="1"/>
            <a:r>
              <a:rPr lang="en-US" dirty="0" smtClean="0"/>
              <a:t>Instead, the problem is typically broken down, progressively, into simpler and simpler versions of itself for evaluation.</a:t>
            </a:r>
          </a:p>
        </p:txBody>
      </p:sp>
    </p:spTree>
    <p:extLst>
      <p:ext uri="{BB962C8B-B14F-4D97-AF65-F5344CB8AC3E}">
        <p14:creationId xmlns:p14="http://schemas.microsoft.com/office/powerpoint/2010/main" val="528004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factorial(</a:t>
            </a:r>
            <a:r>
              <a:rPr lang="en-US" sz="20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000" dirty="0" smtClean="0">
                <a:latin typeface="Lucida Console" pitchFamily="49" charset="0"/>
              </a:rPr>
              <a:t>(n == 0 || n == 1)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000" dirty="0" smtClean="0">
                <a:latin typeface="Lucida Console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else return </a:t>
            </a:r>
            <a:r>
              <a:rPr lang="en-US" sz="2000" dirty="0" smtClean="0">
                <a:latin typeface="Lucida Console" pitchFamily="49" charset="0"/>
              </a:rPr>
              <a:t>n * factorial(n-1);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260771" y="5769428"/>
            <a:ext cx="1545770" cy="751114"/>
            <a:chOff x="7260771" y="5769428"/>
            <a:chExt cx="1545770" cy="751114"/>
          </a:xfrm>
        </p:grpSpPr>
        <p:sp>
          <p:nvSpPr>
            <p:cNvPr id="4" name="Rectangle 3"/>
            <p:cNvSpPr/>
            <p:nvPr/>
          </p:nvSpPr>
          <p:spPr>
            <a:xfrm>
              <a:off x="7260771" y="5769428"/>
              <a:ext cx="1545770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044541" y="5834742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5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60771" y="5018313"/>
            <a:ext cx="1545770" cy="751114"/>
            <a:chOff x="7260771" y="5769428"/>
            <a:chExt cx="1545770" cy="751114"/>
          </a:xfrm>
        </p:grpSpPr>
        <p:sp>
          <p:nvSpPr>
            <p:cNvPr id="9" name="Rectangle 8"/>
            <p:cNvSpPr/>
            <p:nvPr/>
          </p:nvSpPr>
          <p:spPr>
            <a:xfrm>
              <a:off x="7260771" y="5769428"/>
              <a:ext cx="1545770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044541" y="5834742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4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60770" y="4267199"/>
            <a:ext cx="1545770" cy="751114"/>
            <a:chOff x="7260771" y="5769428"/>
            <a:chExt cx="1545770" cy="751114"/>
          </a:xfrm>
        </p:grpSpPr>
        <p:sp>
          <p:nvSpPr>
            <p:cNvPr id="12" name="Rectangle 11"/>
            <p:cNvSpPr/>
            <p:nvPr/>
          </p:nvSpPr>
          <p:spPr>
            <a:xfrm>
              <a:off x="7260771" y="5769428"/>
              <a:ext cx="1545770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44541" y="5834742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3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60770" y="3516084"/>
            <a:ext cx="1545770" cy="751114"/>
            <a:chOff x="7260771" y="5769428"/>
            <a:chExt cx="1545770" cy="751114"/>
          </a:xfrm>
        </p:grpSpPr>
        <p:sp>
          <p:nvSpPr>
            <p:cNvPr id="15" name="Rectangle 14"/>
            <p:cNvSpPr/>
            <p:nvPr/>
          </p:nvSpPr>
          <p:spPr>
            <a:xfrm>
              <a:off x="7260771" y="5769428"/>
              <a:ext cx="1545770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44541" y="5834742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04255" y="5769428"/>
            <a:ext cx="3407231" cy="751114"/>
            <a:chOff x="1404255" y="5769428"/>
            <a:chExt cx="3407231" cy="751114"/>
          </a:xfrm>
        </p:grpSpPr>
        <p:sp>
          <p:nvSpPr>
            <p:cNvPr id="23" name="Rectangle 22"/>
            <p:cNvSpPr/>
            <p:nvPr/>
          </p:nvSpPr>
          <p:spPr>
            <a:xfrm>
              <a:off x="1404255" y="5769428"/>
              <a:ext cx="3407231" cy="75111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Result: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07870" y="5834742"/>
              <a:ext cx="1546308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94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404255" y="5769427"/>
            <a:ext cx="3407231" cy="751114"/>
            <a:chOff x="1404255" y="5769428"/>
            <a:chExt cx="3407231" cy="751114"/>
          </a:xfrm>
        </p:grpSpPr>
        <p:sp>
          <p:nvSpPr>
            <p:cNvPr id="21" name="Rectangle 20"/>
            <p:cNvSpPr/>
            <p:nvPr/>
          </p:nvSpPr>
          <p:spPr>
            <a:xfrm>
              <a:off x="1404255" y="5769428"/>
              <a:ext cx="3407231" cy="75111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Result: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07870" y="5834742"/>
              <a:ext cx="1546308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04255" y="5769428"/>
            <a:ext cx="3407231" cy="751114"/>
            <a:chOff x="1404255" y="5769428"/>
            <a:chExt cx="3407231" cy="751114"/>
          </a:xfrm>
        </p:grpSpPr>
        <p:sp>
          <p:nvSpPr>
            <p:cNvPr id="18" name="Rectangle 17"/>
            <p:cNvSpPr/>
            <p:nvPr/>
          </p:nvSpPr>
          <p:spPr>
            <a:xfrm>
              <a:off x="1404255" y="5769428"/>
              <a:ext cx="3407231" cy="75111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Result: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07870" y="5834742"/>
              <a:ext cx="1546308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factorial(</a:t>
            </a:r>
            <a:r>
              <a:rPr lang="en-US" sz="20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000" dirty="0" smtClean="0">
                <a:latin typeface="Lucida Console" pitchFamily="49" charset="0"/>
              </a:rPr>
              <a:t>(n == 0 || n == 1)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000" dirty="0" smtClean="0">
                <a:latin typeface="Lucida Console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else return </a:t>
            </a:r>
            <a:r>
              <a:rPr lang="en-US" sz="2000" dirty="0" smtClean="0">
                <a:latin typeface="Lucida Console" pitchFamily="49" charset="0"/>
              </a:rPr>
              <a:t>n * factorial(n-1);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260771" y="5769428"/>
            <a:ext cx="1545770" cy="751114"/>
            <a:chOff x="7260771" y="5769428"/>
            <a:chExt cx="1545770" cy="751114"/>
          </a:xfrm>
        </p:grpSpPr>
        <p:sp>
          <p:nvSpPr>
            <p:cNvPr id="4" name="Rectangle 3"/>
            <p:cNvSpPr/>
            <p:nvPr/>
          </p:nvSpPr>
          <p:spPr>
            <a:xfrm>
              <a:off x="7260771" y="5769428"/>
              <a:ext cx="1545770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044541" y="5834742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5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60771" y="5018313"/>
            <a:ext cx="1545770" cy="751114"/>
            <a:chOff x="7260771" y="5769428"/>
            <a:chExt cx="1545770" cy="751114"/>
          </a:xfrm>
        </p:grpSpPr>
        <p:sp>
          <p:nvSpPr>
            <p:cNvPr id="9" name="Rectangle 8"/>
            <p:cNvSpPr/>
            <p:nvPr/>
          </p:nvSpPr>
          <p:spPr>
            <a:xfrm>
              <a:off x="7260771" y="5769428"/>
              <a:ext cx="1545770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044541" y="5834742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4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60770" y="4267199"/>
            <a:ext cx="1545770" cy="751114"/>
            <a:chOff x="7260771" y="5769428"/>
            <a:chExt cx="1545770" cy="751114"/>
          </a:xfrm>
        </p:grpSpPr>
        <p:sp>
          <p:nvSpPr>
            <p:cNvPr id="12" name="Rectangle 11"/>
            <p:cNvSpPr/>
            <p:nvPr/>
          </p:nvSpPr>
          <p:spPr>
            <a:xfrm>
              <a:off x="7260771" y="5769428"/>
              <a:ext cx="1545770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44541" y="5834742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3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60770" y="3516084"/>
            <a:ext cx="1545770" cy="751114"/>
            <a:chOff x="7260771" y="5769428"/>
            <a:chExt cx="1545770" cy="751114"/>
          </a:xfrm>
        </p:grpSpPr>
        <p:sp>
          <p:nvSpPr>
            <p:cNvPr id="15" name="Rectangle 14"/>
            <p:cNvSpPr/>
            <p:nvPr/>
          </p:nvSpPr>
          <p:spPr>
            <a:xfrm>
              <a:off x="7260771" y="5769428"/>
              <a:ext cx="1545770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44541" y="5834742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104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404255" y="5769427"/>
            <a:ext cx="3407231" cy="751114"/>
            <a:chOff x="1404255" y="5769428"/>
            <a:chExt cx="3407231" cy="751114"/>
          </a:xfrm>
        </p:grpSpPr>
        <p:sp>
          <p:nvSpPr>
            <p:cNvPr id="21" name="Rectangle 20"/>
            <p:cNvSpPr/>
            <p:nvPr/>
          </p:nvSpPr>
          <p:spPr>
            <a:xfrm>
              <a:off x="1404255" y="5769428"/>
              <a:ext cx="3407231" cy="75111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Result: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07870" y="5834742"/>
              <a:ext cx="1546308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04255" y="5769428"/>
            <a:ext cx="3407231" cy="751114"/>
            <a:chOff x="1404255" y="5769428"/>
            <a:chExt cx="3407231" cy="751114"/>
          </a:xfrm>
        </p:grpSpPr>
        <p:sp>
          <p:nvSpPr>
            <p:cNvPr id="18" name="Rectangle 17"/>
            <p:cNvSpPr/>
            <p:nvPr/>
          </p:nvSpPr>
          <p:spPr>
            <a:xfrm>
              <a:off x="1404255" y="5769428"/>
              <a:ext cx="3407231" cy="75111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Result: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07870" y="5834742"/>
              <a:ext cx="1546308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6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factorial(</a:t>
            </a:r>
            <a:r>
              <a:rPr lang="en-US" sz="20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000" dirty="0" smtClean="0">
                <a:latin typeface="Lucida Console" pitchFamily="49" charset="0"/>
              </a:rPr>
              <a:t>(n == 0 || n == 1)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000" dirty="0" smtClean="0">
                <a:latin typeface="Lucida Console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else return </a:t>
            </a:r>
            <a:r>
              <a:rPr lang="en-US" sz="2000" dirty="0" smtClean="0">
                <a:latin typeface="Lucida Console" pitchFamily="49" charset="0"/>
              </a:rPr>
              <a:t>n * factorial(n-1);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260771" y="5769428"/>
            <a:ext cx="1545770" cy="751114"/>
            <a:chOff x="7260771" y="5769428"/>
            <a:chExt cx="1545770" cy="751114"/>
          </a:xfrm>
        </p:grpSpPr>
        <p:sp>
          <p:nvSpPr>
            <p:cNvPr id="4" name="Rectangle 3"/>
            <p:cNvSpPr/>
            <p:nvPr/>
          </p:nvSpPr>
          <p:spPr>
            <a:xfrm>
              <a:off x="7260771" y="5769428"/>
              <a:ext cx="1545770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044541" y="5834742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5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60771" y="5018313"/>
            <a:ext cx="1545770" cy="751114"/>
            <a:chOff x="7260771" y="5769428"/>
            <a:chExt cx="1545770" cy="751114"/>
          </a:xfrm>
        </p:grpSpPr>
        <p:sp>
          <p:nvSpPr>
            <p:cNvPr id="9" name="Rectangle 8"/>
            <p:cNvSpPr/>
            <p:nvPr/>
          </p:nvSpPr>
          <p:spPr>
            <a:xfrm>
              <a:off x="7260771" y="5769428"/>
              <a:ext cx="1545770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044541" y="5834742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4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60770" y="4267199"/>
            <a:ext cx="1545770" cy="751114"/>
            <a:chOff x="7260771" y="5769428"/>
            <a:chExt cx="1545770" cy="751114"/>
          </a:xfrm>
        </p:grpSpPr>
        <p:sp>
          <p:nvSpPr>
            <p:cNvPr id="12" name="Rectangle 11"/>
            <p:cNvSpPr/>
            <p:nvPr/>
          </p:nvSpPr>
          <p:spPr>
            <a:xfrm>
              <a:off x="7260771" y="5769428"/>
              <a:ext cx="1545770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44541" y="5834742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3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609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404255" y="5769427"/>
            <a:ext cx="3407231" cy="751114"/>
            <a:chOff x="1404255" y="5769428"/>
            <a:chExt cx="3407231" cy="751114"/>
          </a:xfrm>
        </p:grpSpPr>
        <p:sp>
          <p:nvSpPr>
            <p:cNvPr id="21" name="Rectangle 20"/>
            <p:cNvSpPr/>
            <p:nvPr/>
          </p:nvSpPr>
          <p:spPr>
            <a:xfrm>
              <a:off x="1404255" y="5769428"/>
              <a:ext cx="3407231" cy="75111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Result: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07870" y="5834742"/>
              <a:ext cx="1546308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6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04255" y="5769428"/>
            <a:ext cx="3407231" cy="751114"/>
            <a:chOff x="1404255" y="5769428"/>
            <a:chExt cx="3407231" cy="751114"/>
          </a:xfrm>
        </p:grpSpPr>
        <p:sp>
          <p:nvSpPr>
            <p:cNvPr id="18" name="Rectangle 17"/>
            <p:cNvSpPr/>
            <p:nvPr/>
          </p:nvSpPr>
          <p:spPr>
            <a:xfrm>
              <a:off x="1404255" y="5769428"/>
              <a:ext cx="3407231" cy="75111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Result: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07870" y="5834742"/>
              <a:ext cx="1546308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24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factorial(</a:t>
            </a:r>
            <a:r>
              <a:rPr lang="en-US" sz="20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000" dirty="0" smtClean="0">
                <a:latin typeface="Lucida Console" pitchFamily="49" charset="0"/>
              </a:rPr>
              <a:t>(n == 0 || n == 1)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000" dirty="0" smtClean="0">
                <a:latin typeface="Lucida Console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else return </a:t>
            </a:r>
            <a:r>
              <a:rPr lang="en-US" sz="2000" dirty="0" smtClean="0">
                <a:latin typeface="Lucida Console" pitchFamily="49" charset="0"/>
              </a:rPr>
              <a:t>n * factorial(n-1);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260771" y="5769428"/>
            <a:ext cx="1545770" cy="751114"/>
            <a:chOff x="7260771" y="5769428"/>
            <a:chExt cx="1545770" cy="751114"/>
          </a:xfrm>
        </p:grpSpPr>
        <p:sp>
          <p:nvSpPr>
            <p:cNvPr id="4" name="Rectangle 3"/>
            <p:cNvSpPr/>
            <p:nvPr/>
          </p:nvSpPr>
          <p:spPr>
            <a:xfrm>
              <a:off x="7260771" y="5769428"/>
              <a:ext cx="1545770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044541" y="5834742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5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60771" y="5018313"/>
            <a:ext cx="1545770" cy="751114"/>
            <a:chOff x="7260771" y="5769428"/>
            <a:chExt cx="1545770" cy="751114"/>
          </a:xfrm>
        </p:grpSpPr>
        <p:sp>
          <p:nvSpPr>
            <p:cNvPr id="9" name="Rectangle 8"/>
            <p:cNvSpPr/>
            <p:nvPr/>
          </p:nvSpPr>
          <p:spPr>
            <a:xfrm>
              <a:off x="7260771" y="5769428"/>
              <a:ext cx="1545770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044541" y="5834742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4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163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404255" y="5769427"/>
            <a:ext cx="3407231" cy="751114"/>
            <a:chOff x="1404255" y="5769428"/>
            <a:chExt cx="3407231" cy="751114"/>
          </a:xfrm>
        </p:grpSpPr>
        <p:sp>
          <p:nvSpPr>
            <p:cNvPr id="21" name="Rectangle 20"/>
            <p:cNvSpPr/>
            <p:nvPr/>
          </p:nvSpPr>
          <p:spPr>
            <a:xfrm>
              <a:off x="1404255" y="5769428"/>
              <a:ext cx="3407231" cy="75111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Result: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07870" y="5834742"/>
              <a:ext cx="1546308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24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04255" y="5769428"/>
            <a:ext cx="3407231" cy="751114"/>
            <a:chOff x="1404255" y="5769428"/>
            <a:chExt cx="3407231" cy="751114"/>
          </a:xfrm>
        </p:grpSpPr>
        <p:sp>
          <p:nvSpPr>
            <p:cNvPr id="18" name="Rectangle 17"/>
            <p:cNvSpPr/>
            <p:nvPr/>
          </p:nvSpPr>
          <p:spPr>
            <a:xfrm>
              <a:off x="1404255" y="5769428"/>
              <a:ext cx="3407231" cy="75111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Result: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07870" y="5834742"/>
              <a:ext cx="1546308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120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factorial(</a:t>
            </a:r>
            <a:r>
              <a:rPr lang="en-US" sz="20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000" dirty="0" smtClean="0">
                <a:latin typeface="Lucida Console" pitchFamily="49" charset="0"/>
              </a:rPr>
              <a:t>(n == 0 || n == 1)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000" dirty="0" smtClean="0">
                <a:latin typeface="Lucida Console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else return </a:t>
            </a:r>
            <a:r>
              <a:rPr lang="en-US" sz="2000" dirty="0" smtClean="0">
                <a:latin typeface="Lucida Console" pitchFamily="49" charset="0"/>
              </a:rPr>
              <a:t>n * factorial(n-1);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260771" y="5769428"/>
            <a:ext cx="1545770" cy="751114"/>
            <a:chOff x="7260771" y="5769428"/>
            <a:chExt cx="1545770" cy="751114"/>
          </a:xfrm>
        </p:grpSpPr>
        <p:sp>
          <p:nvSpPr>
            <p:cNvPr id="4" name="Rectangle 3"/>
            <p:cNvSpPr/>
            <p:nvPr/>
          </p:nvSpPr>
          <p:spPr>
            <a:xfrm>
              <a:off x="7260771" y="5769428"/>
              <a:ext cx="1545770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044541" y="5834742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5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0321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how recursion looks in code – we have a function that calls itself.</a:t>
            </a:r>
          </a:p>
          <a:p>
            <a:pPr lvl="1"/>
            <a:r>
              <a:rPr lang="en-US" dirty="0" smtClean="0"/>
              <a:t>In essence, we assume that we already have a function that already does most of the work needed, aside from one small manipulation.</a:t>
            </a:r>
          </a:p>
          <a:p>
            <a:pPr lvl="1"/>
            <a:r>
              <a:rPr lang="en-US" dirty="0" smtClean="0"/>
              <a:t>The trick is that this “already there” function is </a:t>
            </a:r>
            <a:r>
              <a:rPr lang="en-US" i="1" dirty="0" smtClean="0"/>
              <a:t>actually</a:t>
            </a:r>
            <a:r>
              <a:rPr lang="en-US" dirty="0" smtClean="0"/>
              <a:t> the function we’re writing.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62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Recursion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Notice how recursion looks in code – we have a function that calls itself.</a:t>
                </a:r>
              </a:p>
              <a:p>
                <a:pPr lvl="1"/>
                <a:r>
                  <a:rPr lang="en-US" dirty="0" smtClean="0"/>
                  <a:t>If the base case is correct, that’s half the battle.</a:t>
                </a:r>
              </a:p>
              <a:p>
                <a:pPr lvl="1"/>
                <a:r>
                  <a:rPr lang="en-US" dirty="0" smtClean="0"/>
                  <a:t>If we then can show that our </a:t>
                </a:r>
                <a:r>
                  <a:rPr lang="en-US" i="1" dirty="0" smtClean="0"/>
                  <a:t>step</a:t>
                </a:r>
                <a:r>
                  <a:rPr lang="en-US" dirty="0" smtClean="0"/>
                  <a:t> properly calculates </a:t>
                </a:r>
                <a14:m>
                  <m:oMath xmlns:m="http://schemas.openxmlformats.org/officeDocument/2006/math" xmlns="">
                    <m:r>
                      <a:rPr lang="en-US" sz="3000" b="0" i="1" smtClean="0">
                        <a:latin typeface="Cambria Math"/>
                      </a:rPr>
                      <m:t>𝑓</m:t>
                    </m:r>
                    <m:r>
                      <a:rPr lang="en-US" sz="3000" b="0" i="1" smtClean="0">
                        <a:latin typeface="Cambria Math"/>
                      </a:rPr>
                      <m:t>(</m:t>
                    </m:r>
                    <m:r>
                      <a:rPr lang="en-US" sz="3000" b="0" i="1" smtClean="0">
                        <a:latin typeface="Cambria Math"/>
                      </a:rPr>
                      <m:t>𝑘</m:t>
                    </m:r>
                    <m:r>
                      <a:rPr lang="en-US" sz="3000" b="0" i="1" smtClean="0">
                        <a:latin typeface="Cambria Math"/>
                      </a:rPr>
                      <m:t>+1)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 xmlns="">
                    <m:r>
                      <a:rPr lang="en-US" sz="3000" b="0" i="1" smtClean="0">
                        <a:latin typeface="Cambria Math"/>
                      </a:rPr>
                      <m:t>𝑓</m:t>
                    </m:r>
                    <m:r>
                      <a:rPr lang="en-US" sz="3000" b="0" i="1" smtClean="0">
                        <a:latin typeface="Cambria Math"/>
                      </a:rPr>
                      <m:t>(</m:t>
                    </m:r>
                    <m:r>
                      <a:rPr lang="en-US" sz="3000" b="0" i="1" smtClean="0">
                        <a:latin typeface="Cambria Math"/>
                      </a:rPr>
                      <m:t>𝑘</m:t>
                    </m:r>
                    <m:r>
                      <a:rPr lang="en-US" sz="3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in math speak, we then have a proper recursive solution.</a:t>
                </a:r>
              </a:p>
              <a:p>
                <a:pPr lvl="2"/>
                <a:r>
                  <a:rPr lang="en-US" dirty="0" smtClean="0"/>
                  <a:t>The function calls will perform the rest.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74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- 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38457" cy="4525963"/>
          </a:xfrm>
        </p:spPr>
        <p:txBody>
          <a:bodyPr/>
          <a:lstStyle/>
          <a:p>
            <a:r>
              <a:rPr lang="en-US" dirty="0" smtClean="0"/>
              <a:t>Let’s examine how this would work for another classic recursive problem.</a:t>
            </a:r>
          </a:p>
          <a:p>
            <a:pPr lvl="1"/>
            <a:r>
              <a:rPr lang="en-US" dirty="0" smtClean="0"/>
              <a:t>The Fibonacci sequence:</a:t>
            </a:r>
            <a:br>
              <a:rPr lang="en-US" dirty="0" smtClean="0"/>
            </a:br>
            <a:r>
              <a:rPr lang="en-US" dirty="0" smtClean="0"/>
              <a:t>		Fib(0) = 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Fib(1) = 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Fib(n) = Fib(n-2) + Fib(n-1)</a:t>
            </a:r>
          </a:p>
          <a:p>
            <a:pPr lvl="1"/>
            <a:r>
              <a:rPr lang="en-US" dirty="0" smtClean="0"/>
              <a:t>How can we code this?</a:t>
            </a:r>
          </a:p>
          <a:p>
            <a:pPr lvl="2"/>
            <a:r>
              <a:rPr lang="en-US" dirty="0" smtClean="0"/>
              <a:t>What parts are the base case?</a:t>
            </a:r>
          </a:p>
          <a:p>
            <a:pPr lvl="2"/>
            <a:r>
              <a:rPr lang="en-US" dirty="0" smtClean="0"/>
              <a:t>What parts are the recursive step?</a:t>
            </a:r>
          </a:p>
        </p:txBody>
      </p:sp>
    </p:spTree>
    <p:extLst>
      <p:ext uri="{BB962C8B-B14F-4D97-AF65-F5344CB8AC3E}">
        <p14:creationId xmlns:p14="http://schemas.microsoft.com/office/powerpoint/2010/main" val="1152562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- Fibonacci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 </a:t>
            </a:r>
            <a:r>
              <a:rPr lang="en-US" sz="2800" dirty="0" err="1" smtClean="0">
                <a:latin typeface="Lucida Console" pitchFamily="49" charset="0"/>
              </a:rPr>
              <a:t>fibonacci</a:t>
            </a:r>
            <a:r>
              <a:rPr lang="en-US" sz="2800" dirty="0" smtClean="0">
                <a:latin typeface="Lucida Console" pitchFamily="49" charset="0"/>
              </a:rPr>
              <a:t>(</a:t>
            </a:r>
            <a:r>
              <a:rPr lang="en-US" sz="28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800" dirty="0" smtClean="0">
                <a:latin typeface="Lucida Console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800" dirty="0" smtClean="0">
                <a:latin typeface="Lucida Console" pitchFamily="49" charset="0"/>
              </a:rPr>
              <a:t>(n == 0 || n == 1)</a:t>
            </a:r>
          </a:p>
          <a:p>
            <a:pPr marL="0" indent="0"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 smtClean="0"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800" dirty="0" smtClean="0">
                <a:latin typeface="Lucida Console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else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	return </a:t>
            </a:r>
            <a:r>
              <a:rPr lang="en-US" sz="2800" dirty="0" err="1" smtClean="0">
                <a:latin typeface="Lucida Console" pitchFamily="49" charset="0"/>
              </a:rPr>
              <a:t>fibonacci</a:t>
            </a:r>
            <a:r>
              <a:rPr lang="en-US" sz="2800" dirty="0" smtClean="0">
                <a:latin typeface="Lucida Console" pitchFamily="49" charset="0"/>
              </a:rPr>
              <a:t>(n-2) + 			         </a:t>
            </a:r>
            <a:r>
              <a:rPr lang="en-US" sz="2800" dirty="0" err="1" smtClean="0">
                <a:latin typeface="Lucida Console" pitchFamily="49" charset="0"/>
              </a:rPr>
              <a:t>fibonacci</a:t>
            </a:r>
            <a:r>
              <a:rPr lang="en-US" sz="2800" dirty="0" smtClean="0">
                <a:latin typeface="Lucida Console" pitchFamily="49" charset="0"/>
              </a:rPr>
              <a:t>(n-1);</a:t>
            </a:r>
          </a:p>
          <a:p>
            <a:pPr marL="0" indent="0">
              <a:buNone/>
            </a:pPr>
            <a:r>
              <a:rPr lang="en-US" sz="28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369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- Fibonacci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 </a:t>
            </a:r>
            <a:r>
              <a:rPr lang="en-US" sz="2000" dirty="0" err="1" smtClean="0">
                <a:latin typeface="Lucida Console" pitchFamily="49" charset="0"/>
              </a:rPr>
              <a:t>fibonacci</a:t>
            </a:r>
            <a:r>
              <a:rPr lang="en-US" sz="2000" dirty="0" smtClean="0">
                <a:latin typeface="Lucida Console" pitchFamily="49" charset="0"/>
              </a:rPr>
              <a:t>(</a:t>
            </a:r>
            <a:r>
              <a:rPr lang="en-US" sz="20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000" dirty="0" smtClean="0">
                <a:latin typeface="Lucida Console" pitchFamily="49" charset="0"/>
              </a:rPr>
              <a:t>(n == 0 || n == 1)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000" dirty="0" smtClean="0">
                <a:latin typeface="Lucida Console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else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A: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	return </a:t>
            </a:r>
            <a:r>
              <a:rPr lang="en-US" sz="2000" dirty="0" err="1" smtClean="0">
                <a:latin typeface="Lucida Console" pitchFamily="49" charset="0"/>
              </a:rPr>
              <a:t>fibonacci</a:t>
            </a:r>
            <a:r>
              <a:rPr lang="en-US" sz="2000" dirty="0" smtClean="0">
                <a:latin typeface="Lucida Console" pitchFamily="49" charset="0"/>
              </a:rPr>
              <a:t>(n-2) +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B:</a:t>
            </a:r>
            <a:r>
              <a:rPr lang="en-US" sz="2000" dirty="0" smtClean="0">
                <a:latin typeface="Lucida Console" pitchFamily="49" charset="0"/>
              </a:rPr>
              <a:t>		         </a:t>
            </a:r>
            <a:r>
              <a:rPr lang="en-US" sz="2000" dirty="0" err="1" smtClean="0">
                <a:latin typeface="Lucida Console" pitchFamily="49" charset="0"/>
              </a:rPr>
              <a:t>fibonacci</a:t>
            </a:r>
            <a:r>
              <a:rPr lang="en-US" sz="2000" dirty="0" smtClean="0">
                <a:latin typeface="Lucida Console" pitchFamily="49" charset="0"/>
              </a:rPr>
              <a:t>(n-1);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sz="700" dirty="0" smtClean="0">
              <a:latin typeface="Lucida Console" pitchFamily="49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dirty="0" smtClean="0">
                <a:latin typeface="Lucida Console" pitchFamily="49" charset="0"/>
              </a:rPr>
              <a:t>	</a:t>
            </a:r>
            <a:r>
              <a:rPr lang="en-US" sz="2400" dirty="0" smtClean="0"/>
              <a:t>We’ll use the below graphics to aid our analysis of this method.</a:t>
            </a:r>
            <a:endParaRPr lang="en-US" sz="1800" dirty="0">
              <a:latin typeface="Lucida Console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178629" y="5769428"/>
            <a:ext cx="5627913" cy="751114"/>
            <a:chOff x="3178629" y="5769428"/>
            <a:chExt cx="5627913" cy="751114"/>
          </a:xfrm>
        </p:grpSpPr>
        <p:sp>
          <p:nvSpPr>
            <p:cNvPr id="6" name="Rectangle 5"/>
            <p:cNvSpPr/>
            <p:nvPr/>
          </p:nvSpPr>
          <p:spPr>
            <a:xfrm>
              <a:off x="3178629" y="5769428"/>
              <a:ext cx="5627913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        </a:t>
              </a:r>
              <a:r>
                <a:rPr lang="en-US" sz="2800" b="1" dirty="0" err="1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</a:t>
              </a:r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:       part: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29741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76899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462155" y="5845628"/>
              <a:ext cx="1181101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3913" y="5769428"/>
            <a:ext cx="2209802" cy="751114"/>
            <a:chOff x="1404256" y="5769428"/>
            <a:chExt cx="2209802" cy="751114"/>
          </a:xfrm>
        </p:grpSpPr>
        <p:sp>
          <p:nvSpPr>
            <p:cNvPr id="11" name="Rectangle 10"/>
            <p:cNvSpPr/>
            <p:nvPr/>
          </p:nvSpPr>
          <p:spPr>
            <a:xfrm>
              <a:off x="1404256" y="5769428"/>
              <a:ext cx="2209802" cy="75111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78258" y="5834742"/>
              <a:ext cx="1061627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276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famous problem which is solved in a </a:t>
            </a:r>
            <a:r>
              <a:rPr lang="en-US" i="1" dirty="0" smtClean="0"/>
              <a:t>recursive</a:t>
            </a:r>
            <a:r>
              <a:rPr lang="en-US" dirty="0" smtClean="0"/>
              <a:t> manner:  the factorial.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n! = 1 for n = 0, n =1…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n! = n * (n-1)!, n &gt; 1.</a:t>
            </a:r>
          </a:p>
          <a:p>
            <a:r>
              <a:rPr lang="en-US" dirty="0" smtClean="0"/>
              <a:t>Note that aside from the n=0, n=1 cases, the factorial’s solution is stated in terms of a </a:t>
            </a:r>
            <a:r>
              <a:rPr lang="en-US" i="1" dirty="0" smtClean="0"/>
              <a:t>reduced</a:t>
            </a:r>
            <a:r>
              <a:rPr lang="en-US" dirty="0" smtClean="0"/>
              <a:t> form of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7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- Fibonacci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000" dirty="0" smtClean="0">
                <a:latin typeface="Lucida Console" pitchFamily="49" charset="0"/>
              </a:rPr>
              <a:t>(n </a:t>
            </a:r>
            <a:r>
              <a:rPr lang="en-US" sz="2000" dirty="0">
                <a:latin typeface="Lucida Console" pitchFamily="49" charset="0"/>
              </a:rPr>
              <a:t>== 0 || n == 1)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000" dirty="0">
                <a:latin typeface="Lucida Console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else </a:t>
            </a:r>
            <a:endParaRPr lang="en-US" sz="2000" dirty="0">
              <a:solidFill>
                <a:schemeClr val="accent4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: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	return </a:t>
            </a:r>
            <a:r>
              <a:rPr lang="en-US" sz="2000" dirty="0" err="1">
                <a:latin typeface="Lucida Console" pitchFamily="49" charset="0"/>
              </a:rPr>
              <a:t>fibonacci</a:t>
            </a:r>
            <a:r>
              <a:rPr lang="en-US" sz="2000" dirty="0">
                <a:latin typeface="Lucida Console" pitchFamily="49" charset="0"/>
              </a:rPr>
              <a:t>(n-2) 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:</a:t>
            </a:r>
            <a:r>
              <a:rPr lang="en-US" sz="2000" dirty="0">
                <a:latin typeface="Lucida Console" pitchFamily="49" charset="0"/>
              </a:rPr>
              <a:t>	         </a:t>
            </a:r>
            <a:r>
              <a:rPr lang="en-US" sz="2000" dirty="0" err="1">
                <a:latin typeface="Lucida Console" pitchFamily="49" charset="0"/>
              </a:rPr>
              <a:t>fibonacci</a:t>
            </a:r>
            <a:r>
              <a:rPr lang="en-US" sz="2000" dirty="0">
                <a:latin typeface="Lucida Console" pitchFamily="49" charset="0"/>
              </a:rPr>
              <a:t>(n-1);</a:t>
            </a:r>
          </a:p>
          <a:p>
            <a:pPr marL="0" indent="0">
              <a:buNone/>
            </a:pPr>
            <a:endParaRPr lang="en-US" sz="2000" dirty="0">
              <a:latin typeface="Lucida Console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78629" y="5769428"/>
            <a:ext cx="5627913" cy="751114"/>
            <a:chOff x="3178629" y="5769428"/>
            <a:chExt cx="5627913" cy="751114"/>
          </a:xfrm>
        </p:grpSpPr>
        <p:sp>
          <p:nvSpPr>
            <p:cNvPr id="4" name="Rectangle 3"/>
            <p:cNvSpPr/>
            <p:nvPr/>
          </p:nvSpPr>
          <p:spPr>
            <a:xfrm>
              <a:off x="3178629" y="5769428"/>
              <a:ext cx="5627913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        </a:t>
              </a:r>
              <a:r>
                <a:rPr lang="en-US" sz="2800" b="1" dirty="0" err="1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</a:t>
              </a:r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:       part: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29741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5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76899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62155" y="5845628"/>
              <a:ext cx="1181101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---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78628" y="5007428"/>
            <a:ext cx="5627913" cy="751114"/>
            <a:chOff x="3178629" y="5769428"/>
            <a:chExt cx="5627913" cy="751114"/>
          </a:xfrm>
        </p:grpSpPr>
        <p:sp>
          <p:nvSpPr>
            <p:cNvPr id="13" name="Rectangle 12"/>
            <p:cNvSpPr/>
            <p:nvPr/>
          </p:nvSpPr>
          <p:spPr>
            <a:xfrm>
              <a:off x="3178629" y="5769428"/>
              <a:ext cx="5627913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        </a:t>
              </a:r>
              <a:r>
                <a:rPr lang="en-US" sz="2800" b="1" dirty="0" err="1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</a:t>
              </a:r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:       part: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29741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3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6899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62155" y="5845628"/>
              <a:ext cx="1181101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---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3913" y="5769428"/>
            <a:ext cx="2209802" cy="751114"/>
            <a:chOff x="1404256" y="5769428"/>
            <a:chExt cx="2209802" cy="751114"/>
          </a:xfrm>
        </p:grpSpPr>
        <p:sp>
          <p:nvSpPr>
            <p:cNvPr id="18" name="Rectangle 17"/>
            <p:cNvSpPr/>
            <p:nvPr/>
          </p:nvSpPr>
          <p:spPr>
            <a:xfrm>
              <a:off x="1404256" y="5769428"/>
              <a:ext cx="2209802" cy="75111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78258" y="5834742"/>
              <a:ext cx="1061627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27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- Fibonacci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000" dirty="0" smtClean="0">
                <a:latin typeface="Lucida Console" pitchFamily="49" charset="0"/>
              </a:rPr>
              <a:t>(n </a:t>
            </a:r>
            <a:r>
              <a:rPr lang="en-US" sz="2000" dirty="0">
                <a:latin typeface="Lucida Console" pitchFamily="49" charset="0"/>
              </a:rPr>
              <a:t>== 0 || n == 1)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000" dirty="0">
                <a:latin typeface="Lucida Console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else </a:t>
            </a:r>
            <a:endParaRPr lang="en-US" sz="2000" dirty="0">
              <a:solidFill>
                <a:schemeClr val="accent4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: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	return </a:t>
            </a:r>
            <a:r>
              <a:rPr lang="en-US" sz="2000" dirty="0" err="1">
                <a:latin typeface="Lucida Console" pitchFamily="49" charset="0"/>
              </a:rPr>
              <a:t>fibonacci</a:t>
            </a:r>
            <a:r>
              <a:rPr lang="en-US" sz="2000" dirty="0">
                <a:latin typeface="Lucida Console" pitchFamily="49" charset="0"/>
              </a:rPr>
              <a:t>(n-2) 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:</a:t>
            </a:r>
            <a:r>
              <a:rPr lang="en-US" sz="2000" dirty="0">
                <a:latin typeface="Lucida Console" pitchFamily="49" charset="0"/>
              </a:rPr>
              <a:t>	         </a:t>
            </a:r>
            <a:r>
              <a:rPr lang="en-US" sz="2000" dirty="0" err="1">
                <a:latin typeface="Lucida Console" pitchFamily="49" charset="0"/>
              </a:rPr>
              <a:t>fibonacci</a:t>
            </a:r>
            <a:r>
              <a:rPr lang="en-US" sz="2000" dirty="0">
                <a:latin typeface="Lucida Console" pitchFamily="49" charset="0"/>
              </a:rPr>
              <a:t>(n-1);</a:t>
            </a:r>
          </a:p>
          <a:p>
            <a:pPr marL="0" indent="0">
              <a:buNone/>
            </a:pPr>
            <a:endParaRPr lang="en-US" sz="2000" dirty="0">
              <a:latin typeface="Lucida Console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78629" y="5769428"/>
            <a:ext cx="5627913" cy="751114"/>
            <a:chOff x="3178629" y="5769428"/>
            <a:chExt cx="5627913" cy="751114"/>
          </a:xfrm>
        </p:grpSpPr>
        <p:sp>
          <p:nvSpPr>
            <p:cNvPr id="4" name="Rectangle 3"/>
            <p:cNvSpPr/>
            <p:nvPr/>
          </p:nvSpPr>
          <p:spPr>
            <a:xfrm>
              <a:off x="3178629" y="5769428"/>
              <a:ext cx="5627913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        </a:t>
              </a:r>
              <a:r>
                <a:rPr lang="en-US" sz="2800" b="1" dirty="0" err="1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</a:t>
              </a:r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:       part: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29741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5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76899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62155" y="5845628"/>
              <a:ext cx="1181101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---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78628" y="5007428"/>
            <a:ext cx="5627913" cy="751114"/>
            <a:chOff x="3178629" y="5769428"/>
            <a:chExt cx="5627913" cy="751114"/>
          </a:xfrm>
        </p:grpSpPr>
        <p:sp>
          <p:nvSpPr>
            <p:cNvPr id="13" name="Rectangle 12"/>
            <p:cNvSpPr/>
            <p:nvPr/>
          </p:nvSpPr>
          <p:spPr>
            <a:xfrm>
              <a:off x="3178629" y="5769428"/>
              <a:ext cx="5627913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        </a:t>
              </a:r>
              <a:r>
                <a:rPr lang="en-US" sz="2800" b="1" dirty="0" err="1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</a:t>
              </a:r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:       part: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29741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3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6899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B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62155" y="5845628"/>
              <a:ext cx="1181101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3913" y="5769428"/>
            <a:ext cx="2209802" cy="751114"/>
            <a:chOff x="1404256" y="5769428"/>
            <a:chExt cx="2209802" cy="751114"/>
          </a:xfrm>
        </p:grpSpPr>
        <p:sp>
          <p:nvSpPr>
            <p:cNvPr id="18" name="Rectangle 17"/>
            <p:cNvSpPr/>
            <p:nvPr/>
          </p:nvSpPr>
          <p:spPr>
            <a:xfrm>
              <a:off x="1404256" y="5769428"/>
              <a:ext cx="2209802" cy="75111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78258" y="5834742"/>
              <a:ext cx="1061627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178628" y="4256314"/>
            <a:ext cx="5627913" cy="751114"/>
            <a:chOff x="3178629" y="5769428"/>
            <a:chExt cx="5627913" cy="751114"/>
          </a:xfrm>
        </p:grpSpPr>
        <p:sp>
          <p:nvSpPr>
            <p:cNvPr id="26" name="Rectangle 25"/>
            <p:cNvSpPr/>
            <p:nvPr/>
          </p:nvSpPr>
          <p:spPr>
            <a:xfrm>
              <a:off x="3178629" y="5769428"/>
              <a:ext cx="5627913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        </a:t>
              </a:r>
              <a:r>
                <a:rPr lang="en-US" sz="2800" b="1" dirty="0" err="1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</a:t>
              </a:r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:       part: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29741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76899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462155" y="5845628"/>
              <a:ext cx="1181101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---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5436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- Fibonacci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000" dirty="0" smtClean="0">
                <a:latin typeface="Lucida Console" pitchFamily="49" charset="0"/>
              </a:rPr>
              <a:t>(n </a:t>
            </a:r>
            <a:r>
              <a:rPr lang="en-US" sz="2000" dirty="0">
                <a:latin typeface="Lucida Console" pitchFamily="49" charset="0"/>
              </a:rPr>
              <a:t>== 0 || n == 1)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000" dirty="0">
                <a:latin typeface="Lucida Console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else </a:t>
            </a:r>
            <a:endParaRPr lang="en-US" sz="2000" dirty="0">
              <a:solidFill>
                <a:schemeClr val="accent4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: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	return </a:t>
            </a:r>
            <a:r>
              <a:rPr lang="en-US" sz="2000" dirty="0" err="1">
                <a:latin typeface="Lucida Console" pitchFamily="49" charset="0"/>
              </a:rPr>
              <a:t>fibonacci</a:t>
            </a:r>
            <a:r>
              <a:rPr lang="en-US" sz="2000" dirty="0">
                <a:latin typeface="Lucida Console" pitchFamily="49" charset="0"/>
              </a:rPr>
              <a:t>(n-2) 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:</a:t>
            </a:r>
            <a:r>
              <a:rPr lang="en-US" sz="2000" dirty="0">
                <a:latin typeface="Lucida Console" pitchFamily="49" charset="0"/>
              </a:rPr>
              <a:t>	         </a:t>
            </a:r>
            <a:r>
              <a:rPr lang="en-US" sz="2000" dirty="0" err="1">
                <a:latin typeface="Lucida Console" pitchFamily="49" charset="0"/>
              </a:rPr>
              <a:t>fibonacci</a:t>
            </a:r>
            <a:r>
              <a:rPr lang="en-US" sz="2000" dirty="0">
                <a:latin typeface="Lucida Console" pitchFamily="49" charset="0"/>
              </a:rPr>
              <a:t>(n-1);</a:t>
            </a:r>
          </a:p>
          <a:p>
            <a:pPr marL="0" indent="0">
              <a:buNone/>
            </a:pPr>
            <a:endParaRPr lang="en-US" sz="2000" dirty="0">
              <a:latin typeface="Lucida Console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78629" y="5769428"/>
            <a:ext cx="5627913" cy="751114"/>
            <a:chOff x="3178629" y="5769428"/>
            <a:chExt cx="5627913" cy="751114"/>
          </a:xfrm>
        </p:grpSpPr>
        <p:sp>
          <p:nvSpPr>
            <p:cNvPr id="4" name="Rectangle 3"/>
            <p:cNvSpPr/>
            <p:nvPr/>
          </p:nvSpPr>
          <p:spPr>
            <a:xfrm>
              <a:off x="3178629" y="5769428"/>
              <a:ext cx="5627913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        </a:t>
              </a:r>
              <a:r>
                <a:rPr lang="en-US" sz="2800" b="1" dirty="0" err="1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</a:t>
              </a:r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:       part: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29741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5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76899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62155" y="5845628"/>
              <a:ext cx="1181101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---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78628" y="5007428"/>
            <a:ext cx="5627913" cy="751114"/>
            <a:chOff x="3178629" y="5769428"/>
            <a:chExt cx="5627913" cy="751114"/>
          </a:xfrm>
        </p:grpSpPr>
        <p:sp>
          <p:nvSpPr>
            <p:cNvPr id="13" name="Rectangle 12"/>
            <p:cNvSpPr/>
            <p:nvPr/>
          </p:nvSpPr>
          <p:spPr>
            <a:xfrm>
              <a:off x="3178629" y="5769428"/>
              <a:ext cx="5627913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        </a:t>
              </a:r>
              <a:r>
                <a:rPr lang="en-US" sz="2800" b="1" dirty="0" err="1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</a:t>
              </a:r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:       part: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29741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3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6899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B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62155" y="5845628"/>
              <a:ext cx="1181101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3913" y="5769428"/>
            <a:ext cx="2209802" cy="751114"/>
            <a:chOff x="1404256" y="5769428"/>
            <a:chExt cx="2209802" cy="751114"/>
          </a:xfrm>
        </p:grpSpPr>
        <p:sp>
          <p:nvSpPr>
            <p:cNvPr id="18" name="Rectangle 17"/>
            <p:cNvSpPr/>
            <p:nvPr/>
          </p:nvSpPr>
          <p:spPr>
            <a:xfrm>
              <a:off x="1404256" y="5769428"/>
              <a:ext cx="2209802" cy="75111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78258" y="5834742"/>
              <a:ext cx="1061627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178628" y="4256314"/>
            <a:ext cx="5627913" cy="751114"/>
            <a:chOff x="3178629" y="5769428"/>
            <a:chExt cx="5627913" cy="751114"/>
          </a:xfrm>
        </p:grpSpPr>
        <p:sp>
          <p:nvSpPr>
            <p:cNvPr id="26" name="Rectangle 25"/>
            <p:cNvSpPr/>
            <p:nvPr/>
          </p:nvSpPr>
          <p:spPr>
            <a:xfrm>
              <a:off x="3178629" y="5769428"/>
              <a:ext cx="5627913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        </a:t>
              </a:r>
              <a:r>
                <a:rPr lang="en-US" sz="2800" b="1" dirty="0" err="1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</a:t>
              </a:r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:       part: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29741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76899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B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462155" y="5845628"/>
              <a:ext cx="1181101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3317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- Fibonacci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000" dirty="0" smtClean="0">
                <a:latin typeface="Lucida Console" pitchFamily="49" charset="0"/>
              </a:rPr>
              <a:t>(n </a:t>
            </a:r>
            <a:r>
              <a:rPr lang="en-US" sz="2000" dirty="0">
                <a:latin typeface="Lucida Console" pitchFamily="49" charset="0"/>
              </a:rPr>
              <a:t>== 0 || n == 1)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000" dirty="0">
                <a:latin typeface="Lucida Console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else </a:t>
            </a:r>
            <a:endParaRPr lang="en-US" sz="2000" dirty="0">
              <a:solidFill>
                <a:schemeClr val="accent4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: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	return </a:t>
            </a:r>
            <a:r>
              <a:rPr lang="en-US" sz="2000" dirty="0" err="1">
                <a:latin typeface="Lucida Console" pitchFamily="49" charset="0"/>
              </a:rPr>
              <a:t>fibonacci</a:t>
            </a:r>
            <a:r>
              <a:rPr lang="en-US" sz="2000" dirty="0">
                <a:latin typeface="Lucida Console" pitchFamily="49" charset="0"/>
              </a:rPr>
              <a:t>(n-2) 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:</a:t>
            </a:r>
            <a:r>
              <a:rPr lang="en-US" sz="2000" dirty="0">
                <a:latin typeface="Lucida Console" pitchFamily="49" charset="0"/>
              </a:rPr>
              <a:t>	         </a:t>
            </a:r>
            <a:r>
              <a:rPr lang="en-US" sz="2000" dirty="0" err="1">
                <a:latin typeface="Lucida Console" pitchFamily="49" charset="0"/>
              </a:rPr>
              <a:t>fibonacci</a:t>
            </a:r>
            <a:r>
              <a:rPr lang="en-US" sz="2000" dirty="0">
                <a:latin typeface="Lucida Console" pitchFamily="49" charset="0"/>
              </a:rPr>
              <a:t>(n-1);</a:t>
            </a:r>
          </a:p>
          <a:p>
            <a:pPr marL="0" indent="0">
              <a:buNone/>
            </a:pPr>
            <a:endParaRPr lang="en-US" sz="2000" dirty="0">
              <a:latin typeface="Lucida Console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78629" y="5769428"/>
            <a:ext cx="5627913" cy="751114"/>
            <a:chOff x="3178629" y="5769428"/>
            <a:chExt cx="5627913" cy="751114"/>
          </a:xfrm>
        </p:grpSpPr>
        <p:sp>
          <p:nvSpPr>
            <p:cNvPr id="4" name="Rectangle 3"/>
            <p:cNvSpPr/>
            <p:nvPr/>
          </p:nvSpPr>
          <p:spPr>
            <a:xfrm>
              <a:off x="3178629" y="5769428"/>
              <a:ext cx="5627913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        </a:t>
              </a:r>
              <a:r>
                <a:rPr lang="en-US" sz="2800" b="1" dirty="0" err="1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</a:t>
              </a:r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:       part: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29741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5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76899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62155" y="5845628"/>
              <a:ext cx="1181101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---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78628" y="5007428"/>
            <a:ext cx="5627913" cy="751114"/>
            <a:chOff x="3178629" y="5769428"/>
            <a:chExt cx="5627913" cy="751114"/>
          </a:xfrm>
        </p:grpSpPr>
        <p:sp>
          <p:nvSpPr>
            <p:cNvPr id="13" name="Rectangle 12"/>
            <p:cNvSpPr/>
            <p:nvPr/>
          </p:nvSpPr>
          <p:spPr>
            <a:xfrm>
              <a:off x="3178629" y="5769428"/>
              <a:ext cx="5627913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        </a:t>
              </a:r>
              <a:r>
                <a:rPr lang="en-US" sz="2800" b="1" dirty="0" err="1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</a:t>
              </a:r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:       part: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29741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3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6899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B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62155" y="5845628"/>
              <a:ext cx="1181101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3913" y="5769428"/>
            <a:ext cx="2209802" cy="751114"/>
            <a:chOff x="1404256" y="5769428"/>
            <a:chExt cx="2209802" cy="751114"/>
          </a:xfrm>
        </p:grpSpPr>
        <p:sp>
          <p:nvSpPr>
            <p:cNvPr id="18" name="Rectangle 17"/>
            <p:cNvSpPr/>
            <p:nvPr/>
          </p:nvSpPr>
          <p:spPr>
            <a:xfrm>
              <a:off x="1404256" y="5769428"/>
              <a:ext cx="2209802" cy="75111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78258" y="5834742"/>
              <a:ext cx="1061627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1616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- Fibonacci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000" dirty="0" smtClean="0">
                <a:latin typeface="Lucida Console" pitchFamily="49" charset="0"/>
              </a:rPr>
              <a:t>(n </a:t>
            </a:r>
            <a:r>
              <a:rPr lang="en-US" sz="2000" dirty="0">
                <a:latin typeface="Lucida Console" pitchFamily="49" charset="0"/>
              </a:rPr>
              <a:t>== 0 || n == 1)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000" dirty="0">
                <a:latin typeface="Lucida Console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else </a:t>
            </a:r>
            <a:endParaRPr lang="en-US" sz="2000" dirty="0">
              <a:solidFill>
                <a:schemeClr val="accent4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: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	return </a:t>
            </a:r>
            <a:r>
              <a:rPr lang="en-US" sz="2000" dirty="0" err="1">
                <a:latin typeface="Lucida Console" pitchFamily="49" charset="0"/>
              </a:rPr>
              <a:t>fibonacci</a:t>
            </a:r>
            <a:r>
              <a:rPr lang="en-US" sz="2000" dirty="0">
                <a:latin typeface="Lucida Console" pitchFamily="49" charset="0"/>
              </a:rPr>
              <a:t>(n-2) 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:</a:t>
            </a:r>
            <a:r>
              <a:rPr lang="en-US" sz="2000" dirty="0">
                <a:latin typeface="Lucida Console" pitchFamily="49" charset="0"/>
              </a:rPr>
              <a:t>	         </a:t>
            </a:r>
            <a:r>
              <a:rPr lang="en-US" sz="2000" dirty="0" err="1">
                <a:latin typeface="Lucida Console" pitchFamily="49" charset="0"/>
              </a:rPr>
              <a:t>fibonacci</a:t>
            </a:r>
            <a:r>
              <a:rPr lang="en-US" sz="2000" dirty="0">
                <a:latin typeface="Lucida Console" pitchFamily="49" charset="0"/>
              </a:rPr>
              <a:t>(n-1);</a:t>
            </a:r>
          </a:p>
          <a:p>
            <a:pPr marL="0" indent="0">
              <a:buNone/>
            </a:pPr>
            <a:endParaRPr lang="en-US" sz="2000" dirty="0">
              <a:latin typeface="Lucida Console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78629" y="5769428"/>
            <a:ext cx="5627913" cy="751114"/>
            <a:chOff x="3178629" y="5769428"/>
            <a:chExt cx="5627913" cy="751114"/>
          </a:xfrm>
        </p:grpSpPr>
        <p:sp>
          <p:nvSpPr>
            <p:cNvPr id="4" name="Rectangle 3"/>
            <p:cNvSpPr/>
            <p:nvPr/>
          </p:nvSpPr>
          <p:spPr>
            <a:xfrm>
              <a:off x="3178629" y="5769428"/>
              <a:ext cx="5627913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        </a:t>
              </a:r>
              <a:r>
                <a:rPr lang="en-US" sz="2800" b="1" dirty="0" err="1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</a:t>
              </a:r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:       part: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29741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5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76899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62155" y="5845628"/>
              <a:ext cx="1181101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---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3913" y="5769428"/>
            <a:ext cx="2209802" cy="751114"/>
            <a:chOff x="1404256" y="5769428"/>
            <a:chExt cx="2209802" cy="751114"/>
          </a:xfrm>
        </p:grpSpPr>
        <p:sp>
          <p:nvSpPr>
            <p:cNvPr id="18" name="Rectangle 17"/>
            <p:cNvSpPr/>
            <p:nvPr/>
          </p:nvSpPr>
          <p:spPr>
            <a:xfrm>
              <a:off x="1404256" y="5769428"/>
              <a:ext cx="2209802" cy="75111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78258" y="5834742"/>
              <a:ext cx="1061627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3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271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- Fibonacci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000" dirty="0" smtClean="0">
                <a:latin typeface="Lucida Console" pitchFamily="49" charset="0"/>
              </a:rPr>
              <a:t>(n </a:t>
            </a:r>
            <a:r>
              <a:rPr lang="en-US" sz="2000" dirty="0">
                <a:latin typeface="Lucida Console" pitchFamily="49" charset="0"/>
              </a:rPr>
              <a:t>== 0 || n == 1)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000" dirty="0">
                <a:latin typeface="Lucida Console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else </a:t>
            </a:r>
            <a:endParaRPr lang="en-US" sz="2000" dirty="0">
              <a:solidFill>
                <a:schemeClr val="accent4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: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	return </a:t>
            </a:r>
            <a:r>
              <a:rPr lang="en-US" sz="2000" dirty="0" err="1">
                <a:latin typeface="Lucida Console" pitchFamily="49" charset="0"/>
              </a:rPr>
              <a:t>fibonacci</a:t>
            </a:r>
            <a:r>
              <a:rPr lang="en-US" sz="2000" dirty="0">
                <a:latin typeface="Lucida Console" pitchFamily="49" charset="0"/>
              </a:rPr>
              <a:t>(n-2) 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:</a:t>
            </a:r>
            <a:r>
              <a:rPr lang="en-US" sz="2000" dirty="0">
                <a:latin typeface="Lucida Console" pitchFamily="49" charset="0"/>
              </a:rPr>
              <a:t>	         </a:t>
            </a:r>
            <a:r>
              <a:rPr lang="en-US" sz="2000" dirty="0" err="1">
                <a:latin typeface="Lucida Console" pitchFamily="49" charset="0"/>
              </a:rPr>
              <a:t>fibonacci</a:t>
            </a:r>
            <a:r>
              <a:rPr lang="en-US" sz="2000" dirty="0">
                <a:latin typeface="Lucida Console" pitchFamily="49" charset="0"/>
              </a:rPr>
              <a:t>(n-1);</a:t>
            </a:r>
          </a:p>
          <a:p>
            <a:pPr marL="0" indent="0">
              <a:buNone/>
            </a:pPr>
            <a:endParaRPr lang="en-US" sz="2000" dirty="0">
              <a:latin typeface="Lucida Console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78629" y="5769428"/>
            <a:ext cx="5627913" cy="751114"/>
            <a:chOff x="3178629" y="5769428"/>
            <a:chExt cx="5627913" cy="751114"/>
          </a:xfrm>
        </p:grpSpPr>
        <p:sp>
          <p:nvSpPr>
            <p:cNvPr id="4" name="Rectangle 3"/>
            <p:cNvSpPr/>
            <p:nvPr/>
          </p:nvSpPr>
          <p:spPr>
            <a:xfrm>
              <a:off x="3178629" y="5769428"/>
              <a:ext cx="5627913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        </a:t>
              </a:r>
              <a:r>
                <a:rPr lang="en-US" sz="2800" b="1" dirty="0" err="1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</a:t>
              </a:r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:       part: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29741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5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76899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B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62155" y="5845628"/>
              <a:ext cx="1181101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3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78629" y="5029199"/>
            <a:ext cx="5627913" cy="751114"/>
            <a:chOff x="3178629" y="5769428"/>
            <a:chExt cx="5627913" cy="751114"/>
          </a:xfrm>
        </p:grpSpPr>
        <p:sp>
          <p:nvSpPr>
            <p:cNvPr id="13" name="Rectangle 12"/>
            <p:cNvSpPr/>
            <p:nvPr/>
          </p:nvSpPr>
          <p:spPr>
            <a:xfrm>
              <a:off x="3178629" y="5769428"/>
              <a:ext cx="5627913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        </a:t>
              </a:r>
              <a:r>
                <a:rPr lang="en-US" sz="2800" b="1" dirty="0" err="1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</a:t>
              </a:r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:       part: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29741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4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6899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62155" y="5845628"/>
              <a:ext cx="1181101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---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78629" y="4278085"/>
            <a:ext cx="5627913" cy="751114"/>
            <a:chOff x="3178629" y="5769428"/>
            <a:chExt cx="5627913" cy="751114"/>
          </a:xfrm>
        </p:grpSpPr>
        <p:sp>
          <p:nvSpPr>
            <p:cNvPr id="21" name="Rectangle 20"/>
            <p:cNvSpPr/>
            <p:nvPr/>
          </p:nvSpPr>
          <p:spPr>
            <a:xfrm>
              <a:off x="3178629" y="5769428"/>
              <a:ext cx="5627913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        </a:t>
              </a:r>
              <a:r>
                <a:rPr lang="en-US" sz="2800" b="1" dirty="0" err="1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</a:t>
              </a:r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:       part: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29741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76899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462155" y="5845628"/>
              <a:ext cx="1181101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---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3913" y="5769428"/>
            <a:ext cx="2209802" cy="751114"/>
            <a:chOff x="1404256" y="5769428"/>
            <a:chExt cx="2209802" cy="751114"/>
          </a:xfrm>
        </p:grpSpPr>
        <p:sp>
          <p:nvSpPr>
            <p:cNvPr id="26" name="Rectangle 25"/>
            <p:cNvSpPr/>
            <p:nvPr/>
          </p:nvSpPr>
          <p:spPr>
            <a:xfrm>
              <a:off x="1404256" y="5769428"/>
              <a:ext cx="2209802" cy="75111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78258" y="5834742"/>
              <a:ext cx="1061627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…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6398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- Fibonacci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000" dirty="0" smtClean="0">
                <a:latin typeface="Lucida Console" pitchFamily="49" charset="0"/>
              </a:rPr>
              <a:t>(n </a:t>
            </a:r>
            <a:r>
              <a:rPr lang="en-US" sz="2000" dirty="0">
                <a:latin typeface="Lucida Console" pitchFamily="49" charset="0"/>
              </a:rPr>
              <a:t>== 0 || n == 1)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000" dirty="0">
                <a:latin typeface="Lucida Console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else </a:t>
            </a:r>
            <a:endParaRPr lang="en-US" sz="2000" dirty="0">
              <a:solidFill>
                <a:schemeClr val="accent4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: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	return </a:t>
            </a:r>
            <a:r>
              <a:rPr lang="en-US" sz="2000" dirty="0" err="1">
                <a:latin typeface="Lucida Console" pitchFamily="49" charset="0"/>
              </a:rPr>
              <a:t>fibonacci</a:t>
            </a:r>
            <a:r>
              <a:rPr lang="en-US" sz="2000" dirty="0">
                <a:latin typeface="Lucida Console" pitchFamily="49" charset="0"/>
              </a:rPr>
              <a:t>(n-2) 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:</a:t>
            </a:r>
            <a:r>
              <a:rPr lang="en-US" sz="2000" dirty="0">
                <a:latin typeface="Lucida Console" pitchFamily="49" charset="0"/>
              </a:rPr>
              <a:t>	         </a:t>
            </a:r>
            <a:r>
              <a:rPr lang="en-US" sz="2000" dirty="0" err="1">
                <a:latin typeface="Lucida Console" pitchFamily="49" charset="0"/>
              </a:rPr>
              <a:t>fibonacci</a:t>
            </a:r>
            <a:r>
              <a:rPr lang="en-US" sz="2000" dirty="0">
                <a:latin typeface="Lucida Console" pitchFamily="49" charset="0"/>
              </a:rPr>
              <a:t>(n-1);</a:t>
            </a:r>
          </a:p>
          <a:p>
            <a:pPr marL="0" indent="0">
              <a:buNone/>
            </a:pPr>
            <a:endParaRPr lang="en-US" sz="2000" dirty="0">
              <a:latin typeface="Lucida Console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78629" y="5769428"/>
            <a:ext cx="5627913" cy="751114"/>
            <a:chOff x="3178629" y="5769428"/>
            <a:chExt cx="5627913" cy="751114"/>
          </a:xfrm>
        </p:grpSpPr>
        <p:sp>
          <p:nvSpPr>
            <p:cNvPr id="4" name="Rectangle 3"/>
            <p:cNvSpPr/>
            <p:nvPr/>
          </p:nvSpPr>
          <p:spPr>
            <a:xfrm>
              <a:off x="3178629" y="5769428"/>
              <a:ext cx="5627913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        </a:t>
              </a:r>
              <a:r>
                <a:rPr lang="en-US" sz="2800" b="1" dirty="0" err="1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</a:t>
              </a:r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:       part: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29741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5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76899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B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62155" y="5845628"/>
              <a:ext cx="1181101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3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78629" y="5029199"/>
            <a:ext cx="5627913" cy="751114"/>
            <a:chOff x="3178629" y="5769428"/>
            <a:chExt cx="5627913" cy="751114"/>
          </a:xfrm>
        </p:grpSpPr>
        <p:sp>
          <p:nvSpPr>
            <p:cNvPr id="13" name="Rectangle 12"/>
            <p:cNvSpPr/>
            <p:nvPr/>
          </p:nvSpPr>
          <p:spPr>
            <a:xfrm>
              <a:off x="3178629" y="5769428"/>
              <a:ext cx="5627913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        </a:t>
              </a:r>
              <a:r>
                <a:rPr lang="en-US" sz="2800" b="1" dirty="0" err="1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</a:t>
              </a:r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:       part: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29741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4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6899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62155" y="5845628"/>
              <a:ext cx="1181101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---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78629" y="4278085"/>
            <a:ext cx="5627913" cy="751114"/>
            <a:chOff x="3178629" y="5769428"/>
            <a:chExt cx="5627913" cy="751114"/>
          </a:xfrm>
        </p:grpSpPr>
        <p:sp>
          <p:nvSpPr>
            <p:cNvPr id="21" name="Rectangle 20"/>
            <p:cNvSpPr/>
            <p:nvPr/>
          </p:nvSpPr>
          <p:spPr>
            <a:xfrm>
              <a:off x="3178629" y="5769428"/>
              <a:ext cx="5627913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        </a:t>
              </a:r>
              <a:r>
                <a:rPr lang="en-US" sz="2800" b="1" dirty="0" err="1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</a:t>
              </a:r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:       part: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29741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76899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462155" y="5845628"/>
              <a:ext cx="1181101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---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3913" y="5769428"/>
            <a:ext cx="2209802" cy="751114"/>
            <a:chOff x="1404256" y="5769428"/>
            <a:chExt cx="2209802" cy="751114"/>
          </a:xfrm>
        </p:grpSpPr>
        <p:sp>
          <p:nvSpPr>
            <p:cNvPr id="26" name="Rectangle 25"/>
            <p:cNvSpPr/>
            <p:nvPr/>
          </p:nvSpPr>
          <p:spPr>
            <a:xfrm>
              <a:off x="1404256" y="5769428"/>
              <a:ext cx="2209802" cy="75111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78258" y="5834742"/>
              <a:ext cx="1061627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…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522514" y="1545771"/>
            <a:ext cx="8120742" cy="235131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Didn’t we already get an answer for n = 2?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Yep.  So I’ll save us some time.</a:t>
            </a:r>
            <a:endParaRPr lang="en-US" sz="2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4874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- Fibonacci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000" dirty="0" smtClean="0">
                <a:latin typeface="Lucida Console" pitchFamily="49" charset="0"/>
              </a:rPr>
              <a:t>(n </a:t>
            </a:r>
            <a:r>
              <a:rPr lang="en-US" sz="2000" dirty="0">
                <a:latin typeface="Lucida Console" pitchFamily="49" charset="0"/>
              </a:rPr>
              <a:t>== 0 || n == 1)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000" dirty="0">
                <a:latin typeface="Lucida Console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else </a:t>
            </a:r>
            <a:endParaRPr lang="en-US" sz="2000" dirty="0">
              <a:solidFill>
                <a:schemeClr val="accent4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: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	return </a:t>
            </a:r>
            <a:r>
              <a:rPr lang="en-US" sz="2000" dirty="0" err="1">
                <a:latin typeface="Lucida Console" pitchFamily="49" charset="0"/>
              </a:rPr>
              <a:t>fibonacci</a:t>
            </a:r>
            <a:r>
              <a:rPr lang="en-US" sz="2000" dirty="0">
                <a:latin typeface="Lucida Console" pitchFamily="49" charset="0"/>
              </a:rPr>
              <a:t>(n-2) 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:</a:t>
            </a:r>
            <a:r>
              <a:rPr lang="en-US" sz="2000" dirty="0">
                <a:latin typeface="Lucida Console" pitchFamily="49" charset="0"/>
              </a:rPr>
              <a:t>	         </a:t>
            </a:r>
            <a:r>
              <a:rPr lang="en-US" sz="2000" dirty="0" err="1">
                <a:latin typeface="Lucida Console" pitchFamily="49" charset="0"/>
              </a:rPr>
              <a:t>fibonacci</a:t>
            </a:r>
            <a:r>
              <a:rPr lang="en-US" sz="2000" dirty="0">
                <a:latin typeface="Lucida Console" pitchFamily="49" charset="0"/>
              </a:rPr>
              <a:t>(n-1);</a:t>
            </a:r>
          </a:p>
          <a:p>
            <a:pPr marL="0" indent="0">
              <a:buNone/>
            </a:pPr>
            <a:endParaRPr lang="en-US" sz="2000" dirty="0">
              <a:latin typeface="Lucida Console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78629" y="5769428"/>
            <a:ext cx="5627913" cy="751114"/>
            <a:chOff x="3178629" y="5769428"/>
            <a:chExt cx="5627913" cy="751114"/>
          </a:xfrm>
        </p:grpSpPr>
        <p:sp>
          <p:nvSpPr>
            <p:cNvPr id="4" name="Rectangle 3"/>
            <p:cNvSpPr/>
            <p:nvPr/>
          </p:nvSpPr>
          <p:spPr>
            <a:xfrm>
              <a:off x="3178629" y="5769428"/>
              <a:ext cx="5627913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        </a:t>
              </a:r>
              <a:r>
                <a:rPr lang="en-US" sz="2800" b="1" dirty="0" err="1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</a:t>
              </a:r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:       part: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29741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5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76899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B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62155" y="5845628"/>
              <a:ext cx="1181101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3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78629" y="5029199"/>
            <a:ext cx="5627913" cy="751114"/>
            <a:chOff x="3178629" y="5769428"/>
            <a:chExt cx="5627913" cy="751114"/>
          </a:xfrm>
        </p:grpSpPr>
        <p:sp>
          <p:nvSpPr>
            <p:cNvPr id="13" name="Rectangle 12"/>
            <p:cNvSpPr/>
            <p:nvPr/>
          </p:nvSpPr>
          <p:spPr>
            <a:xfrm>
              <a:off x="3178629" y="5769428"/>
              <a:ext cx="5627913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        </a:t>
              </a:r>
              <a:r>
                <a:rPr lang="en-US" sz="2800" b="1" dirty="0" err="1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</a:t>
              </a:r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:       part: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29741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4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6899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62155" y="5845628"/>
              <a:ext cx="1181101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---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3913" y="5769428"/>
            <a:ext cx="2209802" cy="751114"/>
            <a:chOff x="1404256" y="5769428"/>
            <a:chExt cx="2209802" cy="751114"/>
          </a:xfrm>
        </p:grpSpPr>
        <p:sp>
          <p:nvSpPr>
            <p:cNvPr id="26" name="Rectangle 25"/>
            <p:cNvSpPr/>
            <p:nvPr/>
          </p:nvSpPr>
          <p:spPr>
            <a:xfrm>
              <a:off x="1404256" y="5769428"/>
              <a:ext cx="2209802" cy="75111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78258" y="5834742"/>
              <a:ext cx="1061627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0291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- Fibonacci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000" dirty="0" smtClean="0">
                <a:latin typeface="Lucida Console" pitchFamily="49" charset="0"/>
              </a:rPr>
              <a:t>(n </a:t>
            </a:r>
            <a:r>
              <a:rPr lang="en-US" sz="2000" dirty="0">
                <a:latin typeface="Lucida Console" pitchFamily="49" charset="0"/>
              </a:rPr>
              <a:t>== 0 || n == 1)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000" dirty="0">
                <a:latin typeface="Lucida Console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else </a:t>
            </a:r>
            <a:endParaRPr lang="en-US" sz="2000" dirty="0">
              <a:solidFill>
                <a:schemeClr val="accent4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: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	return </a:t>
            </a:r>
            <a:r>
              <a:rPr lang="en-US" sz="2000" dirty="0" err="1">
                <a:latin typeface="Lucida Console" pitchFamily="49" charset="0"/>
              </a:rPr>
              <a:t>fibonacci</a:t>
            </a:r>
            <a:r>
              <a:rPr lang="en-US" sz="2000" dirty="0">
                <a:latin typeface="Lucida Console" pitchFamily="49" charset="0"/>
              </a:rPr>
              <a:t>(n-2) 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:</a:t>
            </a:r>
            <a:r>
              <a:rPr lang="en-US" sz="2000" dirty="0">
                <a:latin typeface="Lucida Console" pitchFamily="49" charset="0"/>
              </a:rPr>
              <a:t>	         </a:t>
            </a:r>
            <a:r>
              <a:rPr lang="en-US" sz="2000" dirty="0" err="1">
                <a:latin typeface="Lucida Console" pitchFamily="49" charset="0"/>
              </a:rPr>
              <a:t>fibonacci</a:t>
            </a:r>
            <a:r>
              <a:rPr lang="en-US" sz="2000" dirty="0">
                <a:latin typeface="Lucida Console" pitchFamily="49" charset="0"/>
              </a:rPr>
              <a:t>(n-1);</a:t>
            </a:r>
          </a:p>
          <a:p>
            <a:pPr marL="0" indent="0">
              <a:buNone/>
            </a:pPr>
            <a:endParaRPr lang="en-US" sz="2000" dirty="0">
              <a:latin typeface="Lucida Console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78629" y="5769428"/>
            <a:ext cx="5627913" cy="751114"/>
            <a:chOff x="3178629" y="5769428"/>
            <a:chExt cx="5627913" cy="751114"/>
          </a:xfrm>
        </p:grpSpPr>
        <p:sp>
          <p:nvSpPr>
            <p:cNvPr id="4" name="Rectangle 3"/>
            <p:cNvSpPr/>
            <p:nvPr/>
          </p:nvSpPr>
          <p:spPr>
            <a:xfrm>
              <a:off x="3178629" y="5769428"/>
              <a:ext cx="5627913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        </a:t>
              </a:r>
              <a:r>
                <a:rPr lang="en-US" sz="2800" b="1" dirty="0" err="1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</a:t>
              </a:r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:       part: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29741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5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76899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B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62155" y="5845628"/>
              <a:ext cx="1181101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3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78629" y="5029199"/>
            <a:ext cx="5627913" cy="751114"/>
            <a:chOff x="3178629" y="5769428"/>
            <a:chExt cx="5627913" cy="751114"/>
          </a:xfrm>
        </p:grpSpPr>
        <p:sp>
          <p:nvSpPr>
            <p:cNvPr id="13" name="Rectangle 12"/>
            <p:cNvSpPr/>
            <p:nvPr/>
          </p:nvSpPr>
          <p:spPr>
            <a:xfrm>
              <a:off x="3178629" y="5769428"/>
              <a:ext cx="5627913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        </a:t>
              </a:r>
              <a:r>
                <a:rPr lang="en-US" sz="2800" b="1" dirty="0" err="1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</a:t>
              </a:r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:       part: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29741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4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6899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B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62155" y="5845628"/>
              <a:ext cx="1181101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78629" y="4278085"/>
            <a:ext cx="5627913" cy="751114"/>
            <a:chOff x="3178629" y="5769428"/>
            <a:chExt cx="5627913" cy="751114"/>
          </a:xfrm>
        </p:grpSpPr>
        <p:sp>
          <p:nvSpPr>
            <p:cNvPr id="21" name="Rectangle 20"/>
            <p:cNvSpPr/>
            <p:nvPr/>
          </p:nvSpPr>
          <p:spPr>
            <a:xfrm>
              <a:off x="3178629" y="5769428"/>
              <a:ext cx="5627913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        </a:t>
              </a:r>
              <a:r>
                <a:rPr lang="en-US" sz="2800" b="1" dirty="0" err="1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</a:t>
              </a:r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:       part: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29741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3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76899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462155" y="5845628"/>
              <a:ext cx="1181101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---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522514" y="1545771"/>
            <a:ext cx="8120742" cy="235131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Didn’t we already get an answer for n = 3?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Yep.  So I’ll save us some time.</a:t>
            </a:r>
            <a:endParaRPr lang="en-US" sz="2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6237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- Fibonacci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000" dirty="0" smtClean="0">
                <a:latin typeface="Lucida Console" pitchFamily="49" charset="0"/>
              </a:rPr>
              <a:t>(n </a:t>
            </a:r>
            <a:r>
              <a:rPr lang="en-US" sz="2000" dirty="0">
                <a:latin typeface="Lucida Console" pitchFamily="49" charset="0"/>
              </a:rPr>
              <a:t>== 0 || n == 1)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000" dirty="0">
                <a:latin typeface="Lucida Console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else </a:t>
            </a:r>
            <a:endParaRPr lang="en-US" sz="2000" dirty="0">
              <a:solidFill>
                <a:schemeClr val="accent4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: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	return </a:t>
            </a:r>
            <a:r>
              <a:rPr lang="en-US" sz="2000" dirty="0" err="1">
                <a:latin typeface="Lucida Console" pitchFamily="49" charset="0"/>
              </a:rPr>
              <a:t>fibonacci</a:t>
            </a:r>
            <a:r>
              <a:rPr lang="en-US" sz="2000" dirty="0">
                <a:latin typeface="Lucida Console" pitchFamily="49" charset="0"/>
              </a:rPr>
              <a:t>(n-2) 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:</a:t>
            </a:r>
            <a:r>
              <a:rPr lang="en-US" sz="2000" dirty="0">
                <a:latin typeface="Lucida Console" pitchFamily="49" charset="0"/>
              </a:rPr>
              <a:t>	         </a:t>
            </a:r>
            <a:r>
              <a:rPr lang="en-US" sz="2000" dirty="0" err="1">
                <a:latin typeface="Lucida Console" pitchFamily="49" charset="0"/>
              </a:rPr>
              <a:t>fibonacci</a:t>
            </a:r>
            <a:r>
              <a:rPr lang="en-US" sz="2000" dirty="0">
                <a:latin typeface="Lucida Console" pitchFamily="49" charset="0"/>
              </a:rPr>
              <a:t>(n-1);</a:t>
            </a:r>
          </a:p>
          <a:p>
            <a:pPr marL="0" indent="0">
              <a:buNone/>
            </a:pPr>
            <a:endParaRPr lang="en-US" sz="2000" dirty="0">
              <a:latin typeface="Lucida Console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78629" y="5769428"/>
            <a:ext cx="5627913" cy="751114"/>
            <a:chOff x="3178629" y="5769428"/>
            <a:chExt cx="5627913" cy="751114"/>
          </a:xfrm>
        </p:grpSpPr>
        <p:sp>
          <p:nvSpPr>
            <p:cNvPr id="4" name="Rectangle 3"/>
            <p:cNvSpPr/>
            <p:nvPr/>
          </p:nvSpPr>
          <p:spPr>
            <a:xfrm>
              <a:off x="3178629" y="5769428"/>
              <a:ext cx="5627913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        </a:t>
              </a:r>
              <a:r>
                <a:rPr lang="en-US" sz="2800" b="1" dirty="0" err="1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</a:t>
              </a:r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:       part: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29741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5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76899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B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62155" y="5845628"/>
              <a:ext cx="1181101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3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78629" y="5029199"/>
            <a:ext cx="5627913" cy="751114"/>
            <a:chOff x="3178629" y="5769428"/>
            <a:chExt cx="5627913" cy="751114"/>
          </a:xfrm>
        </p:grpSpPr>
        <p:sp>
          <p:nvSpPr>
            <p:cNvPr id="13" name="Rectangle 12"/>
            <p:cNvSpPr/>
            <p:nvPr/>
          </p:nvSpPr>
          <p:spPr>
            <a:xfrm>
              <a:off x="3178629" y="5769428"/>
              <a:ext cx="5627913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        </a:t>
              </a:r>
              <a:r>
                <a:rPr lang="en-US" sz="2800" b="1" dirty="0" err="1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</a:t>
              </a:r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:       part: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29741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4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6899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B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62155" y="5845628"/>
              <a:ext cx="1181101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522514" y="1545771"/>
            <a:ext cx="8120742" cy="235131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Didn’t we already get an answer for n = 3?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Yep.  So I’ll save us some time.</a:t>
            </a:r>
            <a:endParaRPr lang="en-US" sz="2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3913" y="5769428"/>
            <a:ext cx="2209802" cy="751114"/>
            <a:chOff x="1404256" y="5769428"/>
            <a:chExt cx="2209802" cy="751114"/>
          </a:xfrm>
        </p:grpSpPr>
        <p:sp>
          <p:nvSpPr>
            <p:cNvPr id="26" name="Rectangle 25"/>
            <p:cNvSpPr/>
            <p:nvPr/>
          </p:nvSpPr>
          <p:spPr>
            <a:xfrm>
              <a:off x="1404256" y="5769428"/>
              <a:ext cx="2209802" cy="75111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78258" y="5834742"/>
              <a:ext cx="1061627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3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42690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829"/>
          </a:xfrm>
        </p:spPr>
        <p:txBody>
          <a:bodyPr>
            <a:normAutofit/>
          </a:bodyPr>
          <a:lstStyle/>
          <a:p>
            <a:r>
              <a:rPr lang="en-US" dirty="0" smtClean="0"/>
              <a:t>As long as n is a non-negative integer, n! will eventually reach a </a:t>
            </a:r>
            <a:r>
              <a:rPr lang="en-US" i="1" dirty="0" smtClean="0"/>
              <a:t>reduced</a:t>
            </a:r>
            <a:r>
              <a:rPr lang="en-US" dirty="0" smtClean="0"/>
              <a:t> form for which there is an exact solution.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5! = 5 * 4! = 5 * 4 * 3! = …</a:t>
            </a:r>
            <a:br>
              <a:rPr lang="en-US" dirty="0" smtClean="0"/>
            </a:br>
            <a:r>
              <a:rPr lang="en-US" dirty="0" smtClean="0"/>
              <a:t>    = 5 * 4 * 3 * 2 * </a:t>
            </a:r>
            <a:r>
              <a:rPr lang="en-US" b="1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167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- Fibonacci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000" dirty="0" smtClean="0">
                <a:latin typeface="Lucida Console" pitchFamily="49" charset="0"/>
              </a:rPr>
              <a:t>(n </a:t>
            </a:r>
            <a:r>
              <a:rPr lang="en-US" sz="2000" dirty="0">
                <a:latin typeface="Lucida Console" pitchFamily="49" charset="0"/>
              </a:rPr>
              <a:t>== 0 || n == 1)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000" dirty="0">
                <a:latin typeface="Lucida Console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else </a:t>
            </a:r>
            <a:endParaRPr lang="en-US" sz="2000" dirty="0">
              <a:solidFill>
                <a:schemeClr val="accent4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: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	return </a:t>
            </a:r>
            <a:r>
              <a:rPr lang="en-US" sz="2000" dirty="0" err="1">
                <a:latin typeface="Lucida Console" pitchFamily="49" charset="0"/>
              </a:rPr>
              <a:t>fibonacci</a:t>
            </a:r>
            <a:r>
              <a:rPr lang="en-US" sz="2000" dirty="0">
                <a:latin typeface="Lucida Console" pitchFamily="49" charset="0"/>
              </a:rPr>
              <a:t>(n-2) 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:</a:t>
            </a:r>
            <a:r>
              <a:rPr lang="en-US" sz="2000" dirty="0">
                <a:latin typeface="Lucida Console" pitchFamily="49" charset="0"/>
              </a:rPr>
              <a:t>	         </a:t>
            </a:r>
            <a:r>
              <a:rPr lang="en-US" sz="2000" dirty="0" err="1">
                <a:latin typeface="Lucida Console" pitchFamily="49" charset="0"/>
              </a:rPr>
              <a:t>fibonacci</a:t>
            </a:r>
            <a:r>
              <a:rPr lang="en-US" sz="2000" dirty="0">
                <a:latin typeface="Lucida Console" pitchFamily="49" charset="0"/>
              </a:rPr>
              <a:t>(n-1);</a:t>
            </a:r>
          </a:p>
          <a:p>
            <a:pPr marL="0" indent="0">
              <a:buNone/>
            </a:pPr>
            <a:endParaRPr lang="en-US" sz="2000" dirty="0">
              <a:latin typeface="Lucida Console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78629" y="5769428"/>
            <a:ext cx="5627913" cy="751114"/>
            <a:chOff x="3178629" y="5769428"/>
            <a:chExt cx="5627913" cy="751114"/>
          </a:xfrm>
        </p:grpSpPr>
        <p:sp>
          <p:nvSpPr>
            <p:cNvPr id="4" name="Rectangle 3"/>
            <p:cNvSpPr/>
            <p:nvPr/>
          </p:nvSpPr>
          <p:spPr>
            <a:xfrm>
              <a:off x="3178629" y="5769428"/>
              <a:ext cx="5627913" cy="75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n:        </a:t>
              </a:r>
              <a:r>
                <a:rPr lang="en-US" sz="2800" b="1" dirty="0" err="1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pos</a:t>
              </a:r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:       part: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29741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5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76899" y="5845628"/>
              <a:ext cx="631372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B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62155" y="5845628"/>
              <a:ext cx="1181101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3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3913" y="5769428"/>
            <a:ext cx="2209802" cy="751114"/>
            <a:chOff x="1404256" y="5769428"/>
            <a:chExt cx="2209802" cy="751114"/>
          </a:xfrm>
        </p:grpSpPr>
        <p:sp>
          <p:nvSpPr>
            <p:cNvPr id="26" name="Rectangle 25"/>
            <p:cNvSpPr/>
            <p:nvPr/>
          </p:nvSpPr>
          <p:spPr>
            <a:xfrm>
              <a:off x="1404256" y="5769428"/>
              <a:ext cx="2209802" cy="75111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78258" y="5834742"/>
              <a:ext cx="1061627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5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5407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- Fibonacci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000" dirty="0" smtClean="0">
                <a:latin typeface="Lucida Console" pitchFamily="49" charset="0"/>
              </a:rPr>
              <a:t>(n </a:t>
            </a:r>
            <a:r>
              <a:rPr lang="en-US" sz="2000" dirty="0">
                <a:latin typeface="Lucida Console" pitchFamily="49" charset="0"/>
              </a:rPr>
              <a:t>== 0 || n == 1)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000" dirty="0">
                <a:latin typeface="Lucida Console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Lucida Console" pitchFamily="49" charset="0"/>
              </a:rPr>
              <a:t>else </a:t>
            </a:r>
            <a:endParaRPr lang="en-US" sz="2000" dirty="0">
              <a:solidFill>
                <a:schemeClr val="accent4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:</a:t>
            </a:r>
            <a:r>
              <a:rPr lang="en-US" sz="2000" dirty="0">
                <a:solidFill>
                  <a:schemeClr val="accent4"/>
                </a:solidFill>
                <a:latin typeface="Lucida Console" pitchFamily="49" charset="0"/>
              </a:rPr>
              <a:t>	return </a:t>
            </a:r>
            <a:r>
              <a:rPr lang="en-US" sz="2000" dirty="0" err="1">
                <a:latin typeface="Lucida Console" pitchFamily="49" charset="0"/>
              </a:rPr>
              <a:t>fibonacci</a:t>
            </a:r>
            <a:r>
              <a:rPr lang="en-US" sz="2000" dirty="0">
                <a:latin typeface="Lucida Console" pitchFamily="49" charset="0"/>
              </a:rPr>
              <a:t>(n-2) 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Lucida Console" pitchFamily="49" charset="0"/>
              </a:rPr>
              <a:t>:</a:t>
            </a:r>
            <a:r>
              <a:rPr lang="en-US" sz="2000" dirty="0">
                <a:latin typeface="Lucida Console" pitchFamily="49" charset="0"/>
              </a:rPr>
              <a:t>	         </a:t>
            </a:r>
            <a:r>
              <a:rPr lang="en-US" sz="2000" dirty="0" err="1">
                <a:latin typeface="Lucida Console" pitchFamily="49" charset="0"/>
              </a:rPr>
              <a:t>fibonacci</a:t>
            </a:r>
            <a:r>
              <a:rPr lang="en-US" sz="2000" dirty="0">
                <a:latin typeface="Lucida Console" pitchFamily="49" charset="0"/>
              </a:rPr>
              <a:t>(n-1);</a:t>
            </a:r>
          </a:p>
          <a:p>
            <a:pPr marL="0" indent="0">
              <a:buNone/>
            </a:pPr>
            <a:endParaRPr lang="en-US" sz="2000" dirty="0">
              <a:latin typeface="Lucida Console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3913" y="5769428"/>
            <a:ext cx="2209802" cy="751114"/>
            <a:chOff x="1404256" y="5769428"/>
            <a:chExt cx="2209802" cy="751114"/>
          </a:xfrm>
        </p:grpSpPr>
        <p:sp>
          <p:nvSpPr>
            <p:cNvPr id="26" name="Rectangle 25"/>
            <p:cNvSpPr/>
            <p:nvPr/>
          </p:nvSpPr>
          <p:spPr>
            <a:xfrm>
              <a:off x="1404256" y="5769428"/>
              <a:ext cx="2209802" cy="75111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res:</a:t>
              </a:r>
              <a:endPara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78258" y="5834742"/>
              <a:ext cx="1061627" cy="598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2800" b="1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8</a:t>
              </a:r>
              <a:endParaRPr lang="en-US" sz="2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0785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- Fibonacci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this be done more efficiently?</a:t>
            </a:r>
          </a:p>
          <a:p>
            <a:pPr lvl="1"/>
            <a:r>
              <a:rPr lang="en-US" dirty="0" smtClean="0"/>
              <a:t>You </a:t>
            </a:r>
            <a:r>
              <a:rPr lang="en-US" dirty="0" err="1" smtClean="0"/>
              <a:t>betcha</a:t>
            </a:r>
            <a:r>
              <a:rPr lang="en-US" dirty="0" smtClean="0"/>
              <a:t>!  First off, note that we had had to recalculate some of the intermediate answers.</a:t>
            </a:r>
          </a:p>
          <a:p>
            <a:pPr lvl="2"/>
            <a:r>
              <a:rPr lang="en-US" dirty="0" smtClean="0"/>
              <a:t>What if we could have saved those answers?</a:t>
            </a:r>
            <a:endParaRPr lang="en-US" dirty="0"/>
          </a:p>
          <a:p>
            <a:pPr lvl="2"/>
            <a:r>
              <a:rPr lang="en-US" dirty="0" smtClean="0"/>
              <a:t>It’s possible, and the corresponding technique is called </a:t>
            </a:r>
            <a:r>
              <a:rPr lang="en-US" i="1" dirty="0" smtClean="0"/>
              <a:t>dynamic programming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We’ll not worry about that for now.</a:t>
            </a:r>
          </a:p>
        </p:txBody>
      </p:sp>
    </p:spTree>
    <p:extLst>
      <p:ext uri="{BB962C8B-B14F-4D97-AF65-F5344CB8AC3E}">
        <p14:creationId xmlns:p14="http://schemas.microsoft.com/office/powerpoint/2010/main" val="245858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Can this be done more efficiently?</a:t>
                </a:r>
              </a:p>
              <a:p>
                <a:pPr lvl="1"/>
                <a:r>
                  <a:rPr lang="en-US" dirty="0" smtClean="0"/>
                  <a:t>Fun fact for the Fibonacci sequence:  it </a:t>
                </a:r>
                <a:r>
                  <a:rPr lang="en-US" i="1" dirty="0" smtClean="0"/>
                  <a:t>actually</a:t>
                </a:r>
                <a:r>
                  <a:rPr lang="en-US" dirty="0" smtClean="0"/>
                  <a:t> has a closed-form solution.</a:t>
                </a:r>
              </a:p>
              <a:p>
                <a:pPr lvl="2"/>
                <a:r>
                  <a:rPr lang="en-US" dirty="0" smtClean="0"/>
                  <a:t>It doesn’t need iteration </a:t>
                </a:r>
                <a:r>
                  <a:rPr lang="en-US" i="1" dirty="0" smtClean="0"/>
                  <a:t>or</a:t>
                </a:r>
                <a:r>
                  <a:rPr lang="en-US" dirty="0" smtClean="0"/>
                  <a:t> recursion!</a:t>
                </a:r>
              </a:p>
              <a:p>
                <a:pPr lvl="1"/>
                <a:r>
                  <a:rPr lang="en-US" dirty="0" smtClean="0"/>
                  <a:t>F(n) = </a:t>
                </a:r>
                <a14:m>
                  <m:oMath xmlns:m="http://schemas.openxmlformats.org/officeDocument/2006/math" xmlns="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−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pPr lvl="2"/>
                <a14:m>
                  <m:oMath xmlns:m="http://schemas.openxmlformats.org/officeDocument/2006/math" xmlns="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5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is the golden ratio.</a:t>
                </a:r>
              </a:p>
              <a:p>
                <a:pPr lvl="2"/>
                <a:r>
                  <a:rPr lang="en-US" dirty="0" smtClean="0"/>
                  <a:t>F(0) = 0, F(1) = 1 for this version.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944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8829"/>
          </a:xfrm>
        </p:spPr>
        <p:txBody>
          <a:bodyPr>
            <a:normAutofit/>
          </a:bodyPr>
          <a:lstStyle/>
          <a:p>
            <a:r>
              <a:rPr lang="en-US" dirty="0" smtClean="0"/>
              <a:t>From this point, the solution for the reduced problem will be used to determine the exact solution.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  <a:tabLst>
                <a:tab pos="3897313" algn="l"/>
              </a:tabLst>
            </a:pPr>
            <a:r>
              <a:rPr lang="en-US" dirty="0" smtClean="0"/>
              <a:t>5 * 4 * 3 * 2 * </a:t>
            </a:r>
            <a:r>
              <a:rPr lang="en-US" b="1" dirty="0" smtClean="0"/>
              <a:t>1</a:t>
            </a:r>
            <a:r>
              <a:rPr lang="en-US" dirty="0" smtClean="0"/>
              <a:t>	= 5 * 4 * 3 * </a:t>
            </a:r>
            <a:r>
              <a:rPr lang="en-US" b="1" dirty="0" smtClean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= 5 * 4 * </a:t>
            </a:r>
            <a:r>
              <a:rPr lang="en-US" b="1" dirty="0" smtClean="0"/>
              <a:t>6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= 5 * </a:t>
            </a:r>
            <a:r>
              <a:rPr lang="en-US" b="1" dirty="0" smtClean="0"/>
              <a:t>24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= </a:t>
            </a:r>
            <a:r>
              <a:rPr lang="en-US" b="1" dirty="0" smtClean="0"/>
              <a:t>120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705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Thus, the main idea of recursion is to reduce a complex problem to a combination of operations upon its simplest form.</a:t>
            </a:r>
          </a:p>
          <a:p>
            <a:pPr lvl="1"/>
            <a:r>
              <a:rPr lang="en-US" dirty="0" smtClean="0"/>
              <a:t>This “simplest form” has a well-established, exact solution.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3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result of how recursion works, it ends up being subject to a number of jokes:</a:t>
            </a:r>
          </a:p>
          <a:p>
            <a:pPr lvl="1"/>
            <a:r>
              <a:rPr lang="en-US" dirty="0" smtClean="0"/>
              <a:t>“In order to understand recursion, you must understand recursion.”</a:t>
            </a:r>
          </a:p>
          <a:p>
            <a:pPr lvl="1"/>
            <a:r>
              <a:rPr lang="en-US" dirty="0" smtClean="0"/>
              <a:t>Or, “recursion (n):  See recursion.”</a:t>
            </a:r>
          </a:p>
        </p:txBody>
      </p:sp>
    </p:spTree>
    <p:extLst>
      <p:ext uri="{BB962C8B-B14F-4D97-AF65-F5344CB8AC3E}">
        <p14:creationId xmlns:p14="http://schemas.microsoft.com/office/powerpoint/2010/main" val="3262124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Mathematical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is actually quite similar to a certain fairly well-known mathematical proof technique:  </a:t>
            </a:r>
            <a:r>
              <a:rPr lang="en-US" i="1" dirty="0" smtClean="0"/>
              <a:t>induction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7505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Mathematical Look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Proof by induction involves three main parts: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i="1" dirty="0" smtClean="0"/>
                  <a:t>base case</a:t>
                </a:r>
                <a:r>
                  <a:rPr lang="en-US" dirty="0" smtClean="0"/>
                  <a:t> with a known solution.</a:t>
                </a:r>
              </a:p>
              <a:p>
                <a:pPr lvl="2"/>
                <a:r>
                  <a:rPr lang="en-US" dirty="0" smtClean="0"/>
                  <a:t>Typically, for the most basic version of the problem.  Say, for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in a series.</a:t>
                </a:r>
              </a:p>
              <a:p>
                <a:pPr lvl="1"/>
                <a:r>
                  <a:rPr lang="en-US" dirty="0" smtClean="0"/>
                  <a:t>A proposed, closed-form solution for any value </a:t>
                </a:r>
                <a14:m>
                  <m:oMath xmlns:m="http://schemas.openxmlformats.org/officeDocument/2006/math" xmlns="">
                    <m:r>
                      <a:rPr lang="en-US" sz="35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, which the base case matches.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26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clipseCode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7F00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TC101972873[[fn=Summer]]</Template>
  <TotalTime>120</TotalTime>
  <Words>1842</Words>
  <Application>Microsoft Macintosh PowerPoint</Application>
  <PresentationFormat>On-screen Show (4:3)</PresentationFormat>
  <Paragraphs>423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Recursion, pt. 1</vt:lpstr>
      <vt:lpstr>What is Recursion?</vt:lpstr>
      <vt:lpstr>What is Recursion?</vt:lpstr>
      <vt:lpstr>What is Recursion?</vt:lpstr>
      <vt:lpstr>What is Recursion?</vt:lpstr>
      <vt:lpstr>Recursion</vt:lpstr>
      <vt:lpstr>What is Recursion?</vt:lpstr>
      <vt:lpstr>A Mathematical Look</vt:lpstr>
      <vt:lpstr>A Mathematical Look</vt:lpstr>
      <vt:lpstr>A Mathematical Look</vt:lpstr>
      <vt:lpstr>A Mathematical Look</vt:lpstr>
      <vt:lpstr>The Basic Process</vt:lpstr>
      <vt:lpstr>The Basic Process</vt:lpstr>
      <vt:lpstr>The Basic Process</vt:lpstr>
      <vt:lpstr>Coding Recursion</vt:lpstr>
      <vt:lpstr>Coding Recursion</vt:lpstr>
      <vt:lpstr>Coding Recursion</vt:lpstr>
      <vt:lpstr>Coding Recursion</vt:lpstr>
      <vt:lpstr>Coding Recursion</vt:lpstr>
      <vt:lpstr>Coding Recursion</vt:lpstr>
      <vt:lpstr>Coding Recursion</vt:lpstr>
      <vt:lpstr>Coding Recursion</vt:lpstr>
      <vt:lpstr>Coding Recursion</vt:lpstr>
      <vt:lpstr>Coding Recursion</vt:lpstr>
      <vt:lpstr>Coding Recursion</vt:lpstr>
      <vt:lpstr>Coding Recursion</vt:lpstr>
      <vt:lpstr>Recursion - Fibonacci</vt:lpstr>
      <vt:lpstr>Recursion - Fibonacci</vt:lpstr>
      <vt:lpstr>Recursion - Fibonacci</vt:lpstr>
      <vt:lpstr>Recursion - Fibonacci</vt:lpstr>
      <vt:lpstr>Recursion - Fibonacci</vt:lpstr>
      <vt:lpstr>Recursion - Fibonacci</vt:lpstr>
      <vt:lpstr>Recursion - Fibonacci</vt:lpstr>
      <vt:lpstr>Recursion - Fibonacci</vt:lpstr>
      <vt:lpstr>Recursion - Fibonacci</vt:lpstr>
      <vt:lpstr>Recursion - Fibonacci</vt:lpstr>
      <vt:lpstr>Recursion - Fibonacci</vt:lpstr>
      <vt:lpstr>Recursion - Fibonacci</vt:lpstr>
      <vt:lpstr>Recursion - Fibonacci</vt:lpstr>
      <vt:lpstr>Recursion - Fibonacci</vt:lpstr>
      <vt:lpstr>Recursion - Fibonacci</vt:lpstr>
      <vt:lpstr>Recursion - Fibonacci</vt:lpstr>
      <vt:lpstr>Fibonacci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3504 – Advanced Programming Fundamentals for CIS Majors</dc:title>
  <dc:creator>Windows User</dc:creator>
  <cp:lastModifiedBy>Wenlan Tian</cp:lastModifiedBy>
  <cp:revision>275</cp:revision>
  <dcterms:created xsi:type="dcterms:W3CDTF">2011-12-16T23:03:13Z</dcterms:created>
  <dcterms:modified xsi:type="dcterms:W3CDTF">2014-06-30T16:09:02Z</dcterms:modified>
</cp:coreProperties>
</file>