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6" r:id="rId2"/>
    <p:sldId id="277" r:id="rId3"/>
    <p:sldId id="278" r:id="rId4"/>
    <p:sldId id="282" r:id="rId5"/>
    <p:sldId id="312" r:id="rId6"/>
    <p:sldId id="348" r:id="rId7"/>
    <p:sldId id="350" r:id="rId8"/>
    <p:sldId id="351" r:id="rId9"/>
    <p:sldId id="352" r:id="rId10"/>
    <p:sldId id="353" r:id="rId11"/>
    <p:sldId id="356" r:id="rId12"/>
    <p:sldId id="358" r:id="rId13"/>
    <p:sldId id="355" r:id="rId14"/>
    <p:sldId id="357" r:id="rId15"/>
    <p:sldId id="359" r:id="rId16"/>
    <p:sldId id="347" r:id="rId17"/>
    <p:sldId id="344" r:id="rId18"/>
    <p:sldId id="330" r:id="rId19"/>
    <p:sldId id="332" r:id="rId20"/>
    <p:sldId id="333" r:id="rId21"/>
    <p:sldId id="334" r:id="rId22"/>
    <p:sldId id="361" r:id="rId23"/>
    <p:sldId id="335" r:id="rId24"/>
    <p:sldId id="336" r:id="rId25"/>
    <p:sldId id="337" r:id="rId26"/>
    <p:sldId id="339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0000"/>
    <a:srgbClr val="000099"/>
    <a:srgbClr val="7F0055"/>
    <a:srgbClr val="D2DDF2"/>
    <a:srgbClr val="8CA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86207" autoAdjust="0"/>
  </p:normalViewPr>
  <p:slideViewPr>
    <p:cSldViewPr snapToGrid="0">
      <p:cViewPr>
        <p:scale>
          <a:sx n="82" d="100"/>
          <a:sy n="82" d="100"/>
        </p:scale>
        <p:origin x="-12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47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7509-E8F8-4DCD-A716-4CD4E141C6A8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0FD48-86C6-46AB-9AC1-17B1BB95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0FD48-86C6-46AB-9AC1-17B1BB9588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71600" y="3429000"/>
            <a:ext cx="6400800" cy="0"/>
          </a:xfrm>
          <a:prstGeom prst="line">
            <a:avLst/>
          </a:prstGeom>
          <a:ln w="9525">
            <a:gradFill flip="none" rotWithShape="1">
              <a:gsLst>
                <a:gs pos="28000">
                  <a:schemeClr val="tx2">
                    <a:lumMod val="60000"/>
                    <a:lumOff val="40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0">
                  <a:srgbClr val="D2DDF2"/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89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2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2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22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0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0"/>
            <a:ext cx="2124372" cy="13622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71600"/>
            <a:ext cx="7086600" cy="0"/>
          </a:xfrm>
          <a:prstGeom prst="line">
            <a:avLst/>
          </a:prstGeom>
          <a:ln w="9525">
            <a:gradFill flip="none" rotWithShape="1">
              <a:gsLst>
                <a:gs pos="62000">
                  <a:schemeClr val="tx2">
                    <a:lumMod val="60000"/>
                    <a:lumOff val="40000"/>
                  </a:schemeClr>
                </a:gs>
                <a:gs pos="100000">
                  <a:srgbClr val="D2DDF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3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4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4C75-B4AB-485B-9FD7-3A7BCA83F05A}" type="datetimeFigureOut">
              <a:rPr lang="en-US" smtClean="0"/>
              <a:t>7/2/14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3FE5-B873-4613-A917-2FE0500E7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3BCA4C75-B4AB-485B-9FD7-3A7BCA83F05A}" type="datetimeFigureOut">
              <a:rPr lang="en-US" smtClean="0"/>
              <a:pPr/>
              <a:t>7/2/14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5C2A3FE5-B873-4613-A917-2FE0500E7E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28280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Recursion, pt. 2: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it </a:t>
            </a:r>
            <a:r>
              <a:rPr lang="en-US" dirty="0" smtClean="0"/>
              <a:t>Through</a:t>
            </a:r>
          </a:p>
          <a:p>
            <a:r>
              <a:rPr lang="en-US" dirty="0" smtClean="0"/>
              <a:t>07-02-2014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found our base case, but what would be our recursive step?</a:t>
            </a:r>
          </a:p>
          <a:p>
            <a:pPr lvl="1"/>
            <a:r>
              <a:rPr lang="en-US" dirty="0" smtClean="0"/>
              <a:t>Given the following two sorted arrays, how would we </a:t>
            </a:r>
            <a:r>
              <a:rPr lang="en-US" i="1" dirty="0" smtClean="0"/>
              <a:t>merge</a:t>
            </a:r>
            <a:r>
              <a:rPr lang="en-US" dirty="0" smtClean="0"/>
              <a:t> them into a single sorted array?</a:t>
            </a:r>
          </a:p>
          <a:p>
            <a:pPr lvl="1"/>
            <a:endParaRPr lang="en-US" dirty="0"/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[13]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		=&gt; [13 42]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[42]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201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two sorted arrays, how would we </a:t>
            </a:r>
            <a:r>
              <a:rPr lang="en-US" i="1" dirty="0" smtClean="0"/>
              <a:t>merge</a:t>
            </a:r>
            <a:r>
              <a:rPr lang="en-US" dirty="0" smtClean="0"/>
              <a:t> them into a single sorted array?</a:t>
            </a:r>
          </a:p>
          <a:p>
            <a:pPr lvl="1"/>
            <a:endParaRPr lang="en-US" dirty="0"/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[-2, 47]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			=&gt; [-2, 47, 57, 101]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[57, 101]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48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two sorted arrays, how would we </a:t>
            </a:r>
            <a:r>
              <a:rPr lang="en-US" i="1" dirty="0" smtClean="0"/>
              <a:t>merge</a:t>
            </a:r>
            <a:r>
              <a:rPr lang="en-US" dirty="0" smtClean="0"/>
              <a:t> them into a single sorted array?</a:t>
            </a:r>
          </a:p>
          <a:p>
            <a:pPr lvl="1"/>
            <a:endParaRPr lang="en-US" dirty="0"/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[13, 42]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			=&gt;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 smtClean="0">
                <a:latin typeface="Lucida Console" panose="020B0609040504020204" pitchFamily="49" charset="0"/>
              </a:rPr>
              <a:t>	[7, 101]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7708" y="418407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[  ,   ,   ,    ]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37708" y="418407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        101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37708" y="418407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7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37708" y="4184073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13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37708" y="418407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    42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89968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find a pattern that we can use to make a complete recursive step?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6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 rot="16200000">
            <a:off x="1630594" y="4260281"/>
            <a:ext cx="306820" cy="20454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45951" y="4184074"/>
            <a:ext cx="775855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following two sorted arrays, how would we </a:t>
            </a:r>
            <a:r>
              <a:rPr lang="en-US" i="1" dirty="0" smtClean="0"/>
              <a:t>merge</a:t>
            </a:r>
            <a:r>
              <a:rPr lang="en-US" dirty="0" smtClean="0"/>
              <a:t> them into a single sorted array?</a:t>
            </a:r>
          </a:p>
          <a:p>
            <a:pPr lvl="1"/>
            <a:endParaRPr lang="en-US" dirty="0"/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[13, 42]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smtClean="0">
                <a:latin typeface="Lucida Console" panose="020B0609040504020204" pitchFamily="49" charset="0"/>
              </a:rPr>
              <a:t>			=&gt;</a:t>
            </a:r>
          </a:p>
          <a:p>
            <a:pPr marL="457200" lvl="1" indent="0">
              <a:buNone/>
              <a:tabLst>
                <a:tab pos="747713" algn="l"/>
              </a:tabLst>
            </a:pPr>
            <a:r>
              <a:rPr lang="en-US" dirty="0" smtClean="0">
                <a:latin typeface="Lucida Console" panose="020B0609040504020204" pitchFamily="49" charset="0"/>
              </a:rPr>
              <a:t>	[7, 101]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37708" y="418407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[  ,   ,   ,    ]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837708" y="4184073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        101 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37708" y="418407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7</a:t>
            </a:r>
            <a:r>
              <a:rPr lang="en-US" sz="2800" dirty="0">
                <a:latin typeface="Lucida Console" panose="020B0609040504020204" pitchFamily="49" charset="0"/>
              </a:rPr>
              <a:t>, 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37708" y="4184073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13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37708" y="4184073"/>
            <a:ext cx="2565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Lucida Console" panose="020B0609040504020204" pitchFamily="49" charset="0"/>
              </a:rPr>
              <a:t>         42</a:t>
            </a:r>
            <a:endParaRPr lang="en-US" sz="16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453796" y="5284898"/>
            <a:ext cx="306820" cy="20454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5234153"/>
            <a:ext cx="775855" cy="61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6200000">
            <a:off x="4243081" y="4799379"/>
            <a:ext cx="306820" cy="20454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11605" y="4621296"/>
            <a:ext cx="775855" cy="612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1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2222E-6 -1.11111E-6 L 0.0939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11111E-6 L 0.09392 -0.000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9392 -0.00069 L 0.18802 0.00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92 -0.00069 L 0.14566 0.0002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18802 0.00023 L 0.27726 -0.0002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2" y="-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-0.00047 L 0.16737 -0.000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7726 -0.00023 L 0.3658 -0.0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3" grpId="0" animBg="1"/>
      <p:bldP spid="6" grpId="0"/>
      <p:bldP spid="7" grpId="0"/>
      <p:bldP spid="8" grpId="0"/>
      <p:bldP spid="9" grpId="0"/>
      <p:bldP spid="11" grpId="0" animBg="1"/>
      <p:bldP spid="11" grpId="1" animBg="1"/>
      <p:bldP spid="11" grpId="2" animBg="1"/>
      <p:bldP spid="11" grpId="3" animBg="1"/>
      <p:bldP spid="1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words:</a:t>
            </a:r>
          </a:p>
          <a:p>
            <a:pPr lvl="1"/>
            <a:r>
              <a:rPr lang="en-US" dirty="0" smtClean="0"/>
              <a:t>If both lists still have remaining elements, pick the smaller of the first elements and consider that element removed.</a:t>
            </a:r>
          </a:p>
          <a:p>
            <a:pPr lvl="1"/>
            <a:r>
              <a:rPr lang="en-US" dirty="0" smtClean="0"/>
              <a:t>If only one list has remaining elements, copy the remaining elements into place.</a:t>
            </a:r>
          </a:p>
          <a:p>
            <a:r>
              <a:rPr lang="en-US" dirty="0" smtClean="0"/>
              <a:t>This is the recursive step of merge sort.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5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 13 32 77 55 43  1 42 88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[13 32 77 55]</a:t>
            </a:r>
            <a:r>
              <a:rPr lang="en-US" b="1" dirty="0" smtClean="0">
                <a:latin typeface="Lucida Console" pitchFamily="49" charset="0"/>
              </a:rPr>
              <a:t>,</a:t>
            </a:r>
            <a:r>
              <a:rPr lang="en-US" dirty="0" smtClean="0">
                <a:latin typeface="Lucida Console" pitchFamily="49" charset="0"/>
              </a:rPr>
              <a:t>[43  1 42 88]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[13 32],[77 55],[43  1],[42 88]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       </a:t>
            </a:r>
            <a:r>
              <a:rPr lang="en-US" b="1" dirty="0" smtClean="0">
                <a:latin typeface="Lucida Console" pitchFamily="49" charset="0"/>
              </a:rPr>
              <a:t>|</a:t>
            </a:r>
            <a:r>
              <a:rPr lang="en-US" dirty="0" smtClean="0">
                <a:latin typeface="Lucida Console" pitchFamily="49" charset="0"/>
              </a:rPr>
              <a:t>       </a:t>
            </a:r>
            <a:r>
              <a:rPr lang="en-US" b="1" dirty="0" smtClean="0">
                <a:latin typeface="Lucida Console" pitchFamily="49" charset="0"/>
              </a:rPr>
              <a:t>|</a:t>
            </a:r>
            <a:r>
              <a:rPr lang="en-US" dirty="0" smtClean="0">
                <a:latin typeface="Lucida Console" pitchFamily="49" charset="0"/>
              </a:rPr>
              <a:t>       </a:t>
            </a:r>
            <a:r>
              <a:rPr lang="en-US" b="1" dirty="0" smtClean="0">
                <a:latin typeface="Lucida Console" pitchFamily="49" charset="0"/>
              </a:rPr>
              <a:t>|</a:t>
            </a:r>
            <a:endParaRPr lang="en-US" b="1" dirty="0"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 [13 32],[55 77],[ 1 43],[42 88]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[13 32 55 77],[ 1 42 43 88]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   [1 13 32 42 43 55 77 88]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7298495" y="3511654"/>
            <a:ext cx="454372" cy="3029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5400000">
            <a:off x="5345004" y="3511655"/>
            <a:ext cx="454372" cy="3029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5400000">
            <a:off x="3405368" y="3511656"/>
            <a:ext cx="454372" cy="3029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5400000">
            <a:off x="1410313" y="3517169"/>
            <a:ext cx="454372" cy="30291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for each element insertion into the new array, only one element needs to be examined from each of the two old arrays.</a:t>
            </a:r>
          </a:p>
          <a:p>
            <a:pPr lvl="1"/>
            <a:r>
              <a:rPr lang="en-US" dirty="0" smtClean="0"/>
              <a:t>It’s possible because the two arrays are presorted.</a:t>
            </a:r>
          </a:p>
          <a:p>
            <a:pPr lvl="1"/>
            <a:r>
              <a:rPr lang="en-US" dirty="0" smtClean="0"/>
              <a:t>The “merge” operation thus takes O(N)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1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Homework: implement </a:t>
            </a:r>
            <a:r>
              <a:rPr lang="en-US" dirty="0" err="1" smtClean="0"/>
              <a:t>mergesort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1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5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Structure:</a:t>
            </a:r>
            <a:br>
              <a:rPr lang="en-US" dirty="0" smtClean="0"/>
            </a:br>
            <a:r>
              <a:rPr lang="en-US" sz="4000" dirty="0" smtClean="0"/>
              <a:t>Binary Tree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9169" y="1638962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9169" y="2444505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2376" y="2444505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9602" y="304801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09602" y="38535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12809" y="385356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01399" y="304801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01835" y="38535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5042" y="385356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8" idx="0"/>
          </p:cNvCxnSpPr>
          <p:nvPr/>
        </p:nvCxnSpPr>
        <p:spPr>
          <a:xfrm rot="10800000" flipV="1">
            <a:off x="2912375" y="2645672"/>
            <a:ext cx="1487963" cy="40234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11" idx="0"/>
          </p:cNvCxnSpPr>
          <p:nvPr/>
        </p:nvCxnSpPr>
        <p:spPr>
          <a:xfrm>
            <a:off x="4803544" y="2645672"/>
            <a:ext cx="1500627" cy="402347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28898" y="444620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28898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032105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14154" y="4446207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14154" y="5251750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7361" y="5251750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0" idx="0"/>
          </p:cNvCxnSpPr>
          <p:nvPr/>
        </p:nvCxnSpPr>
        <p:spPr>
          <a:xfrm rot="10800000" flipV="1">
            <a:off x="2031670" y="4043862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23" idx="0"/>
          </p:cNvCxnSpPr>
          <p:nvPr/>
        </p:nvCxnSpPr>
        <p:spPr>
          <a:xfrm>
            <a:off x="3117299" y="4043863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21049" y="4446209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21049" y="525175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24256" y="5251752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06305" y="4446208"/>
            <a:ext cx="805543" cy="80554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42</a:t>
            </a:r>
            <a:endParaRPr lang="en-US" sz="2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06305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209512" y="5251751"/>
            <a:ext cx="402336" cy="4023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/>
          <p:cNvCxnSpPr>
            <a:endCxn id="28" idx="0"/>
          </p:cNvCxnSpPr>
          <p:nvPr/>
        </p:nvCxnSpPr>
        <p:spPr>
          <a:xfrm rot="10800000" flipV="1">
            <a:off x="5423821" y="4043863"/>
            <a:ext cx="682420" cy="402345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31" idx="0"/>
          </p:cNvCxnSpPr>
          <p:nvPr/>
        </p:nvCxnSpPr>
        <p:spPr>
          <a:xfrm>
            <a:off x="6509450" y="4043864"/>
            <a:ext cx="699627" cy="402344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55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Recursion</a:t>
            </a:r>
            <a:r>
              <a:rPr lang="en-US" dirty="0" smtClean="0"/>
              <a:t> is the idea of solving a problem in terms of solving a smaller instance of the same problem</a:t>
            </a:r>
          </a:p>
          <a:p>
            <a:pPr lvl="1"/>
            <a:r>
              <a:rPr lang="en-US" dirty="0" smtClean="0"/>
              <a:t>For some problems, it may not possible to find a direct solution.</a:t>
            </a:r>
          </a:p>
        </p:txBody>
      </p:sp>
    </p:spTree>
    <p:extLst>
      <p:ext uri="{BB962C8B-B14F-4D97-AF65-F5344CB8AC3E}">
        <p14:creationId xmlns:p14="http://schemas.microsoft.com/office/powerpoint/2010/main" val="528004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data structure we have yet to examine is that of the binary tree.</a:t>
            </a:r>
          </a:p>
          <a:p>
            <a:r>
              <a:rPr lang="en-US" dirty="0" smtClean="0"/>
              <a:t>How could we create a method that prints out the values within a binary tree in sorted order?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6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template </a:t>
            </a:r>
            <a:r>
              <a:rPr lang="en-US" sz="2800" dirty="0" smtClean="0">
                <a:latin typeface="Lucida Console" pitchFamily="49" charset="0"/>
              </a:rPr>
              <a:t>&lt;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typename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K</a:t>
            </a:r>
            <a:r>
              <a:rPr lang="en-US" sz="2800" dirty="0" smtClean="0">
                <a:latin typeface="Lucida Console" pitchFamily="49" charset="0"/>
              </a:rPr>
              <a:t>,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typename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V</a:t>
            </a:r>
            <a:r>
              <a:rPr lang="en-US" sz="2800" dirty="0" smtClean="0"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class </a:t>
            </a:r>
            <a:r>
              <a:rPr lang="en-US" sz="2800" dirty="0" err="1" smtClean="0">
                <a:latin typeface="Lucida Console" pitchFamily="49" charset="0"/>
              </a:rPr>
              <a:t>TreeNode</a:t>
            </a:r>
            <a:r>
              <a:rPr lang="en-US" sz="2800" dirty="0" smtClean="0">
                <a:latin typeface="Lucida Console" pitchFamily="49" charset="0"/>
              </a:rPr>
              <a:t>&lt;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K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V</a:t>
            </a:r>
            <a:r>
              <a:rPr lang="en-US" sz="2800" dirty="0" smtClean="0">
                <a:latin typeface="Lucida Console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public</a:t>
            </a:r>
            <a:r>
              <a:rPr lang="en-US" sz="2800" dirty="0" smtClean="0">
                <a:latin typeface="Lucida Console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K</a:t>
            </a:r>
            <a:r>
              <a:rPr lang="en-US" sz="2800" dirty="0" smtClean="0"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Lucida Console" pitchFamily="49" charset="0"/>
              </a:rPr>
              <a:t>key</a:t>
            </a:r>
            <a:r>
              <a:rPr lang="en-US" sz="28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V</a:t>
            </a:r>
            <a:r>
              <a:rPr lang="en-US" sz="2800" dirty="0" smtClean="0">
                <a:latin typeface="Lucida Console" pitchFamily="49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Lucida Console" pitchFamily="49" charset="0"/>
              </a:rPr>
              <a:t>value</a:t>
            </a:r>
            <a:r>
              <a:rPr lang="en-US" sz="28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err="1" smtClean="0">
                <a:latin typeface="Lucida Console" pitchFamily="49" charset="0"/>
              </a:rPr>
              <a:t>TreeNode</a:t>
            </a:r>
            <a:r>
              <a:rPr lang="en-US" sz="2800" dirty="0" smtClean="0">
                <a:latin typeface="Lucida Console" pitchFamily="49" charset="0"/>
              </a:rPr>
              <a:t>&lt;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K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V</a:t>
            </a:r>
            <a:r>
              <a:rPr lang="en-US" sz="2800" dirty="0" smtClean="0">
                <a:latin typeface="Lucida Console" pitchFamily="49" charset="0"/>
              </a:rPr>
              <a:t>&gt;* </a:t>
            </a:r>
            <a:r>
              <a:rPr lang="en-US" sz="2800" dirty="0" smtClean="0">
                <a:solidFill>
                  <a:srgbClr val="4F81BD"/>
                </a:solidFill>
                <a:latin typeface="Lucida Console" pitchFamily="49" charset="0"/>
              </a:rPr>
              <a:t>left</a:t>
            </a:r>
            <a:r>
              <a:rPr lang="en-US" sz="28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err="1" smtClean="0">
                <a:latin typeface="Lucida Console" pitchFamily="49" charset="0"/>
              </a:rPr>
              <a:t>TreeNode</a:t>
            </a:r>
            <a:r>
              <a:rPr lang="en-US" sz="2800" dirty="0" smtClean="0">
                <a:latin typeface="Lucida Console" pitchFamily="49" charset="0"/>
              </a:rPr>
              <a:t>&lt;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K</a:t>
            </a:r>
            <a:r>
              <a:rPr lang="en-US" sz="2800" dirty="0" smtClean="0">
                <a:latin typeface="Lucida Console" pitchFamily="49" charset="0"/>
              </a:rPr>
              <a:t>,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Lucida Console" pitchFamily="49" charset="0"/>
              </a:rPr>
              <a:t>V</a:t>
            </a:r>
            <a:r>
              <a:rPr lang="en-US" sz="2800" dirty="0" smtClean="0">
                <a:latin typeface="Lucida Console" pitchFamily="49" charset="0"/>
              </a:rPr>
              <a:t>&gt;* </a:t>
            </a:r>
            <a:r>
              <a:rPr lang="en-US" sz="2800" dirty="0" smtClean="0">
                <a:solidFill>
                  <a:srgbClr val="4F81BD"/>
                </a:solidFill>
                <a:latin typeface="Lucida Console" pitchFamily="49" charset="0"/>
              </a:rPr>
              <a:t>right</a:t>
            </a:r>
            <a:r>
              <a:rPr lang="en-US" sz="28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8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note about binary trees that can help us print them in sorted order?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5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for a given node, anything in the left </a:t>
            </a:r>
            <a:r>
              <a:rPr lang="en-US" dirty="0" err="1" smtClean="0"/>
              <a:t>subtree</a:t>
            </a:r>
            <a:r>
              <a:rPr lang="en-US" dirty="0" smtClean="0"/>
              <a:t> comes (in sorted order) before the node.</a:t>
            </a:r>
          </a:p>
          <a:p>
            <a:r>
              <a:rPr lang="en-US" dirty="0" smtClean="0"/>
              <a:t>On the other hand, anything in the right </a:t>
            </a:r>
            <a:r>
              <a:rPr lang="en-US" dirty="0" err="1" smtClean="0"/>
              <a:t>subtree</a:t>
            </a:r>
            <a:r>
              <a:rPr lang="en-US" dirty="0" smtClean="0"/>
              <a:t> comes after the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32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to print out the binary tree…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void </a:t>
            </a:r>
            <a:r>
              <a:rPr lang="en-US" sz="2400" dirty="0" smtClean="0">
                <a:latin typeface="Lucida Console" pitchFamily="49" charset="0"/>
              </a:rPr>
              <a:t>print(</a:t>
            </a:r>
            <a:r>
              <a:rPr lang="en-US" sz="2400" dirty="0" err="1" smtClean="0">
                <a:latin typeface="Lucida Console" pitchFamily="49" charset="0"/>
              </a:rPr>
              <a:t>TreeNode</a:t>
            </a:r>
            <a:r>
              <a:rPr lang="en-US" sz="2400" dirty="0" smtClean="0">
                <a:latin typeface="Lucida Console" pitchFamily="49" charset="0"/>
              </a:rPr>
              <a:t>&lt;K, V&gt;* node)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latin typeface="Lucida Console" pitchFamily="49" charset="0"/>
              </a:rPr>
              <a:t>(node == 0) 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latin typeface="Lucida Console" pitchFamily="49" charset="0"/>
              </a:rPr>
              <a:t>print(</a:t>
            </a:r>
            <a:r>
              <a:rPr lang="en-US" sz="2400" dirty="0" err="1" smtClean="0">
                <a:latin typeface="Lucida Console" pitchFamily="49" charset="0"/>
              </a:rPr>
              <a:t>node.</a:t>
            </a:r>
            <a:r>
              <a:rPr lang="en-US" sz="2400" dirty="0" err="1" smtClean="0">
                <a:solidFill>
                  <a:srgbClr val="4F81BD"/>
                </a:solidFill>
                <a:latin typeface="Lucida Console" pitchFamily="49" charset="0"/>
              </a:rPr>
              <a:t>left</a:t>
            </a:r>
            <a:r>
              <a:rPr lang="en-US" sz="2400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err="1" smtClean="0">
                <a:latin typeface="Lucida Console" pitchFamily="49" charset="0"/>
              </a:rPr>
              <a:t>cout</a:t>
            </a:r>
            <a:r>
              <a:rPr lang="en-US" sz="2400" dirty="0" smtClean="0">
                <a:latin typeface="Lucida Console" pitchFamily="49" charset="0"/>
              </a:rPr>
              <a:t> &lt;&lt; </a:t>
            </a:r>
            <a:r>
              <a:rPr lang="en-US" sz="2400" dirty="0" err="1" smtClean="0">
                <a:latin typeface="Lucida Console" pitchFamily="49" charset="0"/>
              </a:rPr>
              <a:t>node.</a:t>
            </a:r>
            <a:r>
              <a:rPr lang="en-US" sz="2400" dirty="0" err="1" smtClean="0">
                <a:solidFill>
                  <a:srgbClr val="4F81BD"/>
                </a:solidFill>
                <a:latin typeface="Lucida Console" pitchFamily="49" charset="0"/>
              </a:rPr>
              <a:t>value</a:t>
            </a:r>
            <a:r>
              <a:rPr lang="en-US" sz="2400" dirty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&lt;&lt; </a:t>
            </a:r>
            <a:r>
              <a:rPr lang="en-US" sz="2400" dirty="0">
                <a:solidFill>
                  <a:srgbClr val="4F81BD"/>
                </a:solidFill>
                <a:latin typeface="Lucida Console" pitchFamily="49" charset="0"/>
              </a:rPr>
              <a:t>“ ”</a:t>
            </a:r>
            <a:r>
              <a:rPr lang="en-US" sz="2400" dirty="0" smtClean="0">
                <a:latin typeface="Lucida Console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latin typeface="Lucida Console" pitchFamily="49" charset="0"/>
              </a:rPr>
              <a:t>print(</a:t>
            </a:r>
            <a:r>
              <a:rPr lang="en-US" sz="2400" dirty="0" err="1" smtClean="0">
                <a:latin typeface="Lucida Console" pitchFamily="49" charset="0"/>
              </a:rPr>
              <a:t>node.</a:t>
            </a:r>
            <a:r>
              <a:rPr lang="en-US" sz="2400" dirty="0" err="1" smtClean="0">
                <a:solidFill>
                  <a:srgbClr val="4F81BD"/>
                </a:solidFill>
                <a:latin typeface="Lucida Console" pitchFamily="49" charset="0"/>
              </a:rPr>
              <a:t>right</a:t>
            </a:r>
            <a:r>
              <a:rPr lang="en-US" sz="2400" dirty="0" smtClean="0">
                <a:latin typeface="Lucida Console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594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1173"/>
          </a:xfrm>
        </p:spPr>
        <p:txBody>
          <a:bodyPr>
            <a:normAutofit/>
          </a:bodyPr>
          <a:lstStyle/>
          <a:p>
            <a:r>
              <a:rPr lang="en-US" dirty="0" smtClean="0"/>
              <a:t>Calling print() with the tree’s root node will then print out the entire tree.</a:t>
            </a:r>
          </a:p>
          <a:p>
            <a:pPr lvl="1"/>
            <a:r>
              <a:rPr lang="en-US" dirty="0" smtClean="0"/>
              <a:t>Note that we’re dumping the values to the console because it’s simpler for teaching purposes.  </a:t>
            </a:r>
          </a:p>
          <a:p>
            <a:pPr lvl="2"/>
            <a:r>
              <a:rPr lang="en-US" dirty="0" smtClean="0"/>
              <a:t>We </a:t>
            </a:r>
            <a:r>
              <a:rPr lang="en-US" i="1" dirty="0" smtClean="0"/>
              <a:t>should</a:t>
            </a:r>
            <a:r>
              <a:rPr lang="en-US" dirty="0" smtClean="0"/>
              <a:t> instead set up either an </a:t>
            </a:r>
            <a:r>
              <a:rPr lang="en-US" dirty="0"/>
              <a:t>i</a:t>
            </a:r>
            <a:r>
              <a:rPr lang="en-US" dirty="0" smtClean="0"/>
              <a:t>terator which returns each item in the tree, one at a time, in proper order… or a </a:t>
            </a:r>
            <a:r>
              <a:rPr lang="en-US" smtClean="0"/>
              <a:t>custom </a:t>
            </a:r>
            <a:r>
              <a:rPr lang="en-US" smtClean="0">
                <a:latin typeface="Lucida Console" panose="020B0609040504020204" pitchFamily="49" charset="0"/>
              </a:rPr>
              <a:t>operator &lt;&lt;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9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 started at n and reduced the problem to 1!.</a:t>
            </a:r>
          </a:p>
          <a:p>
            <a:pPr marL="914400" lvl="1" indent="-514350"/>
            <a:r>
              <a:rPr lang="en-US" dirty="0" smtClean="0"/>
              <a:t>Is there a reason we couldn’t start from 1 and move up to 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actual computation was done entirely at the end of the method, after it returned from recursion.</a:t>
            </a:r>
          </a:p>
          <a:p>
            <a:pPr marL="914400" lvl="1" indent="-514350"/>
            <a:r>
              <a:rPr lang="en-US" dirty="0" smtClean="0"/>
              <a:t>Could we do some of this calculation on the way, before the return?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6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core reduction of the problem is still the same, no matter how we handle the issues raised by #1 and #2.</a:t>
            </a:r>
          </a:p>
          <a:p>
            <a:r>
              <a:rPr lang="en-US" dirty="0" smtClean="0"/>
              <a:t>How we choose to </a:t>
            </a:r>
            <a:r>
              <a:rPr lang="en-US" i="1" dirty="0" smtClean="0"/>
              <a:t>code</a:t>
            </a:r>
            <a:r>
              <a:rPr lang="en-US" dirty="0" smtClean="0"/>
              <a:t> this reduction, however, can vary greatly, and can even make a difference in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01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examine the issue raised by #1:  that of starting from the reduced form and moving to the actual answer we want.</a:t>
            </a:r>
          </a:p>
        </p:txBody>
      </p:sp>
    </p:spTree>
    <p:extLst>
      <p:ext uri="{BB962C8B-B14F-4D97-AF65-F5344CB8AC3E}">
        <p14:creationId xmlns:p14="http://schemas.microsoft.com/office/powerpoint/2010/main" val="284389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famous problem which is solved in a </a:t>
            </a:r>
            <a:r>
              <a:rPr lang="en-US" i="1" dirty="0" smtClean="0"/>
              <a:t>recursive</a:t>
            </a:r>
            <a:r>
              <a:rPr lang="en-US" dirty="0" smtClean="0"/>
              <a:t> manner:  the factorial.</a:t>
            </a:r>
          </a:p>
          <a:p>
            <a:pPr lvl="1"/>
            <a:r>
              <a:rPr lang="en-US" dirty="0" smtClean="0"/>
              <a:t>n! = 1 for n = 0, n =1…</a:t>
            </a:r>
          </a:p>
          <a:p>
            <a:pPr lvl="1"/>
            <a:r>
              <a:rPr lang="en-US" dirty="0" smtClean="0"/>
              <a:t>n! = n * (n-1)!, n &gt; 1.</a:t>
            </a:r>
          </a:p>
          <a:p>
            <a:r>
              <a:rPr lang="en-US" dirty="0" smtClean="0"/>
              <a:t>Note that aside from the n=0, n=1 cases, the factorial’s solution is stated in terms of a reduced form of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factorial(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(n&lt;0) 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throw</a:t>
            </a:r>
            <a:r>
              <a:rPr lang="en-US" sz="2800" dirty="0" smtClean="0">
                <a:latin typeface="Lucida Console" pitchFamily="49" charset="0"/>
              </a:rPr>
              <a:t> Exception();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(???)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800" dirty="0" smtClean="0">
                <a:latin typeface="Lucida Console" pitchFamily="49" charset="0"/>
              </a:rPr>
              <a:t> ?;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800" dirty="0" smtClean="0">
                <a:latin typeface="Lucida Console" pitchFamily="49" charset="0"/>
              </a:rPr>
              <a:t>n * factorial(n+1);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 smtClean="0">
              <a:latin typeface="Lucida Console" pitchFamily="49" charset="0"/>
            </a:endParaRPr>
          </a:p>
          <a:p>
            <a:r>
              <a:rPr lang="en-US" dirty="0" smtClean="0"/>
              <a:t>Hmm.  We’re missing something.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4472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will we know when we reach the desired value of n?</a:t>
            </a:r>
          </a:p>
          <a:p>
            <a:pPr lvl="1"/>
            <a:r>
              <a:rPr lang="en-US" dirty="0" smtClean="0"/>
              <a:t>Also, isn’t this method modifying the actual value of n?  Maybe we need… another parameter.</a:t>
            </a:r>
          </a:p>
        </p:txBody>
      </p:sp>
    </p:spTree>
    <p:extLst>
      <p:ext uri="{BB962C8B-B14F-4D97-AF65-F5344CB8AC3E}">
        <p14:creationId xmlns:p14="http://schemas.microsoft.com/office/powerpoint/2010/main" val="2172761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700" dirty="0" smtClean="0">
                <a:latin typeface="Lucida Console" pitchFamily="49" charset="0"/>
              </a:rPr>
              <a:t>factorial(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, 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&lt;0) 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throw</a:t>
            </a:r>
            <a:r>
              <a:rPr lang="en-US" sz="2700" dirty="0" smtClean="0">
                <a:latin typeface="Lucida Console" pitchFamily="49" charset="0"/>
              </a:rPr>
              <a:t> exception();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(???)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700" dirty="0" smtClean="0">
                <a:latin typeface="Lucida Console" pitchFamily="49" charset="0"/>
              </a:rPr>
              <a:t> ?;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 * factorial(i+1, n);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Lucida Console" pitchFamily="49" charset="0"/>
            </a:endParaRPr>
          </a:p>
          <a:p>
            <a:r>
              <a:rPr lang="en-US" dirty="0" smtClean="0"/>
              <a:t>That looks better.  When do we stop?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700" dirty="0" smtClean="0">
                <a:latin typeface="Lucida Console" pitchFamily="49" charset="0"/>
              </a:rPr>
              <a:t>factorial(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, 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&lt;0) 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throw</a:t>
            </a:r>
            <a:r>
              <a:rPr lang="en-US" sz="2700" dirty="0" smtClean="0">
                <a:latin typeface="Lucida Console" pitchFamily="49" charset="0"/>
              </a:rPr>
              <a:t> exception();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 &gt;= n)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700" dirty="0" smtClean="0">
                <a:latin typeface="Lucida Console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 * factorial(i+1, n);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700" dirty="0">
              <a:latin typeface="Lucida Console" pitchFamily="49" charset="0"/>
            </a:endParaRPr>
          </a:p>
          <a:p>
            <a:r>
              <a:rPr lang="en-US" sz="2700" dirty="0" smtClean="0"/>
              <a:t>Well, almost.  It might need cleaning up.</a:t>
            </a:r>
          </a:p>
        </p:txBody>
      </p:sp>
    </p:spTree>
    <p:extLst>
      <p:ext uri="{BB962C8B-B14F-4D97-AF65-F5344CB8AC3E}">
        <p14:creationId xmlns:p14="http://schemas.microsoft.com/office/powerpoint/2010/main" val="204120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writing the methods in this way does leave a certain… design flaw in place.</a:t>
            </a:r>
          </a:p>
          <a:p>
            <a:pPr lvl="1"/>
            <a:r>
              <a:rPr lang="en-US" dirty="0" smtClean="0"/>
              <a:t>We’re </a:t>
            </a:r>
            <a:r>
              <a:rPr lang="en-US" i="1" dirty="0" smtClean="0"/>
              <a:t>expecting</a:t>
            </a:r>
            <a:r>
              <a:rPr lang="en-US" dirty="0" smtClean="0"/>
              <a:t> the caller of these methods to know the correct initial values to place in the parameters.</a:t>
            </a:r>
          </a:p>
          <a:p>
            <a:pPr lvl="1"/>
            <a:r>
              <a:rPr lang="en-US" dirty="0" smtClean="0"/>
              <a:t>We’ve left part of our overall method implementation exposed.  This could cause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better solution would be to write a </a:t>
            </a:r>
            <a:r>
              <a:rPr lang="en-US" i="1" dirty="0" smtClean="0"/>
              <a:t>helper method </a:t>
            </a:r>
            <a:r>
              <a:rPr lang="en-US" dirty="0" smtClean="0"/>
              <a:t>solution.</a:t>
            </a:r>
          </a:p>
          <a:p>
            <a:pPr lvl="1"/>
            <a:r>
              <a:rPr lang="en-US" dirty="0" smtClean="0"/>
              <a:t>It’s so named because its sole reason to exist is to </a:t>
            </a:r>
            <a:r>
              <a:rPr lang="en-US" i="1" dirty="0" smtClean="0"/>
              <a:t>help</a:t>
            </a:r>
            <a:r>
              <a:rPr lang="en-US" dirty="0" smtClean="0"/>
              <a:t> setup the needed parameters and such for the true, underlying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09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700" dirty="0" smtClean="0">
                <a:latin typeface="Lucida Console" pitchFamily="49" charset="0"/>
              </a:rPr>
              <a:t>factorial(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, 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 &gt;= n)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700" dirty="0" smtClean="0">
                <a:latin typeface="Lucida Console" pitchFamily="49" charset="0"/>
              </a:rPr>
              <a:t> n;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700" dirty="0" err="1" smtClean="0">
                <a:latin typeface="Lucida Console" pitchFamily="49" charset="0"/>
              </a:rPr>
              <a:t>i</a:t>
            </a:r>
            <a:r>
              <a:rPr lang="en-US" sz="2700" dirty="0" smtClean="0">
                <a:latin typeface="Lucida Console" pitchFamily="49" charset="0"/>
              </a:rPr>
              <a:t> * factorial(i+1, n);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72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9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700" dirty="0" err="1" smtClean="0">
                <a:latin typeface="Lucida Console" pitchFamily="49" charset="0"/>
              </a:rPr>
              <a:t>factorialStarter</a:t>
            </a:r>
            <a:r>
              <a:rPr lang="en-US" sz="2700" dirty="0" smtClean="0">
                <a:latin typeface="Lucida Console" pitchFamily="49" charset="0"/>
              </a:rPr>
              <a:t>(</a:t>
            </a:r>
            <a:r>
              <a:rPr lang="en-US" sz="27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7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700" dirty="0" smtClean="0">
                <a:latin typeface="Lucida Console" pitchFamily="49" charset="0"/>
              </a:rPr>
              <a:t>(n &lt; 0) 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throw </a:t>
            </a:r>
            <a:r>
              <a:rPr lang="en-US" sz="2700" dirty="0" smtClean="0">
                <a:latin typeface="Lucida Console" pitchFamily="49" charset="0"/>
              </a:rPr>
              <a:t>exception();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else if</a:t>
            </a:r>
            <a:r>
              <a:rPr lang="en-US" sz="2700" dirty="0" smtClean="0">
                <a:latin typeface="Lucida Console" pitchFamily="49" charset="0"/>
              </a:rPr>
              <a:t>(n==0) 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700" dirty="0" smtClean="0">
                <a:latin typeface="Lucida Console" pitchFamily="49" charset="0"/>
              </a:rPr>
              <a:t> 1;</a:t>
            </a:r>
          </a:p>
          <a:p>
            <a:pPr marL="0" indent="0">
              <a:buNone/>
            </a:pPr>
            <a:r>
              <a:rPr lang="en-US" sz="2700" dirty="0">
                <a:latin typeface="Lucida Console" pitchFamily="49" charset="0"/>
              </a:rPr>
              <a:t>	</a:t>
            </a:r>
            <a:r>
              <a:rPr lang="en-US" sz="2700" dirty="0" smtClean="0">
                <a:solidFill>
                  <a:schemeClr val="accent4"/>
                </a:solidFill>
                <a:latin typeface="Lucida Console" pitchFamily="49" charset="0"/>
              </a:rPr>
              <a:t>else return </a:t>
            </a:r>
            <a:r>
              <a:rPr lang="en-US" sz="2700" dirty="0" smtClean="0">
                <a:latin typeface="Lucida Console" pitchFamily="49" charset="0"/>
              </a:rPr>
              <a:t>factorial(1, n);</a:t>
            </a:r>
          </a:p>
          <a:p>
            <a:pPr marL="0" indent="0">
              <a:buNone/>
            </a:pPr>
            <a:r>
              <a:rPr lang="en-US" sz="27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27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how </a:t>
            </a:r>
            <a:r>
              <a:rPr lang="en-US" dirty="0" err="1" smtClean="0">
                <a:latin typeface="Lucida Console" pitchFamily="49" charset="0"/>
              </a:rPr>
              <a:t>factorialStarter</a:t>
            </a:r>
            <a:r>
              <a:rPr lang="en-US" dirty="0" smtClean="0"/>
              <a:t> performs the error-checking and sets up the special recursive parameter.</a:t>
            </a:r>
          </a:p>
          <a:p>
            <a:pPr lvl="1"/>
            <a:r>
              <a:rPr lang="en-US" dirty="0" smtClean="0"/>
              <a:t>This would be the method that should be called for true factorial functionality.</a:t>
            </a:r>
          </a:p>
          <a:p>
            <a:pPr lvl="1"/>
            <a:r>
              <a:rPr lang="en-US" dirty="0" smtClean="0"/>
              <a:t>The original </a:t>
            </a:r>
            <a:r>
              <a:rPr lang="en-US" dirty="0" smtClean="0">
                <a:latin typeface="Lucida Console" pitchFamily="49" charset="0"/>
              </a:rPr>
              <a:t>factorial</a:t>
            </a:r>
            <a:r>
              <a:rPr lang="en-US" dirty="0" smtClean="0"/>
              <a:t> method would then be its </a:t>
            </a:r>
            <a:r>
              <a:rPr lang="en-US" i="1" dirty="0" smtClean="0"/>
              <a:t>helper</a:t>
            </a:r>
            <a:r>
              <a:rPr lang="en-US" dirty="0" smtClean="0"/>
              <a:t> </a:t>
            </a:r>
            <a:r>
              <a:rPr lang="en-US" i="1" dirty="0" smtClean="0"/>
              <a:t>method</a:t>
            </a:r>
            <a:r>
              <a:rPr lang="en-US" dirty="0" smtClean="0"/>
              <a:t>, aiding the originally-called method perform its tasks.</a:t>
            </a:r>
          </a:p>
        </p:txBody>
      </p:sp>
    </p:spTree>
    <p:extLst>
      <p:ext uri="{BB962C8B-B14F-4D97-AF65-F5344CB8AC3E}">
        <p14:creationId xmlns:p14="http://schemas.microsoft.com/office/powerpoint/2010/main" val="238908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we wish for only </a:t>
            </a:r>
            <a:r>
              <a:rPr lang="en-US" dirty="0" err="1" smtClean="0">
                <a:latin typeface="Lucida Console" pitchFamily="49" charset="0"/>
              </a:rPr>
              <a:t>factorialStarter</a:t>
            </a:r>
            <a:r>
              <a:rPr lang="en-US" dirty="0" smtClean="0"/>
              <a:t> to be generally accessible – to be </a:t>
            </a:r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public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Assuming, of course, that these methods are class methods.</a:t>
            </a:r>
          </a:p>
          <a:p>
            <a:pPr lvl="1"/>
            <a:r>
              <a:rPr lang="en-US" dirty="0" smtClean="0"/>
              <a:t>The basic </a:t>
            </a:r>
            <a:r>
              <a:rPr lang="en-US" dirty="0" smtClean="0">
                <a:latin typeface="Lucida Console" pitchFamily="49" charset="0"/>
              </a:rPr>
              <a:t>factorial</a:t>
            </a:r>
            <a:r>
              <a:rPr lang="en-US" dirty="0" smtClean="0"/>
              <a:t> method is somewhat exposed.</a:t>
            </a:r>
          </a:p>
          <a:p>
            <a:pPr lvl="1"/>
            <a:r>
              <a:rPr lang="en-US" dirty="0" smtClean="0"/>
              <a:t>The solution?  Make </a:t>
            </a:r>
            <a:r>
              <a:rPr lang="en-US" dirty="0" smtClean="0">
                <a:latin typeface="Lucida Console" pitchFamily="49" charset="0"/>
              </a:rPr>
              <a:t>factorial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  <a:latin typeface="Lucida Console" pitchFamily="49" charset="0"/>
              </a:rPr>
              <a:t>private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049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these two main </a:t>
            </a:r>
            <a:r>
              <a:rPr lang="en-US" dirty="0"/>
              <a:t>elements to a recursive 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base case</a:t>
            </a:r>
            <a:r>
              <a:rPr lang="en-US" dirty="0" smtClean="0"/>
              <a:t>:  the form (or forms) of the problem for which an exact solution is provided.</a:t>
            </a:r>
          </a:p>
          <a:p>
            <a:pPr lvl="1"/>
            <a:r>
              <a:rPr lang="en-US" dirty="0" smtClean="0"/>
              <a:t>The recursive step:  the reduction of the problem to a simpler 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now turn our attention to the issue raised by #2:  that of when the main efforts of computation occur.</a:t>
            </a:r>
          </a:p>
          <a:p>
            <a:pPr lvl="1"/>
            <a:r>
              <a:rPr lang="en-US" dirty="0" smtClean="0"/>
              <a:t>For this version, we’ll return to starting at “n” and counting down to 1.</a:t>
            </a:r>
          </a:p>
        </p:txBody>
      </p:sp>
    </p:spTree>
    <p:extLst>
      <p:ext uri="{BB962C8B-B14F-4D97-AF65-F5344CB8AC3E}">
        <p14:creationId xmlns:p14="http://schemas.microsoft.com/office/powerpoint/2010/main" val="387843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perform most of the computation before reaching the base case of our problem?</a:t>
            </a:r>
          </a:p>
          <a:p>
            <a:pPr lvl="1">
              <a:tabLst>
                <a:tab pos="1262063" algn="l"/>
              </a:tabLst>
            </a:pPr>
            <a:r>
              <a:rPr lang="en-US" dirty="0"/>
              <a:t>5</a:t>
            </a:r>
            <a:r>
              <a:rPr lang="en-US" dirty="0" smtClean="0"/>
              <a:t>!	= </a:t>
            </a:r>
            <a:r>
              <a:rPr lang="en-US" dirty="0"/>
              <a:t>5 * 4!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/>
              <a:t>5 * 4 * </a:t>
            </a:r>
            <a:r>
              <a:rPr lang="en-US" dirty="0" smtClean="0"/>
              <a:t>3</a:t>
            </a:r>
            <a:r>
              <a:rPr lang="en-US" dirty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dirty="0"/>
              <a:t>5 * 4 * 3 * 2 </a:t>
            </a:r>
            <a:r>
              <a:rPr lang="en-US" dirty="0" smtClean="0"/>
              <a:t>* 1!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perform most of the computation before reaching the base case of our problem?</a:t>
            </a:r>
          </a:p>
          <a:p>
            <a:pPr lvl="1">
              <a:tabLst>
                <a:tab pos="1262063" algn="l"/>
              </a:tabLst>
            </a:pPr>
            <a:r>
              <a:rPr lang="en-US" dirty="0"/>
              <a:t>5</a:t>
            </a:r>
            <a:r>
              <a:rPr lang="en-US" dirty="0" smtClean="0"/>
              <a:t>!	= </a:t>
            </a:r>
            <a:r>
              <a:rPr lang="en-US" b="1" dirty="0"/>
              <a:t>5</a:t>
            </a:r>
            <a:r>
              <a:rPr lang="en-US" dirty="0"/>
              <a:t> * 4!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b="1" dirty="0"/>
              <a:t>5 * 4 </a:t>
            </a:r>
            <a:r>
              <a:rPr lang="en-US" dirty="0"/>
              <a:t>* </a:t>
            </a:r>
            <a:r>
              <a:rPr lang="en-US" dirty="0" smtClean="0"/>
              <a:t>3</a:t>
            </a:r>
            <a:r>
              <a:rPr lang="en-US" dirty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= 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b="1" dirty="0"/>
              <a:t>5 * 4 * 3 * 2 </a:t>
            </a:r>
            <a:r>
              <a:rPr lang="en-US" dirty="0" smtClean="0"/>
              <a:t>* 1!</a:t>
            </a:r>
          </a:p>
          <a:p>
            <a:pPr lvl="1">
              <a:tabLst>
                <a:tab pos="1262063" algn="l"/>
              </a:tabLst>
            </a:pPr>
            <a:r>
              <a:rPr lang="en-US" dirty="0" smtClean="0"/>
              <a:t>We could keep track of this multiplier across our recursive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6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factorial(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part, 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8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800" dirty="0" smtClean="0">
                <a:latin typeface="Lucida Console" pitchFamily="49" charset="0"/>
              </a:rPr>
              <a:t> part;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800" dirty="0" smtClean="0">
                <a:latin typeface="Lucida Console" pitchFamily="49" charset="0"/>
              </a:rPr>
              <a:t>factorial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			    (part * n, n-1);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}</a:t>
            </a:r>
            <a:endParaRPr 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8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6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800" dirty="0" smtClean="0">
                <a:latin typeface="Lucida Console" pitchFamily="49" charset="0"/>
              </a:rPr>
              <a:t>factorial(</a:t>
            </a:r>
            <a:r>
              <a:rPr lang="en-US" sz="28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8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solidFill>
                  <a:schemeClr val="accent4"/>
                </a:solidFill>
                <a:latin typeface="Lucida Console" pitchFamily="49" charset="0"/>
              </a:rPr>
              <a:t>return </a:t>
            </a:r>
            <a:r>
              <a:rPr lang="en-US" sz="2800" dirty="0" smtClean="0">
                <a:latin typeface="Lucida Console" pitchFamily="49" charset="0"/>
              </a:rPr>
              <a:t>factorial(1, n);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}</a:t>
            </a:r>
            <a:endParaRPr lang="en-US" sz="2800" dirty="0">
              <a:latin typeface="Lucida Console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Lucida Console" pitchFamily="49" charset="0"/>
            </a:endParaRPr>
          </a:p>
          <a:p>
            <a:r>
              <a:rPr lang="en-US" dirty="0" smtClean="0"/>
              <a:t>Using a separate method to start our computation allows us to hide the additional internal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tail-recursive</a:t>
            </a:r>
            <a:r>
              <a:rPr lang="en-US" dirty="0" smtClean="0"/>
              <a:t> method is one in which all of the computation is done during the initial method calls.</a:t>
            </a:r>
          </a:p>
          <a:p>
            <a:pPr lvl="1"/>
            <a:r>
              <a:rPr lang="en-US" dirty="0" smtClean="0"/>
              <a:t>When a method is tail-recursive, the final, full desired answer may be obtained once the base case is reached.</a:t>
            </a:r>
          </a:p>
          <a:p>
            <a:pPr lvl="1"/>
            <a:r>
              <a:rPr lang="en-US" dirty="0" smtClean="0"/>
              <a:t>In such conditions, the answer is merely forward back through the chain of remaining “return”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0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69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factorial(</a:t>
            </a:r>
            <a:r>
              <a:rPr lang="en-US" sz="24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part, </a:t>
            </a:r>
            <a:r>
              <a:rPr lang="en-US" sz="2400" dirty="0" err="1" smtClean="0">
                <a:solidFill>
                  <a:schemeClr val="accent4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latin typeface="Lucida Console" pitchFamily="49" charset="0"/>
              </a:rPr>
              <a:t>(n == 0 || n == 1)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latin typeface="Lucida Console" pitchFamily="49" charset="0"/>
              </a:rPr>
              <a:t> part;</a:t>
            </a:r>
          </a:p>
          <a:p>
            <a:pPr marL="0" indent="0">
              <a:buNone/>
            </a:pPr>
            <a:r>
              <a:rPr lang="en-US" sz="2400" dirty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else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4"/>
                </a:solidFill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4"/>
                </a:solidFill>
                <a:latin typeface="Lucida Console" pitchFamily="49" charset="0"/>
              </a:rPr>
              <a:t>	return </a:t>
            </a:r>
            <a:r>
              <a:rPr lang="en-US" sz="2400" dirty="0" smtClean="0">
                <a:latin typeface="Lucida Console" pitchFamily="49" charset="0"/>
              </a:rPr>
              <a:t>factorial(part * n, n-1);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 pitchFamily="49" charset="0"/>
              </a:rPr>
              <a:t>}</a:t>
            </a:r>
          </a:p>
          <a:p>
            <a:pPr marL="0" indent="0">
              <a:buNone/>
            </a:pPr>
            <a:endParaRPr lang="en-US" sz="100" dirty="0">
              <a:latin typeface="Lucida Console" pitchFamily="49" charset="0"/>
            </a:endParaRPr>
          </a:p>
          <a:p>
            <a:r>
              <a:rPr lang="en-US" dirty="0" smtClean="0"/>
              <a:t>Note how in the recursive step, the “reduced” problem’s return value is instantly returned.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057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methods which are tail-recursive, compilers can shortcut the entire return statement chain and instead return directly from the original, first call of the method.</a:t>
            </a:r>
          </a:p>
          <a:p>
            <a:pPr lvl="1"/>
            <a:r>
              <a:rPr lang="en-US" dirty="0" smtClean="0"/>
              <a:t>In essence, a well-written compiler can reduce tail-recursive methods to mere iteration.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0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base case has been reached, the solution obtained for the simplified case is modified, step by step, to yield the correct answer for the original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classic application for recursion is for use in sorting.</a:t>
            </a:r>
          </a:p>
          <a:p>
            <a:pPr lvl="1"/>
            <a:r>
              <a:rPr lang="en-US" dirty="0" smtClean="0"/>
              <a:t>What might be some strategies we could use for recursively sorting?</a:t>
            </a:r>
          </a:p>
          <a:p>
            <a:pPr lvl="2"/>
            <a:r>
              <a:rPr lang="en-US" dirty="0" smtClean="0"/>
              <a:t>During the first week, I gave a rough overview of quicksort.</a:t>
            </a:r>
          </a:p>
          <a:p>
            <a:pPr lvl="2"/>
            <a:r>
              <a:rPr lang="en-US" dirty="0" smtClean="0"/>
              <a:t>There are other divide-and-conquer type strategies.</a:t>
            </a:r>
          </a:p>
        </p:txBody>
      </p:sp>
    </p:spTree>
    <p:extLst>
      <p:ext uri="{BB962C8B-B14F-4D97-AF65-F5344CB8AC3E}">
        <p14:creationId xmlns:p14="http://schemas.microsoft.com/office/powerpoint/2010/main" val="1284533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technique, called merge sort, operates on the idea of merging two pre-sorted arrays.</a:t>
            </a:r>
          </a:p>
          <a:p>
            <a:pPr lvl="1"/>
            <a:r>
              <a:rPr lang="en-US" dirty="0" smtClean="0"/>
              <a:t>How could such a technique help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2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technique, called merge sort, operates on the idea of merging two pre-sorted arrays.</a:t>
            </a:r>
          </a:p>
          <a:p>
            <a:pPr lvl="1"/>
            <a:r>
              <a:rPr lang="en-US" dirty="0" smtClean="0"/>
              <a:t>If we have two presorted arrays, then the smallest overall element </a:t>
            </a:r>
            <a:r>
              <a:rPr lang="en-US" i="1" dirty="0" smtClean="0"/>
              <a:t>must</a:t>
            </a:r>
            <a:r>
              <a:rPr lang="en-US" dirty="0" smtClean="0"/>
              <a:t> be in the first slot of one of the two arrays.</a:t>
            </a:r>
          </a:p>
          <a:p>
            <a:pPr lvl="2"/>
            <a:r>
              <a:rPr lang="en-US" dirty="0" smtClean="0"/>
              <a:t>It dramatically reduces the effort needed to find each element in its proper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2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 when presented with a fresh array, with items strewn about in random order within it… how can we use this idea of “merging” to sort the array?</a:t>
            </a:r>
          </a:p>
          <a:p>
            <a:pPr lvl="1"/>
            <a:r>
              <a:rPr lang="en-US" dirty="0" smtClean="0"/>
              <a:t>Hint:  think with recursion!</a:t>
            </a:r>
            <a:endParaRPr lang="en-US" dirty="0"/>
          </a:p>
          <a:p>
            <a:pPr lvl="1"/>
            <a:r>
              <a:rPr lang="en-US" dirty="0" smtClean="0"/>
              <a:t>Base case: n = 1 – a single item is automatically a “sorted” list.</a:t>
            </a:r>
          </a:p>
        </p:txBody>
      </p:sp>
    </p:spTree>
    <p:extLst>
      <p:ext uri="{BB962C8B-B14F-4D97-AF65-F5344CB8AC3E}">
        <p14:creationId xmlns:p14="http://schemas.microsoft.com/office/powerpoint/2010/main" val="73033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clipseCode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7F00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435</TotalTime>
  <Words>1627</Words>
  <Application>Microsoft Macintosh PowerPoint</Application>
  <PresentationFormat>On-screen Show (4:3)</PresentationFormat>
  <Paragraphs>249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Recursion, pt. 2:</vt:lpstr>
      <vt:lpstr>What is Recursion?</vt:lpstr>
      <vt:lpstr>What is Recursion?</vt:lpstr>
      <vt:lpstr>The Reduction Process</vt:lpstr>
      <vt:lpstr>The Reduction Process</vt:lpstr>
      <vt:lpstr>Sorting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Questions?</vt:lpstr>
      <vt:lpstr>Recursive Structure: Binary Tree</vt:lpstr>
      <vt:lpstr>Recursive Structures</vt:lpstr>
      <vt:lpstr>Binary Tree Code</vt:lpstr>
      <vt:lpstr>Binary Tree</vt:lpstr>
      <vt:lpstr>Binary Tree</vt:lpstr>
      <vt:lpstr>Binary Tree Recursion</vt:lpstr>
      <vt:lpstr>Binary Tree Recursion</vt:lpstr>
      <vt:lpstr>Questions?</vt:lpstr>
      <vt:lpstr>Analysis</vt:lpstr>
      <vt:lpstr>Using Recursion</vt:lpstr>
      <vt:lpstr>Using Recursion</vt:lpstr>
      <vt:lpstr>Coding Recursion</vt:lpstr>
      <vt:lpstr>Coding Recursion</vt:lpstr>
      <vt:lpstr>Coding Recursion</vt:lpstr>
      <vt:lpstr>Coding Recursion</vt:lpstr>
      <vt:lpstr>Helper Methods</vt:lpstr>
      <vt:lpstr>Helper Methods</vt:lpstr>
      <vt:lpstr>Coding Recursion</vt:lpstr>
      <vt:lpstr>Helper Methods</vt:lpstr>
      <vt:lpstr>Helper Methods</vt:lpstr>
      <vt:lpstr>Helper Methods</vt:lpstr>
      <vt:lpstr>Questions?</vt:lpstr>
      <vt:lpstr>Using Recursion</vt:lpstr>
      <vt:lpstr>Using Recursion</vt:lpstr>
      <vt:lpstr>Using Recursion</vt:lpstr>
      <vt:lpstr>Coding Recursion</vt:lpstr>
      <vt:lpstr>Coding Recursion</vt:lpstr>
      <vt:lpstr>Tail Recursion</vt:lpstr>
      <vt:lpstr>Tail Recursion</vt:lpstr>
      <vt:lpstr>Tail Recursion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3504 – Advanced Programming Fundamentals for CIS Majors</dc:title>
  <dc:creator>Windows User</dc:creator>
  <cp:lastModifiedBy>Wenlan Tian</cp:lastModifiedBy>
  <cp:revision>295</cp:revision>
  <dcterms:created xsi:type="dcterms:W3CDTF">2011-12-16T23:03:13Z</dcterms:created>
  <dcterms:modified xsi:type="dcterms:W3CDTF">2014-07-02T16:17:14Z</dcterms:modified>
</cp:coreProperties>
</file>