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6" r:id="rId2"/>
    <p:sldId id="277" r:id="rId3"/>
    <p:sldId id="280" r:id="rId4"/>
    <p:sldId id="279" r:id="rId5"/>
    <p:sldId id="281" r:id="rId6"/>
    <p:sldId id="282" r:id="rId7"/>
    <p:sldId id="287" r:id="rId8"/>
    <p:sldId id="285" r:id="rId9"/>
    <p:sldId id="288" r:id="rId10"/>
    <p:sldId id="286" r:id="rId11"/>
    <p:sldId id="283" r:id="rId12"/>
    <p:sldId id="309" r:id="rId13"/>
    <p:sldId id="310" r:id="rId14"/>
    <p:sldId id="311" r:id="rId15"/>
    <p:sldId id="289" r:id="rId16"/>
    <p:sldId id="284" r:id="rId17"/>
    <p:sldId id="290" r:id="rId18"/>
    <p:sldId id="291" r:id="rId19"/>
    <p:sldId id="292" r:id="rId20"/>
    <p:sldId id="293" r:id="rId21"/>
    <p:sldId id="294" r:id="rId22"/>
    <p:sldId id="295" r:id="rId23"/>
    <p:sldId id="296" r:id="rId24"/>
    <p:sldId id="297" r:id="rId25"/>
    <p:sldId id="298" r:id="rId26"/>
    <p:sldId id="301" r:id="rId27"/>
    <p:sldId id="299" r:id="rId28"/>
    <p:sldId id="302" r:id="rId29"/>
    <p:sldId id="312" r:id="rId30"/>
    <p:sldId id="303" r:id="rId31"/>
    <p:sldId id="304" r:id="rId32"/>
    <p:sldId id="305" r:id="rId33"/>
    <p:sldId id="306" r:id="rId34"/>
    <p:sldId id="30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540D"/>
    <a:srgbClr val="663300"/>
    <a:srgbClr val="FF0000"/>
    <a:srgbClr val="000099"/>
    <a:srgbClr val="7F0055"/>
    <a:srgbClr val="D2DDF2"/>
    <a:srgbClr val="8CAA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1" autoAdjust="0"/>
    <p:restoredTop sz="86207" autoAdjust="0"/>
  </p:normalViewPr>
  <p:slideViewPr>
    <p:cSldViewPr snapToGrid="0">
      <p:cViewPr>
        <p:scale>
          <a:sx n="94" d="100"/>
          <a:sy n="94" d="100"/>
        </p:scale>
        <p:origin x="-784" y="-16"/>
      </p:cViewPr>
      <p:guideLst>
        <p:guide orient="horz" pos="2160"/>
        <p:guide pos="2880"/>
      </p:guideLst>
    </p:cSldViewPr>
  </p:slideViewPr>
  <p:outlineViewPr>
    <p:cViewPr>
      <p:scale>
        <a:sx n="33" d="100"/>
        <a:sy n="33" d="100"/>
      </p:scale>
      <p:origin x="24" y="47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67509-E8F8-4DCD-A716-4CD4E141C6A8}" type="datetimeFigureOut">
              <a:rPr lang="en-US" smtClean="0"/>
              <a:t>7/18/14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0FD48-86C6-46AB-9AC1-17B1BB958808}" type="slidenum">
              <a:rPr lang="en-US" smtClean="0"/>
              <a:t>‹#›</a:t>
            </a:fld>
            <a:endParaRPr lang="en-US"/>
          </a:p>
        </p:txBody>
      </p:sp>
    </p:spTree>
    <p:extLst>
      <p:ext uri="{BB962C8B-B14F-4D97-AF65-F5344CB8AC3E}">
        <p14:creationId xmlns:p14="http://schemas.microsoft.com/office/powerpoint/2010/main" val="1463729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here.</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6</a:t>
            </a:fld>
            <a:endParaRPr lang="en-US"/>
          </a:p>
        </p:txBody>
      </p:sp>
    </p:spTree>
    <p:extLst>
      <p:ext uri="{BB962C8B-B14F-4D97-AF65-F5344CB8AC3E}">
        <p14:creationId xmlns:p14="http://schemas.microsoft.com/office/powerpoint/2010/main" val="246743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27</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28</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29</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source, B = spare,</a:t>
            </a:r>
            <a:r>
              <a:rPr lang="en-US" baseline="0" dirty="0" smtClean="0"/>
              <a:t> C = destination</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31</a:t>
            </a:fld>
            <a:endParaRPr lang="en-US"/>
          </a:p>
        </p:txBody>
      </p:sp>
    </p:spTree>
    <p:extLst>
      <p:ext uri="{BB962C8B-B14F-4D97-AF65-F5344CB8AC3E}">
        <p14:creationId xmlns:p14="http://schemas.microsoft.com/office/powerpoint/2010/main" val="1846552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source, B = spare,</a:t>
            </a:r>
            <a:r>
              <a:rPr lang="en-US" baseline="0" dirty="0" smtClean="0"/>
              <a:t> C = destination</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32</a:t>
            </a:fld>
            <a:endParaRPr lang="en-US"/>
          </a:p>
        </p:txBody>
      </p:sp>
    </p:spTree>
    <p:extLst>
      <p:ext uri="{BB962C8B-B14F-4D97-AF65-F5344CB8AC3E}">
        <p14:creationId xmlns:p14="http://schemas.microsoft.com/office/powerpoint/2010/main" val="184655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8</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9</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second-largest ring must be out of the way of the large ring.</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10</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17</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second-largest ring must be out of the way of the large ring.</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18</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the largest</a:t>
            </a:r>
            <a:r>
              <a:rPr lang="en-US" baseline="0" dirty="0" smtClean="0"/>
              <a:t> ring can only move when the rest of the tower has been relocated.</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21</a:t>
            </a:fld>
            <a:endParaRPr lang="en-US"/>
          </a:p>
        </p:txBody>
      </p:sp>
    </p:spTree>
    <p:extLst>
      <p:ext uri="{BB962C8B-B14F-4D97-AF65-F5344CB8AC3E}">
        <p14:creationId xmlns:p14="http://schemas.microsoft.com/office/powerpoint/2010/main" val="3010445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source, B = spare,</a:t>
            </a:r>
            <a:r>
              <a:rPr lang="en-US" baseline="0" dirty="0" smtClean="0"/>
              <a:t> C = destination</a:t>
            </a:r>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23</a:t>
            </a:fld>
            <a:endParaRPr lang="en-US"/>
          </a:p>
        </p:txBody>
      </p:sp>
    </p:spTree>
    <p:extLst>
      <p:ext uri="{BB962C8B-B14F-4D97-AF65-F5344CB8AC3E}">
        <p14:creationId xmlns:p14="http://schemas.microsoft.com/office/powerpoint/2010/main" val="1846552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(Now we’re thinking with pointers!)</a:t>
            </a:r>
          </a:p>
          <a:p>
            <a:endParaRPr lang="en-US" dirty="0"/>
          </a:p>
        </p:txBody>
      </p:sp>
      <p:sp>
        <p:nvSpPr>
          <p:cNvPr id="4" name="Slide Number Placeholder 3"/>
          <p:cNvSpPr>
            <a:spLocks noGrp="1"/>
          </p:cNvSpPr>
          <p:nvPr>
            <p:ph type="sldNum" sz="quarter" idx="10"/>
          </p:nvPr>
        </p:nvSpPr>
        <p:spPr/>
        <p:txBody>
          <a:bodyPr/>
          <a:lstStyle/>
          <a:p>
            <a:fld id="{9B50FD48-86C6-46AB-9AC1-17B1BB958808}" type="slidenum">
              <a:rPr lang="en-US" smtClean="0"/>
              <a:t>24</a:t>
            </a:fld>
            <a:endParaRPr lang="en-US"/>
          </a:p>
        </p:txBody>
      </p:sp>
    </p:spTree>
    <p:extLst>
      <p:ext uri="{BB962C8B-B14F-4D97-AF65-F5344CB8AC3E}">
        <p14:creationId xmlns:p14="http://schemas.microsoft.com/office/powerpoint/2010/main" val="9993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1371600" y="3429000"/>
            <a:ext cx="6400800" cy="0"/>
          </a:xfrm>
          <a:prstGeom prst="line">
            <a:avLst/>
          </a:prstGeom>
          <a:ln w="9525">
            <a:gradFill flip="none" rotWithShape="1">
              <a:gsLst>
                <a:gs pos="28000">
                  <a:schemeClr val="tx2">
                    <a:lumMod val="60000"/>
                    <a:lumOff val="40000"/>
                  </a:schemeClr>
                </a:gs>
                <a:gs pos="62000">
                  <a:schemeClr val="tx2">
                    <a:lumMod val="60000"/>
                    <a:lumOff val="40000"/>
                  </a:schemeClr>
                </a:gs>
                <a:gs pos="0">
                  <a:srgbClr val="D2DDF2"/>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8935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8" name="Straight Connector 7"/>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42113"/>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0312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CA4C75-B4AB-485B-9FD7-3A7BCA83F05A}"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263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CA4C75-B4AB-485B-9FD7-3A7BCA83F05A}" type="datetimeFigureOut">
              <a:rPr lang="en-US" smtClean="0"/>
              <a:t>7/18/14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2734479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CA4C75-B4AB-485B-9FD7-3A7BCA83F05A}"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cxnSp>
        <p:nvCxnSpPr>
          <p:cNvPr id="9" name="Straight Connector 8"/>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42261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CA4C75-B4AB-485B-9FD7-3A7BCA83F05A}" type="datetimeFigureOut">
              <a:rPr lang="en-US" smtClean="0"/>
              <a:t>7/18/14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A3FE5-B873-4613-A917-2FE0500E7EFC}" type="slidenum">
              <a:rPr lang="en-US" smtClean="0"/>
              <a:t>‹#›</a:t>
            </a:fld>
            <a:endParaRPr lang="en-US"/>
          </a:p>
        </p:txBody>
      </p:sp>
      <p:cxnSp>
        <p:nvCxnSpPr>
          <p:cNvPr id="11" name="Straight Connector 10"/>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0597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0"/>
            <a:ext cx="2124372" cy="136226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CA4C75-B4AB-485B-9FD7-3A7BCA83F05A}" type="datetimeFigureOut">
              <a:rPr lang="en-US" smtClean="0"/>
              <a:t>7/18/14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A3FE5-B873-4613-A917-2FE0500E7EFC}" type="slidenum">
              <a:rPr lang="en-US" smtClean="0"/>
              <a:t>‹#›</a:t>
            </a:fld>
            <a:endParaRPr lang="en-US"/>
          </a:p>
        </p:txBody>
      </p:sp>
      <p:cxnSp>
        <p:nvCxnSpPr>
          <p:cNvPr id="7" name="Straight Connector 6"/>
          <p:cNvCxnSpPr/>
          <p:nvPr userDrawn="1"/>
        </p:nvCxnSpPr>
        <p:spPr>
          <a:xfrm>
            <a:off x="0" y="1371600"/>
            <a:ext cx="7086600" cy="0"/>
          </a:xfrm>
          <a:prstGeom prst="line">
            <a:avLst/>
          </a:prstGeom>
          <a:ln w="9525">
            <a:gradFill flip="none" rotWithShape="1">
              <a:gsLst>
                <a:gs pos="62000">
                  <a:schemeClr val="tx2">
                    <a:lumMod val="60000"/>
                    <a:lumOff val="40000"/>
                  </a:schemeClr>
                </a:gs>
                <a:gs pos="100000">
                  <a:srgbClr val="D2DDF2"/>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33160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A4C75-B4AB-485B-9FD7-3A7BCA83F05A}" type="datetimeFigureOut">
              <a:rPr lang="en-US" smtClean="0"/>
              <a:t>7/18/14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331234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173028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A4C75-B4AB-485B-9FD7-3A7BCA83F05A}" type="datetimeFigureOut">
              <a:rPr lang="en-US" smtClean="0"/>
              <a:t>7/18/14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A3FE5-B873-4613-A917-2FE0500E7EFC}" type="slidenum">
              <a:rPr lang="en-US" smtClean="0"/>
              <a:t>‹#›</a:t>
            </a:fld>
            <a:endParaRPr lang="en-US"/>
          </a:p>
        </p:txBody>
      </p:sp>
    </p:spTree>
    <p:extLst>
      <p:ext uri="{BB962C8B-B14F-4D97-AF65-F5344CB8AC3E}">
        <p14:creationId xmlns:p14="http://schemas.microsoft.com/office/powerpoint/2010/main" val="22690939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3BCA4C75-B4AB-485B-9FD7-3A7BCA83F05A}" type="datetimeFigureOut">
              <a:rPr lang="en-US" smtClean="0"/>
              <a:pPr/>
              <a:t>7/18/14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5C2A3FE5-B873-4613-A917-2FE0500E7EFC}" type="slidenum">
              <a:rPr lang="en-US" smtClean="0"/>
              <a:pPr/>
              <a:t>‹#›</a:t>
            </a:fld>
            <a:endParaRPr lang="en-US"/>
          </a:p>
        </p:txBody>
      </p:sp>
    </p:spTree>
    <p:extLst>
      <p:ext uri="{BB962C8B-B14F-4D97-AF65-F5344CB8AC3E}">
        <p14:creationId xmlns:p14="http://schemas.microsoft.com/office/powerpoint/2010/main" val="793383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lumMod val="60000"/>
            <a:lumOff val="40000"/>
          </a:schemeClr>
        </a:buClr>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accent3">
            <a:lumMod val="75000"/>
          </a:schemeClr>
        </a:buClr>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D28280"/>
        </a:buClr>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chemeClr val="accent6">
            <a:lumMod val="75000"/>
          </a:schemeClr>
        </a:buClr>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24585"/>
            <a:ext cx="7772400" cy="1470025"/>
          </a:xfrm>
        </p:spPr>
        <p:txBody>
          <a:bodyPr/>
          <a:lstStyle/>
          <a:p>
            <a:r>
              <a:rPr lang="en-US" dirty="0" smtClean="0"/>
              <a:t>Recursion, pt. 3:</a:t>
            </a:r>
            <a:endParaRPr lang="en-US" sz="3600" dirty="0"/>
          </a:p>
        </p:txBody>
      </p:sp>
      <p:sp>
        <p:nvSpPr>
          <p:cNvPr id="5" name="Subtitle 4"/>
          <p:cNvSpPr>
            <a:spLocks noGrp="1"/>
          </p:cNvSpPr>
          <p:nvPr>
            <p:ph type="subTitle" idx="1"/>
          </p:nvPr>
        </p:nvSpPr>
        <p:spPr/>
        <p:txBody>
          <a:bodyPr/>
          <a:lstStyle/>
          <a:p>
            <a:r>
              <a:rPr lang="en-US" dirty="0" smtClean="0"/>
              <a:t>The Towers </a:t>
            </a:r>
            <a:r>
              <a:rPr lang="en-US" dirty="0"/>
              <a:t>of </a:t>
            </a:r>
            <a:r>
              <a:rPr lang="en-US" dirty="0" smtClean="0"/>
              <a:t>Hanoi</a:t>
            </a:r>
          </a:p>
          <a:p>
            <a:r>
              <a:rPr lang="en-US" dirty="0" smtClean="0"/>
              <a:t>07-18-2014</a:t>
            </a:r>
            <a:endParaRPr lang="en-US" dirty="0"/>
          </a:p>
        </p:txBody>
      </p:sp>
      <p:grpSp>
        <p:nvGrpSpPr>
          <p:cNvPr id="6" name="Group 5"/>
          <p:cNvGrpSpPr/>
          <p:nvPr/>
        </p:nvGrpSpPr>
        <p:grpSpPr>
          <a:xfrm>
            <a:off x="2619632" y="5314298"/>
            <a:ext cx="3929450" cy="877576"/>
            <a:chOff x="197711" y="3403491"/>
            <a:chExt cx="8773291" cy="1959365"/>
          </a:xfrm>
        </p:grpSpPr>
        <p:sp>
          <p:nvSpPr>
            <p:cNvPr id="7" name="Flowchart: Magnetic Disk 6"/>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862503" y="3588847"/>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1404658" y="340349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4379545" y="438182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4378261" y="42040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4378261" y="402350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4378261" y="385050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4378261" y="367750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4379545" y="349215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Magnetic Disk 22"/>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Magnetic Disk 23"/>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agnetic Disk 24"/>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p:cNvSpPr/>
            <p:nvPr/>
          </p:nvSpPr>
          <p:spPr>
            <a:xfrm>
              <a:off x="7392120" y="437188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gnetic Disk 26"/>
            <p:cNvSpPr/>
            <p:nvPr/>
          </p:nvSpPr>
          <p:spPr>
            <a:xfrm>
              <a:off x="7392120" y="4184143"/>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7392120" y="400362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92120" y="3830630"/>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92120" y="365763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32716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 which can be reached from this stage, and so forth.</a:t>
            </a:r>
          </a:p>
        </p:txBody>
      </p:sp>
      <p:sp>
        <p:nvSpPr>
          <p:cNvPr id="8" name="Flowchart: Magnetic Disk 7"/>
          <p:cNvSpPr/>
          <p:nvPr/>
        </p:nvSpPr>
        <p:spPr>
          <a:xfrm>
            <a:off x="19771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95510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80896" y="4757417"/>
            <a:ext cx="376363"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415881"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1415881"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621365" y="511534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6728870" y="486820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6849965" y="4633425"/>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9731" y="5185464"/>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1415881" y="49958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1415881" y="480684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1415881" y="461819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1415881" y="44608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1415881" y="427968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15881" y="41094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93479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82310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4379545" y="463407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4379545" y="444542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4379545" y="428808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4379545" y="410690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4379545" y="393668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7380896" y="443590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7380896" y="425472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7380896" y="408450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8789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lstStyle/>
          <a:p>
            <a:r>
              <a:rPr lang="en-US" dirty="0" smtClean="0"/>
              <a:t>What common property do these moves have?</a:t>
            </a:r>
          </a:p>
          <a:p>
            <a:pPr lvl="1"/>
            <a:r>
              <a:rPr lang="en-US" dirty="0" smtClean="0"/>
              <a:t>Our goal is first to move the bottom-most ring of the stack to the destination tower.</a:t>
            </a:r>
          </a:p>
          <a:p>
            <a:pPr lvl="1"/>
            <a:r>
              <a:rPr lang="en-US" dirty="0" smtClean="0"/>
              <a:t>To do this, we must move the rest of the stack to the spare tower.</a:t>
            </a:r>
          </a:p>
        </p:txBody>
      </p:sp>
    </p:spTree>
    <p:extLst>
      <p:ext uri="{BB962C8B-B14F-4D97-AF65-F5344CB8AC3E}">
        <p14:creationId xmlns:p14="http://schemas.microsoft.com/office/powerpoint/2010/main" val="474150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normAutofit/>
          </a:bodyPr>
          <a:lstStyle/>
          <a:p>
            <a:r>
              <a:rPr lang="en-US" dirty="0" smtClean="0"/>
              <a:t>Note what we’re saying here.</a:t>
            </a:r>
            <a:endParaRPr lang="en-US" dirty="0"/>
          </a:p>
          <a:p>
            <a:pPr lvl="1"/>
            <a:r>
              <a:rPr lang="en-US" dirty="0"/>
              <a:t>“To do this, we </a:t>
            </a:r>
            <a:r>
              <a:rPr lang="en-US" i="1" dirty="0"/>
              <a:t>must</a:t>
            </a:r>
            <a:r>
              <a:rPr lang="en-US" dirty="0"/>
              <a:t> move the rest of the stack to the spare tower</a:t>
            </a:r>
            <a:r>
              <a:rPr lang="en-US" dirty="0" smtClean="0"/>
              <a:t>.”</a:t>
            </a:r>
          </a:p>
          <a:p>
            <a:r>
              <a:rPr lang="en-US" dirty="0" smtClean="0"/>
              <a:t>In other words, to move the entire stack from the left to the right tower… will require the ability to move almost the entire stack from the left to the spare tower.</a:t>
            </a:r>
          </a:p>
        </p:txBody>
      </p:sp>
    </p:spTree>
    <p:extLst>
      <p:ext uri="{BB962C8B-B14F-4D97-AF65-F5344CB8AC3E}">
        <p14:creationId xmlns:p14="http://schemas.microsoft.com/office/powerpoint/2010/main" val="29541052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lstStyle/>
          <a:p>
            <a:r>
              <a:rPr lang="en-US" dirty="0" smtClean="0"/>
              <a:t>To move the stack of rings… requires being able to move (a smaller portion of) the stack.</a:t>
            </a:r>
          </a:p>
          <a:p>
            <a:r>
              <a:rPr lang="en-US" dirty="0" smtClean="0"/>
              <a:t>Note that this involves a reduction – our stack size will reduce by one upon each such reduction.</a:t>
            </a:r>
          </a:p>
        </p:txBody>
      </p:sp>
    </p:spTree>
    <p:extLst>
      <p:ext uri="{BB962C8B-B14F-4D97-AF65-F5344CB8AC3E}">
        <p14:creationId xmlns:p14="http://schemas.microsoft.com/office/powerpoint/2010/main" val="2784119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lstStyle/>
          <a:p>
            <a:r>
              <a:rPr lang="en-US" dirty="0"/>
              <a:t>Combining these two facts together, we have a </a:t>
            </a:r>
            <a:r>
              <a:rPr lang="en-US" i="1" dirty="0"/>
              <a:t>perfect</a:t>
            </a:r>
            <a:r>
              <a:rPr lang="en-US" dirty="0"/>
              <a:t> candidate for recursion</a:t>
            </a:r>
            <a:r>
              <a:rPr lang="en-US" dirty="0" smtClean="0"/>
              <a:t>.</a:t>
            </a:r>
          </a:p>
          <a:p>
            <a:pPr lvl="1"/>
            <a:r>
              <a:rPr lang="en-US" dirty="0" smtClean="0"/>
              <a:t>We can solve the problem in terms of a reduced form of itself.</a:t>
            </a:r>
          </a:p>
          <a:p>
            <a:pPr lvl="1"/>
            <a:r>
              <a:rPr lang="en-US" dirty="0" smtClean="0"/>
              <a:t>We’ll move the stack from one tower to another by… moving (most of) the stack from one tower to another.  </a:t>
            </a:r>
            <a:r>
              <a:rPr lang="en-US" b="1" dirty="0" smtClean="0"/>
              <a:t>Recursion</a:t>
            </a:r>
            <a:r>
              <a:rPr lang="en-US" dirty="0" smtClean="0"/>
              <a:t>.</a:t>
            </a:r>
            <a:endParaRPr lang="en-US" dirty="0"/>
          </a:p>
        </p:txBody>
      </p:sp>
    </p:spTree>
    <p:extLst>
      <p:ext uri="{BB962C8B-B14F-4D97-AF65-F5344CB8AC3E}">
        <p14:creationId xmlns:p14="http://schemas.microsoft.com/office/powerpoint/2010/main" val="28121484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lstStyle/>
          <a:p>
            <a:r>
              <a:rPr lang="en-US" dirty="0" smtClean="0"/>
              <a:t>So, in order…</a:t>
            </a:r>
          </a:p>
          <a:p>
            <a:pPr marL="971550" lvl="1" indent="-514350">
              <a:buFont typeface="+mj-lt"/>
              <a:buAutoNum type="arabicPeriod"/>
            </a:pPr>
            <a:r>
              <a:rPr lang="en-US" dirty="0" smtClean="0"/>
              <a:t>Move the top n-1 rings from the source to the spare tower.</a:t>
            </a:r>
          </a:p>
          <a:p>
            <a:pPr marL="971550" lvl="1" indent="-514350">
              <a:buFont typeface="+mj-lt"/>
              <a:buAutoNum type="arabicPeriod"/>
            </a:pPr>
            <a:r>
              <a:rPr lang="en-US" dirty="0" smtClean="0"/>
              <a:t>Move the bottom (the leftover 1 ring) from the source to the destination tower.</a:t>
            </a:r>
          </a:p>
          <a:p>
            <a:pPr marL="971550" lvl="1" indent="-514350">
              <a:buFont typeface="+mj-lt"/>
              <a:buAutoNum type="arabicPeriod"/>
            </a:pPr>
            <a:r>
              <a:rPr lang="en-US" dirty="0" smtClean="0"/>
              <a:t>Relocate those n-1 rings we had placed on the spare tower over to the destination tower.</a:t>
            </a:r>
            <a:endParaRPr lang="en-US" dirty="0"/>
          </a:p>
        </p:txBody>
      </p:sp>
    </p:spTree>
    <p:extLst>
      <p:ext uri="{BB962C8B-B14F-4D97-AF65-F5344CB8AC3E}">
        <p14:creationId xmlns:p14="http://schemas.microsoft.com/office/powerpoint/2010/main" val="32315424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smtClean="0"/>
              <a:t>Note how the process works for this case…</a:t>
            </a:r>
          </a:p>
        </p:txBody>
      </p:sp>
      <p:sp>
        <p:nvSpPr>
          <p:cNvPr id="8" name="Flowchart: Magnetic Disk 7"/>
          <p:cNvSpPr/>
          <p:nvPr/>
        </p:nvSpPr>
        <p:spPr>
          <a:xfrm>
            <a:off x="19771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518988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91803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63384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438670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4151925"/>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966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92120" y="527304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92120" y="508769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92120" y="490185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92120" y="471282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92120" y="452417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92120" y="436683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92120" y="4185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7392120" y="401543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029197" y="2286000"/>
            <a:ext cx="1860446" cy="523220"/>
          </a:xfrm>
          <a:prstGeom prst="rect">
            <a:avLst/>
          </a:prstGeom>
          <a:noFill/>
        </p:spPr>
        <p:txBody>
          <a:bodyPr wrap="none" rtlCol="0">
            <a:spAutoFit/>
          </a:bodyPr>
          <a:lstStyle/>
          <a:p>
            <a:pPr algn="ctr"/>
            <a:r>
              <a:rPr lang="en-US" sz="2800" dirty="0" smtClean="0"/>
              <a:t>Destination</a:t>
            </a:r>
            <a:endParaRPr lang="en-US" sz="2800" dirty="0"/>
          </a:p>
        </p:txBody>
      </p:sp>
      <p:sp>
        <p:nvSpPr>
          <p:cNvPr id="54" name="TextBox 53"/>
          <p:cNvSpPr txBox="1"/>
          <p:nvPr/>
        </p:nvSpPr>
        <p:spPr>
          <a:xfrm>
            <a:off x="5455083" y="2961620"/>
            <a:ext cx="1008674" cy="523220"/>
          </a:xfrm>
          <a:prstGeom prst="rect">
            <a:avLst/>
          </a:prstGeom>
          <a:noFill/>
        </p:spPr>
        <p:txBody>
          <a:bodyPr wrap="none" rtlCol="0">
            <a:spAutoFit/>
          </a:bodyPr>
          <a:lstStyle/>
          <a:p>
            <a:pPr algn="ctr"/>
            <a:r>
              <a:rPr lang="en-US" sz="2800" dirty="0" smtClean="0"/>
              <a:t>Spare</a:t>
            </a:r>
            <a:endParaRPr lang="en-US" sz="2800" dirty="0"/>
          </a:p>
        </p:txBody>
      </p:sp>
      <p:cxnSp>
        <p:nvCxnSpPr>
          <p:cNvPr id="6" name="Straight Arrow Connector 5"/>
          <p:cNvCxnSpPr/>
          <p:nvPr/>
        </p:nvCxnSpPr>
        <p:spPr>
          <a:xfrm>
            <a:off x="6463757" y="2809220"/>
            <a:ext cx="851443" cy="115734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840357" y="3275412"/>
            <a:ext cx="635663" cy="7400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04985" y="2971318"/>
            <a:ext cx="1178079" cy="523220"/>
          </a:xfrm>
          <a:prstGeom prst="rect">
            <a:avLst/>
          </a:prstGeom>
          <a:noFill/>
        </p:spPr>
        <p:txBody>
          <a:bodyPr wrap="none" rtlCol="0">
            <a:spAutoFit/>
          </a:bodyPr>
          <a:lstStyle/>
          <a:p>
            <a:pPr algn="ctr"/>
            <a:r>
              <a:rPr lang="en-US" sz="2800" dirty="0" smtClean="0"/>
              <a:t>Source</a:t>
            </a:r>
            <a:endParaRPr lang="en-US" sz="2800" dirty="0"/>
          </a:p>
        </p:txBody>
      </p:sp>
      <p:sp>
        <p:nvSpPr>
          <p:cNvPr id="57" name="Flowchart: Magnetic Disk 56"/>
          <p:cNvSpPr/>
          <p:nvPr/>
        </p:nvSpPr>
        <p:spPr>
          <a:xfrm>
            <a:off x="4379545" y="525671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4379545" y="507136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4379545" y="488552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Magnetic Disk 68"/>
          <p:cNvSpPr/>
          <p:nvPr/>
        </p:nvSpPr>
        <p:spPr>
          <a:xfrm>
            <a:off x="4379545" y="469649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4379545" y="450785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4379545" y="435050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4379545" y="41693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Magnetic Disk 72"/>
          <p:cNvSpPr/>
          <p:nvPr/>
        </p:nvSpPr>
        <p:spPr>
          <a:xfrm>
            <a:off x="4379545" y="399910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821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4"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smtClean="0"/>
              <a:t>…as well as for this case (moving the top 4 disks).</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6317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7414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8550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2815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4698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7675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029197" y="2286000"/>
            <a:ext cx="1860446" cy="523220"/>
          </a:xfrm>
          <a:prstGeom prst="rect">
            <a:avLst/>
          </a:prstGeom>
          <a:noFill/>
        </p:spPr>
        <p:txBody>
          <a:bodyPr wrap="none" rtlCol="0">
            <a:spAutoFit/>
          </a:bodyPr>
          <a:lstStyle/>
          <a:p>
            <a:pPr algn="ctr"/>
            <a:r>
              <a:rPr lang="en-US" sz="2800" dirty="0" smtClean="0"/>
              <a:t>Destination</a:t>
            </a:r>
            <a:endParaRPr lang="en-US" sz="2800" dirty="0"/>
          </a:p>
        </p:txBody>
      </p:sp>
      <p:sp>
        <p:nvSpPr>
          <p:cNvPr id="56" name="TextBox 55"/>
          <p:cNvSpPr txBox="1"/>
          <p:nvPr/>
        </p:nvSpPr>
        <p:spPr>
          <a:xfrm>
            <a:off x="5455083" y="2961620"/>
            <a:ext cx="1008674" cy="523220"/>
          </a:xfrm>
          <a:prstGeom prst="rect">
            <a:avLst/>
          </a:prstGeom>
          <a:noFill/>
        </p:spPr>
        <p:txBody>
          <a:bodyPr wrap="none" rtlCol="0">
            <a:spAutoFit/>
          </a:bodyPr>
          <a:lstStyle/>
          <a:p>
            <a:pPr algn="ctr"/>
            <a:r>
              <a:rPr lang="en-US" sz="2800" dirty="0" smtClean="0"/>
              <a:t>Spare</a:t>
            </a:r>
            <a:endParaRPr lang="en-US" sz="2800" dirty="0"/>
          </a:p>
        </p:txBody>
      </p:sp>
      <p:cxnSp>
        <p:nvCxnSpPr>
          <p:cNvPr id="57" name="Straight Arrow Connector 56"/>
          <p:cNvCxnSpPr>
            <a:stCxn id="56" idx="3"/>
          </p:cNvCxnSpPr>
          <p:nvPr/>
        </p:nvCxnSpPr>
        <p:spPr>
          <a:xfrm>
            <a:off x="6463757" y="3223230"/>
            <a:ext cx="851443" cy="7433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524387" y="2723322"/>
            <a:ext cx="764820" cy="124324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04985" y="2971318"/>
            <a:ext cx="1178079" cy="523220"/>
          </a:xfrm>
          <a:prstGeom prst="rect">
            <a:avLst/>
          </a:prstGeom>
          <a:noFill/>
        </p:spPr>
        <p:txBody>
          <a:bodyPr wrap="none" rtlCol="0">
            <a:spAutoFit/>
          </a:bodyPr>
          <a:lstStyle/>
          <a:p>
            <a:pPr algn="ctr"/>
            <a:r>
              <a:rPr lang="en-US" sz="2800" dirty="0" smtClean="0"/>
              <a:t>Source</a:t>
            </a:r>
            <a:endParaRPr lang="en-US" sz="2800" dirty="0"/>
          </a:p>
        </p:txBody>
      </p:sp>
    </p:spTree>
    <p:extLst>
      <p:ext uri="{BB962C8B-B14F-4D97-AF65-F5344CB8AC3E}">
        <p14:creationId xmlns:p14="http://schemas.microsoft.com/office/powerpoint/2010/main" val="175623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a:t>…as well as for this case</a:t>
            </a:r>
            <a:r>
              <a:rPr lang="en-US" dirty="0" smtClean="0"/>
              <a:t>.</a:t>
            </a:r>
          </a:p>
          <a:p>
            <a:pPr lvl="1"/>
            <a:r>
              <a:rPr lang="en-US" dirty="0" smtClean="0"/>
              <a:t>The difference is that the “destination” tower and “spare” are </a:t>
            </a:r>
            <a:r>
              <a:rPr lang="en-US" i="1" dirty="0" smtClean="0"/>
              <a:t>different</a:t>
            </a:r>
            <a:r>
              <a:rPr lang="en-US" dirty="0" smtClean="0"/>
              <a:t> here than it was for the other situations.</a:t>
            </a:r>
            <a:endParaRPr lang="en-US" dirty="0"/>
          </a:p>
        </p:txBody>
      </p:sp>
      <p:sp>
        <p:nvSpPr>
          <p:cNvPr id="8" name="Flowchart: Magnetic Disk 7"/>
          <p:cNvSpPr/>
          <p:nvPr/>
        </p:nvSpPr>
        <p:spPr>
          <a:xfrm>
            <a:off x="19771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95510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80896" y="4757417"/>
            <a:ext cx="376363"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415881"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1415881"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621365" y="511534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6728870" y="486820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6849965" y="4633425"/>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9731" y="5185464"/>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1415881" y="49958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1415881" y="480684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1415881" y="461819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1415881" y="44608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1415881" y="427968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15881" y="41094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5117" y="493769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5117" y="474866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4375117" y="4560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4375117" y="440267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4375117" y="422150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4375117" y="405127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7392119" y="445432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7392119" y="427315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7392119" y="410292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9097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Step</a:t>
            </a:r>
            <a:endParaRPr lang="en-US" dirty="0"/>
          </a:p>
        </p:txBody>
      </p:sp>
      <p:sp>
        <p:nvSpPr>
          <p:cNvPr id="3" name="Content Placeholder 2"/>
          <p:cNvSpPr>
            <a:spLocks noGrp="1"/>
          </p:cNvSpPr>
          <p:nvPr>
            <p:ph idx="1"/>
          </p:nvPr>
        </p:nvSpPr>
        <p:spPr/>
        <p:txBody>
          <a:bodyPr/>
          <a:lstStyle/>
          <a:p>
            <a:r>
              <a:rPr lang="en-US" dirty="0" smtClean="0"/>
              <a:t>So, while we know the general idea for reducing the problem, there’s the problem of towers serving different purposes at different stages.</a:t>
            </a:r>
            <a:endParaRPr lang="en-US" dirty="0"/>
          </a:p>
        </p:txBody>
      </p:sp>
    </p:spTree>
    <p:extLst>
      <p:ext uri="{BB962C8B-B14F-4D97-AF65-F5344CB8AC3E}">
        <p14:creationId xmlns:p14="http://schemas.microsoft.com/office/powerpoint/2010/main" val="35255413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One classic recursive problem is that of the Towers of Hanoi.</a:t>
            </a:r>
          </a:p>
          <a:p>
            <a:endParaRPr lang="en-US" dirty="0" smtClean="0"/>
          </a:p>
        </p:txBody>
      </p:sp>
      <p:sp>
        <p:nvSpPr>
          <p:cNvPr id="8" name="Flowchart: Magnetic Disk 7"/>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3588847"/>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40349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379545" y="438182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4378261" y="42040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378261" y="402350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4378261" y="385050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8261" y="367750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349215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37188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92120" y="4184143"/>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7392120" y="400362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7392120" y="3830630"/>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392120" y="365763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Magnetic Disk 67"/>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00439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smtClean="0"/>
              <a:t>In order to move the full tower from the left peg to the right…</a:t>
            </a:r>
          </a:p>
        </p:txBody>
      </p:sp>
      <p:sp>
        <p:nvSpPr>
          <p:cNvPr id="8" name="Flowchart: Magnetic Disk 7"/>
          <p:cNvSpPr/>
          <p:nvPr/>
        </p:nvSpPr>
        <p:spPr>
          <a:xfrm>
            <a:off x="19771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518988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91803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63384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438670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4151925"/>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966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4379545" y="528016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4379545" y="50948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4379545" y="49089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4379545" y="471994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4379545" y="453129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4379545" y="43739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4379545" y="419278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4379545" y="402255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7392120" y="527688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7392120" y="509153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7392120" y="490569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7392120" y="471666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7392120" y="452801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7392120" y="437067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7392120" y="418950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7392120" y="401927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8712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smtClean="0"/>
              <a:t>…we move the top n-1 to the </a:t>
            </a:r>
            <a:r>
              <a:rPr lang="en-US" i="1" dirty="0" smtClean="0"/>
              <a:t>spare</a:t>
            </a:r>
            <a:r>
              <a:rPr lang="en-US" dirty="0" smtClean="0"/>
              <a:t> tower.</a:t>
            </a:r>
          </a:p>
          <a:p>
            <a:pPr lvl="1"/>
            <a:r>
              <a:rPr lang="en-US" dirty="0" smtClean="0"/>
              <a:t>Thus, the spare and destination towers get interchanged, conceptually.</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5654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675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7886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215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4034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701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99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The method needs to access all of the towers at every frame.</a:t>
            </a:r>
          </a:p>
          <a:p>
            <a:pPr lvl="1"/>
            <a:r>
              <a:rPr lang="en-US" dirty="0" smtClean="0"/>
              <a:t>What </a:t>
            </a:r>
            <a:r>
              <a:rPr lang="en-US" i="1" dirty="0" smtClean="0"/>
              <a:t>changes</a:t>
            </a:r>
            <a:r>
              <a:rPr lang="en-US" dirty="0" smtClean="0"/>
              <a:t> is the name by which we will reference each tower.</a:t>
            </a:r>
          </a:p>
          <a:p>
            <a:pPr lvl="1"/>
            <a:r>
              <a:rPr lang="en-US" dirty="0" smtClean="0"/>
              <a:t>Hmm.  </a:t>
            </a:r>
            <a:r>
              <a:rPr lang="en-US" i="1" dirty="0" smtClean="0"/>
              <a:t>Reference</a:t>
            </a:r>
            <a:r>
              <a:rPr lang="en-US" dirty="0" smtClean="0"/>
              <a:t>.</a:t>
            </a:r>
          </a:p>
          <a:p>
            <a:r>
              <a:rPr lang="en-US" dirty="0" smtClean="0"/>
              <a:t>Remember, the changes to each tower should propagate across every frame of the method.</a:t>
            </a:r>
            <a:endParaRPr lang="en-US" dirty="0"/>
          </a:p>
        </p:txBody>
      </p:sp>
    </p:spTree>
    <p:extLst>
      <p:ext uri="{BB962C8B-B14F-4D97-AF65-F5344CB8AC3E}">
        <p14:creationId xmlns:p14="http://schemas.microsoft.com/office/powerpoint/2010/main" val="22704199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idx="1"/>
          </p:nvPr>
        </p:nvSpPr>
        <p:spPr>
          <a:xfrm>
            <a:off x="457199" y="1600200"/>
            <a:ext cx="8428383" cy="4525963"/>
          </a:xfrm>
        </p:spPr>
        <p:txBody>
          <a:bodyPr>
            <a:normAutofit/>
          </a:bodyPr>
          <a:lstStyle/>
          <a:p>
            <a:pPr marL="0" indent="0">
              <a:buNone/>
            </a:pPr>
            <a:r>
              <a:rPr lang="en-US" sz="2000" dirty="0" smtClean="0">
                <a:solidFill>
                  <a:schemeClr val="accent4"/>
                </a:solidFill>
                <a:latin typeface="Lucida Console" pitchFamily="49" charset="0"/>
              </a:rPr>
              <a:t>void</a:t>
            </a:r>
            <a:r>
              <a:rPr lang="en-US" sz="2000" dirty="0" smtClean="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a:t>
            </a:r>
            <a:r>
              <a:rPr lang="en-US" sz="2000" dirty="0" err="1" smtClean="0">
                <a:solidFill>
                  <a:schemeClr val="accent4"/>
                </a:solidFill>
                <a:latin typeface="Lucida Console" pitchFamily="49" charset="0"/>
              </a:rPr>
              <a:t>int</a:t>
            </a:r>
            <a:r>
              <a:rPr lang="en-US" sz="2000" dirty="0" smtClean="0">
                <a:latin typeface="Lucida Console" pitchFamily="49" charset="0"/>
              </a:rPr>
              <a:t> n, Tower* </a:t>
            </a:r>
            <a:r>
              <a:rPr lang="en-US" sz="2000" dirty="0" err="1" smtClean="0">
                <a:latin typeface="Lucida Console" pitchFamily="49" charset="0"/>
              </a:rPr>
              <a:t>src</a:t>
            </a:r>
            <a:r>
              <a:rPr lang="en-US" sz="2000" dirty="0" smtClean="0">
                <a:latin typeface="Lucida Console" pitchFamily="49" charset="0"/>
              </a:rPr>
              <a:t>, Tower* </a:t>
            </a:r>
            <a:r>
              <a:rPr lang="en-US" sz="2000" dirty="0" err="1" smtClean="0">
                <a:latin typeface="Lucida Console" pitchFamily="49" charset="0"/>
              </a:rPr>
              <a:t>spr</a:t>
            </a:r>
            <a:r>
              <a:rPr lang="en-US" sz="2000" dirty="0" smtClean="0">
                <a:latin typeface="Lucida Console" pitchFamily="49" charset="0"/>
              </a:rPr>
              <a:t>, Tower*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a:p>
            <a:pPr marL="0" indent="0">
              <a:buNone/>
            </a:pPr>
            <a:r>
              <a:rPr lang="en-US" sz="2000" dirty="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 </a:t>
            </a:r>
            <a:r>
              <a:rPr lang="en-US" sz="2000" dirty="0" err="1" smtClean="0">
                <a:latin typeface="Lucida Console" pitchFamily="49" charset="0"/>
              </a:rPr>
              <a:t>spr</a:t>
            </a:r>
            <a:r>
              <a:rPr lang="en-US" sz="2000" dirty="0" smtClean="0">
                <a:latin typeface="Lucida Console" pitchFamily="49" charset="0"/>
              </a:rPr>
              <a:t>);</a:t>
            </a:r>
          </a:p>
          <a:p>
            <a:pPr marL="0" indent="0">
              <a:buNone/>
            </a:pPr>
            <a:r>
              <a:rPr lang="en-US" sz="2000" dirty="0">
                <a:latin typeface="Lucida Console" pitchFamily="49" charset="0"/>
              </a:rPr>
              <a:t>	</a:t>
            </a:r>
            <a:r>
              <a:rPr lang="en-US" sz="2000" dirty="0" smtClean="0">
                <a:latin typeface="Lucida Console" pitchFamily="49" charset="0"/>
              </a:rPr>
              <a:t>Ring p = </a:t>
            </a:r>
            <a:r>
              <a:rPr lang="en-US" sz="2000" dirty="0" err="1" smtClean="0">
                <a:latin typeface="Lucida Console" pitchFamily="49" charset="0"/>
              </a:rPr>
              <a:t>src</a:t>
            </a:r>
            <a:r>
              <a:rPr lang="en-US" sz="2000" dirty="0" smtClean="0">
                <a:latin typeface="Lucida Console" pitchFamily="49" charset="0"/>
              </a:rPr>
              <a:t>-&gt;</a:t>
            </a:r>
            <a:r>
              <a:rPr lang="en-US" sz="2000" dirty="0" err="1" smtClean="0">
                <a:latin typeface="Lucida Console" pitchFamily="49" charset="0"/>
              </a:rPr>
              <a:t>takeRing</a:t>
            </a:r>
            <a:r>
              <a:rPr lang="en-US" sz="2000" dirty="0" smtClean="0">
                <a:latin typeface="Lucida Console" pitchFamily="49" charset="0"/>
              </a:rPr>
              <a:t>();</a:t>
            </a:r>
          </a:p>
          <a:p>
            <a:pPr marL="0" indent="0">
              <a:buNone/>
            </a:pPr>
            <a:r>
              <a:rPr lang="en-US" sz="2000" dirty="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-&gt;</a:t>
            </a:r>
            <a:r>
              <a:rPr lang="en-US" sz="2000" dirty="0" err="1" smtClean="0">
                <a:latin typeface="Lucida Console" pitchFamily="49" charset="0"/>
              </a:rPr>
              <a:t>placeRing</a:t>
            </a:r>
            <a:r>
              <a:rPr lang="en-US" sz="2000" dirty="0" smtClean="0">
                <a:latin typeface="Lucida Console" pitchFamily="49" charset="0"/>
              </a:rPr>
              <a:t>(p);</a:t>
            </a:r>
          </a:p>
          <a:p>
            <a:pPr marL="0" indent="0">
              <a:buNone/>
            </a:pPr>
            <a:r>
              <a:rPr lang="en-US" sz="2000" dirty="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spr</a:t>
            </a:r>
            <a:r>
              <a:rPr lang="en-US" sz="2000" dirty="0" smtClean="0">
                <a:latin typeface="Lucida Console" pitchFamily="49" charset="0"/>
              </a:rPr>
              <a:t>,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a:p>
            <a:pPr marL="0" indent="0">
              <a:buNone/>
            </a:pPr>
            <a:endParaRPr lang="en-US" sz="1050" dirty="0">
              <a:latin typeface="Lucida Console" pitchFamily="49" charset="0"/>
            </a:endParaRPr>
          </a:p>
          <a:p>
            <a:r>
              <a:rPr lang="en-US" dirty="0" smtClean="0"/>
              <a:t>Note:  “Ring” and “Tower” haven’t been defined or analyzed yet.</a:t>
            </a:r>
            <a:endParaRPr lang="en-US" dirty="0"/>
          </a:p>
        </p:txBody>
      </p:sp>
    </p:spTree>
    <p:extLst>
      <p:ext uri="{BB962C8B-B14F-4D97-AF65-F5344CB8AC3E}">
        <p14:creationId xmlns:p14="http://schemas.microsoft.com/office/powerpoint/2010/main" val="302108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Will this work?</a:t>
            </a:r>
          </a:p>
          <a:p>
            <a:pPr lvl="1"/>
            <a:r>
              <a:rPr lang="en-US" dirty="0" smtClean="0"/>
              <a:t>This is part of the beauty of passing objects by reference.  Changes to each tower will persist, and the name by which we call each Tower will change appropriately for the method.</a:t>
            </a:r>
          </a:p>
        </p:txBody>
      </p:sp>
    </p:spTree>
    <p:extLst>
      <p:ext uri="{BB962C8B-B14F-4D97-AF65-F5344CB8AC3E}">
        <p14:creationId xmlns:p14="http://schemas.microsoft.com/office/powerpoint/2010/main" val="35442477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This is a </a:t>
            </a:r>
            <a:r>
              <a:rPr lang="en-US" i="1" dirty="0" smtClean="0"/>
              <a:t>major</a:t>
            </a:r>
            <a:r>
              <a:rPr lang="en-US" dirty="0" smtClean="0"/>
              <a:t> benefit of using pointers!</a:t>
            </a:r>
          </a:p>
          <a:p>
            <a:pPr lvl="1"/>
            <a:r>
              <a:rPr lang="en-US" dirty="0" smtClean="0"/>
              <a:t>The whole “by reference” thing can be troublesome when starting out, since it can cause collateral damage.</a:t>
            </a:r>
          </a:p>
          <a:p>
            <a:pPr lvl="1"/>
            <a:r>
              <a:rPr lang="en-US" dirty="0" smtClean="0"/>
              <a:t>However, when references are fully understood, that “collateral” damage may be easily focused, channeled, and controlled for great benefit.</a:t>
            </a:r>
            <a:endParaRPr lang="en-US" dirty="0"/>
          </a:p>
        </p:txBody>
      </p:sp>
    </p:spTree>
    <p:extLst>
      <p:ext uri="{BB962C8B-B14F-4D97-AF65-F5344CB8AC3E}">
        <p14:creationId xmlns:p14="http://schemas.microsoft.com/office/powerpoint/2010/main" val="186943342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Towers</a:t>
            </a:r>
            <a:r>
              <a:rPr lang="en-US" dirty="0" smtClean="0"/>
              <a:t> of Hanoi</a:t>
            </a:r>
            <a:endParaRPr lang="en-US" dirty="0"/>
          </a:p>
        </p:txBody>
      </p:sp>
      <p:sp>
        <p:nvSpPr>
          <p:cNvPr id="3" name="Content Placeholder 2"/>
          <p:cNvSpPr>
            <a:spLocks noGrp="1"/>
          </p:cNvSpPr>
          <p:nvPr>
            <p:ph idx="1"/>
          </p:nvPr>
        </p:nvSpPr>
        <p:spPr/>
        <p:txBody>
          <a:bodyPr/>
          <a:lstStyle/>
          <a:p>
            <a:r>
              <a:rPr lang="en-US" dirty="0" smtClean="0"/>
              <a:t>What’s left to examine?</a:t>
            </a:r>
          </a:p>
          <a:p>
            <a:pPr lvl="1"/>
            <a:r>
              <a:rPr lang="en-US" dirty="0" smtClean="0"/>
              <a:t>Ah yes.  “Ring” and “Tower” still haven’t yet been defined.</a:t>
            </a:r>
          </a:p>
          <a:p>
            <a:pPr lvl="1"/>
            <a:r>
              <a:rPr lang="en-US" dirty="0" smtClean="0"/>
              <a:t>Let’s look at the towers first.</a:t>
            </a:r>
            <a:endParaRPr lang="en-US" dirty="0"/>
          </a:p>
        </p:txBody>
      </p:sp>
    </p:spTree>
    <p:extLst>
      <p:ext uri="{BB962C8B-B14F-4D97-AF65-F5344CB8AC3E}">
        <p14:creationId xmlns:p14="http://schemas.microsoft.com/office/powerpoint/2010/main" val="28886264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Towers</a:t>
            </a:r>
            <a:r>
              <a:rPr lang="en-US" dirty="0" smtClean="0"/>
              <a:t> of Hanoi</a:t>
            </a:r>
            <a:endParaRPr lang="en-US" i="1" dirty="0"/>
          </a:p>
        </p:txBody>
      </p:sp>
      <p:sp>
        <p:nvSpPr>
          <p:cNvPr id="3" name="Content Placeholder 2"/>
          <p:cNvSpPr>
            <a:spLocks noGrp="1"/>
          </p:cNvSpPr>
          <p:nvPr>
            <p:ph idx="1"/>
          </p:nvPr>
        </p:nvSpPr>
        <p:spPr/>
        <p:txBody>
          <a:bodyPr/>
          <a:lstStyle/>
          <a:p>
            <a:r>
              <a:rPr lang="en-US" dirty="0"/>
              <a:t>What would be a proper representation for each tower?</a:t>
            </a:r>
          </a:p>
          <a:p>
            <a:pPr lvl="1"/>
            <a:r>
              <a:rPr lang="en-US" dirty="0" smtClean="0"/>
              <a:t>We are placing </a:t>
            </a:r>
            <a:r>
              <a:rPr lang="en-US" dirty="0"/>
              <a:t>rings on the </a:t>
            </a:r>
            <a:r>
              <a:rPr lang="en-US" i="1" dirty="0"/>
              <a:t>top</a:t>
            </a:r>
            <a:r>
              <a:rPr lang="en-US" dirty="0"/>
              <a:t> of each tower and removing them from the </a:t>
            </a:r>
            <a:r>
              <a:rPr lang="en-US" i="1" dirty="0" smtClean="0"/>
              <a:t>top</a:t>
            </a:r>
            <a:r>
              <a:rPr lang="en-US" dirty="0" smtClean="0"/>
              <a:t>.</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4814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5911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7046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131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3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617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6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Towers</a:t>
            </a:r>
            <a:r>
              <a:rPr lang="en-US" dirty="0"/>
              <a:t> of Hanoi</a:t>
            </a:r>
          </a:p>
        </p:txBody>
      </p:sp>
      <p:sp>
        <p:nvSpPr>
          <p:cNvPr id="3" name="Content Placeholder 2"/>
          <p:cNvSpPr>
            <a:spLocks noGrp="1"/>
          </p:cNvSpPr>
          <p:nvPr>
            <p:ph idx="1"/>
          </p:nvPr>
        </p:nvSpPr>
        <p:spPr/>
        <p:txBody>
          <a:bodyPr/>
          <a:lstStyle/>
          <a:p>
            <a:r>
              <a:rPr lang="en-US" dirty="0" smtClean="0"/>
              <a:t>The towers are effectively stacks!</a:t>
            </a:r>
          </a:p>
          <a:p>
            <a:pPr lvl="1"/>
            <a:r>
              <a:rPr lang="en-US" dirty="0" smtClean="0"/>
              <a:t>Yeah, there’s a reason I’ve been talking about “stacks of rings.”</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4814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5911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7046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131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3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617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905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Towers</a:t>
            </a:r>
            <a:r>
              <a:rPr lang="en-US" dirty="0"/>
              <a:t> of Hanoi</a:t>
            </a:r>
          </a:p>
        </p:txBody>
      </p:sp>
      <p:sp>
        <p:nvSpPr>
          <p:cNvPr id="3" name="Content Placeholder 2"/>
          <p:cNvSpPr>
            <a:spLocks noGrp="1"/>
          </p:cNvSpPr>
          <p:nvPr>
            <p:ph idx="1"/>
          </p:nvPr>
        </p:nvSpPr>
        <p:spPr/>
        <p:txBody>
          <a:bodyPr>
            <a:normAutofit/>
          </a:bodyPr>
          <a:lstStyle/>
          <a:p>
            <a:r>
              <a:rPr lang="en-US" dirty="0" smtClean="0"/>
              <a:t>The towers are effectively stacks!</a:t>
            </a:r>
          </a:p>
          <a:p>
            <a:pPr lvl="1"/>
            <a:r>
              <a:rPr lang="en-US" sz="2400" dirty="0" smtClean="0"/>
              <a:t>We can model this for now by using a vector; elements should only be removed from and added at the vector’s end.</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4814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5911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7046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131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3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617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19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a:t>The goal in this problem:  to move the entire tower from the left-most peg to the right-most peg</a:t>
            </a:r>
            <a:r>
              <a:rPr lang="en-US" dirty="0" smtClean="0"/>
              <a:t>.</a:t>
            </a:r>
          </a:p>
          <a:p>
            <a:endParaRPr lang="en-US" dirty="0" smtClean="0"/>
          </a:p>
        </p:txBody>
      </p:sp>
      <p:grpSp>
        <p:nvGrpSpPr>
          <p:cNvPr id="4" name="Group 3"/>
          <p:cNvGrpSpPr/>
          <p:nvPr/>
        </p:nvGrpSpPr>
        <p:grpSpPr>
          <a:xfrm>
            <a:off x="911304" y="4379838"/>
            <a:ext cx="7290488" cy="1595762"/>
            <a:chOff x="197711" y="3442532"/>
            <a:chExt cx="8773291" cy="1920324"/>
          </a:xfrm>
        </p:grpSpPr>
        <p:sp>
          <p:nvSpPr>
            <p:cNvPr id="8" name="Flowchart: Magnetic Disk 7"/>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3627888"/>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442532"/>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379545" y="436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4379545" y="4164265"/>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379545"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4379545" y="381988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884" y="3657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37504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92120" y="4190466"/>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7392120"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7392120" y="3856832"/>
              <a:ext cx="365139" cy="247128"/>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392120" y="3657631"/>
              <a:ext cx="365139" cy="271854"/>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Magnetic Disk 67"/>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260034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As for the rings, they could easily be represented by integers, or by a custom class.</a:t>
            </a:r>
          </a:p>
          <a:p>
            <a:r>
              <a:rPr lang="en-US" dirty="0" smtClean="0"/>
              <a:t>For our in-class implementation here, let’s use a custom class.</a:t>
            </a:r>
          </a:p>
        </p:txBody>
      </p:sp>
    </p:spTree>
    <p:extLst>
      <p:ext uri="{BB962C8B-B14F-4D97-AF65-F5344CB8AC3E}">
        <p14:creationId xmlns:p14="http://schemas.microsoft.com/office/powerpoint/2010/main" val="334445025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Core Algorithm</a:t>
            </a:r>
            <a:endParaRPr lang="en-US" dirty="0"/>
          </a:p>
        </p:txBody>
      </p:sp>
      <p:sp>
        <p:nvSpPr>
          <p:cNvPr id="3" name="Content Placeholder 2"/>
          <p:cNvSpPr>
            <a:spLocks noGrp="1"/>
          </p:cNvSpPr>
          <p:nvPr>
            <p:ph idx="1"/>
          </p:nvPr>
        </p:nvSpPr>
        <p:spPr>
          <a:xfrm>
            <a:off x="457199" y="1600200"/>
            <a:ext cx="8557591" cy="4525963"/>
          </a:xfrm>
        </p:spPr>
        <p:txBody>
          <a:bodyPr>
            <a:normAutofit/>
          </a:bodyPr>
          <a:lstStyle/>
          <a:p>
            <a:pPr marL="0" indent="0">
              <a:buNone/>
            </a:pPr>
            <a:r>
              <a:rPr lang="en-US" sz="2000" dirty="0" smtClean="0">
                <a:solidFill>
                  <a:schemeClr val="accent4"/>
                </a:solidFill>
                <a:latin typeface="Lucida Console" pitchFamily="49" charset="0"/>
              </a:rPr>
              <a:t>void</a:t>
            </a:r>
            <a:r>
              <a:rPr lang="en-US" sz="2000" dirty="0" smtClean="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a:t>
            </a:r>
            <a:r>
              <a:rPr lang="en-US" sz="2000" dirty="0" err="1" smtClean="0">
                <a:solidFill>
                  <a:schemeClr val="accent4"/>
                </a:solidFill>
                <a:latin typeface="Lucida Console" pitchFamily="49" charset="0"/>
              </a:rPr>
              <a:t>int</a:t>
            </a:r>
            <a:r>
              <a:rPr lang="en-US" sz="2000" dirty="0" smtClean="0">
                <a:latin typeface="Lucida Console" pitchFamily="49" charset="0"/>
              </a:rPr>
              <a:t> n, Tower* </a:t>
            </a:r>
            <a:r>
              <a:rPr lang="en-US" sz="2000" dirty="0" err="1" smtClean="0">
                <a:latin typeface="Lucida Console" pitchFamily="49" charset="0"/>
              </a:rPr>
              <a:t>src</a:t>
            </a:r>
            <a:r>
              <a:rPr lang="en-US" sz="2000" dirty="0" smtClean="0">
                <a:latin typeface="Lucida Console" pitchFamily="49" charset="0"/>
              </a:rPr>
              <a:t>, Tower* </a:t>
            </a:r>
            <a:r>
              <a:rPr lang="en-US" sz="2000" dirty="0" err="1" smtClean="0">
                <a:latin typeface="Lucida Console" pitchFamily="49" charset="0"/>
              </a:rPr>
              <a:t>spr</a:t>
            </a:r>
            <a:r>
              <a:rPr lang="en-US" sz="2000" dirty="0" smtClean="0">
                <a:latin typeface="Lucida Console" pitchFamily="49" charset="0"/>
              </a:rPr>
              <a:t>, Tower*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a:p>
            <a:pPr marL="0" indent="0">
              <a:buNone/>
            </a:pPr>
            <a:r>
              <a:rPr lang="en-US" sz="2000" dirty="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 </a:t>
            </a:r>
            <a:r>
              <a:rPr lang="en-US" sz="2000" dirty="0" err="1" smtClean="0">
                <a:latin typeface="Lucida Console" pitchFamily="49" charset="0"/>
              </a:rPr>
              <a:t>spr</a:t>
            </a:r>
            <a:r>
              <a:rPr lang="en-US" sz="2000" dirty="0" smtClean="0">
                <a:latin typeface="Lucida Console" pitchFamily="49" charset="0"/>
              </a:rPr>
              <a:t>);</a:t>
            </a:r>
          </a:p>
          <a:p>
            <a:pPr marL="0" indent="0">
              <a:buNone/>
            </a:pPr>
            <a:r>
              <a:rPr lang="en-US" sz="2000" dirty="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-&gt;</a:t>
            </a:r>
            <a:r>
              <a:rPr lang="en-US" sz="2000" dirty="0" err="1" smtClean="0">
                <a:latin typeface="Lucida Console" pitchFamily="49" charset="0"/>
              </a:rPr>
              <a:t>placeRing</a:t>
            </a:r>
            <a:r>
              <a:rPr lang="en-US" sz="2000" dirty="0" smtClean="0">
                <a:latin typeface="Lucida Console" pitchFamily="49" charset="0"/>
              </a:rPr>
              <a:t>(</a:t>
            </a:r>
            <a:r>
              <a:rPr lang="en-US" sz="2000" dirty="0" err="1" smtClean="0">
                <a:latin typeface="Lucida Console" pitchFamily="49" charset="0"/>
              </a:rPr>
              <a:t>src</a:t>
            </a:r>
            <a:r>
              <a:rPr lang="en-US" sz="2000" dirty="0" smtClean="0">
                <a:latin typeface="Lucida Console" pitchFamily="49" charset="0"/>
              </a:rPr>
              <a:t>-&gt;</a:t>
            </a:r>
            <a:r>
              <a:rPr lang="en-US" sz="2000" dirty="0" err="1" smtClean="0">
                <a:latin typeface="Lucida Console" pitchFamily="49" charset="0"/>
              </a:rPr>
              <a:t>takeRing</a:t>
            </a:r>
            <a:r>
              <a:rPr lang="en-US" sz="2000" dirty="0">
                <a:latin typeface="Lucida Console" pitchFamily="49" charset="0"/>
              </a:rPr>
              <a:t>()</a:t>
            </a:r>
            <a:r>
              <a:rPr lang="en-US" sz="2000" dirty="0" smtClean="0">
                <a:latin typeface="Lucida Console" pitchFamily="49" charset="0"/>
              </a:rPr>
              <a:t>);</a:t>
            </a:r>
          </a:p>
          <a:p>
            <a:pPr marL="0" indent="0">
              <a:buNone/>
            </a:pPr>
            <a:r>
              <a:rPr lang="en-US" sz="2000" dirty="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spr</a:t>
            </a:r>
            <a:r>
              <a:rPr lang="en-US" sz="2000" dirty="0" smtClean="0">
                <a:latin typeface="Lucida Console" pitchFamily="49" charset="0"/>
              </a:rPr>
              <a:t>,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a:p>
            <a:pPr marL="0" indent="0">
              <a:buNone/>
            </a:pPr>
            <a:endParaRPr lang="en-US" sz="1050" dirty="0">
              <a:latin typeface="Lucida Console" pitchFamily="49" charset="0"/>
            </a:endParaRPr>
          </a:p>
          <a:p>
            <a:r>
              <a:rPr lang="en-US" dirty="0" smtClean="0"/>
              <a:t>Wait… something’s missing…</a:t>
            </a:r>
          </a:p>
          <a:p>
            <a:pPr lvl="1"/>
            <a:r>
              <a:rPr lang="en-US" dirty="0" smtClean="0"/>
              <a:t>What’s our base case?</a:t>
            </a:r>
            <a:endParaRPr lang="en-US" dirty="0"/>
          </a:p>
        </p:txBody>
      </p:sp>
    </p:spTree>
    <p:extLst>
      <p:ext uri="{BB962C8B-B14F-4D97-AF65-F5344CB8AC3E}">
        <p14:creationId xmlns:p14="http://schemas.microsoft.com/office/powerpoint/2010/main" val="32838947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Core Algorithm</a:t>
            </a:r>
            <a:endParaRPr lang="en-US" dirty="0"/>
          </a:p>
        </p:txBody>
      </p:sp>
      <p:sp>
        <p:nvSpPr>
          <p:cNvPr id="3" name="Content Placeholder 2"/>
          <p:cNvSpPr>
            <a:spLocks noGrp="1"/>
          </p:cNvSpPr>
          <p:nvPr>
            <p:ph idx="1"/>
          </p:nvPr>
        </p:nvSpPr>
        <p:spPr>
          <a:xfrm>
            <a:off x="457200" y="1600200"/>
            <a:ext cx="8408504" cy="4525963"/>
          </a:xfrm>
        </p:spPr>
        <p:txBody>
          <a:bodyPr>
            <a:normAutofit/>
          </a:bodyPr>
          <a:lstStyle/>
          <a:p>
            <a:pPr marL="0" indent="0">
              <a:buNone/>
            </a:pPr>
            <a:r>
              <a:rPr lang="en-US" sz="2000" dirty="0" smtClean="0">
                <a:solidFill>
                  <a:schemeClr val="accent4"/>
                </a:solidFill>
                <a:latin typeface="Lucida Console" pitchFamily="49" charset="0"/>
              </a:rPr>
              <a:t>void</a:t>
            </a:r>
            <a:r>
              <a:rPr lang="en-US" sz="2000" dirty="0" smtClean="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a:t>
            </a:r>
            <a:r>
              <a:rPr lang="en-US" sz="2000" dirty="0" err="1" smtClean="0">
                <a:solidFill>
                  <a:schemeClr val="accent4"/>
                </a:solidFill>
                <a:latin typeface="Lucida Console" pitchFamily="49" charset="0"/>
              </a:rPr>
              <a:t>int</a:t>
            </a:r>
            <a:r>
              <a:rPr lang="en-US" sz="2000" dirty="0" smtClean="0">
                <a:latin typeface="Lucida Console" pitchFamily="49" charset="0"/>
              </a:rPr>
              <a:t> n, Tower* </a:t>
            </a:r>
            <a:r>
              <a:rPr lang="en-US" sz="2000" dirty="0" err="1" smtClean="0">
                <a:latin typeface="Lucida Console" pitchFamily="49" charset="0"/>
              </a:rPr>
              <a:t>src</a:t>
            </a:r>
            <a:r>
              <a:rPr lang="en-US" sz="2000" dirty="0" smtClean="0">
                <a:latin typeface="Lucida Console" pitchFamily="49" charset="0"/>
              </a:rPr>
              <a:t>, Tower* </a:t>
            </a:r>
            <a:r>
              <a:rPr lang="en-US" sz="2000" dirty="0" err="1" smtClean="0">
                <a:latin typeface="Lucida Console" pitchFamily="49" charset="0"/>
              </a:rPr>
              <a:t>spr</a:t>
            </a:r>
            <a:r>
              <a:rPr lang="en-US" sz="2000" dirty="0" smtClean="0">
                <a:latin typeface="Lucida Console" pitchFamily="49" charset="0"/>
              </a:rPr>
              <a:t>, Tower*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a:p>
            <a:pPr marL="0" indent="0">
              <a:buNone/>
            </a:pPr>
            <a:r>
              <a:rPr lang="en-US" sz="2000" dirty="0">
                <a:latin typeface="Lucida Console" pitchFamily="49" charset="0"/>
              </a:rPr>
              <a:t>	</a:t>
            </a:r>
            <a:r>
              <a:rPr lang="en-US" sz="2000" dirty="0" smtClean="0">
                <a:solidFill>
                  <a:schemeClr val="accent4"/>
                </a:solidFill>
                <a:latin typeface="Lucida Console" pitchFamily="49" charset="0"/>
              </a:rPr>
              <a:t>if</a:t>
            </a:r>
            <a:r>
              <a:rPr lang="en-US" sz="2000" dirty="0" smtClean="0">
                <a:latin typeface="Lucida Console" pitchFamily="49" charset="0"/>
              </a:rPr>
              <a:t>(n &gt; 1)</a:t>
            </a:r>
          </a:p>
          <a:p>
            <a:pPr marL="0" indent="0">
              <a:buNone/>
            </a:pPr>
            <a:r>
              <a:rPr lang="en-US" sz="2000" dirty="0">
                <a:latin typeface="Lucida Console" pitchFamily="49" charset="0"/>
              </a:rPr>
              <a:t>	</a:t>
            </a:r>
            <a:r>
              <a:rPr lang="en-US" sz="2000" dirty="0" smtClean="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 </a:t>
            </a:r>
            <a:r>
              <a:rPr lang="en-US" sz="2000" dirty="0" err="1" smtClean="0">
                <a:latin typeface="Lucida Console" pitchFamily="49" charset="0"/>
              </a:rPr>
              <a:t>spr</a:t>
            </a:r>
            <a:r>
              <a:rPr lang="en-US" sz="2000" dirty="0" smtClean="0">
                <a:latin typeface="Lucida Console" pitchFamily="49" charset="0"/>
              </a:rPr>
              <a:t>);</a:t>
            </a:r>
          </a:p>
          <a:p>
            <a:pPr marL="0" indent="0">
              <a:buNone/>
            </a:pPr>
            <a:endParaRPr lang="en-US" sz="2000" dirty="0" smtClean="0">
              <a:latin typeface="Lucida Console" pitchFamily="49" charset="0"/>
            </a:endParaRPr>
          </a:p>
          <a:p>
            <a:pPr marL="0" indent="0">
              <a:buNone/>
            </a:pPr>
            <a:r>
              <a:rPr lang="en-US" sz="2000" dirty="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-&gt;</a:t>
            </a:r>
            <a:r>
              <a:rPr lang="en-US" sz="2000" dirty="0" err="1" smtClean="0">
                <a:latin typeface="Lucida Console" pitchFamily="49" charset="0"/>
              </a:rPr>
              <a:t>placeRing</a:t>
            </a:r>
            <a:r>
              <a:rPr lang="en-US" sz="2000" dirty="0" smtClean="0">
                <a:latin typeface="Lucida Console" pitchFamily="49" charset="0"/>
              </a:rPr>
              <a:t>(</a:t>
            </a:r>
            <a:r>
              <a:rPr lang="en-US" sz="2000" dirty="0" err="1" smtClean="0">
                <a:latin typeface="Lucida Console" pitchFamily="49" charset="0"/>
              </a:rPr>
              <a:t>src</a:t>
            </a:r>
            <a:r>
              <a:rPr lang="en-US" sz="2000" dirty="0" smtClean="0">
                <a:latin typeface="Lucida Console" pitchFamily="49" charset="0"/>
              </a:rPr>
              <a:t>-&gt;</a:t>
            </a:r>
            <a:r>
              <a:rPr lang="en-US" sz="2000" dirty="0" err="1" smtClean="0">
                <a:latin typeface="Lucida Console" pitchFamily="49" charset="0"/>
              </a:rPr>
              <a:t>takeRing</a:t>
            </a:r>
            <a:r>
              <a:rPr lang="en-US" sz="2000" dirty="0" smtClean="0">
                <a:latin typeface="Lucida Console" pitchFamily="49" charset="0"/>
              </a:rPr>
              <a:t>())</a:t>
            </a:r>
            <a:r>
              <a:rPr lang="en-US" sz="2000" dirty="0" smtClean="0">
                <a:latin typeface="Lucida Console" pitchFamily="49" charset="0"/>
              </a:rPr>
              <a:t>;// only this consider as a step, ignore others.</a:t>
            </a:r>
            <a:endParaRPr lang="en-US" sz="2000" dirty="0" smtClean="0">
              <a:latin typeface="Lucida Console" pitchFamily="49" charset="0"/>
            </a:endParaRPr>
          </a:p>
          <a:p>
            <a:pPr marL="0" indent="0">
              <a:buNone/>
            </a:pPr>
            <a:endParaRPr lang="en-US" sz="2000" dirty="0" smtClean="0">
              <a:latin typeface="Lucida Console" pitchFamily="49" charset="0"/>
            </a:endParaRPr>
          </a:p>
          <a:p>
            <a:pPr marL="0" indent="0">
              <a:buNone/>
            </a:pPr>
            <a:r>
              <a:rPr lang="en-US" sz="2000" dirty="0">
                <a:latin typeface="Lucida Console" pitchFamily="49" charset="0"/>
              </a:rPr>
              <a:t>	</a:t>
            </a:r>
            <a:r>
              <a:rPr lang="en-US" sz="2000" dirty="0" smtClean="0">
                <a:solidFill>
                  <a:schemeClr val="accent4"/>
                </a:solidFill>
                <a:latin typeface="Lucida Console" pitchFamily="49" charset="0"/>
              </a:rPr>
              <a:t>if</a:t>
            </a:r>
            <a:r>
              <a:rPr lang="en-US" sz="2000" dirty="0" smtClean="0">
                <a:latin typeface="Lucida Console" pitchFamily="49" charset="0"/>
              </a:rPr>
              <a:t>(n &gt; 1)</a:t>
            </a:r>
          </a:p>
          <a:p>
            <a:pPr marL="0" indent="0">
              <a:buNone/>
            </a:pPr>
            <a:r>
              <a:rPr lang="en-US" sz="2000" dirty="0" smtClean="0">
                <a:latin typeface="Lucida Console" pitchFamily="49" charset="0"/>
              </a:rPr>
              <a:t>		</a:t>
            </a:r>
            <a:r>
              <a:rPr lang="en-US" sz="2000" dirty="0" err="1" smtClean="0">
                <a:latin typeface="Lucida Console" pitchFamily="49" charset="0"/>
              </a:rPr>
              <a:t>hanoi</a:t>
            </a:r>
            <a:r>
              <a:rPr lang="en-US" sz="2000" dirty="0" smtClean="0">
                <a:latin typeface="Lucida Console" pitchFamily="49" charset="0"/>
              </a:rPr>
              <a:t>(n-1, </a:t>
            </a:r>
            <a:r>
              <a:rPr lang="en-US" sz="2000" dirty="0" err="1" smtClean="0">
                <a:latin typeface="Lucida Console" pitchFamily="49" charset="0"/>
              </a:rPr>
              <a:t>spr</a:t>
            </a:r>
            <a:r>
              <a:rPr lang="en-US" sz="2000" dirty="0" smtClean="0">
                <a:latin typeface="Lucida Console" pitchFamily="49" charset="0"/>
              </a:rPr>
              <a:t>, </a:t>
            </a:r>
            <a:r>
              <a:rPr lang="en-US" sz="2000" dirty="0" err="1" smtClean="0">
                <a:latin typeface="Lucida Console" pitchFamily="49" charset="0"/>
              </a:rPr>
              <a:t>src</a:t>
            </a:r>
            <a:r>
              <a:rPr lang="en-US" sz="2000" dirty="0" smtClean="0">
                <a:latin typeface="Lucida Console" pitchFamily="49" charset="0"/>
              </a:rPr>
              <a:t>, </a:t>
            </a:r>
            <a:r>
              <a:rPr lang="en-US" sz="2000" dirty="0" err="1" smtClean="0">
                <a:latin typeface="Lucida Console" pitchFamily="49" charset="0"/>
              </a:rPr>
              <a:t>dst</a:t>
            </a:r>
            <a:r>
              <a:rPr lang="en-US" sz="2000" dirty="0" smtClean="0">
                <a:latin typeface="Lucida Console" pitchFamily="49" charset="0"/>
              </a:rPr>
              <a:t>);</a:t>
            </a:r>
          </a:p>
          <a:p>
            <a:pPr marL="0" indent="0">
              <a:buNone/>
            </a:pPr>
            <a:r>
              <a:rPr lang="en-US" sz="2000" dirty="0" smtClean="0">
                <a:latin typeface="Lucida Console" pitchFamily="49" charset="0"/>
              </a:rPr>
              <a:t>}</a:t>
            </a:r>
          </a:p>
        </p:txBody>
      </p:sp>
    </p:spTree>
    <p:extLst>
      <p:ext uri="{BB962C8B-B14F-4D97-AF65-F5344CB8AC3E}">
        <p14:creationId xmlns:p14="http://schemas.microsoft.com/office/powerpoint/2010/main" val="32076089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Implement Towers of Hanoi as a group</a:t>
            </a:r>
          </a:p>
          <a:p>
            <a:pPr lvl="1"/>
            <a:r>
              <a:rPr lang="en-US" dirty="0" smtClean="0"/>
              <a:t>Display tower states at each step</a:t>
            </a:r>
          </a:p>
          <a:p>
            <a:pPr lvl="1"/>
            <a:r>
              <a:rPr lang="en-US" dirty="0" smtClean="0"/>
              <a:t>Allow for single step</a:t>
            </a:r>
          </a:p>
          <a:p>
            <a:pPr lvl="1"/>
            <a:r>
              <a:rPr lang="en-US" dirty="0" smtClean="0"/>
              <a:t>Due Wednesday</a:t>
            </a:r>
            <a:endParaRPr lang="en-US" dirty="0"/>
          </a:p>
        </p:txBody>
      </p:sp>
    </p:spTree>
    <p:extLst>
      <p:ext uri="{BB962C8B-B14F-4D97-AF65-F5344CB8AC3E}">
        <p14:creationId xmlns:p14="http://schemas.microsoft.com/office/powerpoint/2010/main" val="364146247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a:t>
            </a:r>
            <a:endParaRPr lang="en-US" dirty="0"/>
          </a:p>
        </p:txBody>
      </p:sp>
      <p:sp>
        <p:nvSpPr>
          <p:cNvPr id="3" name="Content Placeholder 2"/>
          <p:cNvSpPr>
            <a:spLocks noGrp="1"/>
          </p:cNvSpPr>
          <p:nvPr>
            <p:ph idx="1"/>
          </p:nvPr>
        </p:nvSpPr>
        <p:spPr/>
        <p:txBody>
          <a:bodyPr>
            <a:normAutofit/>
          </a:bodyPr>
          <a:lstStyle/>
          <a:p>
            <a:r>
              <a:rPr lang="en-US" dirty="0" smtClean="0"/>
              <a:t>Regarding a few things you’ll see in the code…</a:t>
            </a:r>
          </a:p>
          <a:p>
            <a:pPr lvl="1"/>
            <a:r>
              <a:rPr lang="en-US" dirty="0" smtClean="0"/>
              <a:t>Note the “callback” parameter.  It’s a parameter that </a:t>
            </a:r>
            <a:r>
              <a:rPr lang="en-US" i="1" dirty="0" smtClean="0"/>
              <a:t>receives a function (pointer) as an argument!</a:t>
            </a:r>
          </a:p>
          <a:p>
            <a:pPr lvl="2"/>
            <a:r>
              <a:rPr lang="en-US" dirty="0" smtClean="0"/>
              <a:t>How about that syntax for the parameter?</a:t>
            </a:r>
          </a:p>
          <a:p>
            <a:pPr lvl="1"/>
            <a:r>
              <a:rPr lang="en-US" dirty="0" smtClean="0"/>
              <a:t>We’ll cover this (and other, similar techniques) more formally at a later time.</a:t>
            </a:r>
            <a:endParaRPr lang="en-US" dirty="0"/>
          </a:p>
        </p:txBody>
      </p:sp>
    </p:spTree>
    <p:extLst>
      <p:ext uri="{BB962C8B-B14F-4D97-AF65-F5344CB8AC3E}">
        <p14:creationId xmlns:p14="http://schemas.microsoft.com/office/powerpoint/2010/main" val="138786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Rules:</a:t>
            </a:r>
          </a:p>
          <a:p>
            <a:pPr marL="914400" lvl="1" indent="-514350">
              <a:buFont typeface="+mj-lt"/>
              <a:buAutoNum type="arabicPeriod"/>
            </a:pPr>
            <a:r>
              <a:rPr lang="en-US" dirty="0" smtClean="0"/>
              <a:t>A larger ring may never be on top of a smaller ring.</a:t>
            </a:r>
          </a:p>
          <a:p>
            <a:pPr marL="914400" lvl="1" indent="-514350">
              <a:buFont typeface="+mj-lt"/>
              <a:buAutoNum type="arabicPeriod"/>
            </a:pPr>
            <a:r>
              <a:rPr lang="en-US" dirty="0" smtClean="0"/>
              <a:t>Only one ring may be moved at a time.</a:t>
            </a:r>
          </a:p>
          <a:p>
            <a:endParaRPr lang="en-US" dirty="0" smtClean="0"/>
          </a:p>
        </p:txBody>
      </p:sp>
      <p:grpSp>
        <p:nvGrpSpPr>
          <p:cNvPr id="4" name="Group 3"/>
          <p:cNvGrpSpPr/>
          <p:nvPr/>
        </p:nvGrpSpPr>
        <p:grpSpPr>
          <a:xfrm>
            <a:off x="911304" y="4379838"/>
            <a:ext cx="7290488" cy="1595762"/>
            <a:chOff x="197711" y="3442532"/>
            <a:chExt cx="8773291" cy="1920324"/>
          </a:xfrm>
        </p:grpSpPr>
        <p:sp>
          <p:nvSpPr>
            <p:cNvPr id="8" name="Flowchart: Magnetic Disk 7"/>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3627888"/>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442532"/>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379545" y="436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4379545" y="4164265"/>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379545"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4379545" y="381988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884" y="3657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37504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92120" y="4190466"/>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7392120"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7392120" y="3856832"/>
              <a:ext cx="365139" cy="247128"/>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392120" y="3657631"/>
              <a:ext cx="365139" cy="271854"/>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Magnetic Disk 67"/>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82362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Rules:</a:t>
            </a:r>
          </a:p>
          <a:p>
            <a:pPr marL="914400" lvl="1" indent="-514350">
              <a:buFont typeface="+mj-lt"/>
              <a:buAutoNum type="arabicPeriod" startAt="3"/>
            </a:pPr>
            <a:r>
              <a:rPr lang="en-US" dirty="0" smtClean="0"/>
              <a:t>Rings may only be removed from the top of one tower and placed on the top of a second tower.</a:t>
            </a:r>
          </a:p>
          <a:p>
            <a:endParaRPr lang="en-US" dirty="0" smtClean="0"/>
          </a:p>
        </p:txBody>
      </p:sp>
      <p:grpSp>
        <p:nvGrpSpPr>
          <p:cNvPr id="4" name="Group 3"/>
          <p:cNvGrpSpPr/>
          <p:nvPr/>
        </p:nvGrpSpPr>
        <p:grpSpPr>
          <a:xfrm>
            <a:off x="911304" y="4379838"/>
            <a:ext cx="7290488" cy="1595762"/>
            <a:chOff x="197711" y="3442532"/>
            <a:chExt cx="8773291" cy="1920324"/>
          </a:xfrm>
        </p:grpSpPr>
        <p:sp>
          <p:nvSpPr>
            <p:cNvPr id="8" name="Flowchart: Magnetic Disk 7"/>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3627888"/>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442532"/>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379545" y="436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4379545" y="4164265"/>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379545"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4379545" y="381988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884" y="3657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37504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92120" y="4190466"/>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7392120"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7392120" y="3856832"/>
              <a:ext cx="365139" cy="247128"/>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392120" y="3657631"/>
              <a:ext cx="365139" cy="271854"/>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Magnetic Disk 67"/>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2504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Given these rules, how can we solve the problem?</a:t>
            </a:r>
          </a:p>
          <a:p>
            <a:endParaRPr lang="en-US" dirty="0" smtClean="0"/>
          </a:p>
        </p:txBody>
      </p:sp>
      <p:grpSp>
        <p:nvGrpSpPr>
          <p:cNvPr id="4" name="Group 3"/>
          <p:cNvGrpSpPr/>
          <p:nvPr/>
        </p:nvGrpSpPr>
        <p:grpSpPr>
          <a:xfrm>
            <a:off x="911304" y="4379838"/>
            <a:ext cx="7290488" cy="1595762"/>
            <a:chOff x="197711" y="3442532"/>
            <a:chExt cx="8773291" cy="1920324"/>
          </a:xfrm>
        </p:grpSpPr>
        <p:sp>
          <p:nvSpPr>
            <p:cNvPr id="8" name="Flowchart: Magnetic Disk 7"/>
            <p:cNvSpPr/>
            <p:nvPr/>
          </p:nvSpPr>
          <p:spPr>
            <a:xfrm>
              <a:off x="197711" y="494272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405303" y="467087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518985" y="439902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33903" y="411483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741408" y="386769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862503" y="3627888"/>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04658" y="3442532"/>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4379545"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4379545"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379545" y="436194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4379545" y="4164265"/>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4379545"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4379545" y="3819888"/>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884" y="3657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494272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474501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7392120" y="455966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7392120" y="437504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7392120" y="4190466"/>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7392120" y="4003629"/>
              <a:ext cx="365139"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7392120" y="3856832"/>
              <a:ext cx="365139" cy="247128"/>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Magnetic Disk 66"/>
            <p:cNvSpPr/>
            <p:nvPr/>
          </p:nvSpPr>
          <p:spPr>
            <a:xfrm>
              <a:off x="7392120" y="3657631"/>
              <a:ext cx="365139" cy="271854"/>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Magnetic Disk 67"/>
            <p:cNvSpPr/>
            <p:nvPr/>
          </p:nvSpPr>
          <p:spPr>
            <a:xfrm>
              <a:off x="7392120" y="34722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42621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To move the tower fully to the right…</a:t>
            </a:r>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182569"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1392356"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61"/>
          <p:cNvSpPr/>
          <p:nvPr/>
        </p:nvSpPr>
        <p:spPr>
          <a:xfrm>
            <a:off x="1392356" y="507867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62"/>
          <p:cNvSpPr/>
          <p:nvPr/>
        </p:nvSpPr>
        <p:spPr>
          <a:xfrm>
            <a:off x="1392356" y="489089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614409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6351683" y="5189886"/>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6465365" y="4918037"/>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6580283" y="4633840"/>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6687788" y="4386704"/>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6808883" y="4151925"/>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51038" y="3966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392356" y="470026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p:cNvSpPr/>
          <p:nvPr/>
        </p:nvSpPr>
        <p:spPr>
          <a:xfrm>
            <a:off x="1392356" y="451142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1392356" y="432258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1392356" y="414368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392356" y="398134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4379545" y="527633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4379545" y="509098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379545" y="490321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4379545" y="471258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4379545" y="452374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54"/>
          <p:cNvSpPr/>
          <p:nvPr/>
        </p:nvSpPr>
        <p:spPr>
          <a:xfrm>
            <a:off x="4379545" y="433490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4379545" y="415599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4379545" y="399366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016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Step</a:t>
            </a:r>
          </a:p>
        </p:txBody>
      </p:sp>
      <p:sp>
        <p:nvSpPr>
          <p:cNvPr id="3" name="Content Placeholder 2"/>
          <p:cNvSpPr>
            <a:spLocks noGrp="1"/>
          </p:cNvSpPr>
          <p:nvPr>
            <p:ph idx="1"/>
          </p:nvPr>
        </p:nvSpPr>
        <p:spPr/>
        <p:txBody>
          <a:bodyPr/>
          <a:lstStyle/>
          <a:p>
            <a:r>
              <a:rPr lang="en-US" dirty="0" smtClean="0"/>
              <a:t>we’ll have to go through this stage.</a:t>
            </a:r>
            <a:endParaRPr lang="en-US" dirty="0"/>
          </a:p>
        </p:txBody>
      </p:sp>
      <p:sp>
        <p:nvSpPr>
          <p:cNvPr id="8" name="Flowchart: Magnetic Disk 7"/>
          <p:cNvSpPr/>
          <p:nvPr/>
        </p:nvSpPr>
        <p:spPr>
          <a:xfrm>
            <a:off x="197711"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59"/>
          <p:cNvSpPr/>
          <p:nvPr/>
        </p:nvSpPr>
        <p:spPr>
          <a:xfrm>
            <a:off x="6178378"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Magnetic Disk 60"/>
          <p:cNvSpPr/>
          <p:nvPr/>
        </p:nvSpPr>
        <p:spPr>
          <a:xfrm>
            <a:off x="7392120"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6385970"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415881"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1415881"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1415881"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1415881"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1415881"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1415881"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1415881"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1415881"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7384097" y="496006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7384097" y="47813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7384097" y="46140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p:cNvSpPr/>
          <p:nvPr/>
        </p:nvSpPr>
        <p:spPr>
          <a:xfrm>
            <a:off x="7384097" y="443290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p:cNvSpPr/>
          <p:nvPr/>
        </p:nvSpPr>
        <p:spPr>
          <a:xfrm>
            <a:off x="7384097" y="4262674"/>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7387412" y="4077148"/>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3450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Towers of Hanoi</a:t>
            </a:r>
            <a:endParaRPr lang="en-US" dirty="0"/>
          </a:p>
        </p:txBody>
      </p:sp>
      <p:sp>
        <p:nvSpPr>
          <p:cNvPr id="3" name="Content Placeholder 2"/>
          <p:cNvSpPr>
            <a:spLocks noGrp="1"/>
          </p:cNvSpPr>
          <p:nvPr>
            <p:ph idx="1"/>
          </p:nvPr>
        </p:nvSpPr>
        <p:spPr/>
        <p:txBody>
          <a:bodyPr/>
          <a:lstStyle/>
          <a:p>
            <a:r>
              <a:rPr lang="en-US" dirty="0" smtClean="0"/>
              <a:t>The </a:t>
            </a:r>
            <a:r>
              <a:rPr lang="en-US" strike="sngStrike" dirty="0" smtClean="0"/>
              <a:t>most simple </a:t>
            </a:r>
            <a:r>
              <a:rPr lang="en-US" dirty="0" smtClean="0"/>
              <a:t> </a:t>
            </a:r>
            <a:r>
              <a:rPr lang="en-US" i="1" dirty="0" smtClean="0"/>
              <a:t>only</a:t>
            </a:r>
            <a:r>
              <a:rPr lang="en-US" dirty="0" smtClean="0"/>
              <a:t> way to reach that stage is from this one…</a:t>
            </a:r>
          </a:p>
        </p:txBody>
      </p:sp>
      <p:sp>
        <p:nvSpPr>
          <p:cNvPr id="8" name="Flowchart: Magnetic Disk 7"/>
          <p:cNvSpPr/>
          <p:nvPr/>
        </p:nvSpPr>
        <p:spPr>
          <a:xfrm>
            <a:off x="6153668" y="5461733"/>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3165803"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7371838" y="5292920"/>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371838" y="510756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7371838" y="492173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7371838" y="473270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7371838" y="454405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7371838" y="43867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Magnetic Disk 44"/>
          <p:cNvSpPr/>
          <p:nvPr/>
        </p:nvSpPr>
        <p:spPr>
          <a:xfrm>
            <a:off x="7371838" y="420553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7371838" y="403531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3482649" y="5127638"/>
            <a:ext cx="2150076" cy="420130"/>
          </a:xfrm>
          <a:prstGeom prst="flowChartMagneticDisk">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3597567" y="4843441"/>
            <a:ext cx="1920240" cy="420130"/>
          </a:xfrm>
          <a:prstGeom prst="flowChartMagneticDisk">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3705072" y="4596305"/>
            <a:ext cx="1691640" cy="420130"/>
          </a:xfrm>
          <a:prstGeom prst="flowChartMagneticDisk">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3826167" y="4361526"/>
            <a:ext cx="1463040" cy="420130"/>
          </a:xfrm>
          <a:prstGeom prst="flowChartMagneticDisk">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Magnetic Disk 41"/>
          <p:cNvSpPr/>
          <p:nvPr/>
        </p:nvSpPr>
        <p:spPr>
          <a:xfrm>
            <a:off x="4379545" y="418422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4379545" y="4003159"/>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197707" y="5461736"/>
            <a:ext cx="2792624" cy="420130"/>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1411449" y="5264022"/>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p:cNvSpPr/>
          <p:nvPr/>
        </p:nvSpPr>
        <p:spPr>
          <a:xfrm>
            <a:off x="405299" y="5152867"/>
            <a:ext cx="2377440" cy="420130"/>
          </a:xfrm>
          <a:prstGeom prst="flowChartMagneticDisk">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1411449" y="4967826"/>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1411449" y="4778797"/>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1411449" y="4590151"/>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1411449" y="443280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1411449" y="4251633"/>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53"/>
          <p:cNvSpPr/>
          <p:nvPr/>
        </p:nvSpPr>
        <p:spPr>
          <a:xfrm>
            <a:off x="1411449" y="4081405"/>
            <a:ext cx="365140" cy="271857"/>
          </a:xfrm>
          <a:prstGeom prst="flowChartMagneticDisk">
            <a:avLst/>
          </a:prstGeom>
          <a:solidFill>
            <a:srgbClr val="7B540D"/>
          </a:solidFill>
          <a:ln>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3890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clipseCodeColors">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7F00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214</TotalTime>
  <Words>1241</Words>
  <Application>Microsoft Macintosh PowerPoint</Application>
  <PresentationFormat>On-screen Show (4:3)</PresentationFormat>
  <Paragraphs>161</Paragraphs>
  <Slides>34</Slides>
  <Notes>14</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Recursion, pt. 3:</vt:lpstr>
      <vt:lpstr>Towers of Hanoi</vt:lpstr>
      <vt:lpstr>Towers of Hanoi</vt:lpstr>
      <vt:lpstr>Towers of Hanoi</vt:lpstr>
      <vt:lpstr>Towers of Hanoi</vt:lpstr>
      <vt:lpstr>Towers of Hanoi</vt:lpstr>
      <vt:lpstr>Towers of Hanoi</vt:lpstr>
      <vt:lpstr>Recursive Step</vt:lpstr>
      <vt:lpstr>Towers of Hanoi</vt:lpstr>
      <vt:lpstr>Towers of Hanoi</vt:lpstr>
      <vt:lpstr>Recursive Step</vt:lpstr>
      <vt:lpstr>Recursive Step</vt:lpstr>
      <vt:lpstr>Recursive Step</vt:lpstr>
      <vt:lpstr>Recursive Step</vt:lpstr>
      <vt:lpstr>Recursive Step</vt:lpstr>
      <vt:lpstr>Recursive Step</vt:lpstr>
      <vt:lpstr>Recursive Step</vt:lpstr>
      <vt:lpstr>Recursive Step</vt:lpstr>
      <vt:lpstr>Recursive Step</vt:lpstr>
      <vt:lpstr>Recursive Step</vt:lpstr>
      <vt:lpstr>Recursive Step</vt:lpstr>
      <vt:lpstr>Towers of Hanoi</vt:lpstr>
      <vt:lpstr>Pseudocode</vt:lpstr>
      <vt:lpstr>References</vt:lpstr>
      <vt:lpstr>References</vt:lpstr>
      <vt:lpstr>Towers of Hanoi</vt:lpstr>
      <vt:lpstr>Towers of Hanoi</vt:lpstr>
      <vt:lpstr>Towers of Hanoi</vt:lpstr>
      <vt:lpstr>Towers of Hanoi</vt:lpstr>
      <vt:lpstr>Towers of Hanoi</vt:lpstr>
      <vt:lpstr>The Core Algorithm</vt:lpstr>
      <vt:lpstr>The Core Algorithm</vt:lpstr>
      <vt:lpstr>Homework</vt:lpstr>
      <vt:lpstr>An Aside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3504 – Advanced Programming Fundamentals for CIS Majors</dc:title>
  <dc:creator>Windows User</dc:creator>
  <cp:lastModifiedBy>Wenlan Tian</cp:lastModifiedBy>
  <cp:revision>302</cp:revision>
  <dcterms:created xsi:type="dcterms:W3CDTF">2011-12-16T23:03:13Z</dcterms:created>
  <dcterms:modified xsi:type="dcterms:W3CDTF">2014-07-18T15:47:30Z</dcterms:modified>
</cp:coreProperties>
</file>