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76" r:id="rId2"/>
    <p:sldId id="277" r:id="rId3"/>
    <p:sldId id="278" r:id="rId4"/>
    <p:sldId id="338" r:id="rId5"/>
    <p:sldId id="279" r:id="rId6"/>
    <p:sldId id="289" r:id="rId7"/>
    <p:sldId id="290" r:id="rId8"/>
    <p:sldId id="339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86" r:id="rId24"/>
    <p:sldId id="306" r:id="rId25"/>
    <p:sldId id="309" r:id="rId26"/>
    <p:sldId id="307" r:id="rId27"/>
    <p:sldId id="387" r:id="rId28"/>
    <p:sldId id="389" r:id="rId29"/>
    <p:sldId id="348" r:id="rId30"/>
    <p:sldId id="390" r:id="rId31"/>
    <p:sldId id="310" r:id="rId32"/>
    <p:sldId id="341" r:id="rId33"/>
    <p:sldId id="343" r:id="rId34"/>
    <p:sldId id="344" r:id="rId35"/>
    <p:sldId id="342" r:id="rId36"/>
    <p:sldId id="345" r:id="rId37"/>
    <p:sldId id="346" r:id="rId38"/>
    <p:sldId id="347" r:id="rId39"/>
    <p:sldId id="350" r:id="rId40"/>
    <p:sldId id="340" r:id="rId41"/>
    <p:sldId id="316" r:id="rId42"/>
    <p:sldId id="325" r:id="rId43"/>
    <p:sldId id="326" r:id="rId44"/>
    <p:sldId id="327" r:id="rId45"/>
    <p:sldId id="328" r:id="rId46"/>
    <p:sldId id="34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92" r:id="rId56"/>
    <p:sldId id="391" r:id="rId57"/>
    <p:sldId id="351" r:id="rId58"/>
    <p:sldId id="352" r:id="rId59"/>
    <p:sldId id="353" r:id="rId60"/>
    <p:sldId id="360" r:id="rId61"/>
    <p:sldId id="354" r:id="rId62"/>
    <p:sldId id="355" r:id="rId63"/>
    <p:sldId id="356" r:id="rId64"/>
    <p:sldId id="357" r:id="rId65"/>
    <p:sldId id="358" r:id="rId66"/>
    <p:sldId id="359" r:id="rId67"/>
    <p:sldId id="361" r:id="rId68"/>
    <p:sldId id="362" r:id="rId69"/>
    <p:sldId id="363" r:id="rId70"/>
    <p:sldId id="364" r:id="rId71"/>
    <p:sldId id="366" r:id="rId72"/>
    <p:sldId id="367" r:id="rId73"/>
    <p:sldId id="368" r:id="rId74"/>
    <p:sldId id="369" r:id="rId75"/>
    <p:sldId id="370" r:id="rId76"/>
    <p:sldId id="371" r:id="rId77"/>
    <p:sldId id="372" r:id="rId78"/>
    <p:sldId id="373" r:id="rId79"/>
    <p:sldId id="374" r:id="rId80"/>
    <p:sldId id="375" r:id="rId81"/>
    <p:sldId id="376" r:id="rId82"/>
    <p:sldId id="377" r:id="rId83"/>
    <p:sldId id="378" r:id="rId84"/>
    <p:sldId id="379" r:id="rId85"/>
    <p:sldId id="380" r:id="rId86"/>
    <p:sldId id="381" r:id="rId87"/>
    <p:sldId id="382" r:id="rId88"/>
    <p:sldId id="383" r:id="rId89"/>
    <p:sldId id="384" r:id="rId90"/>
    <p:sldId id="385" r:id="rId91"/>
    <p:sldId id="393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923C"/>
    <a:srgbClr val="4F81BD"/>
    <a:srgbClr val="8064A2"/>
    <a:srgbClr val="FF0000"/>
    <a:srgbClr val="000099"/>
    <a:srgbClr val="7F0055"/>
    <a:srgbClr val="D2DDF2"/>
    <a:srgbClr val="8CA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404" autoAdjust="0"/>
  </p:normalViewPr>
  <p:slideViewPr>
    <p:cSldViewPr snapToGrid="0">
      <p:cViewPr>
        <p:scale>
          <a:sx n="91" d="100"/>
          <a:sy n="91" d="100"/>
        </p:scale>
        <p:origin x="-872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notesMaster" Target="notesMasters/notesMaster1.xml"/><Relationship Id="rId94" Type="http://schemas.openxmlformats.org/officeDocument/2006/relationships/printerSettings" Target="printerSettings/printerSettings1.bin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67509-E8F8-4DCD-A716-4CD4E141C6A8}" type="datetimeFigureOut">
              <a:rPr lang="en-US" smtClean="0"/>
              <a:t>7/16/14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0FD48-86C6-46AB-9AC1-17B1BB958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2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“!=“ but not “&lt;“    /// because avoid</a:t>
            </a:r>
            <a:r>
              <a:rPr lang="en-US" baseline="0" dirty="0" smtClean="0"/>
              <a:t> overburden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FD48-86C6-46AB-9AC1-17B1BB95880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37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Hash</a:t>
            </a:r>
            <a:r>
              <a:rPr lang="en-US" baseline="0" dirty="0" smtClean="0"/>
              <a:t> functions:</a:t>
            </a:r>
          </a:p>
          <a:p>
            <a:pPr marL="228600" indent="-228600">
              <a:buAutoNum type="arabicParenBoth"/>
            </a:pPr>
            <a:r>
              <a:rPr lang="en-US" baseline="0" dirty="0" smtClean="0"/>
              <a:t>Nay size input-&gt;fixed size output</a:t>
            </a:r>
          </a:p>
          <a:p>
            <a:pPr marL="228600" indent="-228600">
              <a:buAutoNum type="arabicParenBoth"/>
            </a:pPr>
            <a:r>
              <a:rPr lang="en-US" baseline="0" dirty="0" smtClean="0"/>
              <a:t>Fast</a:t>
            </a:r>
          </a:p>
          <a:p>
            <a:pPr marL="228600" indent="-228600">
              <a:buAutoNum type="arabicParenBoth"/>
            </a:pPr>
            <a:r>
              <a:rPr lang="en-US" baseline="0" dirty="0" smtClean="0"/>
              <a:t>“spread” outputs ” random”</a:t>
            </a:r>
          </a:p>
          <a:p>
            <a:pPr marL="228600" indent="-228600">
              <a:buAutoNum type="arabicParenBoth"/>
            </a:pPr>
            <a:r>
              <a:rPr lang="en-US" baseline="0" dirty="0" smtClean="0"/>
              <a:t>* (</a:t>
            </a:r>
            <a:r>
              <a:rPr lang="en-US" baseline="0" dirty="0" err="1" smtClean="0"/>
              <a:t>cryptoashes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FD48-86C6-46AB-9AC1-17B1BB95880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35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which</a:t>
            </a:r>
            <a:r>
              <a:rPr lang="en-US" baseline="0" dirty="0" smtClean="0"/>
              <a:t> implements / extends the regular old Map interface.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FD48-86C6-46AB-9AC1-17B1BB95880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82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which</a:t>
            </a:r>
            <a:r>
              <a:rPr lang="en-US" baseline="0" dirty="0" smtClean="0"/>
              <a:t> implements / extends the regular old Map interface.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FD48-86C6-46AB-9AC1-17B1BB95880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82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see, since computer scientists stereotypically work in basements… or something like that… we see trees upside-down – or rather, we focus on their root structure.  ;D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FD48-86C6-46AB-9AC1-17B1BB95880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87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Pay attention to this!!! This is totally setting us up for recursion.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FD48-86C6-46AB-9AC1-17B1BB95880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88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when I say </a:t>
            </a:r>
            <a:r>
              <a:rPr lang="en-US" b="1" dirty="0" smtClean="0"/>
              <a:t>“the model”</a:t>
            </a:r>
            <a:r>
              <a:rPr lang="en-US" b="0" dirty="0" smtClean="0"/>
              <a:t>, I mean it.</a:t>
            </a:r>
            <a:r>
              <a:rPr lang="en-US" b="0" baseline="0" dirty="0" smtClean="0"/>
              <a:t>  When you learn how to handle function calls in assembly, there’s something called “the stack” that </a:t>
            </a:r>
            <a:r>
              <a:rPr lang="en-US" b="1" baseline="0" dirty="0" smtClean="0"/>
              <a:t>must</a:t>
            </a:r>
            <a:r>
              <a:rPr lang="en-US" b="0" baseline="0" dirty="0" smtClean="0"/>
              <a:t> be used to support them.  Since recursion = lots of function calls, it makes heavy use of the stack.  I’m </a:t>
            </a:r>
            <a:r>
              <a:rPr lang="en-US" b="0" baseline="0" smtClean="0"/>
              <a:t>being literal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FD48-86C6-46AB-9AC1-17B1BB95880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88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FD48-86C6-46AB-9AC1-17B1BB95880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5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71600" y="3429000"/>
            <a:ext cx="6400800" cy="0"/>
          </a:xfrm>
          <a:prstGeom prst="line">
            <a:avLst/>
          </a:prstGeom>
          <a:ln w="9525">
            <a:gradFill flip="none" rotWithShape="1">
              <a:gsLst>
                <a:gs pos="28000">
                  <a:schemeClr val="tx2">
                    <a:lumMod val="60000"/>
                    <a:lumOff val="40000"/>
                  </a:schemeClr>
                </a:gs>
                <a:gs pos="62000">
                  <a:schemeClr val="tx2">
                    <a:lumMod val="60000"/>
                    <a:lumOff val="40000"/>
                  </a:schemeClr>
                </a:gs>
                <a:gs pos="0">
                  <a:srgbClr val="D2DDF2"/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9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64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2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42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4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22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0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0"/>
            <a:ext cx="2124372" cy="1362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33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4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8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9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3BCA4C75-B4AB-485B-9FD7-3A7BCA83F05A}" type="datetimeFigureOut">
              <a:rPr lang="en-US" smtClean="0"/>
              <a:pPr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5C2A3FE5-B873-4613-A917-2FE0500E7E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8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28280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Fundamental Data Storage</a:t>
            </a:r>
          </a:p>
          <a:p>
            <a:r>
              <a:rPr lang="en-US" altLang="zh-CN" dirty="0" smtClean="0"/>
              <a:t>07-11-2014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71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linked list stores each data element separately and individually, allocating space for new elements whenever as they are added into the list.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6126" y="5263035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1669" y="5263035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6327" y="526303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41870" y="5263034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58298" y="5263035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63841" y="5263035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58499" y="526303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64042" y="5263034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47813" y="526303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53356" y="5263034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1543054" y="5665805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65025" y="5665804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65226" y="5665803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373596" y="5665803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954741" y="5665803"/>
            <a:ext cx="574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528958" y="5657056"/>
            <a:ext cx="0" cy="413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328934" y="5976924"/>
            <a:ext cx="384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446426" y="6057311"/>
            <a:ext cx="192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0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data to the end of a linked list is trivial, as it (usually) also is for an array.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6126" y="5263035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1669" y="5263035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6327" y="526303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41870" y="5263034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58298" y="5263035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63841" y="5263035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58499" y="526303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64042" y="5263034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47813" y="526303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53356" y="5263034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1543054" y="5665805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65025" y="5665804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65226" y="5665803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373596" y="5665803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954741" y="5665803"/>
            <a:ext cx="574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528958" y="5657056"/>
            <a:ext cx="0" cy="413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328934" y="5976924"/>
            <a:ext cx="384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446426" y="6057311"/>
            <a:ext cx="192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0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data </a:t>
            </a:r>
            <a:r>
              <a:rPr lang="en-US" i="1" dirty="0" smtClean="0"/>
              <a:t>in the middle</a:t>
            </a:r>
            <a:r>
              <a:rPr lang="en-US" dirty="0" smtClean="0"/>
              <a:t> of the list, or at its beginning, is (relatively) very time-consuming for an array.</a:t>
            </a:r>
          </a:p>
          <a:p>
            <a:r>
              <a:rPr lang="en-US" dirty="0" smtClean="0"/>
              <a:t>For a linked list, however, it is often a much simpler operation.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6126" y="5263035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1669" y="5263035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6327" y="526303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41870" y="5263034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58298" y="5263035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63841" y="5263035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58499" y="526303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64042" y="5263034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47813" y="526303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53356" y="5263034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1543054" y="5665805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65025" y="5665804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65226" y="5665803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373596" y="5665803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954741" y="5665803"/>
            <a:ext cx="574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528958" y="5657056"/>
            <a:ext cx="0" cy="413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328934" y="5976924"/>
            <a:ext cx="384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446426" y="6057311"/>
            <a:ext cx="192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63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for an array, elements are in fixed locations.</a:t>
            </a:r>
          </a:p>
          <a:p>
            <a:r>
              <a:rPr lang="en-US" dirty="0" smtClean="0"/>
              <a:t>To insert an element into the middle of an array requires moving all elements at and after the point of insertion, e.g., insert 7 at index 3.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172" y="4959413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60715" y="4959413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5372" y="4959412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60915" y="4959412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5573" y="4959411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4561116" y="4959411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5773" y="4959410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61316" y="4959410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55974" y="4959409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1517" y="4959409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3407" y="59042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7864" y="59042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88064" y="59042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99151" y="59042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93608" y="59042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93808" y="59042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88465" y="59042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99552" y="59042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94009" y="59042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994209" y="59042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1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172" y="4959413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60715" y="4959413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5372" y="4959412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60915" y="4959412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7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5573" y="4959411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61116" y="4959411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5773" y="4959410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61316" y="4959410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55974" y="4959409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1517" y="4959409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3407" y="59042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7864" y="59042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88064" y="59042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99151" y="59042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93608" y="59042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93808" y="59042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88465" y="59042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99552" y="59042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94009" y="59042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994209" y="59042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9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5172" y="178078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60715" y="178078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55372" y="1780783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60915" y="1780783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55573" y="1780782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61116" y="1780782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5773" y="1780781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61316" y="1780781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55974" y="1780780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61517" y="1780780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93407" y="27256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87864" y="27256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88064" y="27256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99151" y="27256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93608" y="27256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93808" y="27256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88465" y="27256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99552" y="27256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94009" y="27256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994209" y="27256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9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55172" y="3391870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60715" y="3391870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155372" y="3391869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60915" y="3391869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55573" y="3391868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61116" y="3391868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355773" y="3391867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161316" y="3391867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955974" y="3391866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761517" y="3391866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93407" y="4336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87864" y="4336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388064" y="43366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99151" y="4336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193608" y="4336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793808" y="43366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588465" y="43366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199552" y="43366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394009" y="43366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994209" y="43366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1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linked list, however, each element’s storage space is distinct and separate from the others.</a:t>
            </a:r>
          </a:p>
          <a:p>
            <a:r>
              <a:rPr lang="en-US" dirty="0" smtClean="0"/>
              <a:t>New storage may be placed directly in the middle of the chain.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3511" y="473700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9054" y="4737004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55482" y="4737005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61025" y="4737005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55683" y="473700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61226" y="4737004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44997" y="473700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0540" y="4737004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62209" y="5139774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62410" y="5139773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70780" y="5139773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51925" y="5139773"/>
            <a:ext cx="574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26142" y="5131026"/>
            <a:ext cx="0" cy="413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526118" y="5450894"/>
            <a:ext cx="384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643610" y="5531281"/>
            <a:ext cx="192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09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333511" y="178208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139054" y="1782084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955482" y="1782085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61025" y="1782085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555683" y="178208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361226" y="1782084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44997" y="178208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950540" y="1782084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362209" y="2184854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570780" y="2184853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151925" y="2184853"/>
            <a:ext cx="574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726142" y="2176106"/>
            <a:ext cx="0" cy="413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526118" y="2495974"/>
            <a:ext cx="384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643610" y="2576361"/>
            <a:ext cx="192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57243" y="2914198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262786" y="2914198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079214" y="2914199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4757" y="2914199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287743" y="2914198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093286" y="2914198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877057" y="2914198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682600" y="2914198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485941" y="3316968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302840" y="3316967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883985" y="3316967"/>
            <a:ext cx="574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458202" y="3308220"/>
            <a:ext cx="0" cy="413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8258178" y="3628088"/>
            <a:ext cx="384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8375670" y="3708475"/>
            <a:ext cx="192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95712" y="2914198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501255" y="2914198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57243" y="4089855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62786" y="4089855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79214" y="4089856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884757" y="4089856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287743" y="4089855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093286" y="4089855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877057" y="4089855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682600" y="4089855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485941" y="4492625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302840" y="4492624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883985" y="4492624"/>
            <a:ext cx="574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458202" y="4483877"/>
            <a:ext cx="0" cy="413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8258178" y="4803745"/>
            <a:ext cx="384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8375670" y="4884132"/>
            <a:ext cx="192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695712" y="4089855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501255" y="4089855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710809" y="4492624"/>
            <a:ext cx="593273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57243" y="5352598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262786" y="5352598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079214" y="5352599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884757" y="5352599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287743" y="5352598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093286" y="5352598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877057" y="5352598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682600" y="5352598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1485941" y="5755368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302840" y="5755367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883985" y="5755367"/>
            <a:ext cx="574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8458202" y="5746620"/>
            <a:ext cx="0" cy="413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8258178" y="6066488"/>
            <a:ext cx="384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8375670" y="6146875"/>
            <a:ext cx="192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695712" y="5352598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501255" y="5352598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4710809" y="5755367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086142" y="5732560"/>
            <a:ext cx="593273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962410" y="2184854"/>
            <a:ext cx="593273" cy="1"/>
          </a:xfrm>
          <a:prstGeom prst="straightConnector1">
            <a:avLst/>
          </a:prstGeom>
          <a:ln w="38100">
            <a:solidFill>
              <a:srgbClr val="FF0000">
                <a:alpha val="74902"/>
              </a:srgb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5" grpId="0" animBg="1"/>
      <p:bldP spid="66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3" grpId="0" animBg="1"/>
      <p:bldP spid="84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01" grpId="0" animBg="1"/>
      <p:bldP spid="10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Naturally, there is the question of what these “links of the chain” actually are, or more properly, how to represent them.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89625" y="4727837"/>
            <a:ext cx="1208314" cy="805543"/>
            <a:chOff x="3989625" y="5533380"/>
            <a:chExt cx="1208314" cy="805543"/>
          </a:xfrm>
        </p:grpSpPr>
        <p:sp>
          <p:nvSpPr>
            <p:cNvPr id="4" name="Rectangle 3"/>
            <p:cNvSpPr/>
            <p:nvPr/>
          </p:nvSpPr>
          <p:spPr>
            <a:xfrm>
              <a:off x="3989625" y="5533380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795168" y="5533380"/>
              <a:ext cx="402771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233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their most basic and simple form…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4"/>
                </a:solidFill>
                <a:latin typeface="Lucida Console" pitchFamily="49" charset="0"/>
              </a:rPr>
              <a:t>template </a:t>
            </a:r>
            <a:r>
              <a:rPr lang="en-US" sz="2400" dirty="0" smtClean="0">
                <a:latin typeface="Lucida Console" pitchFamily="49" charset="0"/>
              </a:rPr>
              <a:t>&lt;</a:t>
            </a:r>
            <a:r>
              <a:rPr lang="en-US" sz="2400" dirty="0" err="1" smtClean="0">
                <a:solidFill>
                  <a:schemeClr val="accent4"/>
                </a:solidFill>
                <a:latin typeface="Lucida Console" pitchFamily="49" charset="0"/>
              </a:rPr>
              <a:t>typename</a:t>
            </a:r>
            <a:r>
              <a:rPr lang="en-US" sz="2400" dirty="0" smtClean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T</a:t>
            </a:r>
            <a:r>
              <a:rPr lang="en-US" sz="2400" dirty="0" smtClean="0">
                <a:latin typeface="Lucida Console" pitchFamily="49" charset="0"/>
              </a:rPr>
              <a:t>&gt; </a:t>
            </a:r>
            <a:r>
              <a:rPr lang="en-US" sz="2400" dirty="0" smtClean="0">
                <a:solidFill>
                  <a:schemeClr val="accent4"/>
                </a:solidFill>
                <a:latin typeface="Lucida Console" pitchFamily="49" charset="0"/>
              </a:rPr>
              <a:t>class</a:t>
            </a:r>
            <a:r>
              <a:rPr lang="en-US" sz="2400" dirty="0" smtClean="0">
                <a:latin typeface="Lucida Console" pitchFamily="49" charset="0"/>
              </a:rPr>
              <a:t> Node&lt;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T</a:t>
            </a:r>
            <a:r>
              <a:rPr lang="en-US" sz="2400" dirty="0" smtClean="0">
                <a:latin typeface="Lucida Console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itchFamily="49" charset="0"/>
              </a:rPr>
              <a:t>	</a:t>
            </a:r>
            <a:r>
              <a:rPr lang="en-US" sz="2400" dirty="0" smtClean="0">
                <a:solidFill>
                  <a:schemeClr val="accent4"/>
                </a:solidFill>
                <a:latin typeface="Lucida Console" pitchFamily="49" charset="0"/>
              </a:rPr>
              <a:t>public</a:t>
            </a:r>
            <a:r>
              <a:rPr lang="en-US" sz="2400" dirty="0" smtClean="0">
                <a:latin typeface="Lucida Console" pitchFamily="49" charset="0"/>
              </a:rPr>
              <a:t>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	T</a:t>
            </a:r>
            <a:r>
              <a:rPr lang="en-US" sz="2400" dirty="0" smtClean="0">
                <a:latin typeface="Lucida Console" pitchFamily="49" charset="0"/>
              </a:rPr>
              <a:t> value;</a:t>
            </a:r>
            <a:endParaRPr lang="en-US" sz="24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Console" pitchFamily="49" charset="0"/>
              </a:rPr>
              <a:t>	</a:t>
            </a:r>
            <a:r>
              <a:rPr lang="en-US" sz="2400" dirty="0">
                <a:solidFill>
                  <a:schemeClr val="accent4"/>
                </a:solidFill>
                <a:latin typeface="Lucida Console" pitchFamily="49" charset="0"/>
              </a:rPr>
              <a:t>	</a:t>
            </a:r>
            <a:r>
              <a:rPr lang="en-US" sz="2400" dirty="0" smtClean="0">
                <a:latin typeface="Lucida Console" pitchFamily="49" charset="0"/>
              </a:rPr>
              <a:t>Node&lt;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T</a:t>
            </a:r>
            <a:r>
              <a:rPr lang="en-US" sz="2400" dirty="0" smtClean="0">
                <a:latin typeface="Lucida Console" pitchFamily="49" charset="0"/>
              </a:rPr>
              <a:t>&gt;* next;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89625" y="5533380"/>
            <a:ext cx="1208314" cy="805543"/>
            <a:chOff x="3989625" y="5533380"/>
            <a:chExt cx="1208314" cy="805543"/>
          </a:xfrm>
        </p:grpSpPr>
        <p:sp>
          <p:nvSpPr>
            <p:cNvPr id="4" name="Rectangle 3"/>
            <p:cNvSpPr/>
            <p:nvPr/>
          </p:nvSpPr>
          <p:spPr>
            <a:xfrm>
              <a:off x="3989625" y="5533380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795168" y="5533380"/>
              <a:ext cx="402771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9554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4"/>
                </a:solidFill>
                <a:latin typeface="Lucida Console" pitchFamily="49" charset="0"/>
              </a:rPr>
              <a:t>template </a:t>
            </a:r>
            <a:r>
              <a:rPr lang="en-US" sz="2400" dirty="0">
                <a:latin typeface="Lucida Console" pitchFamily="49" charset="0"/>
              </a:rPr>
              <a:t>&lt;</a:t>
            </a:r>
            <a:r>
              <a:rPr lang="en-US" sz="2400" dirty="0" err="1">
                <a:solidFill>
                  <a:schemeClr val="accent4"/>
                </a:solidFill>
                <a:latin typeface="Lucida Console" pitchFamily="49" charset="0"/>
              </a:rPr>
              <a:t>typename</a:t>
            </a:r>
            <a:r>
              <a:rPr lang="en-US" sz="2400" dirty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T</a:t>
            </a:r>
            <a:r>
              <a:rPr lang="en-US" sz="2400" dirty="0">
                <a:latin typeface="Lucida Console" pitchFamily="49" charset="0"/>
              </a:rPr>
              <a:t>&gt; </a:t>
            </a:r>
            <a:r>
              <a:rPr lang="en-US" sz="2400" dirty="0">
                <a:solidFill>
                  <a:schemeClr val="accent4"/>
                </a:solidFill>
                <a:latin typeface="Lucida Console" pitchFamily="49" charset="0"/>
              </a:rPr>
              <a:t>class</a:t>
            </a:r>
            <a:r>
              <a:rPr lang="en-US" sz="2400" dirty="0">
                <a:latin typeface="Lucida Console" pitchFamily="49" charset="0"/>
              </a:rPr>
              <a:t> Node&lt;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T</a:t>
            </a:r>
            <a:r>
              <a:rPr lang="en-US" sz="2400" dirty="0">
                <a:latin typeface="Lucida Console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	</a:t>
            </a:r>
            <a:r>
              <a:rPr lang="en-US" sz="2400" dirty="0">
                <a:solidFill>
                  <a:schemeClr val="accent4"/>
                </a:solidFill>
                <a:latin typeface="Lucida Console" pitchFamily="49" charset="0"/>
              </a:rPr>
              <a:t>public</a:t>
            </a:r>
            <a:r>
              <a:rPr lang="en-US" sz="2400" dirty="0">
                <a:latin typeface="Lucida Console" pitchFamily="49" charset="0"/>
              </a:rPr>
              <a:t>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		T</a:t>
            </a:r>
            <a:r>
              <a:rPr lang="en-US" sz="2400" dirty="0">
                <a:latin typeface="Lucida Console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	</a:t>
            </a:r>
            <a:r>
              <a:rPr lang="en-US" sz="2400" dirty="0">
                <a:solidFill>
                  <a:schemeClr val="accent4"/>
                </a:solidFill>
                <a:latin typeface="Lucida Console" pitchFamily="49" charset="0"/>
              </a:rPr>
              <a:t>	</a:t>
            </a:r>
            <a:r>
              <a:rPr lang="en-US" sz="2400" dirty="0">
                <a:latin typeface="Lucida Console" pitchFamily="49" charset="0"/>
              </a:rPr>
              <a:t>Node&lt;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T</a:t>
            </a:r>
            <a:r>
              <a:rPr lang="en-US" sz="2400" dirty="0">
                <a:latin typeface="Lucida Console" pitchFamily="49" charset="0"/>
              </a:rPr>
              <a:t>&gt;* next;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89625" y="5533380"/>
            <a:ext cx="1208314" cy="805543"/>
            <a:chOff x="3989625" y="5533380"/>
            <a:chExt cx="1208314" cy="805543"/>
          </a:xfrm>
        </p:grpSpPr>
        <p:sp>
          <p:nvSpPr>
            <p:cNvPr id="4" name="Rectangle 3"/>
            <p:cNvSpPr/>
            <p:nvPr/>
          </p:nvSpPr>
          <p:spPr>
            <a:xfrm>
              <a:off x="3989625" y="5533380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795168" y="5533380"/>
              <a:ext cx="402771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4971" y="428826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ucida Console" pitchFamily="49" charset="0"/>
              </a:rPr>
              <a:t>value</a:t>
            </a:r>
            <a:endParaRPr lang="en-US" sz="2800" dirty="0">
              <a:latin typeface="Lucida Console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97939" y="4288265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ucida Console" pitchFamily="49" charset="0"/>
              </a:rPr>
              <a:t>next</a:t>
            </a:r>
            <a:endParaRPr lang="en-US" sz="2800" dirty="0">
              <a:latin typeface="Lucida Console" pitchFamily="49" charset="0"/>
            </a:endParaRPr>
          </a:p>
        </p:txBody>
      </p:sp>
      <p:cxnSp>
        <p:nvCxnSpPr>
          <p:cNvPr id="9" name="Straight Arrow Connector 8"/>
          <p:cNvCxnSpPr>
            <a:stCxn id="7" idx="2"/>
            <a:endCxn id="4" idx="0"/>
          </p:cNvCxnSpPr>
          <p:nvPr/>
        </p:nvCxnSpPr>
        <p:spPr>
          <a:xfrm>
            <a:off x="3398318" y="4811485"/>
            <a:ext cx="994079" cy="7218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5" idx="0"/>
          </p:cNvCxnSpPr>
          <p:nvPr/>
        </p:nvCxnSpPr>
        <p:spPr>
          <a:xfrm flipH="1">
            <a:off x="4996554" y="4811485"/>
            <a:ext cx="726529" cy="7218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797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1743"/>
          </a:xfrm>
        </p:spPr>
        <p:txBody>
          <a:bodyPr>
            <a:normAutofit/>
          </a:bodyPr>
          <a:lstStyle/>
          <a:p>
            <a:r>
              <a:rPr lang="en-US" dirty="0" smtClean="0"/>
              <a:t>For sizeable programs, one problem that can quickly arise is that of data storage.</a:t>
            </a:r>
          </a:p>
          <a:p>
            <a:pPr lvl="1"/>
            <a:r>
              <a:rPr lang="en-US" dirty="0" smtClean="0"/>
              <a:t>What is the most efficient or effective way to organize and utilize information within a program?</a:t>
            </a:r>
          </a:p>
          <a:p>
            <a:pPr lvl="1"/>
            <a:r>
              <a:rPr lang="en-US" dirty="0" smtClean="0"/>
              <a:t>Quick answer – it depends on the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5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0229" y="2059119"/>
            <a:ext cx="7750628" cy="1981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8064A2"/>
                </a:solidFill>
              </a:rPr>
              <a:t>Remember</a:t>
            </a:r>
            <a:r>
              <a:rPr lang="en-US" sz="2800" dirty="0" smtClean="0">
                <a:solidFill>
                  <a:schemeClr val="accent4"/>
                </a:solidFill>
              </a:rPr>
              <a:t> – objects are handled </a:t>
            </a:r>
            <a:r>
              <a:rPr lang="en-US" sz="2800" i="1" dirty="0" smtClean="0">
                <a:solidFill>
                  <a:schemeClr val="accent4"/>
                </a:solidFill>
              </a:rPr>
              <a:t>by reference</a:t>
            </a:r>
            <a:r>
              <a:rPr lang="en-US" sz="2800" dirty="0" smtClean="0">
                <a:solidFill>
                  <a:schemeClr val="accent4"/>
                </a:solidFill>
              </a:rPr>
              <a:t>, so the class Node&lt;T&gt; doesn’t </a:t>
            </a:r>
            <a:r>
              <a:rPr lang="en-US" sz="2800" i="1" dirty="0" smtClean="0">
                <a:solidFill>
                  <a:schemeClr val="accent4"/>
                </a:solidFill>
              </a:rPr>
              <a:t>actually</a:t>
            </a:r>
            <a:r>
              <a:rPr lang="en-US" sz="2800" dirty="0" smtClean="0">
                <a:solidFill>
                  <a:schemeClr val="accent4"/>
                </a:solidFill>
              </a:rPr>
              <a:t> contain another Node&lt;T&gt; – just a </a:t>
            </a:r>
            <a:r>
              <a:rPr lang="en-US" sz="2800" i="1" dirty="0" smtClean="0">
                <a:solidFill>
                  <a:schemeClr val="accent4"/>
                </a:solidFill>
              </a:rPr>
              <a:t>reference</a:t>
            </a:r>
            <a:r>
              <a:rPr lang="en-US" sz="2800" dirty="0" smtClean="0">
                <a:solidFill>
                  <a:schemeClr val="accent4"/>
                </a:solidFill>
              </a:rPr>
              <a:t> to the next one in line.</a:t>
            </a: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4323605" y="4040319"/>
            <a:ext cx="291938" cy="157671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33511" y="5396141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39054" y="5396141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55482" y="5396142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61025" y="5396142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55683" y="5396141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1226" y="5396141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44997" y="5396141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50540" y="5396141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62209" y="5798911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62410" y="5798910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70780" y="5798910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51925" y="5798910"/>
            <a:ext cx="574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726142" y="5790163"/>
            <a:ext cx="0" cy="413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526118" y="6110031"/>
            <a:ext cx="384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643610" y="6190418"/>
            <a:ext cx="192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</p:cNvCxnSpPr>
          <p:nvPr/>
        </p:nvCxnSpPr>
        <p:spPr>
          <a:xfrm flipH="1">
            <a:off x="2658845" y="4040319"/>
            <a:ext cx="1956698" cy="157671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</p:cNvCxnSpPr>
          <p:nvPr/>
        </p:nvCxnSpPr>
        <p:spPr>
          <a:xfrm>
            <a:off x="4615543" y="4040319"/>
            <a:ext cx="1251873" cy="157671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290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0229" y="2059119"/>
            <a:ext cx="7750628" cy="1981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/>
                </a:solidFill>
              </a:rPr>
              <a:t>The end of the “linked list chain” is denoted by a null reference in the last node.</a:t>
            </a:r>
          </a:p>
          <a:p>
            <a:pPr algn="ctr"/>
            <a:endParaRPr lang="en-US" sz="2800" dirty="0">
              <a:solidFill>
                <a:schemeClr val="accent4"/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4"/>
                </a:solidFill>
              </a:rPr>
              <a:t>The “ground” symbol at the end denotes this.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33511" y="5396141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39054" y="5396141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55482" y="5396142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61025" y="5396142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55683" y="5396141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1226" y="5396141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44997" y="5396141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50540" y="5396141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62209" y="5798911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62410" y="5798910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70780" y="5798910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51925" y="5798910"/>
            <a:ext cx="574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726142" y="5790163"/>
            <a:ext cx="0" cy="413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526118" y="6110031"/>
            <a:ext cx="384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643610" y="6190418"/>
            <a:ext cx="192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439034" y="4040319"/>
            <a:ext cx="204576" cy="1355823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03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we now have two different ways of storing data, each of which has its own pros and cons.</a:t>
            </a:r>
          </a:p>
          <a:p>
            <a:pPr lvl="1"/>
            <a:r>
              <a:rPr lang="en-US" dirty="0" smtClean="0"/>
              <a:t>Arrays</a:t>
            </a:r>
          </a:p>
          <a:p>
            <a:pPr lvl="2"/>
            <a:r>
              <a:rPr lang="en-US" dirty="0" smtClean="0"/>
              <a:t>Good for adding items to the end of lists and for random access to items within the list.</a:t>
            </a:r>
          </a:p>
          <a:p>
            <a:pPr lvl="2"/>
            <a:r>
              <a:rPr lang="en-US" dirty="0" smtClean="0"/>
              <a:t>Bad for cases with many additions and removals at various places within the list.</a:t>
            </a:r>
          </a:p>
        </p:txBody>
      </p:sp>
    </p:spTree>
    <p:extLst>
      <p:ext uri="{BB962C8B-B14F-4D97-AF65-F5344CB8AC3E}">
        <p14:creationId xmlns:p14="http://schemas.microsoft.com/office/powerpoint/2010/main" val="144364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we now have two different ways of storing data, each of which has its own pros and cons.</a:t>
            </a:r>
          </a:p>
          <a:p>
            <a:pPr lvl="1"/>
            <a:r>
              <a:rPr lang="en-US" dirty="0" smtClean="0"/>
              <a:t>Arrays</a:t>
            </a:r>
          </a:p>
          <a:p>
            <a:pPr lvl="2"/>
            <a:r>
              <a:rPr lang="en-US" dirty="0" smtClean="0"/>
              <a:t>Good for adding items to the end of lists and for random access to items within the list.</a:t>
            </a:r>
          </a:p>
          <a:p>
            <a:pPr lvl="2"/>
            <a:r>
              <a:rPr lang="en-US" dirty="0" smtClean="0"/>
              <a:t>Bad for cases with many additions and removals at various places within the list.</a:t>
            </a:r>
          </a:p>
        </p:txBody>
      </p:sp>
    </p:spTree>
    <p:extLst>
      <p:ext uri="{BB962C8B-B14F-4D97-AF65-F5344CB8AC3E}">
        <p14:creationId xmlns:p14="http://schemas.microsoft.com/office/powerpoint/2010/main" val="1819867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we now have two different ways of storing data, each of which has its own pros and cons.</a:t>
            </a:r>
          </a:p>
          <a:p>
            <a:pPr lvl="1"/>
            <a:r>
              <a:rPr lang="en-US" dirty="0" smtClean="0"/>
              <a:t>Linked Lists</a:t>
            </a:r>
          </a:p>
          <a:p>
            <a:pPr lvl="2"/>
            <a:r>
              <a:rPr lang="en-US" dirty="0" smtClean="0"/>
              <a:t>Better for adding and removing items at random locations within the list.</a:t>
            </a:r>
          </a:p>
          <a:p>
            <a:pPr lvl="2"/>
            <a:r>
              <a:rPr lang="en-US" dirty="0" smtClean="0"/>
              <a:t>Bad at randomly accessing items from the list. </a:t>
            </a:r>
          </a:p>
          <a:p>
            <a:pPr lvl="3"/>
            <a:r>
              <a:rPr lang="en-US" dirty="0" smtClean="0"/>
              <a:t>Note that to use a random item within the list, we must traverse the chain to find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both of these objects fulfill the same end goal – to represent a group of objects with some implied ordering upon them.</a:t>
            </a:r>
          </a:p>
          <a:p>
            <a:r>
              <a:rPr lang="en-US" dirty="0" smtClean="0"/>
              <a:t>While they meet this goal differently, their primary purpose is identical.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4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Templates are integral to generic programming in C++</a:t>
            </a:r>
          </a:p>
          <a:p>
            <a:pPr lvl="1"/>
            <a:r>
              <a:rPr lang="en-US" dirty="0" smtClean="0"/>
              <a:t>Template is like a blueprint</a:t>
            </a:r>
          </a:p>
          <a:p>
            <a:pPr lvl="1"/>
            <a:r>
              <a:rPr lang="en-US" dirty="0" smtClean="0"/>
              <a:t>Blueprint is used to instantiate function when it is actually </a:t>
            </a:r>
            <a:r>
              <a:rPr lang="en-US" i="1" dirty="0" smtClean="0"/>
              <a:t>used</a:t>
            </a:r>
            <a:r>
              <a:rPr lang="en-US" dirty="0" smtClean="0"/>
              <a:t> in code</a:t>
            </a:r>
          </a:p>
          <a:p>
            <a:pPr lvl="1"/>
            <a:r>
              <a:rPr lang="en-US" dirty="0" smtClean="0"/>
              <a:t>“Actual” types are substituted in for the “formal” types of the template</a:t>
            </a:r>
          </a:p>
        </p:txBody>
      </p:sp>
    </p:spTree>
    <p:extLst>
      <p:ext uri="{BB962C8B-B14F-4D97-AF65-F5344CB8AC3E}">
        <p14:creationId xmlns:p14="http://schemas.microsoft.com/office/powerpoint/2010/main" val="3559982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Templates?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67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What is the difference between the following two functions? </a:t>
            </a:r>
          </a:p>
          <a:p>
            <a:pPr marL="0" indent="0">
              <a:buNone/>
            </a:pPr>
            <a:endParaRPr lang="en-US" sz="2000" dirty="0">
              <a:solidFill>
                <a:schemeClr val="accent4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compare(</a:t>
            </a:r>
            <a:r>
              <a:rPr lang="en-US" sz="2000" dirty="0" err="1" smtClean="0">
                <a:latin typeface="Lucida Console" pitchFamily="49" charset="0"/>
              </a:rPr>
              <a:t>const</a:t>
            </a:r>
            <a:r>
              <a:rPr lang="en-US" sz="2000" dirty="0" smtClean="0">
                <a:latin typeface="Lucida Console" pitchFamily="49" charset="0"/>
              </a:rPr>
              <a:t> string &amp;v1, </a:t>
            </a:r>
            <a:r>
              <a:rPr lang="en-US" sz="2000" dirty="0" err="1" smtClean="0">
                <a:latin typeface="Lucida Console" pitchFamily="49" charset="0"/>
              </a:rPr>
              <a:t>const</a:t>
            </a:r>
            <a:r>
              <a:rPr lang="en-US" sz="2000" dirty="0" smtClean="0">
                <a:latin typeface="Lucida Console" pitchFamily="49" charset="0"/>
              </a:rPr>
              <a:t> string &amp;v2) {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 if (v1 &lt; v2) return -1;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 if (v2 &lt; v1) return 1;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 return 0;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000" dirty="0">
                <a:latin typeface="Lucida Console" pitchFamily="49" charset="0"/>
              </a:rPr>
              <a:t>compare(</a:t>
            </a:r>
            <a:r>
              <a:rPr lang="en-US" sz="2000" dirty="0" err="1">
                <a:latin typeface="Lucida Console" pitchFamily="49" charset="0"/>
              </a:rPr>
              <a:t>const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double &amp;v1</a:t>
            </a:r>
            <a:r>
              <a:rPr lang="en-US" sz="2000" dirty="0">
                <a:latin typeface="Lucida Console" pitchFamily="49" charset="0"/>
              </a:rPr>
              <a:t>, </a:t>
            </a:r>
            <a:r>
              <a:rPr lang="en-US" sz="2000" dirty="0" err="1">
                <a:latin typeface="Lucida Console" pitchFamily="49" charset="0"/>
              </a:rPr>
              <a:t>const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double &amp;v2</a:t>
            </a:r>
            <a:r>
              <a:rPr lang="en-US" sz="2000" dirty="0">
                <a:latin typeface="Lucida Console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  if (v1 &lt; v2) return -1;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  if (v2 &lt; v1) return 1;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3300" dirty="0" smtClean="0">
                <a:latin typeface="Calibri" panose="020F0502020204030204" pitchFamily="34" charset="0"/>
              </a:rPr>
              <a:t>Only the types!</a:t>
            </a:r>
          </a:p>
          <a:p>
            <a:pPr marL="0" indent="0">
              <a:buNone/>
            </a:pPr>
            <a:endParaRPr lang="en-US" sz="20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9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Templates?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67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What if we could write the function once for </a:t>
            </a:r>
            <a:r>
              <a:rPr lang="en-US" i="1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any</a:t>
            </a:r>
            <a:r>
              <a:rPr lang="en-US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 type and have the compiler just use the right types? </a:t>
            </a:r>
          </a:p>
          <a:p>
            <a:pPr marL="0" indent="0">
              <a:buNone/>
            </a:pPr>
            <a:endParaRPr lang="en-US" sz="2000" dirty="0">
              <a:solidFill>
                <a:schemeClr val="accent4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template </a:t>
            </a:r>
            <a:r>
              <a:rPr lang="en-US" sz="2000" dirty="0">
                <a:latin typeface="Lucida Console" pitchFamily="49" charset="0"/>
              </a:rPr>
              <a:t>&lt;</a:t>
            </a:r>
            <a:r>
              <a:rPr lang="en-US" sz="2000" dirty="0" err="1">
                <a:solidFill>
                  <a:schemeClr val="accent4"/>
                </a:solidFill>
                <a:latin typeface="Lucida Console" pitchFamily="49" charset="0"/>
              </a:rPr>
              <a:t>typename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T</a:t>
            </a:r>
            <a:r>
              <a:rPr lang="en-US" sz="2000" dirty="0">
                <a:latin typeface="Lucida Console" pitchFamily="49" charset="0"/>
              </a:rPr>
              <a:t>&gt; </a:t>
            </a:r>
            <a:endParaRPr lang="en-US" sz="2000" dirty="0" smtClean="0">
              <a:latin typeface="Lucida Console" pitchFamily="49" charset="0"/>
            </a:endParaRPr>
          </a:p>
          <a:p>
            <a:pPr marL="0" indent="0">
              <a:buNone/>
            </a:pPr>
            <a:endParaRPr lang="en-US" sz="20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compare(</a:t>
            </a:r>
            <a:r>
              <a:rPr lang="en-US" sz="2000" dirty="0" err="1" smtClean="0">
                <a:solidFill>
                  <a:schemeClr val="accent4"/>
                </a:solidFill>
                <a:latin typeface="Lucida Console" pitchFamily="49" charset="0"/>
              </a:rPr>
              <a:t>const</a:t>
            </a:r>
            <a:r>
              <a:rPr lang="en-US" sz="2000" dirty="0" smtClean="0">
                <a:latin typeface="Lucida Console" pitchFamily="49" charset="0"/>
              </a:rPr>
              <a:t> T &amp;v1</a:t>
            </a:r>
            <a:r>
              <a:rPr lang="en-US" sz="2000" dirty="0">
                <a:latin typeface="Lucida Console" pitchFamily="49" charset="0"/>
              </a:rPr>
              <a:t>, </a:t>
            </a:r>
            <a:r>
              <a:rPr lang="en-US" sz="2000" dirty="0" err="1">
                <a:solidFill>
                  <a:schemeClr val="accent4"/>
                </a:solidFill>
                <a:latin typeface="Lucida Console" pitchFamily="49" charset="0"/>
              </a:rPr>
              <a:t>const</a:t>
            </a:r>
            <a:r>
              <a:rPr lang="en-US" sz="2000" dirty="0">
                <a:latin typeface="Lucida Console" pitchFamily="49" charset="0"/>
              </a:rPr>
              <a:t> T </a:t>
            </a:r>
            <a:r>
              <a:rPr lang="en-US" sz="2000" dirty="0" smtClean="0">
                <a:latin typeface="Lucida Console" pitchFamily="49" charset="0"/>
              </a:rPr>
              <a:t>&amp;v2</a:t>
            </a:r>
            <a:r>
              <a:rPr lang="en-US" sz="2000" dirty="0">
                <a:latin typeface="Lucida Console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  if (v1 &lt; v2) return -1;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  if (v2 &lt; v1) return 1;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3300" dirty="0" smtClean="0">
                <a:latin typeface="Calibri" panose="020F0502020204030204" pitchFamily="34" charset="0"/>
              </a:rPr>
              <a:t>Requires type T to have &lt; operator</a:t>
            </a:r>
          </a:p>
        </p:txBody>
      </p:sp>
    </p:spTree>
    <p:extLst>
      <p:ext uri="{BB962C8B-B14F-4D97-AF65-F5344CB8AC3E}">
        <p14:creationId xmlns:p14="http://schemas.microsoft.com/office/powerpoint/2010/main" val="3130125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generic compare function</a:t>
            </a:r>
          </a:p>
          <a:p>
            <a:r>
              <a:rPr lang="en-US" dirty="0" smtClean="0"/>
              <a:t>Implement a main() that compares two doubles, two </a:t>
            </a:r>
            <a:r>
              <a:rPr lang="en-US" dirty="0" err="1" smtClean="0"/>
              <a:t>ints</a:t>
            </a:r>
            <a:r>
              <a:rPr lang="en-US" dirty="0" smtClean="0"/>
              <a:t>, two chars, and two strings using the compare </a:t>
            </a:r>
            <a:r>
              <a:rPr lang="en-US" dirty="0" err="1" smtClean="0"/>
              <a:t>fcn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Compile and see that it is good!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5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some tasks, it is helpful (at minimum) and possibly necessary to have sorted data.</a:t>
            </a:r>
          </a:p>
          <a:p>
            <a:r>
              <a:rPr lang="en-US" dirty="0" smtClean="0"/>
              <a:t>For other tasks, it is not necessary to note where any given piece of data is stored within a storage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56901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Going 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0979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Compiler sees structure when template is defined, blueprint when generic function is coded (</a:t>
            </a:r>
            <a:r>
              <a:rPr lang="en-US" b="1" dirty="0" smtClean="0"/>
              <a:t>in header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When call to function is seen, compiler substitutes types used in invocation into blueprint and generates required code </a:t>
            </a:r>
          </a:p>
          <a:p>
            <a:r>
              <a:rPr lang="en-US" dirty="0" smtClean="0"/>
              <a:t>Can’t catch many errors until invocation is seen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40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Abstracting Beyond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this notion of a “list” structure, which maps its stored objects to indices.</a:t>
            </a:r>
          </a:p>
          <a:p>
            <a:pPr lvl="1"/>
            <a:r>
              <a:rPr lang="en-US" dirty="0" smtClean="0"/>
              <a:t>What if we don’t actually need to have a lookup position for our stored objects?</a:t>
            </a:r>
          </a:p>
          <a:p>
            <a:pPr lvl="2"/>
            <a:r>
              <a:rPr lang="en-US" dirty="0" smtClean="0"/>
              <a:t>But wait!  How could we possibly iterate over the objects in a for loop?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2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programming languages provide objects called </a:t>
            </a:r>
            <a:r>
              <a:rPr lang="en-US" i="1" dirty="0" smtClean="0"/>
              <a:t>iterators</a:t>
            </a:r>
            <a:r>
              <a:rPr lang="en-US" dirty="0" smtClean="0"/>
              <a:t> for enumerating objects contained within data structures</a:t>
            </a:r>
          </a:p>
          <a:p>
            <a:pPr lvl="1"/>
            <a:r>
              <a:rPr lang="en-US" dirty="0" smtClean="0"/>
              <a:t>C++ and Java are no exceptions</a:t>
            </a:r>
          </a:p>
          <a:p>
            <a:pPr lvl="1"/>
            <a:r>
              <a:rPr lang="en-US" dirty="0" smtClean="0"/>
              <a:t>C++’s versions are defined in the &lt;iterator&gt; header file</a:t>
            </a:r>
          </a:p>
          <a:p>
            <a:pPr lvl="1"/>
            <a:r>
              <a:rPr lang="en-US" dirty="0" smtClean="0"/>
              <a:t>(see 3.4 – 3.5)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8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iterator may be used to get each contained object in order, one at a time, in a controllable manner.</a:t>
            </a:r>
          </a:p>
          <a:p>
            <a:pPr lvl="1"/>
            <a:r>
              <a:rPr lang="en-US" dirty="0" smtClean="0"/>
              <a:t>It’s especially designed to work well with </a:t>
            </a:r>
            <a:r>
              <a:rPr lang="en-US" dirty="0" smtClean="0">
                <a:latin typeface="Lucida Console" panose="020B0609040504020204" pitchFamily="49" charset="0"/>
              </a:rPr>
              <a:t>for</a:t>
            </a:r>
            <a:r>
              <a:rPr lang="en-US" dirty="0" smtClean="0"/>
              <a:t> loops.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1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00"/>
          </a:xfrm>
          <a:ln>
            <a:solidFill>
              <a:srgbClr val="4F81BD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Example code:</a:t>
            </a:r>
          </a:p>
          <a:p>
            <a:pPr marL="0" indent="0">
              <a:buNone/>
            </a:pPr>
            <a:endParaRPr lang="en-US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76923C"/>
                </a:solidFill>
                <a:latin typeface="Lucida Console" panose="020B0609040504020204" pitchFamily="49" charset="0"/>
              </a:rPr>
              <a:t>vector</a:t>
            </a:r>
            <a:r>
              <a:rPr lang="en-US" sz="2000" dirty="0" smtClean="0">
                <a:latin typeface="Lucida Console" panose="020B0609040504020204" pitchFamily="49" charset="0"/>
              </a:rPr>
              <a:t>&lt;</a:t>
            </a:r>
            <a:r>
              <a:rPr lang="en-US" sz="20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dirty="0" smtClean="0">
                <a:latin typeface="Lucida Console" panose="020B0609040504020204" pitchFamily="49" charset="0"/>
              </a:rPr>
              <a:t>&gt; numbers;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76923C"/>
                </a:solidFill>
                <a:latin typeface="Lucida Console" panose="020B0609040504020204" pitchFamily="49" charset="0"/>
              </a:rPr>
              <a:t>// omitted code initializing numbers.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76923C"/>
                </a:solidFill>
                <a:latin typeface="Lucida Console" panose="020B0609040504020204" pitchFamily="49" charset="0"/>
              </a:rPr>
              <a:t>iterator</a:t>
            </a:r>
            <a:r>
              <a:rPr lang="en-US" sz="2000" dirty="0" smtClean="0">
                <a:latin typeface="Lucida Console" panose="020B0609040504020204" pitchFamily="49" charset="0"/>
              </a:rPr>
              <a:t>&lt;</a:t>
            </a:r>
            <a:r>
              <a:rPr lang="en-US" sz="20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dirty="0" smtClean="0">
                <a:latin typeface="Lucida Console" panose="020B0609040504020204" pitchFamily="49" charset="0"/>
              </a:rPr>
              <a:t>&gt; </a:t>
            </a:r>
            <a:r>
              <a:rPr lang="en-US" sz="2000" dirty="0" err="1" smtClean="0">
                <a:latin typeface="Lucida Console" panose="020B0609040504020204" pitchFamily="49" charset="0"/>
              </a:rPr>
              <a:t>iter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for</a:t>
            </a:r>
            <a:r>
              <a:rPr lang="en-US" sz="2000" dirty="0" smtClean="0">
                <a:latin typeface="Lucida Console" panose="020B0609040504020204" pitchFamily="49" charset="0"/>
              </a:rPr>
              <a:t>(</a:t>
            </a:r>
            <a:r>
              <a:rPr lang="en-US" sz="2000" dirty="0" err="1" smtClean="0">
                <a:latin typeface="Lucida Console" panose="020B0609040504020204" pitchFamily="49" charset="0"/>
              </a:rPr>
              <a:t>iter</a:t>
            </a:r>
            <a:r>
              <a:rPr lang="en-US" sz="2000" dirty="0" smtClean="0">
                <a:latin typeface="Lucida Console" panose="020B0609040504020204" pitchFamily="49" charset="0"/>
              </a:rPr>
              <a:t> = </a:t>
            </a:r>
            <a:r>
              <a:rPr lang="en-US" sz="2000" dirty="0" err="1" smtClean="0">
                <a:latin typeface="Lucida Console" panose="020B0609040504020204" pitchFamily="49" charset="0"/>
              </a:rPr>
              <a:t>numbers.begin</a:t>
            </a:r>
            <a:r>
              <a:rPr lang="en-US" sz="2000" dirty="0" smtClean="0">
                <a:latin typeface="Lucida Console" panose="020B060904050402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	</a:t>
            </a:r>
            <a:r>
              <a:rPr lang="en-US" sz="2000" dirty="0" err="1" smtClean="0">
                <a:latin typeface="Lucida Console" panose="020B0609040504020204" pitchFamily="49" charset="0"/>
              </a:rPr>
              <a:t>iter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!= </a:t>
            </a:r>
            <a:r>
              <a:rPr lang="en-US" sz="2000" dirty="0" err="1" smtClean="0">
                <a:latin typeface="Lucida Console" panose="020B0609040504020204" pitchFamily="49" charset="0"/>
              </a:rPr>
              <a:t>numbers.end</a:t>
            </a:r>
            <a:r>
              <a:rPr lang="en-US" sz="2000" dirty="0" smtClean="0">
                <a:latin typeface="Lucida Console" panose="020B0609040504020204" pitchFamily="49" charset="0"/>
              </a:rPr>
              <a:t>(); </a:t>
            </a:r>
            <a:r>
              <a:rPr lang="en-US" sz="2000" dirty="0" err="1" smtClean="0">
                <a:latin typeface="Lucida Console" panose="020B0609040504020204" pitchFamily="49" charset="0"/>
              </a:rPr>
              <a:t>iter</a:t>
            </a:r>
            <a:r>
              <a:rPr lang="en-US" sz="2000" dirty="0" smtClean="0">
                <a:latin typeface="Lucida Console" panose="020B06090405040202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err="1" smtClean="0">
                <a:latin typeface="Lucida Console" panose="020B0609040504020204" pitchFamily="49" charset="0"/>
              </a:rPr>
              <a:t>cout</a:t>
            </a:r>
            <a:r>
              <a:rPr lang="en-US" sz="2000" dirty="0" smtClean="0">
                <a:latin typeface="Lucida Console" panose="020B0609040504020204" pitchFamily="49" charset="0"/>
              </a:rPr>
              <a:t> &lt;&lt; *</a:t>
            </a:r>
            <a:r>
              <a:rPr lang="en-US" sz="2000" dirty="0" err="1" smtClean="0">
                <a:latin typeface="Lucida Console" panose="020B0609040504020204" pitchFamily="49" charset="0"/>
              </a:rPr>
              <a:t>iter</a:t>
            </a:r>
            <a:r>
              <a:rPr lang="en-US" sz="2000" dirty="0" smtClean="0">
                <a:latin typeface="Lucida Console" panose="020B0609040504020204" pitchFamily="49" charset="0"/>
              </a:rPr>
              <a:t> &lt;&lt; </a:t>
            </a:r>
            <a:r>
              <a:rPr lang="en-US" sz="2000" dirty="0">
                <a:solidFill>
                  <a:srgbClr val="4F81BD"/>
                </a:solidFill>
                <a:latin typeface="Lucida Console" panose="020B0609040504020204" pitchFamily="49" charset="0"/>
              </a:rPr>
              <a:t>‘ ’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458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C++, iterators are designed to look like and act something like pointers.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Lucida Console" panose="020B0609040504020204" pitchFamily="49" charset="0"/>
              </a:rPr>
              <a:t>*</a:t>
            </a:r>
            <a:r>
              <a:rPr lang="en-US" dirty="0" smtClean="0"/>
              <a:t> and </a:t>
            </a:r>
            <a:r>
              <a:rPr lang="en-US" dirty="0" smtClean="0">
                <a:latin typeface="Lucida Console" panose="020B0609040504020204" pitchFamily="49" charset="0"/>
              </a:rPr>
              <a:t>-&gt;</a:t>
            </a:r>
            <a:r>
              <a:rPr lang="en-US" dirty="0" smtClean="0"/>
              <a:t> operators are overloaded to give pointer-like semantics, allowing users of the iterator object to “dereference” the object currently “referenced” by the iterator.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C++, iterators are designed to look like and act something like pointers.</a:t>
            </a:r>
          </a:p>
          <a:p>
            <a:pPr lvl="1"/>
            <a:r>
              <a:rPr lang="en-US" dirty="0" smtClean="0"/>
              <a:t>Note the use of </a:t>
            </a:r>
            <a:r>
              <a:rPr lang="en-US" dirty="0" smtClean="0">
                <a:latin typeface="Lucida Console" panose="020B0609040504020204" pitchFamily="49" charset="0"/>
              </a:rPr>
              <a:t>operator ++ </a:t>
            </a:r>
            <a:r>
              <a:rPr lang="en-US" dirty="0" smtClean="0"/>
              <a:t>to increment the iterator to the next item</a:t>
            </a:r>
          </a:p>
          <a:p>
            <a:pPr lvl="2"/>
            <a:r>
              <a:rPr lang="en-US" dirty="0" smtClean="0"/>
              <a:t>This is another way we can interact with pointers; it’s useful for iterating across an array while using pointer semantics… </a:t>
            </a:r>
            <a:r>
              <a:rPr lang="en-US" i="1" dirty="0" smtClean="0"/>
              <a:t>but keep a copy of the original around</a:t>
            </a:r>
            <a:r>
              <a:rPr lang="en-US" dirty="0" smtClean="0"/>
              <a:t>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54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76923C"/>
                </a:solidFill>
                <a:latin typeface="Lucida Console" panose="020B0609040504020204" pitchFamily="49" charset="0"/>
              </a:rPr>
              <a:t>vector</a:t>
            </a:r>
            <a:r>
              <a:rPr lang="en-US" sz="2000" dirty="0" smtClean="0">
                <a:latin typeface="Lucida Console" panose="020B0609040504020204" pitchFamily="49" charset="0"/>
              </a:rPr>
              <a:t>&lt;</a:t>
            </a:r>
            <a:r>
              <a:rPr lang="en-US" sz="20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dirty="0" smtClean="0">
                <a:latin typeface="Lucida Console" panose="020B0609040504020204" pitchFamily="49" charset="0"/>
              </a:rPr>
              <a:t>&gt; numbers;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76923C"/>
                </a:solidFill>
                <a:latin typeface="Lucida Console" panose="020B0609040504020204" pitchFamily="49" charset="0"/>
              </a:rPr>
              <a:t>// omitted code initializing numbers.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76923C"/>
                </a:solidFill>
                <a:latin typeface="Lucida Console" panose="020B0609040504020204" pitchFamily="49" charset="0"/>
              </a:rPr>
              <a:t>iterator</a:t>
            </a:r>
            <a:r>
              <a:rPr lang="en-US" sz="2000" dirty="0" smtClean="0">
                <a:latin typeface="Lucida Console" panose="020B0609040504020204" pitchFamily="49" charset="0"/>
              </a:rPr>
              <a:t>&lt;</a:t>
            </a:r>
            <a:r>
              <a:rPr lang="en-US" sz="20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dirty="0" smtClean="0">
                <a:latin typeface="Lucida Console" panose="020B0609040504020204" pitchFamily="49" charset="0"/>
              </a:rPr>
              <a:t>&gt; </a:t>
            </a:r>
            <a:r>
              <a:rPr lang="en-US" sz="2000" dirty="0" err="1" smtClean="0">
                <a:latin typeface="Lucida Console" panose="020B0609040504020204" pitchFamily="49" charset="0"/>
              </a:rPr>
              <a:t>iter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for</a:t>
            </a:r>
            <a:r>
              <a:rPr lang="en-US" sz="2000" dirty="0" smtClean="0">
                <a:latin typeface="Lucida Console" panose="020B0609040504020204" pitchFamily="49" charset="0"/>
              </a:rPr>
              <a:t>(</a:t>
            </a:r>
            <a:r>
              <a:rPr lang="en-US" sz="2000" dirty="0" err="1" smtClean="0">
                <a:latin typeface="Lucida Console" panose="020B0609040504020204" pitchFamily="49" charset="0"/>
              </a:rPr>
              <a:t>iter</a:t>
            </a:r>
            <a:r>
              <a:rPr lang="en-US" sz="2000" dirty="0" smtClean="0">
                <a:latin typeface="Lucida Console" panose="020B0609040504020204" pitchFamily="49" charset="0"/>
              </a:rPr>
              <a:t> = </a:t>
            </a:r>
            <a:r>
              <a:rPr lang="en-US" sz="2000" dirty="0" err="1" smtClean="0">
                <a:latin typeface="Lucida Console" panose="020B0609040504020204" pitchFamily="49" charset="0"/>
              </a:rPr>
              <a:t>numbers.begin</a:t>
            </a:r>
            <a:r>
              <a:rPr lang="en-US" sz="2000" dirty="0" smtClean="0">
                <a:latin typeface="Lucida Console" panose="020B060904050402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	</a:t>
            </a:r>
            <a:r>
              <a:rPr lang="en-US" sz="2000" dirty="0" err="1" smtClean="0">
                <a:latin typeface="Lucida Console" panose="020B0609040504020204" pitchFamily="49" charset="0"/>
              </a:rPr>
              <a:t>iter</a:t>
            </a:r>
            <a:r>
              <a:rPr lang="en-US" sz="2000" dirty="0" smtClean="0">
                <a:latin typeface="Lucida Console" panose="020B0609040504020204" pitchFamily="49" charset="0"/>
              </a:rPr>
              <a:t> != </a:t>
            </a:r>
            <a:r>
              <a:rPr lang="en-US" sz="2000" dirty="0" err="1" smtClean="0">
                <a:latin typeface="Lucida Console" panose="020B0609040504020204" pitchFamily="49" charset="0"/>
              </a:rPr>
              <a:t>numbers.end</a:t>
            </a:r>
            <a:r>
              <a:rPr lang="en-US" sz="2000" dirty="0" smtClean="0">
                <a:latin typeface="Lucida Console" panose="020B0609040504020204" pitchFamily="49" charset="0"/>
              </a:rPr>
              <a:t>(); </a:t>
            </a:r>
            <a:r>
              <a:rPr lang="en-US" sz="2000" dirty="0" err="1" smtClean="0">
                <a:latin typeface="Lucida Console" panose="020B0609040504020204" pitchFamily="49" charset="0"/>
              </a:rPr>
              <a:t>iter</a:t>
            </a:r>
            <a:r>
              <a:rPr lang="en-US" sz="2000" dirty="0" smtClean="0">
                <a:latin typeface="Lucida Console" panose="020B06090405040202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err="1" smtClean="0">
                <a:latin typeface="Lucida Console" panose="020B0609040504020204" pitchFamily="49" charset="0"/>
              </a:rPr>
              <a:t>cout</a:t>
            </a:r>
            <a:r>
              <a:rPr lang="en-US" sz="2000" dirty="0" smtClean="0">
                <a:latin typeface="Lucida Console" panose="020B0609040504020204" pitchFamily="49" charset="0"/>
              </a:rPr>
              <a:t> &lt;&lt; *</a:t>
            </a:r>
            <a:r>
              <a:rPr lang="en-US" sz="2000" dirty="0" err="1" smtClean="0">
                <a:latin typeface="Lucida Console" panose="020B0609040504020204" pitchFamily="49" charset="0"/>
              </a:rPr>
              <a:t>iter</a:t>
            </a:r>
            <a:r>
              <a:rPr lang="en-US" sz="2000" dirty="0" smtClean="0">
                <a:latin typeface="Lucida Console" panose="020B0609040504020204" pitchFamily="49" charset="0"/>
              </a:rPr>
              <a:t> &lt;&lt; </a:t>
            </a:r>
            <a:r>
              <a:rPr lang="en-US" sz="2000" dirty="0">
                <a:solidFill>
                  <a:srgbClr val="4F81BD"/>
                </a:solidFill>
                <a:latin typeface="Lucida Console" panose="020B0609040504020204" pitchFamily="49" charset="0"/>
              </a:rPr>
              <a:t>‘ ’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8881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C++11 (the newest edition/standard) also provides an alternate version of the for-loop which is designed to work with </a:t>
            </a:r>
            <a:r>
              <a:rPr lang="en-US" dirty="0" err="1" smtClean="0"/>
              <a:t>iterable</a:t>
            </a:r>
            <a:r>
              <a:rPr lang="en-US" dirty="0" smtClean="0"/>
              <a:t> structures and iterators</a:t>
            </a:r>
          </a:p>
          <a:p>
            <a:r>
              <a:rPr lang="en-US" dirty="0" smtClean="0"/>
              <a:t>Looks like “</a:t>
            </a:r>
            <a:r>
              <a:rPr lang="en-US" dirty="0" err="1" smtClean="0"/>
              <a:t>foreach</a:t>
            </a:r>
            <a:r>
              <a:rPr lang="en-US" dirty="0" smtClean="0"/>
              <a:t>” in other languages</a:t>
            </a:r>
          </a:p>
          <a:p>
            <a:endParaRPr lang="en-US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Lucida Console" pitchFamily="49" charset="0"/>
              </a:rPr>
              <a:t>vector&lt;Person&gt; structure;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4"/>
                </a:solidFill>
                <a:latin typeface="Lucida Console" pitchFamily="49" charset="0"/>
              </a:rPr>
              <a:t>f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or</a:t>
            </a:r>
            <a:r>
              <a:rPr lang="en-US" sz="2800" dirty="0" smtClean="0">
                <a:latin typeface="Lucida Console" pitchFamily="49" charset="0"/>
              </a:rPr>
              <a:t>(Person &amp;</a:t>
            </a:r>
            <a:r>
              <a:rPr lang="en-US" sz="2800" dirty="0" err="1" smtClean="0">
                <a:latin typeface="Lucida Console" pitchFamily="49" charset="0"/>
              </a:rPr>
              <a:t>p:structure</a:t>
            </a:r>
            <a:r>
              <a:rPr lang="en-US" sz="2800" dirty="0" smtClean="0"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Lucida Console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Lucida Console" pitchFamily="49" charset="0"/>
              </a:rPr>
              <a:t>//Code.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latin typeface="Lucida Console" pitchFamily="49" charset="0"/>
              </a:rPr>
              <a:t>}</a:t>
            </a:r>
            <a:endParaRPr lang="en-US" sz="2800" dirty="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02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the </a:t>
            </a:r>
            <a:r>
              <a:rPr lang="en-US" dirty="0" err="1" smtClean="0">
                <a:latin typeface="Lucida Console" panose="020B0609040504020204" pitchFamily="49" charset="0"/>
              </a:rPr>
              <a:t>std</a:t>
            </a:r>
            <a:r>
              <a:rPr lang="en-US" dirty="0" smtClean="0">
                <a:latin typeface="Lucida Console" panose="020B0609040504020204" pitchFamily="49" charset="0"/>
              </a:rPr>
              <a:t>::vector </a:t>
            </a:r>
            <a:r>
              <a:rPr lang="en-US" dirty="0" smtClean="0"/>
              <a:t>and </a:t>
            </a:r>
            <a:r>
              <a:rPr lang="en-US" dirty="0" err="1" smtClean="0">
                <a:latin typeface="Lucida Console" panose="020B0609040504020204" pitchFamily="49" charset="0"/>
              </a:rPr>
              <a:t>std</a:t>
            </a:r>
            <a:r>
              <a:rPr lang="en-US" dirty="0" smtClean="0">
                <a:latin typeface="Lucida Console" panose="020B0609040504020204" pitchFamily="49" charset="0"/>
              </a:rPr>
              <a:t>::list </a:t>
            </a:r>
            <a:r>
              <a:rPr lang="en-US" dirty="0" smtClean="0"/>
              <a:t>classes of C++ implement iterators.</a:t>
            </a:r>
          </a:p>
          <a:p>
            <a:pPr lvl="1"/>
            <a:r>
              <a:rPr lang="en-US" dirty="0" smtClean="0"/>
              <a:t>begin() returns an iterator to the list’s first element</a:t>
            </a:r>
          </a:p>
          <a:p>
            <a:pPr lvl="1"/>
            <a:r>
              <a:rPr lang="en-US" dirty="0" smtClean="0"/>
              <a:t>end() is a special iterator “just after” the final element of the list, useful for checking when we’re done with iteration</a:t>
            </a:r>
          </a:p>
          <a:p>
            <a:pPr lvl="1"/>
            <a:r>
              <a:rPr lang="en-US" dirty="0" smtClean="0"/>
              <a:t>Use != to check for termination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 while we have seen these in passing and as examples earlier in the course, we will now examine these a little more closely.</a:t>
            </a:r>
          </a:p>
        </p:txBody>
      </p:sp>
    </p:spTree>
    <p:extLst>
      <p:ext uri="{BB962C8B-B14F-4D97-AF65-F5344CB8AC3E}">
        <p14:creationId xmlns:p14="http://schemas.microsoft.com/office/powerpoint/2010/main" val="144390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&lt;iterator&gt; header</a:t>
            </a:r>
          </a:p>
          <a:p>
            <a:r>
              <a:rPr lang="en-US" dirty="0" smtClean="0"/>
              <a:t>Use iterator to walk through an array you define and print out its contents</a:t>
            </a:r>
          </a:p>
          <a:p>
            <a:r>
              <a:rPr lang="en-US" dirty="0" smtClean="0"/>
              <a:t>Compile and run</a:t>
            </a:r>
          </a:p>
          <a:p>
            <a:r>
              <a:rPr lang="en-US" dirty="0" smtClean="0"/>
              <a:t>See that it is 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55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Abstracting Beyond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many, many other techniques for storing data than the model of a list.</a:t>
            </a:r>
          </a:p>
          <a:p>
            <a:pPr lvl="1"/>
            <a:r>
              <a:rPr lang="en-US" dirty="0" smtClean="0"/>
              <a:t>Such other data structures have different techniques for accessing stored data.</a:t>
            </a:r>
          </a:p>
          <a:p>
            <a:pPr lvl="1"/>
            <a:r>
              <a:rPr lang="en-US" dirty="0" smtClean="0"/>
              <a:t>You have seen one in your lab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44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move on from this idea of a “list” structure.</a:t>
            </a:r>
          </a:p>
          <a:p>
            <a:r>
              <a:rPr lang="en-US" dirty="0" smtClean="0"/>
              <a:t>In particular, note how lists map their stored objects to indices (or can map an index to the stored object)</a:t>
            </a:r>
          </a:p>
          <a:p>
            <a:pPr lvl="1"/>
            <a:r>
              <a:rPr lang="en-US" dirty="0" smtClean="0"/>
              <a:t>What if we don’t actually need to have a lookup </a:t>
            </a:r>
            <a:r>
              <a:rPr lang="en-US" i="1" dirty="0" smtClean="0"/>
              <a:t>position</a:t>
            </a:r>
            <a:r>
              <a:rPr lang="en-US" dirty="0" smtClean="0"/>
              <a:t> for our stored objects?</a:t>
            </a:r>
          </a:p>
          <a:p>
            <a:pPr lvl="1"/>
            <a:r>
              <a:rPr lang="en-US" dirty="0" smtClean="0"/>
              <a:t>In particular, does it </a:t>
            </a:r>
            <a:r>
              <a:rPr lang="en-US" i="1" dirty="0" smtClean="0"/>
              <a:t>really</a:t>
            </a:r>
            <a:r>
              <a:rPr lang="en-US" dirty="0" smtClean="0"/>
              <a:t> need to be an integer?</a:t>
            </a:r>
          </a:p>
        </p:txBody>
      </p:sp>
    </p:spTree>
    <p:extLst>
      <p:ext uri="{BB962C8B-B14F-4D97-AF65-F5344CB8AC3E}">
        <p14:creationId xmlns:p14="http://schemas.microsoft.com/office/powerpoint/2010/main" val="1191927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many, many other techniques for storing data than the model of a list.</a:t>
            </a:r>
          </a:p>
          <a:p>
            <a:pPr lvl="1"/>
            <a:r>
              <a:rPr lang="en-US" dirty="0" smtClean="0"/>
              <a:t>Such other data structures have different techniques for accessing and handling stored data.</a:t>
            </a:r>
          </a:p>
          <a:p>
            <a:pPr lvl="1"/>
            <a:r>
              <a:rPr lang="en-US" dirty="0" smtClean="0"/>
              <a:t>These “different techniques” are often designed with a focus on different usage patterns.</a:t>
            </a:r>
          </a:p>
        </p:txBody>
      </p:sp>
    </p:spTree>
    <p:extLst>
      <p:ext uri="{BB962C8B-B14F-4D97-AF65-F5344CB8AC3E}">
        <p14:creationId xmlns:p14="http://schemas.microsoft.com/office/powerpoint/2010/main" val="384451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5193"/>
          </a:xfrm>
        </p:spPr>
        <p:txBody>
          <a:bodyPr/>
          <a:lstStyle/>
          <a:p>
            <a:r>
              <a:rPr lang="en-US" dirty="0" smtClean="0"/>
              <a:t>A first example:  arrays index their contained objects by integers.</a:t>
            </a:r>
          </a:p>
          <a:p>
            <a:pPr lvl="1"/>
            <a:r>
              <a:rPr lang="en-US" dirty="0" smtClean="0"/>
              <a:t>Should integers be the </a:t>
            </a:r>
            <a:r>
              <a:rPr lang="en-US" i="1" dirty="0" smtClean="0"/>
              <a:t>only</a:t>
            </a:r>
            <a:r>
              <a:rPr lang="en-US" dirty="0" smtClean="0"/>
              <a:t> thing by which we can index an item within a collection-oriented data structure?</a:t>
            </a:r>
            <a:endParaRPr lang="en-US" dirty="0"/>
          </a:p>
          <a:p>
            <a:pPr lvl="1"/>
            <a:r>
              <a:rPr lang="en-US" dirty="0" smtClean="0"/>
              <a:t>Think up some examples with neighbors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5172" y="4960132"/>
            <a:ext cx="8011888" cy="1406493"/>
            <a:chOff x="555172" y="4441364"/>
            <a:chExt cx="8011888" cy="1406493"/>
          </a:xfrm>
        </p:grpSpPr>
        <p:sp>
          <p:nvSpPr>
            <p:cNvPr id="5" name="Rectangle 4"/>
            <p:cNvSpPr/>
            <p:nvPr/>
          </p:nvSpPr>
          <p:spPr>
            <a:xfrm>
              <a:off x="555172" y="4441368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60715" y="4441368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55372" y="4441367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0915" y="4441367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55573" y="4441366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61116" y="4441366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55773" y="4441365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1316" y="4441365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55974" y="4441364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61517" y="4441364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21809" y="5386192"/>
              <a:ext cx="755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bear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5172" y="5386192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apple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88030" y="5386191"/>
              <a:ext cx="8290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A113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88230" y="5386189"/>
              <a:ext cx="742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cake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15861" y="5386192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42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22880" y="5386191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2"/>
                  </a:solidFill>
                </a:rPr>
                <a:t>blue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79610" y="5386190"/>
              <a:ext cx="610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red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99552" y="538619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94009" y="5386191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94209" y="538619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408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02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interface built on this idea within Java is the </a:t>
            </a:r>
            <a:r>
              <a:rPr lang="en-US" i="1" dirty="0" smtClean="0"/>
              <a:t>Map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>
                <a:latin typeface="Lucida Console" panose="020B0609040504020204" pitchFamily="49" charset="0"/>
              </a:rPr>
              <a:t>TreeMap</a:t>
            </a:r>
            <a:r>
              <a:rPr lang="en-US" dirty="0" smtClean="0"/>
              <a:t> and </a:t>
            </a:r>
            <a:r>
              <a:rPr lang="en-US" dirty="0" err="1" smtClean="0">
                <a:latin typeface="Lucida Console" panose="020B0609040504020204" pitchFamily="49" charset="0"/>
              </a:rPr>
              <a:t>HashMap</a:t>
            </a:r>
            <a:r>
              <a:rPr lang="en-US" dirty="0" smtClean="0"/>
              <a:t> are the two prominent implementations.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value</a:t>
            </a:r>
            <a:r>
              <a:rPr lang="en-US" dirty="0" smtClean="0"/>
              <a:t> is the object being stored within the map.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key</a:t>
            </a:r>
            <a:r>
              <a:rPr lang="en-US" dirty="0" smtClean="0"/>
              <a:t> is the data element used as an index into the map for that value (i.e., how you “look up” the value)</a:t>
            </a:r>
          </a:p>
          <a:p>
            <a:pPr lvl="1"/>
            <a:r>
              <a:rPr lang="en-US" dirty="0" smtClean="0"/>
              <a:t>Key is like key in a database, sometimes call “tag” in associative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7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classes built on this idea within C++ are </a:t>
            </a:r>
            <a:r>
              <a:rPr lang="en-US" i="1" dirty="0" smtClean="0">
                <a:latin typeface="Lucida Console" panose="020B0609040504020204" pitchFamily="49" charset="0"/>
              </a:rPr>
              <a:t>map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>
                <a:latin typeface="Lucida Console" panose="020B0609040504020204" pitchFamily="49" charset="0"/>
              </a:rPr>
              <a:t>unordered_map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Sidenote</a:t>
            </a:r>
            <a:r>
              <a:rPr lang="en-US" dirty="0" smtClean="0"/>
              <a:t> – these are also not </a:t>
            </a:r>
            <a:r>
              <a:rPr lang="en-US" dirty="0" err="1" smtClean="0"/>
              <a:t>polymorphically</a:t>
            </a:r>
            <a:r>
              <a:rPr lang="en-US" dirty="0" smtClean="0"/>
              <a:t> related.</a:t>
            </a:r>
          </a:p>
          <a:p>
            <a:pPr lvl="1"/>
            <a:r>
              <a:rPr lang="en-US" dirty="0" smtClean="0"/>
              <a:t>Map stores items in order of keys</a:t>
            </a:r>
          </a:p>
          <a:p>
            <a:pPr lvl="1"/>
            <a:r>
              <a:rPr lang="en-US" dirty="0" smtClean="0"/>
              <a:t>Unordered map does not require keys to have order relation at all!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5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such a map work?</a:t>
            </a:r>
          </a:p>
          <a:p>
            <a:pPr lvl="1"/>
            <a:r>
              <a:rPr lang="en-US" dirty="0" smtClean="0"/>
              <a:t>We could just use matching arrays for the keys and values.</a:t>
            </a:r>
          </a:p>
          <a:p>
            <a:pPr lvl="1"/>
            <a:r>
              <a:rPr lang="en-US" dirty="0" smtClean="0"/>
              <a:t>However, this wouldn’t be the most efficient idea – better techniques are known.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8675"/>
          </a:xfrm>
        </p:spPr>
        <p:txBody>
          <a:bodyPr>
            <a:normAutofit/>
          </a:bodyPr>
          <a:lstStyle/>
          <a:p>
            <a:r>
              <a:rPr lang="en-US" i="1" dirty="0" smtClean="0"/>
              <a:t>Hash</a:t>
            </a:r>
            <a:r>
              <a:rPr lang="en-US" dirty="0"/>
              <a:t> </a:t>
            </a:r>
            <a:r>
              <a:rPr lang="en-US" dirty="0" smtClean="0"/>
              <a:t>maps work by converting the key to a unique integer, where possible, through a </a:t>
            </a:r>
            <a:r>
              <a:rPr lang="en-US" i="1" dirty="0" smtClean="0"/>
              <a:t>hashing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C++:  hash maps are represented by </a:t>
            </a:r>
            <a:r>
              <a:rPr lang="en-US" dirty="0" err="1" smtClean="0">
                <a:latin typeface="Lucida Console" panose="020B0609040504020204" pitchFamily="49" charset="0"/>
              </a:rPr>
              <a:t>unordered_map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selection of such a function is not a simple operation.</a:t>
            </a:r>
          </a:p>
          <a:p>
            <a:pPr lvl="2"/>
            <a:r>
              <a:rPr lang="en-US" dirty="0" smtClean="0"/>
              <a:t>As such, the constructor takes in a hashing function as an argument, mapping each key to a nearly-unique integer.</a:t>
            </a:r>
          </a:p>
        </p:txBody>
      </p:sp>
    </p:spTree>
    <p:extLst>
      <p:ext uri="{BB962C8B-B14F-4D97-AF65-F5344CB8AC3E}">
        <p14:creationId xmlns:p14="http://schemas.microsoft.com/office/powerpoint/2010/main" val="18664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“hash code” is then mapped into an array for storage.</a:t>
            </a:r>
          </a:p>
          <a:p>
            <a:pPr lvl="1"/>
            <a:r>
              <a:rPr lang="en-US" dirty="0" smtClean="0"/>
              <a:t>Problem:  the “hash code” can easily be larger than the storage array’s size.</a:t>
            </a:r>
          </a:p>
          <a:p>
            <a:pPr lvl="1"/>
            <a:r>
              <a:rPr lang="en-US" dirty="0" smtClean="0"/>
              <a:t>Solution:  modular arithmetic.</a:t>
            </a:r>
            <a:r>
              <a:rPr lang="en-US" dirty="0"/>
              <a:t> </a:t>
            </a:r>
            <a:r>
              <a:rPr lang="en-US" dirty="0" smtClean="0"/>
              <a:t> Divide by the array’s size and use the remainder.</a:t>
            </a:r>
          </a:p>
        </p:txBody>
      </p:sp>
    </p:spTree>
    <p:extLst>
      <p:ext uri="{BB962C8B-B14F-4D97-AF65-F5344CB8AC3E}">
        <p14:creationId xmlns:p14="http://schemas.microsoft.com/office/powerpoint/2010/main" val="149474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Possibly the most basic non-trivial data storage structure is that of the </a:t>
            </a:r>
            <a:r>
              <a:rPr lang="en-US" i="1" dirty="0" smtClean="0"/>
              <a:t>array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We’ve already seen the notion of a “vector” that dynamically resizes.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5172" y="4844135"/>
            <a:ext cx="8011888" cy="1406493"/>
            <a:chOff x="555172" y="4441364"/>
            <a:chExt cx="8011888" cy="1406493"/>
          </a:xfrm>
        </p:grpSpPr>
        <p:sp>
          <p:nvSpPr>
            <p:cNvPr id="5" name="Rectangle 4"/>
            <p:cNvSpPr/>
            <p:nvPr/>
          </p:nvSpPr>
          <p:spPr>
            <a:xfrm>
              <a:off x="555172" y="4441368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60715" y="4441368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55372" y="4441367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0915" y="4441367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55573" y="4441366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61116" y="4441366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55773" y="4441365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1316" y="4441365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55974" y="4441364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61517" y="4441364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93407" y="538619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7864" y="538619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88064" y="53861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99151" y="538619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93608" y="538619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93808" y="53861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88465" y="538619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99552" y="53861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8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94009" y="53861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7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94209" y="538619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9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569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Maps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076909"/>
              </p:ext>
            </p:extLst>
          </p:nvPr>
        </p:nvGraphicFramePr>
        <p:xfrm>
          <a:off x="3614058" y="1524000"/>
          <a:ext cx="5072742" cy="41452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15143"/>
                <a:gridCol w="1872343"/>
                <a:gridCol w="1785256"/>
              </a:tblGrid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Key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Value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“Football”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“Will”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3460" y="1500386"/>
            <a:ext cx="2989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New input:</a:t>
            </a:r>
          </a:p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(“Football”, “Will”)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195" y="2632500"/>
            <a:ext cx="2693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hash(“Football”)</a:t>
            </a:r>
          </a:p>
          <a:p>
            <a:pPr algn="ctr"/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2070369658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1269" y="3828085"/>
            <a:ext cx="3373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sz="24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2070369658 mod 7</a:t>
            </a:r>
          </a:p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9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Maps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869777"/>
              </p:ext>
            </p:extLst>
          </p:nvPr>
        </p:nvGraphicFramePr>
        <p:xfrm>
          <a:off x="3614058" y="1524000"/>
          <a:ext cx="5303519" cy="41452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15143"/>
                <a:gridCol w="2103120"/>
                <a:gridCol w="1785256"/>
              </a:tblGrid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Key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Value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“Football”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“Will”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“Basketball”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“Billy”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83" y="1500386"/>
            <a:ext cx="3453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New input:</a:t>
            </a:r>
          </a:p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(“Basketball”, “Billy”)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998" y="2632500"/>
            <a:ext cx="2536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hash(“Horton”)</a:t>
            </a:r>
          </a:p>
          <a:p>
            <a:pPr algn="ctr"/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-2127646392</a:t>
            </a: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269" y="3828085"/>
            <a:ext cx="3373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sz="24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2127646392 mod 7</a:t>
            </a:r>
          </a:p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-4 =&gt; 3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43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10" y="1500386"/>
            <a:ext cx="35022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New input:</a:t>
            </a:r>
          </a:p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(“Gymnastics”, “Rhonda”)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911" y="2632500"/>
            <a:ext cx="32704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hash(“Gymnastics”)</a:t>
            </a:r>
          </a:p>
          <a:p>
            <a:pPr algn="ctr"/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2068792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349" y="382808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2068792 mod 7</a:t>
            </a:r>
          </a:p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1872295"/>
              </p:ext>
            </p:extLst>
          </p:nvPr>
        </p:nvGraphicFramePr>
        <p:xfrm>
          <a:off x="3614058" y="1524000"/>
          <a:ext cx="5303519" cy="41452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15143"/>
                <a:gridCol w="2103120"/>
                <a:gridCol w="1785256"/>
              </a:tblGrid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Key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Value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“Football”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“Will”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“Basketball”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“Billy”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“Gymnastics”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“Rhonda”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41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904" y="1500386"/>
            <a:ext cx="3174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New input:</a:t>
            </a:r>
          </a:p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(“Soccer”, “Becky”)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8977" y="2632500"/>
            <a:ext cx="2518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hash(“Soccer”)</a:t>
            </a:r>
          </a:p>
          <a:p>
            <a:pPr algn="ctr"/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-2026118662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1268" y="3828085"/>
            <a:ext cx="3373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sz="24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2026118662 mod 7</a:t>
            </a:r>
          </a:p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-1 =&gt; 6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270813"/>
              </p:ext>
            </p:extLst>
          </p:nvPr>
        </p:nvGraphicFramePr>
        <p:xfrm>
          <a:off x="3614058" y="1524000"/>
          <a:ext cx="5303519" cy="41452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15143"/>
                <a:gridCol w="2103120"/>
                <a:gridCol w="1785256"/>
              </a:tblGrid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Key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Value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“Football”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“Will”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“Basketball”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“Billy”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“Gymnastics”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“Rhonda”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en-US" sz="2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“Soccer”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“Becky”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80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direct, instant lookup of values, regardless of the key’s type.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does not support sorting</a:t>
            </a:r>
          </a:p>
          <a:p>
            <a:pPr lvl="1"/>
            <a:r>
              <a:rPr lang="en-US" dirty="0" smtClean="0"/>
              <a:t>requires a </a:t>
            </a:r>
            <a:r>
              <a:rPr lang="en-US" smtClean="0"/>
              <a:t>specialized hashing function </a:t>
            </a:r>
            <a:r>
              <a:rPr lang="en-US" dirty="0" smtClean="0"/>
              <a:t>for keys that creates a unique </a:t>
            </a:r>
            <a:r>
              <a:rPr lang="en-US" dirty="0" err="1" smtClean="0"/>
              <a:t>int</a:t>
            </a:r>
            <a:r>
              <a:rPr lang="en-US" dirty="0" smtClean="0"/>
              <a:t> for each possible key.</a:t>
            </a:r>
          </a:p>
        </p:txBody>
      </p:sp>
    </p:spTree>
    <p:extLst>
      <p:ext uri="{BB962C8B-B14F-4D97-AF65-F5344CB8AC3E}">
        <p14:creationId xmlns:p14="http://schemas.microsoft.com/office/powerpoint/2010/main" val="3242138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76923C"/>
                </a:solidFill>
                <a:latin typeface="Lucida Console" panose="020B0609040504020204" pitchFamily="49" charset="0"/>
              </a:rPr>
              <a:t>#include &lt;map&gt;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76923C"/>
                </a:solidFill>
                <a:latin typeface="Lucida Console" panose="020B0609040504020204" pitchFamily="49" charset="0"/>
              </a:rPr>
              <a:t>#include &lt;iterator&gt;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76923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76923C"/>
                </a:solidFill>
                <a:latin typeface="Lucida Console" panose="020B0609040504020204" pitchFamily="49" charset="0"/>
              </a:rPr>
              <a:t>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76923C"/>
                </a:solidFill>
                <a:latin typeface="Lucida Console" panose="020B0609040504020204" pitchFamily="49" charset="0"/>
              </a:rPr>
              <a:t>map</a:t>
            </a:r>
            <a:r>
              <a:rPr lang="en-US" sz="2000" dirty="0" smtClean="0">
                <a:latin typeface="Lucida Console" panose="020B0609040504020204" pitchFamily="49" charset="0"/>
              </a:rPr>
              <a:t>&lt;string, </a:t>
            </a:r>
            <a:r>
              <a:rPr lang="en-US" sz="20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size_t</a:t>
            </a:r>
            <a:r>
              <a:rPr lang="en-US" sz="2000" dirty="0" smtClean="0">
                <a:latin typeface="Lucida Console" panose="020B0609040504020204" pitchFamily="49" charset="0"/>
              </a:rPr>
              <a:t>&gt; </a:t>
            </a:r>
            <a:r>
              <a:rPr lang="en-US" sz="2000" dirty="0" err="1" smtClean="0">
                <a:latin typeface="Lucida Console" panose="020B0609040504020204" pitchFamily="49" charset="0"/>
              </a:rPr>
              <a:t>wordcount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String word;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  while </a:t>
            </a:r>
            <a:r>
              <a:rPr lang="en-US" sz="2000" dirty="0" smtClean="0">
                <a:latin typeface="Lucida Console" panose="020B0609040504020204" pitchFamily="49" charset="0"/>
              </a:rPr>
              <a:t>(</a:t>
            </a:r>
            <a:r>
              <a:rPr lang="en-US" sz="2000" dirty="0" err="1" smtClean="0">
                <a:latin typeface="Lucida Console" panose="020B0609040504020204" pitchFamily="49" charset="0"/>
              </a:rPr>
              <a:t>cin</a:t>
            </a:r>
            <a:r>
              <a:rPr lang="en-US" sz="2000" dirty="0" smtClean="0">
                <a:latin typeface="Lucida Console" panose="020B0609040504020204" pitchFamily="49" charset="0"/>
              </a:rPr>
              <a:t> &gt;&gt; word)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++</a:t>
            </a:r>
            <a:r>
              <a:rPr lang="en-US" sz="2000" dirty="0" err="1" smtClean="0">
                <a:latin typeface="Lucida Console" panose="020B0609040504020204" pitchFamily="49" charset="0"/>
              </a:rPr>
              <a:t>word_count</a:t>
            </a:r>
            <a:r>
              <a:rPr lang="en-US" sz="2000" dirty="0" smtClean="0">
                <a:latin typeface="Lucida Console" panose="020B0609040504020204" pitchFamily="49" charset="0"/>
              </a:rPr>
              <a:t>[word];	// use map to look up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  for </a:t>
            </a:r>
            <a:r>
              <a:rPr lang="en-US" sz="2000" dirty="0" smtClean="0">
                <a:latin typeface="Lucida Console" panose="020B0609040504020204" pitchFamily="49" charset="0"/>
              </a:rPr>
              <a:t>(</a:t>
            </a:r>
            <a:r>
              <a:rPr lang="en-US" sz="2000" dirty="0" err="1" smtClean="0">
                <a:latin typeface="Lucida Console" panose="020B0609040504020204" pitchFamily="49" charset="0"/>
              </a:rPr>
              <a:t>const</a:t>
            </a:r>
            <a:r>
              <a:rPr lang="en-US" sz="2000" dirty="0" smtClean="0">
                <a:latin typeface="Lucida Console" panose="020B0609040504020204" pitchFamily="49" charset="0"/>
              </a:rPr>
              <a:t> auto &amp;w : </a:t>
            </a:r>
            <a:r>
              <a:rPr lang="en-US" sz="2000" dirty="0" err="1" smtClean="0">
                <a:latin typeface="Lucida Console" panose="020B0609040504020204" pitchFamily="49" charset="0"/>
              </a:rPr>
              <a:t>word_count</a:t>
            </a:r>
            <a:r>
              <a:rPr lang="en-US" sz="2000" dirty="0" smtClean="0">
                <a:latin typeface="Lucida Console" panose="020B0609040504020204" pitchFamily="49" charset="0"/>
              </a:rPr>
              <a:t>) { // iterator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sz="2000" dirty="0" err="1" smtClean="0">
                <a:latin typeface="Lucida Console" panose="020B0609040504020204" pitchFamily="49" charset="0"/>
              </a:rPr>
              <a:t>cout</a:t>
            </a:r>
            <a:r>
              <a:rPr lang="en-US" sz="2000" dirty="0" smtClean="0">
                <a:latin typeface="Lucida Console" panose="020B0609040504020204" pitchFamily="49" charset="0"/>
              </a:rPr>
              <a:t> &lt;&lt; </a:t>
            </a:r>
            <a:r>
              <a:rPr lang="en-US" sz="2000" dirty="0" err="1" smtClean="0">
                <a:latin typeface="Lucida Console" panose="020B0609040504020204" pitchFamily="49" charset="0"/>
              </a:rPr>
              <a:t>w.first</a:t>
            </a:r>
            <a:r>
              <a:rPr lang="en-US" sz="2000" dirty="0" smtClean="0">
                <a:latin typeface="Lucida Console" panose="020B0609040504020204" pitchFamily="49" charset="0"/>
              </a:rPr>
              <a:t> &lt;&lt; “ occurs ” &lt;&lt; </a:t>
            </a:r>
            <a:r>
              <a:rPr lang="en-US" sz="2000" dirty="0" err="1" smtClean="0">
                <a:latin typeface="Lucida Console" panose="020B0609040504020204" pitchFamily="49" charset="0"/>
              </a:rPr>
              <a:t>w.second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       &lt;&lt; ((</a:t>
            </a:r>
            <a:r>
              <a:rPr lang="en-US" sz="2000" dirty="0" err="1" smtClean="0">
                <a:latin typeface="Lucida Console" panose="020B0609040504020204" pitchFamily="49" charset="0"/>
              </a:rPr>
              <a:t>w.second</a:t>
            </a:r>
            <a:r>
              <a:rPr lang="en-US" sz="2000" dirty="0" smtClean="0">
                <a:latin typeface="Lucida Console" panose="020B0609040504020204" pitchFamily="49" charset="0"/>
              </a:rPr>
              <a:t> &gt; 1) ? “ times ” : “ time ”)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        &lt;&lt; </a:t>
            </a:r>
            <a:r>
              <a:rPr lang="en-US" sz="2000" dirty="0" err="1" smtClean="0">
                <a:latin typeface="Lucida Console" panose="020B0609040504020204" pitchFamily="49" charset="0"/>
              </a:rPr>
              <a:t>endl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exit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4377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 &lt;map&gt; header</a:t>
            </a:r>
          </a:p>
          <a:p>
            <a:r>
              <a:rPr lang="en-US" dirty="0" smtClean="0"/>
              <a:t>Use unordered map </a:t>
            </a:r>
          </a:p>
          <a:p>
            <a:pPr lvl="1"/>
            <a:r>
              <a:rPr lang="en-US" dirty="0" smtClean="0"/>
              <a:t>to store &gt;= four &lt;key, value&gt; pairs – your choice</a:t>
            </a:r>
          </a:p>
          <a:p>
            <a:pPr lvl="1"/>
            <a:r>
              <a:rPr lang="en-US" dirty="0"/>
              <a:t>Look up values based on keys and print</a:t>
            </a:r>
          </a:p>
          <a:p>
            <a:pPr lvl="1"/>
            <a:r>
              <a:rPr lang="en-US" dirty="0" smtClean="0"/>
              <a:t>Or code up previous example</a:t>
            </a:r>
          </a:p>
          <a:p>
            <a:r>
              <a:rPr lang="en-US" dirty="0" smtClean="0"/>
              <a:t>Compile and run</a:t>
            </a:r>
          </a:p>
          <a:p>
            <a:r>
              <a:rPr lang="en-US" dirty="0" smtClean="0"/>
              <a:t>See that it is 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7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 to have the entries sorted by their keys?</a:t>
            </a:r>
          </a:p>
          <a:p>
            <a:pPr lvl="1"/>
            <a:r>
              <a:rPr lang="en-US" dirty="0" smtClean="0"/>
              <a:t>It is possible to build structures that efficiently keep their data </a:t>
            </a:r>
            <a:r>
              <a:rPr lang="en-US" i="1" dirty="0" smtClean="0"/>
              <a:t>permanently</a:t>
            </a:r>
            <a:r>
              <a:rPr lang="en-US" dirty="0" smtClean="0"/>
              <a:t> sorted by key!</a:t>
            </a:r>
          </a:p>
        </p:txBody>
      </p:sp>
    </p:spTree>
    <p:extLst>
      <p:ext uri="{BB962C8B-B14F-4D97-AF65-F5344CB8AC3E}">
        <p14:creationId xmlns:p14="http://schemas.microsoft.com/office/powerpoint/2010/main" val="3244894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binary tree</a:t>
            </a:r>
            <a:r>
              <a:rPr lang="en-US" dirty="0" smtClean="0"/>
              <a:t> is an example of one structure that can accomplish this.</a:t>
            </a:r>
          </a:p>
          <a:p>
            <a:pPr lvl="1"/>
            <a:r>
              <a:rPr lang="en-US" dirty="0" smtClean="0"/>
              <a:t>Think of it as a linked list, but with two links per node instead of one.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9169" y="3717263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9169" y="4522806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02376" y="4522806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15145" y="5126319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15145" y="5931862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18352" y="5931862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00401" y="5126318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00401" y="5931861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03608" y="5931861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endCxn id="8" idx="0"/>
          </p:cNvCxnSpPr>
          <p:nvPr/>
        </p:nvCxnSpPr>
        <p:spPr>
          <a:xfrm rot="10800000" flipV="1">
            <a:off x="3717917" y="4723973"/>
            <a:ext cx="682420" cy="40234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11" idx="0"/>
          </p:cNvCxnSpPr>
          <p:nvPr/>
        </p:nvCxnSpPr>
        <p:spPr>
          <a:xfrm>
            <a:off x="4803546" y="4723974"/>
            <a:ext cx="699627" cy="40234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16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corresponding Java structure is the </a:t>
            </a:r>
            <a:r>
              <a:rPr lang="en-US" dirty="0" err="1" smtClean="0">
                <a:latin typeface="Lucida Console" pitchFamily="49" charset="0"/>
              </a:rPr>
              <a:t>TreeMap</a:t>
            </a:r>
            <a:r>
              <a:rPr lang="en-US" dirty="0" smtClean="0"/>
              <a:t> class.</a:t>
            </a:r>
          </a:p>
          <a:p>
            <a:pPr lvl="1"/>
            <a:r>
              <a:rPr lang="en-US" dirty="0" smtClean="0"/>
              <a:t>It implements the </a:t>
            </a:r>
            <a:r>
              <a:rPr lang="en-US" dirty="0" err="1" smtClean="0">
                <a:latin typeface="Lucida Console" pitchFamily="49" charset="0"/>
              </a:rPr>
              <a:t>SortedMap</a:t>
            </a:r>
            <a:r>
              <a:rPr lang="en-US" dirty="0" smtClean="0"/>
              <a:t> interface.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9169" y="3717263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9169" y="4522806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02376" y="4522806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15145" y="5126319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15145" y="5931862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18352" y="5931862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00401" y="5126318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00401" y="5931861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03608" y="5931861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endCxn id="8" idx="0"/>
          </p:cNvCxnSpPr>
          <p:nvPr/>
        </p:nvCxnSpPr>
        <p:spPr>
          <a:xfrm rot="10800000" flipV="1">
            <a:off x="3717917" y="4723973"/>
            <a:ext cx="682420" cy="40234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11" idx="0"/>
          </p:cNvCxnSpPr>
          <p:nvPr/>
        </p:nvCxnSpPr>
        <p:spPr>
          <a:xfrm>
            <a:off x="4803546" y="4723974"/>
            <a:ext cx="699627" cy="40234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245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the main structure being implemented by an array is effectively that of an ordered </a:t>
            </a:r>
            <a:r>
              <a:rPr lang="en-US" i="1" dirty="0" smtClean="0"/>
              <a:t>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Just like with an array, each element being stored has a specific location, which implies an ordering.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5172" y="4844135"/>
            <a:ext cx="8011888" cy="1406493"/>
            <a:chOff x="555172" y="4441364"/>
            <a:chExt cx="8011888" cy="1406493"/>
          </a:xfrm>
        </p:grpSpPr>
        <p:sp>
          <p:nvSpPr>
            <p:cNvPr id="5" name="Rectangle 4"/>
            <p:cNvSpPr/>
            <p:nvPr/>
          </p:nvSpPr>
          <p:spPr>
            <a:xfrm>
              <a:off x="555172" y="4441368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60715" y="4441368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55372" y="4441367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0915" y="4441367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55573" y="4441366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61116" y="4441366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55773" y="4441365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1316" y="4441365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55974" y="4441364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61517" y="4441364"/>
              <a:ext cx="805543" cy="805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93407" y="538619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7864" y="538619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88064" y="53861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99151" y="538619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93608" y="538619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93808" y="53861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88465" y="538619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99552" y="53861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8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94009" y="53861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7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94209" y="538619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9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2577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corresponding C++ structure, on the other hand, is the </a:t>
            </a:r>
            <a:r>
              <a:rPr lang="en-US" dirty="0" err="1" smtClean="0">
                <a:latin typeface="Lucida Console" pitchFamily="49" charset="0"/>
              </a:rPr>
              <a:t>std</a:t>
            </a:r>
            <a:r>
              <a:rPr lang="en-US" dirty="0" smtClean="0">
                <a:latin typeface="Lucida Console" pitchFamily="49" charset="0"/>
              </a:rPr>
              <a:t>::map </a:t>
            </a:r>
            <a:r>
              <a:rPr lang="en-US" dirty="0" smtClean="0"/>
              <a:t>class.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9169" y="3717263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9169" y="4522806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02376" y="4522806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15145" y="5126319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15145" y="5931862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18352" y="5931862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00401" y="5126318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00401" y="5931861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03608" y="5931861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endCxn id="8" idx="0"/>
          </p:cNvCxnSpPr>
          <p:nvPr/>
        </p:nvCxnSpPr>
        <p:spPr>
          <a:xfrm rot="10800000" flipV="1">
            <a:off x="3717917" y="4723973"/>
            <a:ext cx="682420" cy="40234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11" idx="0"/>
          </p:cNvCxnSpPr>
          <p:nvPr/>
        </p:nvCxnSpPr>
        <p:spPr>
          <a:xfrm>
            <a:off x="4803546" y="4723974"/>
            <a:ext cx="699627" cy="40234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506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12630" cy="4525963"/>
          </a:xfrm>
        </p:spPr>
        <p:txBody>
          <a:bodyPr/>
          <a:lstStyle/>
          <a:p>
            <a:r>
              <a:rPr lang="en-US" dirty="0" smtClean="0"/>
              <a:t>The “first” node of the tree is called the </a:t>
            </a:r>
            <a:r>
              <a:rPr lang="en-US" i="1" dirty="0" smtClean="0"/>
              <a:t>root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Any key smaller than the root’s key is in the left branch.</a:t>
            </a:r>
          </a:p>
          <a:p>
            <a:pPr lvl="1"/>
            <a:r>
              <a:rPr lang="en-US" dirty="0" smtClean="0"/>
              <a:t>Any key larger than the root’s key is in the right branch.</a:t>
            </a:r>
          </a:p>
        </p:txBody>
      </p:sp>
    </p:spTree>
    <p:extLst>
      <p:ext uri="{BB962C8B-B14F-4D97-AF65-F5344CB8AC3E}">
        <p14:creationId xmlns:p14="http://schemas.microsoft.com/office/powerpoint/2010/main" val="35305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9169" y="1638962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13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9169" y="2444505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02376" y="2444505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09602" y="3048018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09602" y="3853561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12809" y="3853561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01399" y="3048019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25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01835" y="3853562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05042" y="3853562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endCxn id="8" idx="0"/>
          </p:cNvCxnSpPr>
          <p:nvPr/>
        </p:nvCxnSpPr>
        <p:spPr>
          <a:xfrm rot="10800000" flipV="1">
            <a:off x="2912375" y="2645672"/>
            <a:ext cx="1487963" cy="40234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11" idx="0"/>
          </p:cNvCxnSpPr>
          <p:nvPr/>
        </p:nvCxnSpPr>
        <p:spPr>
          <a:xfrm>
            <a:off x="4803544" y="2645672"/>
            <a:ext cx="1500627" cy="40234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28898" y="4446208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28898" y="5251751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032105" y="5251751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414154" y="4446207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14154" y="5251750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7361" y="5251750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endCxn id="20" idx="0"/>
          </p:cNvCxnSpPr>
          <p:nvPr/>
        </p:nvCxnSpPr>
        <p:spPr>
          <a:xfrm rot="10800000" flipV="1">
            <a:off x="2031670" y="4043862"/>
            <a:ext cx="682420" cy="40234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23" idx="0"/>
          </p:cNvCxnSpPr>
          <p:nvPr/>
        </p:nvCxnSpPr>
        <p:spPr>
          <a:xfrm>
            <a:off x="3117299" y="4043863"/>
            <a:ext cx="699627" cy="40234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21049" y="4446209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17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21049" y="5251752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24256" y="5251752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06305" y="4446208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42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06305" y="5251751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209512" y="5251751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/>
          <p:cNvCxnSpPr>
            <a:endCxn id="28" idx="0"/>
          </p:cNvCxnSpPr>
          <p:nvPr/>
        </p:nvCxnSpPr>
        <p:spPr>
          <a:xfrm rot="10800000" flipV="1">
            <a:off x="5423821" y="4043863"/>
            <a:ext cx="682420" cy="40234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1" idx="0"/>
          </p:cNvCxnSpPr>
          <p:nvPr/>
        </p:nvCxnSpPr>
        <p:spPr>
          <a:xfrm>
            <a:off x="6509450" y="4043864"/>
            <a:ext cx="699627" cy="40234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80203" y="1638962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root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4" name="Straight Arrow Connector 13"/>
          <p:cNvCxnSpPr>
            <a:stCxn id="3" idx="1"/>
          </p:cNvCxnSpPr>
          <p:nvPr/>
        </p:nvCxnSpPr>
        <p:spPr>
          <a:xfrm flipH="1" flipV="1">
            <a:off x="5021049" y="1869794"/>
            <a:ext cx="55915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11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Binary trees require the ability to compare the keys </a:t>
            </a:r>
          </a:p>
          <a:p>
            <a:pPr lvl="1"/>
            <a:r>
              <a:rPr lang="en-US" dirty="0" smtClean="0"/>
              <a:t>C++ assumes that operator&lt; has been overloaded for custom data types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0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particular note with binary trees – operations on them tend to be </a:t>
            </a:r>
            <a:r>
              <a:rPr lang="en-US" i="1" dirty="0" smtClean="0"/>
              <a:t>highly</a:t>
            </a:r>
            <a:r>
              <a:rPr lang="en-US" dirty="0" smtClean="0"/>
              <a:t> recursive due to their structure.</a:t>
            </a:r>
          </a:p>
          <a:p>
            <a:pPr lvl="1"/>
            <a:r>
              <a:rPr lang="en-US" dirty="0" smtClean="0"/>
              <a:t>You’ve done this in lab – twice now!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54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the items are </a:t>
            </a:r>
            <a:r>
              <a:rPr lang="en-US" i="1" dirty="0" smtClean="0"/>
              <a:t>always</a:t>
            </a:r>
            <a:r>
              <a:rPr lang="en-US" dirty="0" smtClean="0"/>
              <a:t> in an established, sorted order!  (By key)</a:t>
            </a:r>
          </a:p>
          <a:p>
            <a:r>
              <a:rPr lang="en-US" dirty="0" smtClean="0"/>
              <a:t>Pro/Con:</a:t>
            </a:r>
          </a:p>
          <a:p>
            <a:pPr lvl="1"/>
            <a:r>
              <a:rPr lang="en-US" dirty="0" smtClean="0"/>
              <a:t>accesses are slower than an </a:t>
            </a:r>
            <a:r>
              <a:rPr lang="en-US" dirty="0" err="1" smtClean="0">
                <a:latin typeface="Lucida Console" panose="020B0609040504020204" pitchFamily="49" charset="0"/>
                <a:cs typeface="Lao UI" panose="020B0502040204020203" pitchFamily="34" charset="0"/>
              </a:rPr>
              <a:t>unordered_map</a:t>
            </a:r>
            <a:r>
              <a:rPr lang="en-US" dirty="0" smtClean="0"/>
              <a:t>, but generally faster than a </a:t>
            </a:r>
            <a:r>
              <a:rPr lang="en-US" dirty="0">
                <a:latin typeface="Lucida Console" panose="020B0609040504020204" pitchFamily="49" charset="0"/>
                <a:cs typeface="Lao UI" panose="020B0502040204020203" pitchFamily="34" charset="0"/>
              </a:rPr>
              <a:t>list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0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already implemented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03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Certain other structures exist to model specialized, restricted input and output behavior.</a:t>
            </a:r>
          </a:p>
          <a:p>
            <a:pPr lvl="1"/>
            <a:r>
              <a:rPr lang="en-US" dirty="0" smtClean="0"/>
              <a:t>Consider the usual interaction someone might have with a </a:t>
            </a:r>
            <a:r>
              <a:rPr lang="en-US" i="1" dirty="0" smtClean="0"/>
              <a:t>stack</a:t>
            </a:r>
            <a:r>
              <a:rPr lang="en-US" dirty="0" smtClean="0"/>
              <a:t> of papers.</a:t>
            </a:r>
          </a:p>
          <a:p>
            <a:pPr lvl="1"/>
            <a:r>
              <a:rPr lang="en-US" dirty="0" smtClean="0"/>
              <a:t>Another possibility:  the usual behavior of a group of people waiting in line… in a </a:t>
            </a:r>
            <a:r>
              <a:rPr lang="en-US" i="1" dirty="0" smtClean="0"/>
              <a:t>queue</a:t>
            </a:r>
            <a:r>
              <a:rPr lang="en-US" dirty="0" smtClean="0"/>
              <a:t> waiting to be served.</a:t>
            </a:r>
          </a:p>
        </p:txBody>
      </p:sp>
    </p:spTree>
    <p:extLst>
      <p:ext uri="{BB962C8B-B14F-4D97-AF65-F5344CB8AC3E}">
        <p14:creationId xmlns:p14="http://schemas.microsoft.com/office/powerpoint/2010/main" val="102583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structure known as a </a:t>
            </a:r>
            <a:r>
              <a:rPr lang="en-US" i="1" dirty="0" smtClean="0"/>
              <a:t>stack</a:t>
            </a:r>
            <a:r>
              <a:rPr lang="en-US" dirty="0" smtClean="0"/>
              <a:t> is a “Last In, First Out” (LIFO) structure.</a:t>
            </a:r>
          </a:p>
          <a:p>
            <a:pPr lvl="1"/>
            <a:r>
              <a:rPr lang="en-US" dirty="0" smtClean="0"/>
              <a:t>That is, the last input to the structure is the first output obtained from it.</a:t>
            </a:r>
          </a:p>
          <a:p>
            <a:pPr lvl="1"/>
            <a:r>
              <a:rPr lang="en-US" dirty="0" smtClean="0"/>
              <a:t>Consider a stack of papers – when searching through it, one typically starts at the top and searches downward, from newest to oldest.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2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7512" y="4740520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7512" y="3934977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7512" y="312943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7512" y="2323891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09112" y="4740519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09112" y="3934976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09112" y="3129433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09112" y="2323890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80712" y="4740519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0712" y="3934976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80712" y="3129433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80712" y="2323890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52312" y="4740519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52312" y="3934976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52312" y="3129433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52312" y="2323890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45683" y="4740519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45683" y="3934976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5683" y="3129433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45683" y="2323890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95511" y="4740518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95511" y="3934975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95511" y="3129432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95511" y="2323889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3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Java, there is an </a:t>
            </a:r>
            <a:r>
              <a:rPr lang="en-US" dirty="0" err="1" smtClean="0">
                <a:latin typeface="Lucida Console" pitchFamily="49" charset="0"/>
              </a:rPr>
              <a:t>ArrayList</a:t>
            </a:r>
            <a:r>
              <a:rPr lang="en-US" dirty="0" smtClean="0"/>
              <a:t> class in the java.util.* package.</a:t>
            </a:r>
          </a:p>
          <a:p>
            <a:pPr lvl="1"/>
            <a:r>
              <a:rPr lang="en-US" dirty="0" smtClean="0"/>
              <a:t>This class internally uses an array and resizes it when necessary as new items are added to the conceptual underlying list.</a:t>
            </a:r>
          </a:p>
          <a:p>
            <a:pPr lvl="1"/>
            <a:r>
              <a:rPr lang="en-US" dirty="0" smtClean="0"/>
              <a:t>This resizing is handled internally and automatically by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9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tacks are a </a:t>
            </a:r>
            <a:r>
              <a:rPr lang="en-US" b="1" dirty="0" smtClean="0"/>
              <a:t>very good </a:t>
            </a:r>
            <a:r>
              <a:rPr lang="en-US" dirty="0" smtClean="0"/>
              <a:t>model for function calls.</a:t>
            </a:r>
          </a:p>
          <a:p>
            <a:pPr lvl="1"/>
            <a:r>
              <a:rPr lang="en-US" dirty="0" smtClean="0"/>
              <a:t>When function A calls function B, B must complete before A resumes operation.</a:t>
            </a:r>
          </a:p>
          <a:p>
            <a:pPr lvl="2"/>
            <a:r>
              <a:rPr lang="en-US" dirty="0" smtClean="0"/>
              <a:t>Similarly, if B calls C, C completes before B.</a:t>
            </a:r>
          </a:p>
          <a:p>
            <a:pPr lvl="1"/>
            <a:r>
              <a:rPr lang="en-US" dirty="0" smtClean="0"/>
              <a:t>A may then call other methods before completing.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1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tacks are a </a:t>
            </a:r>
            <a:r>
              <a:rPr lang="en-US" b="1" dirty="0" smtClean="0"/>
              <a:t>very good </a:t>
            </a:r>
            <a:r>
              <a:rPr lang="en-US" dirty="0" smtClean="0"/>
              <a:t>model for function calls.</a:t>
            </a:r>
          </a:p>
          <a:p>
            <a:pPr lvl="1"/>
            <a:r>
              <a:rPr lang="en-US" dirty="0" smtClean="0"/>
              <a:t>In fact, </a:t>
            </a:r>
            <a:r>
              <a:rPr lang="en-US" i="1" dirty="0" smtClean="0"/>
              <a:t>this</a:t>
            </a:r>
            <a:r>
              <a:rPr lang="en-US" dirty="0" smtClean="0"/>
              <a:t> is one reason why we’re examining it now.  Stacks are </a:t>
            </a:r>
            <a:r>
              <a:rPr lang="en-US" i="1" dirty="0" smtClean="0"/>
              <a:t>the </a:t>
            </a:r>
            <a:r>
              <a:rPr lang="en-US" dirty="0" smtClean="0"/>
              <a:t>model of how recursion mechanically works.</a:t>
            </a:r>
          </a:p>
          <a:p>
            <a:pPr lvl="1"/>
            <a:r>
              <a:rPr lang="en-US" dirty="0" smtClean="0"/>
              <a:t>In turn, recursion is necessary for operating upon many data structures.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1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debugging, the </a:t>
            </a:r>
            <a:r>
              <a:rPr lang="en-US" i="1" dirty="0" smtClean="0"/>
              <a:t>stack trace</a:t>
            </a:r>
            <a:r>
              <a:rPr lang="en-US" dirty="0" smtClean="0"/>
              <a:t> (or</a:t>
            </a:r>
            <a:r>
              <a:rPr lang="en-US" i="1" dirty="0"/>
              <a:t> </a:t>
            </a:r>
            <a:r>
              <a:rPr lang="en-US" i="1" dirty="0" smtClean="0"/>
              <a:t>call stack</a:t>
            </a:r>
            <a:r>
              <a:rPr lang="en-US" dirty="0" smtClean="0"/>
              <a:t>) of a program at a given point of execution is exactly this – a description of the order of active method calls within the program.</a:t>
            </a:r>
          </a:p>
          <a:p>
            <a:r>
              <a:rPr lang="en-US" dirty="0" smtClean="0"/>
              <a:t>The area of memory where function data lives is literally called the </a:t>
            </a:r>
            <a:r>
              <a:rPr lang="en-US" i="1" dirty="0" smtClean="0"/>
              <a:t>stack </a:t>
            </a:r>
            <a:r>
              <a:rPr lang="en-US" dirty="0" smtClean="0"/>
              <a:t>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53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+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Stacks have often been used in mathematical operations.</a:t>
            </a:r>
          </a:p>
          <a:p>
            <a:pPr lvl="1"/>
            <a:r>
              <a:rPr lang="en-US" dirty="0" smtClean="0"/>
              <a:t>Some graphing calculators use what is called “Reverse Polish Notation” (RPN), which is based upon postfix operators.</a:t>
            </a:r>
          </a:p>
          <a:p>
            <a:pPr lvl="1"/>
            <a:r>
              <a:rPr lang="en-US" dirty="0" smtClean="0"/>
              <a:t>Combined with a stack, this notation is much easier to program for than infix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7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+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consider the following mathematical expression: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dirty="0" smtClean="0"/>
              <a:t>2 + 5 * 7 – 6 / 3</a:t>
            </a:r>
          </a:p>
          <a:p>
            <a:pPr marL="0" indent="0" algn="ctr">
              <a:buNone/>
            </a:pPr>
            <a:endParaRPr lang="en-US" sz="2000" dirty="0" smtClean="0"/>
          </a:p>
          <a:p>
            <a:r>
              <a:rPr lang="en-US" dirty="0" smtClean="0"/>
              <a:t>In what order do we perform the operations?</a:t>
            </a:r>
          </a:p>
          <a:p>
            <a:pPr lvl="1"/>
            <a:r>
              <a:rPr lang="en-US" dirty="0" smtClean="0"/>
              <a:t>Consider trying to code something that would be able to interpret this!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4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+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Using the standard order of operations, this becomes: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dirty="0" smtClean="0"/>
              <a:t>2 + (5 * 7) – (6 / 3)</a:t>
            </a:r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dirty="0" smtClean="0"/>
              <a:t>The postfix notation for this:</a:t>
            </a: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dirty="0" smtClean="0"/>
              <a:t>2 5 7 * + 6 3 / -</a:t>
            </a:r>
          </a:p>
          <a:p>
            <a:pPr marL="0" indent="0" algn="ctr">
              <a:buNone/>
            </a:pPr>
            <a:r>
              <a:rPr lang="en-US" dirty="0" smtClean="0"/>
              <a:t>((2 (5 </a:t>
            </a:r>
            <a:r>
              <a:rPr lang="en-US" dirty="0"/>
              <a:t>7 </a:t>
            </a:r>
            <a:r>
              <a:rPr lang="en-US" dirty="0" smtClean="0"/>
              <a:t>*) +) (6 </a:t>
            </a:r>
            <a:r>
              <a:rPr lang="en-US" dirty="0"/>
              <a:t>3 </a:t>
            </a:r>
            <a:r>
              <a:rPr lang="en-US" dirty="0" smtClean="0"/>
              <a:t>/) -)</a:t>
            </a: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656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+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2 + (5 * 7) – (6 / 3)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2 + </a:t>
            </a:r>
            <a:r>
              <a:rPr lang="en-US" dirty="0" smtClean="0"/>
              <a:t>(35) </a:t>
            </a:r>
            <a:r>
              <a:rPr lang="en-US" dirty="0"/>
              <a:t>– </a:t>
            </a:r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37 </a:t>
            </a:r>
            <a:r>
              <a:rPr lang="en-US" dirty="0"/>
              <a:t>– </a:t>
            </a:r>
            <a:r>
              <a:rPr lang="en-US" dirty="0" smtClean="0"/>
              <a:t>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35</a:t>
            </a: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925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+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2 5 7 * + 6 3 / -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 smtClean="0"/>
              <a:t>Let’s see how this facilitates getting the right answer.</a:t>
            </a:r>
          </a:p>
        </p:txBody>
      </p:sp>
    </p:spTree>
    <p:extLst>
      <p:ext uri="{BB962C8B-B14F-4D97-AF65-F5344CB8AC3E}">
        <p14:creationId xmlns:p14="http://schemas.microsoft.com/office/powerpoint/2010/main" val="274434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+ Math</a:t>
            </a:r>
          </a:p>
        </p:txBody>
      </p:sp>
      <p:sp>
        <p:nvSpPr>
          <p:cNvPr id="4" name="Rectangle 3"/>
          <p:cNvSpPr/>
          <p:nvPr/>
        </p:nvSpPr>
        <p:spPr>
          <a:xfrm>
            <a:off x="737512" y="5546061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737512" y="4740518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7512" y="3934975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7512" y="3129432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09112" y="5546060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109112" y="4740517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09112" y="393497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09112" y="3129431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80712" y="5546060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0712" y="4740517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80712" y="393497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80712" y="3129431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52312" y="5546060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52312" y="4740517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35</a:t>
            </a:r>
            <a:endParaRPr lang="en-US" sz="240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52312" y="393497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52312" y="3129431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45683" y="5546060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37</a:t>
            </a:r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45683" y="4740517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5683" y="393497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45683" y="3129431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95511" y="5546059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37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95511" y="4740516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95511" y="3934973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95511" y="3129430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7512" y="1741714"/>
            <a:ext cx="7663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2 5 7 </a:t>
            </a:r>
            <a:r>
              <a:rPr lang="en-US" sz="32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 6 3 / </a:t>
            </a:r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16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+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2 + (5 * 7) – (6 / 3)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2 +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35</a:t>
            </a:r>
            <a:r>
              <a:rPr lang="en-US" dirty="0" smtClean="0"/>
              <a:t>) </a:t>
            </a:r>
            <a:r>
              <a:rPr lang="en-US" dirty="0"/>
              <a:t>– (6 / 3)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37</a:t>
            </a:r>
            <a:r>
              <a:rPr lang="en-US" dirty="0" smtClean="0"/>
              <a:t> </a:t>
            </a:r>
            <a:r>
              <a:rPr lang="en-US" dirty="0"/>
              <a:t>– (6 / 3)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048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C++, there is a </a:t>
            </a:r>
            <a:r>
              <a:rPr lang="en-US" dirty="0" smtClean="0">
                <a:latin typeface="Lucida Console" pitchFamily="49" charset="0"/>
              </a:rPr>
              <a:t>vector </a:t>
            </a:r>
            <a:r>
              <a:rPr lang="en-US" dirty="0" smtClean="0"/>
              <a:t>class as part of the </a:t>
            </a:r>
            <a:r>
              <a:rPr lang="en-US" dirty="0" err="1" smtClean="0">
                <a:latin typeface="Lucida Console" panose="020B0609040504020204" pitchFamily="49" charset="0"/>
                <a:cs typeface="Lao UI" panose="020B0502040204020203" pitchFamily="34" charset="0"/>
              </a:rPr>
              <a:t>std</a:t>
            </a:r>
            <a:r>
              <a:rPr lang="en-US" dirty="0" smtClean="0"/>
              <a:t> namespace.</a:t>
            </a:r>
          </a:p>
          <a:p>
            <a:pPr lvl="1"/>
            <a:r>
              <a:rPr lang="en-US" dirty="0" smtClean="0"/>
              <a:t>Likewise, this class internally uses an array and resizes it when necessary as new items are added to the conceptual underlying list.</a:t>
            </a:r>
          </a:p>
          <a:p>
            <a:pPr lvl="1"/>
            <a:r>
              <a:rPr lang="en-US" dirty="0" smtClean="0"/>
              <a:t>This resizing is also handled internally and automatically by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7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+ Math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4411" y="5546062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37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4411" y="4740519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4411" y="3934976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4411" y="3129433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96011" y="5546061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37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96011" y="4740518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96011" y="3934975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96011" y="3129432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67611" y="5546061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37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67611" y="4740518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n-US" sz="240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67611" y="3934975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67611" y="3129432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39211" y="5546061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35</a:t>
            </a:r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39211" y="4740518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39211" y="3934975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39211" y="3129432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7512" y="1741714"/>
            <a:ext cx="7663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2 5 7 * + 6 3 </a:t>
            </a:r>
            <a:r>
              <a:rPr lang="en-US" sz="32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</a:p>
          <a:p>
            <a:pPr algn="ctr"/>
            <a:r>
              <a:rPr lang="en-US" sz="3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37 </a:t>
            </a: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6 3 </a:t>
            </a:r>
            <a:r>
              <a:rPr lang="en-US" sz="32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endParaRPr lang="en-US" sz="32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43233" y="5546060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37</a:t>
            </a:r>
            <a:endParaRPr lang="en-US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43233" y="4740517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43233" y="393497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3233" y="3129431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303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+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2 + (5 * 7) – (6 / 3)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2 </a:t>
            </a:r>
            <a:r>
              <a:rPr lang="en-US" dirty="0"/>
              <a:t>+ </a:t>
            </a:r>
            <a:r>
              <a:rPr lang="en-US" dirty="0" smtClean="0"/>
              <a:t>(35) </a:t>
            </a:r>
            <a:r>
              <a:rPr lang="en-US" dirty="0"/>
              <a:t>– (6 / 3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37 – (</a:t>
            </a:r>
            <a:r>
              <a:rPr lang="en-US" dirty="0"/>
              <a:t>6 / 3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37 </a:t>
            </a:r>
            <a:r>
              <a:rPr lang="en-US" dirty="0"/>
              <a:t>–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35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842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+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 done in “standard” (</a:t>
            </a:r>
            <a:r>
              <a:rPr lang="en-US" dirty="0" err="1" smtClean="0"/>
              <a:t>i.e</a:t>
            </a:r>
            <a:r>
              <a:rPr lang="en-US" dirty="0" smtClean="0"/>
              <a:t>, </a:t>
            </a:r>
            <a:r>
              <a:rPr lang="en-US" i="1" dirty="0" smtClean="0"/>
              <a:t>infix</a:t>
            </a:r>
            <a:r>
              <a:rPr lang="en-US" dirty="0" smtClean="0"/>
              <a:t> notation) is typically first converted to postfix notation for actual computation.</a:t>
            </a:r>
          </a:p>
          <a:p>
            <a:pPr lvl="1"/>
            <a:r>
              <a:rPr lang="en-US" dirty="0" smtClean="0"/>
              <a:t>This “conversion” is known as the Shunting-yard algorithm.</a:t>
            </a:r>
            <a:r>
              <a:rPr lang="en-US" dirty="0"/>
              <a:t> </a:t>
            </a:r>
            <a:r>
              <a:rPr lang="en-US" dirty="0" smtClean="0"/>
              <a:t> It’s up on Wikipedia, so feel free to take a </a:t>
            </a:r>
            <a:r>
              <a:rPr lang="en-US" smtClean="0"/>
              <a:t>look.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694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provides the </a:t>
            </a:r>
            <a:r>
              <a:rPr lang="en-US" dirty="0" err="1" smtClean="0">
                <a:latin typeface="Lucida Console" pitchFamily="49" charset="0"/>
              </a:rPr>
              <a:t>std</a:t>
            </a:r>
            <a:r>
              <a:rPr lang="en-US" dirty="0" smtClean="0">
                <a:latin typeface="Lucida Console" pitchFamily="49" charset="0"/>
              </a:rPr>
              <a:t>::stack </a:t>
            </a:r>
            <a:r>
              <a:rPr lang="en-US" dirty="0" smtClean="0"/>
              <a:t>class.</a:t>
            </a:r>
          </a:p>
          <a:p>
            <a:pPr lvl="1"/>
            <a:r>
              <a:rPr lang="en-US" dirty="0" smtClean="0"/>
              <a:t>This implementation is something of a “wrapper class” that uses a </a:t>
            </a:r>
            <a:r>
              <a:rPr lang="en-US" dirty="0" smtClean="0">
                <a:latin typeface="Lucida Console" panose="020B0609040504020204" pitchFamily="49" charset="0"/>
              </a:rPr>
              <a:t>vector</a:t>
            </a:r>
            <a:r>
              <a:rPr lang="en-US" dirty="0" smtClean="0"/>
              <a:t>, </a:t>
            </a:r>
            <a:r>
              <a:rPr lang="en-US" dirty="0" smtClean="0">
                <a:latin typeface="Lucida Console" panose="020B0609040504020204" pitchFamily="49" charset="0"/>
              </a:rPr>
              <a:t>list</a:t>
            </a:r>
            <a:r>
              <a:rPr lang="en-US" dirty="0" smtClean="0"/>
              <a:t>, or </a:t>
            </a:r>
            <a:r>
              <a:rPr lang="en-US" dirty="0" err="1" smtClean="0">
                <a:latin typeface="Lucida Console" panose="020B0609040504020204" pitchFamily="49" charset="0"/>
              </a:rPr>
              <a:t>deque</a:t>
            </a:r>
            <a:r>
              <a:rPr lang="en-US" dirty="0" smtClean="0"/>
              <a:t> internally, limiting it to stack-like behavior.</a:t>
            </a:r>
          </a:p>
          <a:p>
            <a:pPr lvl="2"/>
            <a:r>
              <a:rPr lang="en-US" dirty="0" smtClean="0"/>
              <a:t>We’ll see </a:t>
            </a:r>
            <a:r>
              <a:rPr lang="en-US" dirty="0" err="1" smtClean="0">
                <a:latin typeface="Lucida Console" panose="020B0609040504020204" pitchFamily="49" charset="0"/>
              </a:rPr>
              <a:t>deque</a:t>
            </a:r>
            <a:r>
              <a:rPr lang="en-US" dirty="0" err="1" smtClean="0"/>
              <a:t>s</a:t>
            </a:r>
            <a:r>
              <a:rPr lang="en-US" dirty="0" smtClean="0"/>
              <a:t> in a moment.</a:t>
            </a:r>
          </a:p>
          <a:p>
            <a:pPr lvl="2"/>
            <a:r>
              <a:rPr lang="en-US" dirty="0" smtClean="0"/>
              <a:t>The methods </a:t>
            </a:r>
            <a:r>
              <a:rPr lang="en-US" dirty="0" err="1" smtClean="0">
                <a:latin typeface="Lucida Console" panose="020B0609040504020204" pitchFamily="49" charset="0"/>
              </a:rPr>
              <a:t>push_back</a:t>
            </a:r>
            <a:r>
              <a:rPr lang="en-US" dirty="0" smtClean="0"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Lucida Console" panose="020B0609040504020204" pitchFamily="49" charset="0"/>
              </a:rPr>
              <a:t>pop_back</a:t>
            </a:r>
            <a:r>
              <a:rPr lang="en-US" dirty="0" smtClean="0"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, and </a:t>
            </a:r>
            <a:r>
              <a:rPr lang="en-US" dirty="0" smtClean="0">
                <a:latin typeface="Lucida Console" panose="020B0609040504020204" pitchFamily="49" charset="0"/>
              </a:rPr>
              <a:t>back()</a:t>
            </a:r>
            <a:r>
              <a:rPr lang="en-US" dirty="0" smtClean="0"/>
              <a:t> are designed from a stack perspective.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0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exercise – implement and use a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7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r>
              <a:rPr lang="en-US" dirty="0"/>
              <a:t>The data structure known as a </a:t>
            </a:r>
            <a:r>
              <a:rPr lang="en-US" i="1" dirty="0" smtClean="0"/>
              <a:t>queue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“First In</a:t>
            </a:r>
            <a:r>
              <a:rPr lang="en-US" dirty="0"/>
              <a:t>, First Out” </a:t>
            </a:r>
            <a:r>
              <a:rPr lang="en-US" dirty="0" smtClean="0"/>
              <a:t>(FIFO</a:t>
            </a:r>
            <a:r>
              <a:rPr lang="en-US" dirty="0"/>
              <a:t>) structure.</a:t>
            </a:r>
          </a:p>
          <a:p>
            <a:pPr lvl="1"/>
            <a:r>
              <a:rPr lang="en-US" dirty="0"/>
              <a:t>That is, the </a:t>
            </a:r>
            <a:r>
              <a:rPr lang="en-US" dirty="0" smtClean="0"/>
              <a:t>first input </a:t>
            </a:r>
            <a:r>
              <a:rPr lang="en-US" dirty="0"/>
              <a:t>to the structure is the first output obtained from it.</a:t>
            </a:r>
          </a:p>
          <a:p>
            <a:pPr lvl="1"/>
            <a:r>
              <a:rPr lang="en-US" dirty="0"/>
              <a:t>Consider a </a:t>
            </a:r>
            <a:r>
              <a:rPr lang="en-US" dirty="0" smtClean="0"/>
              <a:t>line of people – the person in front has priority to whatever the line is waiting on… like buying tickets at the movies or gaining access to a sports event.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5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Queues are significantly like lists, except that we have additional restrictions placed on them.</a:t>
            </a:r>
          </a:p>
          <a:p>
            <a:pPr lvl="1"/>
            <a:r>
              <a:rPr lang="en-US" dirty="0" smtClean="0"/>
              <a:t>Additions may </a:t>
            </a:r>
            <a:r>
              <a:rPr lang="en-US" i="1" dirty="0" smtClean="0"/>
              <a:t>only</a:t>
            </a:r>
            <a:r>
              <a:rPr lang="en-US" dirty="0" smtClean="0"/>
              <a:t> happen at the list’s end.</a:t>
            </a:r>
          </a:p>
          <a:p>
            <a:pPr lvl="1"/>
            <a:r>
              <a:rPr lang="en-US" dirty="0" smtClean="0"/>
              <a:t>Removals may </a:t>
            </a:r>
            <a:r>
              <a:rPr lang="en-US" i="1" dirty="0" smtClean="0"/>
              <a:t>only</a:t>
            </a:r>
            <a:r>
              <a:rPr lang="en-US" dirty="0" smtClean="0"/>
              <a:t> happen at the list’s beginning.</a:t>
            </a:r>
          </a:p>
          <a:p>
            <a:r>
              <a:rPr lang="en-US" dirty="0" smtClean="0"/>
              <a:t>As a result, </a:t>
            </a:r>
            <a:r>
              <a:rPr lang="en-US" i="1" dirty="0" smtClean="0"/>
              <a:t>standard</a:t>
            </a:r>
            <a:r>
              <a:rPr lang="en-US" dirty="0" smtClean="0"/>
              <a:t> array-based behavior may not be optimal.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6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58144" y="5072731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63687" y="5072731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58344" y="5072730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63887" y="5072730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58545" y="5072729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8144" y="3907946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63687" y="3907946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58344" y="3907945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3887" y="3907945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58545" y="390794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58144" y="275407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63687" y="275407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58344" y="2754073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63887" y="2754073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58545" y="2754072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58144" y="1665503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63687" y="1665503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8344" y="1665502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63887" y="1665502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58545" y="1665501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1095" y="5183114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742931" y="5475502"/>
            <a:ext cx="799453" cy="1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44305" y="2864458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564088" y="3156845"/>
            <a:ext cx="780217" cy="1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44304" y="1773990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564087" y="2066377"/>
            <a:ext cx="780217" cy="1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44305" y="4016433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564088" y="4308820"/>
            <a:ext cx="780217" cy="1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91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" grpId="0"/>
      <p:bldP spid="28" grpId="0"/>
      <p:bldP spid="3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C++, the </a:t>
            </a:r>
            <a:r>
              <a:rPr lang="en-US" dirty="0" smtClean="0">
                <a:latin typeface="Lucida Console" pitchFamily="49" charset="0"/>
              </a:rPr>
              <a:t>queue</a:t>
            </a:r>
            <a:r>
              <a:rPr lang="en-US" dirty="0" smtClean="0"/>
              <a:t> class is provided.</a:t>
            </a:r>
          </a:p>
          <a:p>
            <a:pPr lvl="1"/>
            <a:r>
              <a:rPr lang="en-US" dirty="0"/>
              <a:t>This implementation is </a:t>
            </a:r>
            <a:r>
              <a:rPr lang="en-US" dirty="0" smtClean="0"/>
              <a:t>also something </a:t>
            </a:r>
            <a:r>
              <a:rPr lang="en-US" dirty="0"/>
              <a:t>of a “wrapper class” that uses </a:t>
            </a:r>
            <a:r>
              <a:rPr lang="en-US" dirty="0" smtClean="0"/>
              <a:t>a </a:t>
            </a:r>
            <a:r>
              <a:rPr lang="en-US" dirty="0">
                <a:latin typeface="Lucida Console" panose="020B0609040504020204" pitchFamily="49" charset="0"/>
              </a:rPr>
              <a:t>list</a:t>
            </a:r>
            <a:r>
              <a:rPr lang="en-US" dirty="0"/>
              <a:t>, or </a:t>
            </a:r>
            <a:r>
              <a:rPr lang="en-US" dirty="0" err="1">
                <a:latin typeface="Lucida Console" panose="020B0609040504020204" pitchFamily="49" charset="0"/>
              </a:rPr>
              <a:t>deque</a:t>
            </a:r>
            <a:r>
              <a:rPr lang="en-US" dirty="0"/>
              <a:t> internally, limiting it to </a:t>
            </a:r>
            <a:r>
              <a:rPr lang="en-US" dirty="0" smtClean="0"/>
              <a:t>queue-like behavior.</a:t>
            </a:r>
          </a:p>
          <a:p>
            <a:pPr lvl="2"/>
            <a:r>
              <a:rPr lang="en-US" dirty="0" smtClean="0">
                <a:latin typeface="Lucida Console" pitchFamily="49" charset="0"/>
              </a:rPr>
              <a:t>list </a:t>
            </a:r>
            <a:r>
              <a:rPr lang="en-US" dirty="0" smtClean="0"/>
              <a:t>works well as a queue, as linked-lists can easily be altered from both ends.</a:t>
            </a:r>
          </a:p>
        </p:txBody>
      </p:sp>
    </p:spTree>
    <p:extLst>
      <p:ext uri="{BB962C8B-B14F-4D97-AF65-F5344CB8AC3E}">
        <p14:creationId xmlns:p14="http://schemas.microsoft.com/office/powerpoint/2010/main" val="85671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+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</a:t>
            </a:r>
            <a:r>
              <a:rPr lang="en-US" dirty="0" err="1" smtClean="0"/>
              <a:t>deque</a:t>
            </a:r>
            <a:r>
              <a:rPr lang="en-US" dirty="0" smtClean="0"/>
              <a:t>”, or </a:t>
            </a:r>
            <a:r>
              <a:rPr lang="en-US" i="1" dirty="0" smtClean="0"/>
              <a:t>double-ended queue</a:t>
            </a:r>
            <a:r>
              <a:rPr lang="en-US" dirty="0" smtClean="0"/>
              <a:t>, combines the behaviors of stacks and queues into a single structure.</a:t>
            </a:r>
          </a:p>
          <a:p>
            <a:pPr lvl="1"/>
            <a:r>
              <a:rPr lang="en-US" dirty="0" smtClean="0"/>
              <a:t>Items may be added or removed at either end of the structure.</a:t>
            </a:r>
          </a:p>
          <a:p>
            <a:pPr lvl="1"/>
            <a:r>
              <a:rPr lang="en-US" dirty="0" smtClean="0"/>
              <a:t>This allows for either LIFO or FIFO behavior – it’s all in how you use the structure.</a:t>
            </a:r>
          </a:p>
          <a:p>
            <a:pPr lvl="2"/>
            <a:r>
              <a:rPr lang="en-US" dirty="0" smtClean="0"/>
              <a:t>Mixed behavior is also possible, so beware!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2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arrays are not the only way to model a list.</a:t>
            </a:r>
          </a:p>
          <a:p>
            <a:pPr lvl="1"/>
            <a:r>
              <a:rPr lang="en-US" dirty="0" smtClean="0"/>
              <a:t>Another such model is that of the </a:t>
            </a:r>
            <a:r>
              <a:rPr lang="en-US" i="1" dirty="0" smtClean="0"/>
              <a:t>linked list</a:t>
            </a:r>
            <a:r>
              <a:rPr lang="en-US" dirty="0" smtClean="0"/>
              <a:t>.  (See the graphic below.)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6126" y="5263035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1669" y="5263035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6327" y="526303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41870" y="5263034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58298" y="5263035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63841" y="5263035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58499" y="526303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64042" y="5263034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47813" y="5263034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53356" y="5263034"/>
            <a:ext cx="402771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1543054" y="5665805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65025" y="5665804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65226" y="5665803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373596" y="5665803"/>
            <a:ext cx="59327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954741" y="5665803"/>
            <a:ext cx="574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528958" y="5657056"/>
            <a:ext cx="0" cy="413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328934" y="5976924"/>
            <a:ext cx="384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446426" y="6057311"/>
            <a:ext cx="192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0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defines the </a:t>
            </a:r>
            <a:r>
              <a:rPr lang="en-US" dirty="0" err="1" smtClean="0">
                <a:latin typeface="Lucida Console" pitchFamily="49" charset="0"/>
              </a:rPr>
              <a:t>deque</a:t>
            </a:r>
            <a:r>
              <a:rPr lang="en-US" dirty="0" smtClean="0"/>
              <a:t> class for such uses.</a:t>
            </a:r>
          </a:p>
          <a:p>
            <a:pPr lvl="1"/>
            <a:r>
              <a:rPr lang="en-US" dirty="0" smtClean="0"/>
              <a:t>This is a full-fledged object in its own right, and is array-based.</a:t>
            </a:r>
          </a:p>
          <a:p>
            <a:pPr lvl="2"/>
            <a:r>
              <a:rPr lang="en-US" dirty="0" smtClean="0"/>
              <a:t>It may use multiple arrays and modular arithmetic, to allow efficient additions at the front for example.</a:t>
            </a:r>
          </a:p>
          <a:p>
            <a:pPr lvl="1"/>
            <a:r>
              <a:rPr lang="en-US" dirty="0" smtClean="0"/>
              <a:t>It is the default object used internally by both </a:t>
            </a:r>
            <a:r>
              <a:rPr lang="en-US" dirty="0" smtClean="0">
                <a:latin typeface="Lucida Console" panose="020B0609040504020204" pitchFamily="49" charset="0"/>
              </a:rPr>
              <a:t>stack</a:t>
            </a:r>
            <a:r>
              <a:rPr lang="en-US" dirty="0" smtClean="0"/>
              <a:t> and </a:t>
            </a:r>
            <a:r>
              <a:rPr lang="en-US" dirty="0" smtClean="0">
                <a:latin typeface="Lucida Console" panose="020B0609040504020204" pitchFamily="49" charset="0"/>
              </a:rPr>
              <a:t>queue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205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exercise – implement and use a queue and a </a:t>
            </a:r>
            <a:r>
              <a:rPr lang="en-US" dirty="0" err="1" smtClean="0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2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clipseCode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7F00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TC101972873[[fn=Summer]]</Template>
  <TotalTime>4662</TotalTime>
  <Words>4063</Words>
  <Application>Microsoft Macintosh PowerPoint</Application>
  <PresentationFormat>On-screen Show (4:3)</PresentationFormat>
  <Paragraphs>668</Paragraphs>
  <Slides>91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Office Theme</vt:lpstr>
      <vt:lpstr>Data Structures</vt:lpstr>
      <vt:lpstr>Data Structures</vt:lpstr>
      <vt:lpstr>Data Structures</vt:lpstr>
      <vt:lpstr>Data Structures</vt:lpstr>
      <vt:lpstr>Arrays</vt:lpstr>
      <vt:lpstr>Beyond Arrays</vt:lpstr>
      <vt:lpstr>Beyond Arrays</vt:lpstr>
      <vt:lpstr>Beyond Arrays</vt:lpstr>
      <vt:lpstr>Beyond Arrays</vt:lpstr>
      <vt:lpstr>Linked Lists</vt:lpstr>
      <vt:lpstr>Linked Lists</vt:lpstr>
      <vt:lpstr>Linked Lists</vt:lpstr>
      <vt:lpstr>Adding Elements</vt:lpstr>
      <vt:lpstr>Adding Elements</vt:lpstr>
      <vt:lpstr>Adding Elements</vt:lpstr>
      <vt:lpstr>Adding Elements</vt:lpstr>
      <vt:lpstr>Linked Lists</vt:lpstr>
      <vt:lpstr>Linked Lists</vt:lpstr>
      <vt:lpstr>Linked Lists</vt:lpstr>
      <vt:lpstr>Linked Lists</vt:lpstr>
      <vt:lpstr>Linked Lists</vt:lpstr>
      <vt:lpstr>Lists</vt:lpstr>
      <vt:lpstr>Lists</vt:lpstr>
      <vt:lpstr>Lists</vt:lpstr>
      <vt:lpstr>Lists</vt:lpstr>
      <vt:lpstr>Templates</vt:lpstr>
      <vt:lpstr>Why Templates?</vt:lpstr>
      <vt:lpstr>Why Templates?</vt:lpstr>
      <vt:lpstr>Exercise 1</vt:lpstr>
      <vt:lpstr>What is Going On?</vt:lpstr>
      <vt:lpstr>Abstracting Beyond Lists</vt:lpstr>
      <vt:lpstr>The Iterator</vt:lpstr>
      <vt:lpstr>The Iterator</vt:lpstr>
      <vt:lpstr>The Iterator</vt:lpstr>
      <vt:lpstr>The Iterator</vt:lpstr>
      <vt:lpstr>The Iterator</vt:lpstr>
      <vt:lpstr>The Iterator</vt:lpstr>
      <vt:lpstr>The Iterator</vt:lpstr>
      <vt:lpstr>The Iterator</vt:lpstr>
      <vt:lpstr>Exercise 2</vt:lpstr>
      <vt:lpstr>Abstracting Beyond Lists</vt:lpstr>
      <vt:lpstr>Other Data Structures</vt:lpstr>
      <vt:lpstr>Other Data Structures</vt:lpstr>
      <vt:lpstr>Other Data Structures</vt:lpstr>
      <vt:lpstr>Maps</vt:lpstr>
      <vt:lpstr>Maps</vt:lpstr>
      <vt:lpstr>Maps</vt:lpstr>
      <vt:lpstr>Hash Maps</vt:lpstr>
      <vt:lpstr>Hash Maps</vt:lpstr>
      <vt:lpstr>Hash Maps</vt:lpstr>
      <vt:lpstr>Hash Maps</vt:lpstr>
      <vt:lpstr>Hash Maps</vt:lpstr>
      <vt:lpstr>Hash Maps</vt:lpstr>
      <vt:lpstr>Hash Maps</vt:lpstr>
      <vt:lpstr>Map Example</vt:lpstr>
      <vt:lpstr>Exercise 3</vt:lpstr>
      <vt:lpstr>Maps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Questions?</vt:lpstr>
      <vt:lpstr>Input/Output Modeling</vt:lpstr>
      <vt:lpstr>Stacks</vt:lpstr>
      <vt:lpstr>Stacks</vt:lpstr>
      <vt:lpstr>Stacks</vt:lpstr>
      <vt:lpstr>Stacks</vt:lpstr>
      <vt:lpstr>Stacks</vt:lpstr>
      <vt:lpstr>Stacks + Math</vt:lpstr>
      <vt:lpstr>Stacks + Math</vt:lpstr>
      <vt:lpstr>Stacks + Math</vt:lpstr>
      <vt:lpstr>Stacks + Math</vt:lpstr>
      <vt:lpstr>Stacks + Math</vt:lpstr>
      <vt:lpstr>Stacks + Math</vt:lpstr>
      <vt:lpstr>Stacks + Math</vt:lpstr>
      <vt:lpstr>Stacks + Math</vt:lpstr>
      <vt:lpstr>Stacks + Math</vt:lpstr>
      <vt:lpstr>Stacks + Math</vt:lpstr>
      <vt:lpstr>Stacks</vt:lpstr>
      <vt:lpstr>Questions?</vt:lpstr>
      <vt:lpstr>Queues</vt:lpstr>
      <vt:lpstr>Queues</vt:lpstr>
      <vt:lpstr>Queues</vt:lpstr>
      <vt:lpstr>Queues</vt:lpstr>
      <vt:lpstr>Stacks + Queues</vt:lpstr>
      <vt:lpstr>Deques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3504 – Advanced Programming Fundamentals for CIS Majors</dc:title>
  <dc:creator>Windows User</dc:creator>
  <cp:lastModifiedBy>Wenlan Tian</cp:lastModifiedBy>
  <cp:revision>240</cp:revision>
  <dcterms:created xsi:type="dcterms:W3CDTF">2011-12-16T23:03:13Z</dcterms:created>
  <dcterms:modified xsi:type="dcterms:W3CDTF">2014-07-16T15:50:24Z</dcterms:modified>
</cp:coreProperties>
</file>