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77" r:id="rId3"/>
    <p:sldId id="278" r:id="rId4"/>
    <p:sldId id="279" r:id="rId5"/>
    <p:sldId id="280" r:id="rId6"/>
    <p:sldId id="281" r:id="rId7"/>
    <p:sldId id="331" r:id="rId8"/>
    <p:sldId id="334" r:id="rId9"/>
    <p:sldId id="335" r:id="rId10"/>
    <p:sldId id="336" r:id="rId11"/>
    <p:sldId id="356" r:id="rId12"/>
    <p:sldId id="337" r:id="rId13"/>
    <p:sldId id="338" r:id="rId14"/>
    <p:sldId id="339" r:id="rId15"/>
    <p:sldId id="355" r:id="rId16"/>
    <p:sldId id="333" r:id="rId17"/>
    <p:sldId id="341" r:id="rId18"/>
    <p:sldId id="343" r:id="rId19"/>
    <p:sldId id="340" r:id="rId20"/>
    <p:sldId id="359" r:id="rId21"/>
    <p:sldId id="358" r:id="rId22"/>
    <p:sldId id="282" r:id="rId23"/>
    <p:sldId id="357" r:id="rId24"/>
    <p:sldId id="344" r:id="rId25"/>
    <p:sldId id="347" r:id="rId26"/>
    <p:sldId id="345" r:id="rId27"/>
    <p:sldId id="351" r:id="rId28"/>
    <p:sldId id="348" r:id="rId29"/>
    <p:sldId id="349" r:id="rId30"/>
    <p:sldId id="285" r:id="rId31"/>
    <p:sldId id="353" r:id="rId32"/>
    <p:sldId id="31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6923C"/>
    <a:srgbClr val="4F81BD"/>
    <a:srgbClr val="7F0055"/>
    <a:srgbClr val="000099"/>
    <a:srgbClr val="D2DDF2"/>
    <a:srgbClr val="8C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84" autoAdjust="0"/>
  </p:normalViewPr>
  <p:slideViewPr>
    <p:cSldViewPr snapToGrid="0">
      <p:cViewPr>
        <p:scale>
          <a:sx n="90" d="100"/>
          <a:sy n="90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043341"/>
            <a:ext cx="9144000" cy="1470025"/>
          </a:xfrm>
        </p:spPr>
        <p:txBody>
          <a:bodyPr/>
          <a:lstStyle/>
          <a:p>
            <a:r>
              <a:rPr lang="en-US" dirty="0" smtClean="0"/>
              <a:t>Abstraction:</a:t>
            </a:r>
            <a:br>
              <a:rPr lang="en-US" dirty="0" smtClean="0"/>
            </a:br>
            <a:r>
              <a:rPr lang="en-US" sz="3600" dirty="0" smtClean="0"/>
              <a:t>Polymorphism, pt. 1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Abstracting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07-21-2014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starter example, let’s suppose we want to use polymorphism to calculate geometrical properties of shapes.</a:t>
            </a:r>
          </a:p>
          <a:p>
            <a:pPr lvl="1"/>
            <a:r>
              <a:rPr lang="en-US" dirty="0" smtClean="0"/>
              <a:t>The user first specifies a shape, with its relevant parameters.</a:t>
            </a:r>
          </a:p>
          <a:p>
            <a:pPr lvl="1"/>
            <a:r>
              <a:rPr lang="en-US" dirty="0" smtClean="0"/>
              <a:t>Afterward, the user may ask for its properties derived from its parameters, or for actions to be performed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498"/>
            <a:ext cx="8463516" cy="5348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Take a couple of minutes and team up to discuss shapes, parameters, properties, and actions.</a:t>
            </a:r>
          </a:p>
          <a:p>
            <a:pPr lvl="1"/>
            <a:r>
              <a:rPr lang="en-US" dirty="0" smtClean="0"/>
              <a:t>What are some shapes?</a:t>
            </a:r>
          </a:p>
          <a:p>
            <a:pPr lvl="2"/>
            <a:r>
              <a:rPr lang="en-US" dirty="0" smtClean="0"/>
              <a:t>Circle, square, triangle, …</a:t>
            </a:r>
          </a:p>
          <a:p>
            <a:pPr lvl="1"/>
            <a:r>
              <a:rPr lang="en-US" dirty="0" smtClean="0"/>
              <a:t>What parameters do they have?</a:t>
            </a:r>
          </a:p>
          <a:p>
            <a:pPr lvl="2"/>
            <a:r>
              <a:rPr lang="en-US" dirty="0" smtClean="0"/>
              <a:t>Edge thickness and color, fill, fill color, … </a:t>
            </a:r>
          </a:p>
          <a:p>
            <a:pPr lvl="1"/>
            <a:r>
              <a:rPr lang="en-US" dirty="0" smtClean="0"/>
              <a:t>What properties do they have?</a:t>
            </a:r>
          </a:p>
          <a:p>
            <a:pPr lvl="2"/>
            <a:r>
              <a:rPr lang="en-US" dirty="0" smtClean="0"/>
              <a:t>perimeter length, area, …</a:t>
            </a:r>
          </a:p>
          <a:p>
            <a:pPr lvl="1"/>
            <a:r>
              <a:rPr lang="en-US" dirty="0" smtClean="0"/>
              <a:t>What actions may be performed?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it to be </a:t>
            </a:r>
            <a:r>
              <a:rPr lang="en-US" dirty="0" smtClean="0"/>
              <a:t>drawn,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note that perimeter length and area are common properties of any shape.</a:t>
            </a:r>
          </a:p>
          <a:p>
            <a:r>
              <a:rPr lang="en-US" dirty="0" smtClean="0"/>
              <a:t>Shapes also commonly have visual forms.</a:t>
            </a:r>
          </a:p>
          <a:p>
            <a:r>
              <a:rPr lang="en-US" dirty="0" smtClean="0"/>
              <a:t>Thus, these are all reasonable properties for a common “Shape” role to have within our program.</a:t>
            </a:r>
          </a:p>
        </p:txBody>
      </p:sp>
    </p:spTree>
    <p:extLst>
      <p:ext uri="{BB962C8B-B14F-4D97-AF65-F5344CB8AC3E}">
        <p14:creationId xmlns:p14="http://schemas.microsoft.com/office/powerpoint/2010/main" val="42920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2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Shape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 smtClean="0">
                <a:latin typeface="Lucida Console" panose="020B0609040504020204" pitchFamily="49" charset="0"/>
              </a:rPr>
              <a:t>area() = 0;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 smtClean="0">
                <a:latin typeface="Lucida Console" panose="020B0609040504020204" pitchFamily="49" charset="0"/>
              </a:rPr>
              <a:t>perimeter() = 0;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smtClean="0"/>
              <a:t>The “</a:t>
            </a:r>
            <a:r>
              <a:rPr lang="en-US" sz="2400" dirty="0" smtClean="0">
                <a:latin typeface="Lucida Console" panose="020B0609040504020204" pitchFamily="49" charset="0"/>
              </a:rPr>
              <a:t>= 0</a:t>
            </a:r>
            <a:r>
              <a:rPr lang="en-US" sz="2400" dirty="0" smtClean="0"/>
              <a:t>” on each method indicates that our class </a:t>
            </a:r>
            <a:r>
              <a:rPr lang="en-US" sz="2400" dirty="0" smtClean="0">
                <a:latin typeface="Lucida Console" panose="020B0609040504020204" pitchFamily="49" charset="0"/>
              </a:rPr>
              <a:t>Shape</a:t>
            </a:r>
            <a:r>
              <a:rPr lang="en-US" sz="2400" dirty="0" smtClean="0"/>
              <a:t> </a:t>
            </a:r>
            <a:r>
              <a:rPr lang="en-US" sz="2400" i="1" dirty="0" smtClean="0"/>
              <a:t>does not define the method</a:t>
            </a:r>
            <a:r>
              <a:rPr lang="en-US" sz="2400" dirty="0"/>
              <a:t> </a:t>
            </a:r>
            <a:r>
              <a:rPr lang="en-US" sz="2400" dirty="0" smtClean="0"/>
              <a:t>– it is the responsibility of any class fulfilling this role to implement them instead.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94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2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Shape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4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 smtClean="0">
                <a:latin typeface="Lucida Console" panose="020B0609040504020204" pitchFamily="49" charset="0"/>
              </a:rPr>
              <a:t>area() = 0;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 double </a:t>
            </a:r>
            <a:r>
              <a:rPr lang="en-US" sz="2400" dirty="0" smtClean="0">
                <a:latin typeface="Lucida Console" panose="020B0609040504020204" pitchFamily="49" charset="0"/>
              </a:rPr>
              <a:t>perimeter() = 0;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smtClean="0"/>
              <a:t>The keyword “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virtual</a:t>
            </a:r>
            <a:r>
              <a:rPr lang="en-US" sz="2400" dirty="0" smtClean="0"/>
              <a:t>” on the methods indicates that Shape expects implementing classes to provide their own definition, </a:t>
            </a:r>
            <a:r>
              <a:rPr lang="en-US" sz="2400" i="1" dirty="0" smtClean="0"/>
              <a:t>and will allow those to be accessed from the </a:t>
            </a:r>
            <a:r>
              <a:rPr lang="en-US" sz="2400" i="1" dirty="0" smtClean="0">
                <a:latin typeface="Lucida Console" panose="020B0609040504020204" pitchFamily="49" charset="0"/>
              </a:rPr>
              <a:t>Shape</a:t>
            </a:r>
            <a:r>
              <a:rPr lang="en-US" sz="2400" i="1" dirty="0" smtClean="0"/>
              <a:t> perspective</a:t>
            </a:r>
            <a:r>
              <a:rPr lang="en-US" sz="24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49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762"/>
          </a:xfrm>
        </p:spPr>
        <p:txBody>
          <a:bodyPr>
            <a:normAutofit/>
          </a:bodyPr>
          <a:lstStyle/>
          <a:p>
            <a:r>
              <a:rPr lang="en-US" dirty="0"/>
              <a:t>Note:  because the area() and perimeter() methods have no implementation within Shape, it is not possible to create an instance of Shape directly.</a:t>
            </a:r>
            <a:endParaRPr lang="en-US" sz="3600" dirty="0"/>
          </a:p>
          <a:p>
            <a:r>
              <a:rPr lang="en-US" dirty="0" smtClean="0"/>
              <a:t>Instead, the point is to have other classes implement the Shape role and to be able to use them from that perspective.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Circle: </a:t>
            </a:r>
            <a:r>
              <a:rPr lang="en-US" sz="2000" dirty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Shape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0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Circle(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r);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 </a:t>
            </a:r>
            <a:r>
              <a:rPr lang="en-US" sz="2000" dirty="0">
                <a:latin typeface="Lucida Console" panose="020B0609040504020204" pitchFamily="49" charset="0"/>
              </a:rPr>
              <a:t>area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 </a:t>
            </a:r>
            <a:r>
              <a:rPr lang="en-US" sz="2000" dirty="0">
                <a:latin typeface="Lucida Console" panose="020B0609040504020204" pitchFamily="49" charset="0"/>
              </a:rPr>
              <a:t>perimeter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 draw();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private</a:t>
            </a:r>
            <a:r>
              <a:rPr lang="en-US" sz="20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radius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 </a:t>
            </a:r>
            <a:r>
              <a:rPr lang="en-US" sz="2000" dirty="0" smtClean="0">
                <a:latin typeface="Lucida Console" panose="020B0609040504020204" pitchFamily="49" charset="0"/>
              </a:rPr>
              <a:t>Circle::area()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rgbClr val="76923C"/>
                </a:solidFill>
                <a:latin typeface="Lucida Console" panose="020B0609040504020204" pitchFamily="49" charset="0"/>
              </a:rPr>
              <a:t>// Assuming a predefined PI constant.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return </a:t>
            </a:r>
            <a:r>
              <a:rPr lang="en-US" sz="2000" dirty="0" smtClean="0">
                <a:latin typeface="Lucida Console" panose="020B0609040504020204" pitchFamily="49" charset="0"/>
              </a:rPr>
              <a:t>PI * </a:t>
            </a:r>
            <a:r>
              <a:rPr lang="en-US" sz="20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radius</a:t>
            </a:r>
            <a:r>
              <a:rPr lang="en-US" sz="2000" dirty="0" smtClean="0">
                <a:latin typeface="Lucida Console" panose="020B0609040504020204" pitchFamily="49" charset="0"/>
              </a:rPr>
              <a:t> * </a:t>
            </a:r>
            <a:r>
              <a:rPr lang="en-US" sz="20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radius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Circle::Circle(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r)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rgbClr val="4F81BD"/>
                </a:solidFill>
                <a:latin typeface="Lucida Console" panose="020B0609040504020204" pitchFamily="49" charset="0"/>
              </a:rPr>
              <a:t>radius</a:t>
            </a:r>
            <a:r>
              <a:rPr lang="en-US" sz="2000" dirty="0" smtClean="0">
                <a:latin typeface="Lucida Console" panose="020B0609040504020204" pitchFamily="49" charset="0"/>
              </a:rPr>
              <a:t> = r;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/* Implementation of the other methods left to the imagination. */</a:t>
            </a:r>
            <a:endParaRPr lang="en-US" sz="2000" dirty="0">
              <a:solidFill>
                <a:srgbClr val="76923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2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64A2"/>
                </a:solidFill>
                <a:latin typeface="Lucida Console" panose="020B0609040504020204" pitchFamily="49" charset="0"/>
              </a:rPr>
              <a:t>class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Circle: 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000" dirty="0" smtClean="0">
                <a:latin typeface="Lucida Console" panose="020B0609040504020204" pitchFamily="49" charset="0"/>
              </a:rPr>
              <a:t> Shape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rgbClr val="8064A2"/>
                </a:solidFill>
                <a:latin typeface="Lucida Console" panose="020B0609040504020204" pitchFamily="49" charset="0"/>
              </a:rPr>
              <a:t>public</a:t>
            </a:r>
            <a:r>
              <a:rPr lang="en-US" sz="20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Circle(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r);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 </a:t>
            </a:r>
            <a:r>
              <a:rPr lang="en-US" sz="2000" dirty="0">
                <a:latin typeface="Lucida Console" panose="020B0609040504020204" pitchFamily="49" charset="0"/>
              </a:rPr>
              <a:t>area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 </a:t>
            </a:r>
            <a:r>
              <a:rPr lang="en-US" sz="2000" dirty="0">
                <a:latin typeface="Lucida Console" panose="020B0609040504020204" pitchFamily="49" charset="0"/>
              </a:rPr>
              <a:t>perimeter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 draw();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private</a:t>
            </a:r>
            <a:r>
              <a:rPr lang="en-US" sz="2000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radius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67419" y="1465545"/>
            <a:ext cx="2301858" cy="676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5791" y="2542783"/>
            <a:ext cx="6962522" cy="26805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the phrasing here – the colon indicates that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Circle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inheriting the specifications and preexisting blueprint of the type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Shape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keyword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says that we can use Circle objects </a:t>
            </a:r>
            <a:r>
              <a:rPr lang="en-US" sz="24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if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were Shape objects, with access to the virtual functions declared in Shape.</a:t>
            </a: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>
            <a:stCxn id="4" idx="5"/>
            <a:endCxn id="5" idx="0"/>
          </p:cNvCxnSpPr>
          <p:nvPr/>
        </p:nvCxnSpPr>
        <p:spPr>
          <a:xfrm>
            <a:off x="4332178" y="2042894"/>
            <a:ext cx="264874" cy="499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6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762"/>
          </a:xfrm>
        </p:spPr>
        <p:txBody>
          <a:bodyPr>
            <a:normAutofit/>
          </a:bodyPr>
          <a:lstStyle/>
          <a:p>
            <a:r>
              <a:rPr lang="en-US" dirty="0" smtClean="0"/>
              <a:t>Create class declarations for Shape and Square – omit draw()</a:t>
            </a:r>
          </a:p>
          <a:p>
            <a:r>
              <a:rPr lang="en-US" dirty="0" smtClean="0"/>
              <a:t>Create method definitions for Square</a:t>
            </a:r>
          </a:p>
          <a:p>
            <a:r>
              <a:rPr lang="en-US" dirty="0" smtClean="0"/>
              <a:t>Create a small main() to create a few squares of various sides, then output their areas and perimeters. </a:t>
            </a:r>
          </a:p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3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743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 is one of the central ideas of object-orientation (OO) – that a single object may take on multiple different roles within a program.</a:t>
            </a:r>
          </a:p>
          <a:p>
            <a:r>
              <a:rPr lang="en-US" dirty="0" smtClean="0"/>
              <a:t>It is closely related to inheritance in class hierarchies.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762"/>
          </a:xfrm>
        </p:spPr>
        <p:txBody>
          <a:bodyPr>
            <a:normAutofit/>
          </a:bodyPr>
          <a:lstStyle/>
          <a:p>
            <a:r>
              <a:rPr lang="en-US" dirty="0" smtClean="0"/>
              <a:t>Now in your main(), create an object that is just a Shape, not a Square. </a:t>
            </a:r>
          </a:p>
          <a:p>
            <a:r>
              <a:rPr lang="en-US" dirty="0" smtClean="0"/>
              <a:t>Compile </a:t>
            </a:r>
            <a:endParaRPr lang="en-US" dirty="0"/>
          </a:p>
          <a:p>
            <a:r>
              <a:rPr lang="en-US" dirty="0" smtClean="0"/>
              <a:t>What is (are) the error message(s)?</a:t>
            </a:r>
          </a:p>
        </p:txBody>
      </p:sp>
    </p:spTree>
    <p:extLst>
      <p:ext uri="{BB962C8B-B14F-4D97-AF65-F5344CB8AC3E}">
        <p14:creationId xmlns:p14="http://schemas.microsoft.com/office/powerpoint/2010/main" val="246013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762"/>
          </a:xfrm>
        </p:spPr>
        <p:txBody>
          <a:bodyPr>
            <a:normAutofit/>
          </a:bodyPr>
          <a:lstStyle/>
          <a:p>
            <a:r>
              <a:rPr lang="en-US" dirty="0" smtClean="0"/>
              <a:t>If a class does not provide an implementation of a “pure” virtual method, it is impossible to directly instantiate that class.</a:t>
            </a:r>
          </a:p>
          <a:p>
            <a:pPr lvl="1"/>
            <a:r>
              <a:rPr lang="en-US" dirty="0" smtClean="0"/>
              <a:t>This </a:t>
            </a:r>
            <a:r>
              <a:rPr lang="en-US" i="1" dirty="0" smtClean="0"/>
              <a:t>includes</a:t>
            </a:r>
            <a:r>
              <a:rPr lang="en-US" dirty="0" smtClean="0"/>
              <a:t> cases where an object does not define a virtual method declared in its parent class, as would happen if we left area() undefined within our </a:t>
            </a:r>
            <a:r>
              <a:rPr lang="en-US" dirty="0" smtClean="0">
                <a:latin typeface="Lucida Console" panose="020B0609040504020204" pitchFamily="49" charset="0"/>
              </a:rPr>
              <a:t>Circle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3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allows the programmer to provide alternate, abstracted views of an object.</a:t>
            </a:r>
          </a:p>
          <a:p>
            <a:pPr lvl="1"/>
            <a:r>
              <a:rPr lang="en-US" dirty="0" smtClean="0"/>
              <a:t>These “views” will limit access to class fields and methods, exposing only those defined as part of that “view.”</a:t>
            </a:r>
          </a:p>
          <a:p>
            <a:pPr lvl="1"/>
            <a:r>
              <a:rPr lang="en-US" dirty="0" smtClean="0"/>
              <a:t>In a manner of speaking, the type Shape exists to provide a restricted “view” of Circle.</a:t>
            </a:r>
          </a:p>
        </p:txBody>
      </p:sp>
    </p:spTree>
    <p:extLst>
      <p:ext uri="{BB962C8B-B14F-4D97-AF65-F5344CB8AC3E}">
        <p14:creationId xmlns:p14="http://schemas.microsoft.com/office/powerpoint/2010/main" val="79002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414" cy="48112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look at it is that the classes form a hierarchy, with the base class capturing the fundamental qualities the classes have in common</a:t>
            </a:r>
          </a:p>
          <a:p>
            <a:pPr lvl="1"/>
            <a:r>
              <a:rPr lang="en-US" dirty="0" smtClean="0"/>
              <a:t>Classes in the tree under the base class may be described in terms of the base class</a:t>
            </a:r>
          </a:p>
          <a:p>
            <a:r>
              <a:rPr lang="en-US" dirty="0" smtClean="0"/>
              <a:t>Derived classes then inherit the qualities of the base class whence they are derived, and perhaps add to or tweak it</a:t>
            </a:r>
          </a:p>
          <a:p>
            <a:pPr lvl="1"/>
            <a:r>
              <a:rPr lang="en-US" dirty="0" smtClean="0"/>
              <a:t>Subclass functions override those of their superclass</a:t>
            </a:r>
          </a:p>
        </p:txBody>
      </p:sp>
    </p:spTree>
    <p:extLst>
      <p:ext uri="{BB962C8B-B14F-4D97-AF65-F5344CB8AC3E}">
        <p14:creationId xmlns:p14="http://schemas.microsoft.com/office/powerpoint/2010/main" val="197716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 allows the programmer to provide alternate, abstracted views of an object.</a:t>
            </a:r>
          </a:p>
          <a:p>
            <a:pPr lvl="1"/>
            <a:r>
              <a:rPr lang="en-US" dirty="0" smtClean="0"/>
              <a:t>While this isn’t useful if all we have is </a:t>
            </a:r>
            <a:r>
              <a:rPr lang="en-US" dirty="0" smtClean="0">
                <a:latin typeface="Lucida Console" panose="020B0609040504020204" pitchFamily="49" charset="0"/>
              </a:rPr>
              <a:t>Circle</a:t>
            </a:r>
            <a:r>
              <a:rPr lang="en-US" dirty="0" smtClean="0"/>
              <a:t>, the reasoning becomes more important with </a:t>
            </a:r>
            <a:r>
              <a:rPr lang="en-US" dirty="0">
                <a:latin typeface="Lucida Console" panose="020B0609040504020204" pitchFamily="49" charset="0"/>
              </a:rPr>
              <a:t>Square</a:t>
            </a:r>
            <a:r>
              <a:rPr lang="en-US" dirty="0" smtClean="0"/>
              <a:t>, </a:t>
            </a:r>
            <a:r>
              <a:rPr lang="en-US" dirty="0">
                <a:latin typeface="Lucida Console" panose="020B0609040504020204" pitchFamily="49" charset="0"/>
              </a:rPr>
              <a:t>Pentagon</a:t>
            </a:r>
            <a:r>
              <a:rPr lang="en-US" dirty="0" smtClean="0"/>
              <a:t>, and </a:t>
            </a:r>
            <a:r>
              <a:rPr lang="en-US" dirty="0">
                <a:latin typeface="Lucida Console" panose="020B0609040504020204" pitchFamily="49" charset="0"/>
              </a:rPr>
              <a:t>Hexagon</a:t>
            </a:r>
            <a:r>
              <a:rPr lang="en-US" dirty="0" smtClean="0"/>
              <a:t> (for example).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Square</a:t>
            </a:r>
            <a:r>
              <a:rPr lang="en-US" dirty="0" smtClean="0"/>
              <a:t>s aren’t </a:t>
            </a:r>
            <a:r>
              <a:rPr lang="en-US" dirty="0">
                <a:latin typeface="Lucida Console" panose="020B0609040504020204" pitchFamily="49" charset="0"/>
              </a:rPr>
              <a:t>Circle</a:t>
            </a:r>
            <a:r>
              <a:rPr lang="en-US" dirty="0" smtClean="0"/>
              <a:t>s, but they </a:t>
            </a:r>
            <a:r>
              <a:rPr lang="en-US" i="1" dirty="0" smtClean="0"/>
              <a:t>are</a:t>
            </a:r>
            <a:r>
              <a:rPr lang="en-US" dirty="0" smtClean="0"/>
              <a:t> both </a:t>
            </a:r>
            <a:r>
              <a:rPr lang="en-US" dirty="0">
                <a:latin typeface="Lucida Console" panose="020B0609040504020204" pitchFamily="49" charset="0"/>
              </a:rPr>
              <a:t>Shape</a:t>
            </a:r>
            <a:r>
              <a:rPr lang="en-US" dirty="0" smtClean="0"/>
              <a:t>s, with </a:t>
            </a:r>
            <a:r>
              <a:rPr lang="en-US" dirty="0">
                <a:latin typeface="Lucida Console" panose="020B0609040504020204" pitchFamily="49" charset="0"/>
              </a:rPr>
              <a:t>Shape</a:t>
            </a:r>
            <a:r>
              <a:rPr lang="en-US" dirty="0" smtClean="0"/>
              <a:t> properties.</a:t>
            </a:r>
          </a:p>
        </p:txBody>
      </p:sp>
    </p:spTree>
    <p:extLst>
      <p:ext uri="{BB962C8B-B14F-4D97-AF65-F5344CB8AC3E}">
        <p14:creationId xmlns:p14="http://schemas.microsoft.com/office/powerpoint/2010/main" val="413072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legal code lines, assuming good class definitions.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Shape* s1 = </a:t>
            </a:r>
            <a:r>
              <a:rPr lang="en-US" sz="24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 smtClean="0">
                <a:latin typeface="Lucida Console" panose="020B0609040504020204" pitchFamily="49" charset="0"/>
              </a:rPr>
              <a:t> Circle(4);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Shape* </a:t>
            </a:r>
            <a:r>
              <a:rPr lang="en-US" sz="2400" dirty="0" smtClean="0">
                <a:latin typeface="Lucida Console" panose="020B0609040504020204" pitchFamily="49" charset="0"/>
              </a:rPr>
              <a:t>s2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Square(4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Shape* </a:t>
            </a:r>
            <a:r>
              <a:rPr lang="en-US" sz="2400" dirty="0" smtClean="0">
                <a:latin typeface="Lucida Console" panose="020B0609040504020204" pitchFamily="49" charset="0"/>
              </a:rPr>
              <a:t>s3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Pentagon(4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then, that we have </a:t>
            </a:r>
            <a:r>
              <a:rPr lang="en-US" dirty="0" smtClean="0">
                <a:latin typeface="Lucida Console" panose="020B0609040504020204" pitchFamily="49" charset="0"/>
              </a:rPr>
              <a:t>vector&lt;Shape*&gt; </a:t>
            </a:r>
            <a:r>
              <a:rPr lang="en-US" dirty="0" err="1" smtClean="0">
                <a:latin typeface="Lucida Console" panose="020B0609040504020204" pitchFamily="49" charset="0"/>
              </a:rPr>
              <a:t>shapeList</a:t>
            </a:r>
            <a:r>
              <a:rPr lang="en-US" dirty="0" smtClean="0"/>
              <a:t>, and want to sum up the area of all the stored, referenced </a:t>
            </a:r>
            <a:r>
              <a:rPr lang="en-US" dirty="0" smtClean="0">
                <a:latin typeface="Lucida Console" panose="020B0609040504020204" pitchFamily="49" charset="0"/>
              </a:rPr>
              <a:t>Shape</a:t>
            </a:r>
            <a:r>
              <a:rPr lang="en-US" dirty="0" smtClean="0"/>
              <a:t>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double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areaSum</a:t>
            </a:r>
            <a:r>
              <a:rPr lang="en-US" sz="2000" dirty="0" smtClean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i</a:t>
            </a:r>
            <a:r>
              <a:rPr lang="en-US" sz="2000" dirty="0" smtClean="0">
                <a:latin typeface="Lucida Console" panose="020B0609040504020204" pitchFamily="49" charset="0"/>
              </a:rPr>
              <a:t>=0; </a:t>
            </a:r>
            <a:r>
              <a:rPr lang="en-US" sz="2000" dirty="0" err="1" smtClean="0">
                <a:latin typeface="Lucida Console" panose="020B0609040504020204" pitchFamily="49" charset="0"/>
              </a:rPr>
              <a:t>i</a:t>
            </a:r>
            <a:r>
              <a:rPr lang="en-US" sz="2000" dirty="0" smtClean="0">
                <a:latin typeface="Lucida Console" panose="020B0609040504020204" pitchFamily="49" charset="0"/>
              </a:rPr>
              <a:t> &lt; </a:t>
            </a:r>
            <a:r>
              <a:rPr lang="en-US" sz="2000" dirty="0" err="1" smtClean="0">
                <a:latin typeface="Lucida Console" panose="020B0609040504020204" pitchFamily="49" charset="0"/>
              </a:rPr>
              <a:t>shapeList.size</a:t>
            </a:r>
            <a:r>
              <a:rPr lang="en-US" sz="2000" dirty="0" smtClean="0">
                <a:latin typeface="Lucida Console" panose="020B0609040504020204" pitchFamily="49" charset="0"/>
              </a:rPr>
              <a:t>(); </a:t>
            </a:r>
            <a:r>
              <a:rPr lang="en-US" sz="2000" dirty="0" err="1" smtClean="0">
                <a:latin typeface="Lucida Console" panose="020B0609040504020204" pitchFamily="49" charset="0"/>
              </a:rPr>
              <a:t>i</a:t>
            </a:r>
            <a:r>
              <a:rPr lang="en-US" sz="2000" dirty="0" smtClean="0">
                <a:latin typeface="Lucida Console" panose="020B06090405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areaSum</a:t>
            </a:r>
            <a:r>
              <a:rPr lang="en-US" sz="2000" dirty="0" smtClean="0">
                <a:latin typeface="Lucida Console" panose="020B0609040504020204" pitchFamily="49" charset="0"/>
              </a:rPr>
              <a:t> += </a:t>
            </a:r>
            <a:r>
              <a:rPr lang="en-US" sz="2000" dirty="0" err="1" smtClean="0">
                <a:latin typeface="Lucida Console" panose="020B0609040504020204" pitchFamily="49" charset="0"/>
              </a:rPr>
              <a:t>shapeList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  <a:r>
              <a:rPr lang="en-US" sz="2000" dirty="0" err="1" smtClean="0">
                <a:latin typeface="Lucida Console" panose="020B0609040504020204" pitchFamily="49" charset="0"/>
              </a:rPr>
              <a:t>i</a:t>
            </a:r>
            <a:r>
              <a:rPr lang="en-US" sz="2000" dirty="0" smtClean="0">
                <a:latin typeface="Lucida Console" panose="020B0609040504020204" pitchFamily="49" charset="0"/>
              </a:rPr>
              <a:t>]-&gt;area();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but one example of polymorphism.</a:t>
            </a:r>
          </a:p>
          <a:p>
            <a:r>
              <a:rPr lang="en-US" dirty="0" smtClean="0"/>
              <a:t>Others:</a:t>
            </a:r>
          </a:p>
          <a:p>
            <a:pPr lvl="1"/>
            <a:r>
              <a:rPr lang="en-US" dirty="0" smtClean="0"/>
              <a:t>Human and Computer in interactive games</a:t>
            </a:r>
          </a:p>
          <a:p>
            <a:pPr lvl="1"/>
            <a:r>
              <a:rPr lang="en-US" dirty="0" smtClean="0"/>
              <a:t>“Tools” in photo-editing software can be implemented this way</a:t>
            </a:r>
          </a:p>
          <a:p>
            <a:pPr lvl="1"/>
            <a:r>
              <a:rPr lang="en-US" dirty="0" smtClean="0"/>
              <a:t>Quotes in example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Practicalities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how we’re storing each </a:t>
            </a:r>
            <a:r>
              <a:rPr lang="en-US" dirty="0" smtClean="0">
                <a:latin typeface="Lucida Console" panose="020B0609040504020204" pitchFamily="49" charset="0"/>
              </a:rPr>
              <a:t>Shape</a:t>
            </a:r>
            <a:r>
              <a:rPr lang="en-US" dirty="0" smtClean="0"/>
              <a:t> via reference.</a:t>
            </a:r>
          </a:p>
          <a:p>
            <a:pPr lvl="1"/>
            <a:r>
              <a:rPr lang="en-US" dirty="0" smtClean="0"/>
              <a:t>This is because in creating a by-value variable of Shape, it is attached directly to an inherent Shape instance.</a:t>
            </a:r>
          </a:p>
          <a:p>
            <a:pPr lvl="2"/>
            <a:r>
              <a:rPr lang="en-US" dirty="0" smtClean="0"/>
              <a:t>For one, this is impossible to instantiate, as Shape has pure virtual methods.</a:t>
            </a:r>
          </a:p>
          <a:p>
            <a:pPr lvl="2"/>
            <a:r>
              <a:rPr lang="en-US" dirty="0" smtClean="0"/>
              <a:t>Secondly, that instance would be of </a:t>
            </a:r>
            <a:r>
              <a:rPr lang="en-US" i="1" dirty="0" smtClean="0"/>
              <a:t>exactly</a:t>
            </a:r>
            <a:r>
              <a:rPr lang="en-US" dirty="0" smtClean="0"/>
              <a:t> type Shape – attempting assignment would be on an implied </a:t>
            </a:r>
            <a:r>
              <a:rPr lang="en-US" dirty="0" smtClean="0">
                <a:latin typeface="Lucida Console" panose="020B0609040504020204" pitchFamily="49" charset="0"/>
              </a:rPr>
              <a:t>Shape::operator=()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80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808"/>
          </a:xfrm>
        </p:spPr>
        <p:txBody>
          <a:bodyPr>
            <a:normAutofit/>
          </a:bodyPr>
          <a:lstStyle/>
          <a:p>
            <a:r>
              <a:rPr lang="en-US" dirty="0" smtClean="0"/>
              <a:t>Note how we’re storing each </a:t>
            </a:r>
            <a:r>
              <a:rPr lang="en-US" dirty="0" smtClean="0">
                <a:latin typeface="Lucida Console" panose="020B0609040504020204" pitchFamily="49" charset="0"/>
              </a:rPr>
              <a:t>Shape</a:t>
            </a:r>
            <a:r>
              <a:rPr lang="en-US" dirty="0" smtClean="0"/>
              <a:t> via pointer</a:t>
            </a:r>
          </a:p>
          <a:p>
            <a:pPr lvl="1"/>
            <a:r>
              <a:rPr lang="en-US" dirty="0" smtClean="0"/>
              <a:t>Use of polymorphism in C++ requires handling objects via their pointers</a:t>
            </a:r>
          </a:p>
          <a:p>
            <a:pPr lvl="2"/>
            <a:r>
              <a:rPr lang="en-US" dirty="0" smtClean="0"/>
              <a:t>A pointer of a subclass can always be stored as a variable of its superclass </a:t>
            </a:r>
          </a:p>
          <a:p>
            <a:pPr lvl="2"/>
            <a:r>
              <a:rPr lang="en-US" dirty="0" smtClean="0"/>
              <a:t>Technically, through polymorphism, a pointer of a subclass </a:t>
            </a:r>
            <a:r>
              <a:rPr lang="en-US" i="1" dirty="0" smtClean="0"/>
              <a:t>is a</a:t>
            </a:r>
            <a:r>
              <a:rPr lang="en-US" dirty="0" smtClean="0"/>
              <a:t> pointer to an instance of the superclass – just with further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41461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743"/>
          </a:xfrm>
        </p:spPr>
        <p:txBody>
          <a:bodyPr>
            <a:normAutofit/>
          </a:bodyPr>
          <a:lstStyle/>
          <a:p>
            <a:r>
              <a:rPr lang="en-US" dirty="0"/>
              <a:t>The word originates from Greek, meaning "having multiple forms.”</a:t>
            </a:r>
          </a:p>
          <a:p>
            <a:pPr lvl="1"/>
            <a:r>
              <a:rPr lang="en-US" dirty="0"/>
              <a:t>“poly”:  many</a:t>
            </a:r>
          </a:p>
          <a:p>
            <a:pPr lvl="1"/>
            <a:r>
              <a:rPr lang="en-US" dirty="0"/>
              <a:t>“morph”:  forms</a:t>
            </a:r>
          </a:p>
        </p:txBody>
      </p:sp>
    </p:spTree>
    <p:extLst>
      <p:ext uri="{BB962C8B-B14F-4D97-AF65-F5344CB8AC3E}">
        <p14:creationId xmlns:p14="http://schemas.microsoft.com/office/powerpoint/2010/main" val="405102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 in the class, we will </a:t>
            </a:r>
            <a:r>
              <a:rPr lang="en-US" i="1" dirty="0" smtClean="0"/>
              <a:t>not</a:t>
            </a:r>
            <a:r>
              <a:rPr lang="en-US" dirty="0" smtClean="0"/>
              <a:t> be examining full “inheritance.”</a:t>
            </a:r>
          </a:p>
          <a:p>
            <a:pPr lvl="1"/>
            <a:r>
              <a:rPr lang="en-US" dirty="0" smtClean="0"/>
              <a:t>Understanding and being able to use polymorphism is a large enough issue in and of itself at this time.</a:t>
            </a:r>
          </a:p>
          <a:p>
            <a:pPr lvl="1"/>
            <a:r>
              <a:rPr lang="en-US" dirty="0" smtClean="0"/>
              <a:t>The main difference:  full inheritance allows for pre-</a:t>
            </a:r>
            <a:r>
              <a:rPr lang="en-US" i="1" dirty="0" smtClean="0"/>
              <a:t>defined</a:t>
            </a:r>
            <a:r>
              <a:rPr lang="en-US" dirty="0"/>
              <a:t> </a:t>
            </a:r>
            <a:r>
              <a:rPr lang="en-US" dirty="0" smtClean="0"/>
              <a:t>methods and fields; actual functionality is, well, </a:t>
            </a:r>
            <a:r>
              <a:rPr lang="en-US" i="1" dirty="0" smtClean="0"/>
              <a:t>inherited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0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3022"/>
          </a:xfrm>
        </p:spPr>
        <p:txBody>
          <a:bodyPr>
            <a:normAutofit/>
          </a:bodyPr>
          <a:lstStyle/>
          <a:p>
            <a:r>
              <a:rPr lang="en-US" dirty="0" smtClean="0"/>
              <a:t>While our present example used only virtual, undefined methods in the base type (Shape), this is not a strict requirement of C++; more can be inherited.</a:t>
            </a:r>
          </a:p>
          <a:p>
            <a:pPr lvl="1"/>
            <a:r>
              <a:rPr lang="en-US" dirty="0" smtClean="0"/>
              <a:t>Our present aim is to understand the design goals behind polymorphism… which also affects inheritance in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allows for multiple classes to share similar abstract views that may be seen as a single “role”.</a:t>
            </a:r>
          </a:p>
          <a:p>
            <a:pPr lvl="1"/>
            <a:r>
              <a:rPr lang="en-US" dirty="0" smtClean="0"/>
              <a:t>Very distinct, different types sometimes share functionally similar methods.</a:t>
            </a:r>
          </a:p>
          <a:p>
            <a:pPr lvl="1"/>
            <a:r>
              <a:rPr lang="en-US" dirty="0" smtClean="0"/>
              <a:t>The implementation of these methods may be specific to each implementing class, and is not directly sharable.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743"/>
          </a:xfrm>
        </p:spPr>
        <p:txBody>
          <a:bodyPr>
            <a:normAutofit/>
          </a:bodyPr>
          <a:lstStyle/>
          <a:p>
            <a:r>
              <a:rPr lang="en-US" dirty="0" smtClean="0"/>
              <a:t>Some roles treat the object as it relates to its information content and true conceptual purpose within the program. (derived class)</a:t>
            </a:r>
          </a:p>
          <a:p>
            <a:r>
              <a:rPr lang="en-US" dirty="0" smtClean="0"/>
              <a:t>Other roles may exist as an extreme abstraction of its true purpose, extracting a single aspect of the “true” object to allow abstracted methods to utilize it. (base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Program Division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86586" y="1572987"/>
            <a:ext cx="2628900" cy="262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Control,</a:t>
            </a:r>
          </a:p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4909464" y="1572987"/>
            <a:ext cx="2628900" cy="2628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3238500" y="4057650"/>
            <a:ext cx="2628900" cy="26289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Algorithms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27059" y="1523997"/>
            <a:ext cx="4690812" cy="3793677"/>
            <a:chOff x="2205288" y="1371600"/>
            <a:chExt cx="4690812" cy="379367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52950" y="1371600"/>
              <a:ext cx="0" cy="1981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2950" y="3352800"/>
              <a:ext cx="2343150" cy="1809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205288" y="3355527"/>
              <a:ext cx="2340864" cy="1809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4128"/>
            <a:ext cx="8399721" cy="538007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times when we do not need all the specific details of object, but merely a few pieces.</a:t>
            </a:r>
          </a:p>
          <a:p>
            <a:pPr lvl="1"/>
            <a:r>
              <a:rPr lang="en-US" dirty="0" smtClean="0"/>
              <a:t>For sorting, we merely need a way to determine the ordering of two same-type objects – we could care less if they are </a:t>
            </a:r>
            <a:r>
              <a:rPr lang="en-US" dirty="0" err="1" smtClean="0">
                <a:solidFill>
                  <a:srgbClr val="8064A2"/>
                </a:solidFill>
                <a:latin typeface="Lucida Console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or </a:t>
            </a:r>
            <a:r>
              <a:rPr lang="en-US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string</a:t>
            </a:r>
            <a:r>
              <a:rPr lang="en-US" dirty="0" smtClean="0"/>
              <a:t>s, for example.</a:t>
            </a:r>
          </a:p>
          <a:p>
            <a:pPr lvl="1"/>
            <a:r>
              <a:rPr lang="en-US" dirty="0" smtClean="0"/>
              <a:t>A… “least common denominator”, if you will, among many types.</a:t>
            </a:r>
          </a:p>
          <a:p>
            <a:pPr lvl="1"/>
            <a:r>
              <a:rPr lang="en-US" dirty="0" smtClean="0"/>
              <a:t>Recall templates and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39749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facilitate this, a programmer may create custom types for the sole purpose of representing each such role.</a:t>
            </a:r>
          </a:p>
          <a:p>
            <a:pPr lvl="1"/>
            <a:r>
              <a:rPr lang="en-US" dirty="0" smtClean="0"/>
              <a:t>In Java, these are called </a:t>
            </a:r>
            <a:r>
              <a:rPr lang="en-US" i="1" dirty="0" smtClean="0"/>
              <a:t>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such custom type </a:t>
            </a:r>
            <a:r>
              <a:rPr lang="en-US" i="1" dirty="0" smtClean="0"/>
              <a:t>declares </a:t>
            </a:r>
            <a:r>
              <a:rPr lang="en-US" dirty="0" smtClean="0"/>
              <a:t>a set of methods necessary to fulfill the functionalities of that role.</a:t>
            </a:r>
          </a:p>
          <a:p>
            <a:pPr lvl="2"/>
            <a:r>
              <a:rPr lang="en-US" dirty="0" smtClean="0"/>
              <a:t>For the last slide’s example, we would need a comparison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that each such custom type provides the minimum specification and blueprint necessary for performing that role.</a:t>
            </a:r>
          </a:p>
          <a:p>
            <a:pPr lvl="1"/>
            <a:r>
              <a:rPr lang="en-US" dirty="0" smtClean="0"/>
              <a:t>This custom type is then </a:t>
            </a:r>
            <a:r>
              <a:rPr lang="en-US" i="1" dirty="0" smtClean="0"/>
              <a:t>implemented</a:t>
            </a:r>
            <a:r>
              <a:rPr lang="en-US" dirty="0" smtClean="0"/>
              <a:t> by classes in order to perform the represented role.</a:t>
            </a:r>
          </a:p>
        </p:txBody>
      </p:sp>
    </p:spTree>
    <p:extLst>
      <p:ext uri="{BB962C8B-B14F-4D97-AF65-F5344CB8AC3E}">
        <p14:creationId xmlns:p14="http://schemas.microsoft.com/office/powerpoint/2010/main" val="393776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specification and method names are declared in the custom type, those methods can be accessed through the custom type, without needing more specific type information.</a:t>
            </a:r>
          </a:p>
          <a:p>
            <a:r>
              <a:rPr lang="en-US" dirty="0" smtClean="0"/>
              <a:t>The actual implementation is left to each implementing (specific) class.</a:t>
            </a:r>
          </a:p>
        </p:txBody>
      </p:sp>
    </p:spTree>
    <p:extLst>
      <p:ext uri="{BB962C8B-B14F-4D97-AF65-F5344CB8AC3E}">
        <p14:creationId xmlns:p14="http://schemas.microsoft.com/office/powerpoint/2010/main" val="112787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684</TotalTime>
  <Words>1486</Words>
  <Application>Microsoft Macintosh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Abstraction: Polymorphism, pt. 1</vt:lpstr>
      <vt:lpstr>Polymorphism</vt:lpstr>
      <vt:lpstr>Polymorphism</vt:lpstr>
      <vt:lpstr>Polymorphism</vt:lpstr>
      <vt:lpstr>Ideal Program Division</vt:lpstr>
      <vt:lpstr>Polymorphism</vt:lpstr>
      <vt:lpstr>Polymorphism</vt:lpstr>
      <vt:lpstr>Polymorphism</vt:lpstr>
      <vt:lpstr>Polymorphism</vt:lpstr>
      <vt:lpstr>Polymorphism in C++</vt:lpstr>
      <vt:lpstr>Polymorphism in C++</vt:lpstr>
      <vt:lpstr>Polymorphism in C++</vt:lpstr>
      <vt:lpstr>Polymorphism in C++</vt:lpstr>
      <vt:lpstr>Polymorphism in C++</vt:lpstr>
      <vt:lpstr>Polymorphism in C++</vt:lpstr>
      <vt:lpstr>Polymorphism in C++</vt:lpstr>
      <vt:lpstr>Polymorphism in C++</vt:lpstr>
      <vt:lpstr>Polymorphism in C++</vt:lpstr>
      <vt:lpstr>Exercise 1</vt:lpstr>
      <vt:lpstr>Exercise 2</vt:lpstr>
      <vt:lpstr>Polymorphism in C++</vt:lpstr>
      <vt:lpstr>Polymorphism</vt:lpstr>
      <vt:lpstr>Class Hierarchy</vt:lpstr>
      <vt:lpstr>Polymorphism</vt:lpstr>
      <vt:lpstr>Polymorphism</vt:lpstr>
      <vt:lpstr>Polymorphism</vt:lpstr>
      <vt:lpstr>Polymorphism</vt:lpstr>
      <vt:lpstr>C++ Practicalities</vt:lpstr>
      <vt:lpstr>C++ Practicalities</vt:lpstr>
      <vt:lpstr>A Quick Note</vt:lpstr>
      <vt:lpstr>A Quick Note</vt:lpstr>
      <vt:lpstr>Polymorphism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224</cp:revision>
  <dcterms:created xsi:type="dcterms:W3CDTF">2011-12-16T23:03:13Z</dcterms:created>
  <dcterms:modified xsi:type="dcterms:W3CDTF">2014-07-21T16:06:56Z</dcterms:modified>
</cp:coreProperties>
</file>