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8" r:id="rId2"/>
    <p:sldId id="398" r:id="rId3"/>
    <p:sldId id="396" r:id="rId4"/>
    <p:sldId id="399" r:id="rId5"/>
    <p:sldId id="400" r:id="rId6"/>
    <p:sldId id="402" r:id="rId7"/>
    <p:sldId id="403" r:id="rId8"/>
    <p:sldId id="397" r:id="rId9"/>
    <p:sldId id="408" r:id="rId10"/>
    <p:sldId id="407" r:id="rId11"/>
    <p:sldId id="406" r:id="rId12"/>
    <p:sldId id="405" r:id="rId13"/>
    <p:sldId id="410" r:id="rId14"/>
    <p:sldId id="409" r:id="rId15"/>
    <p:sldId id="413" r:id="rId16"/>
    <p:sldId id="414" r:id="rId17"/>
    <p:sldId id="415" r:id="rId18"/>
    <p:sldId id="416" r:id="rId19"/>
    <p:sldId id="417" r:id="rId20"/>
    <p:sldId id="418" r:id="rId21"/>
    <p:sldId id="420" r:id="rId22"/>
    <p:sldId id="42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8CAAE0"/>
    <a:srgbClr val="000099"/>
    <a:srgbClr val="7F0055"/>
    <a:srgbClr val="D2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86329" autoAdjust="0"/>
  </p:normalViewPr>
  <p:slideViewPr>
    <p:cSldViewPr snapToGrid="0">
      <p:cViewPr>
        <p:scale>
          <a:sx n="82" d="100"/>
          <a:sy n="82" d="100"/>
        </p:scale>
        <p:origin x="-6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i="0" dirty="0" smtClean="0"/>
              <a:t>after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even</a:t>
            </a:r>
            <a:r>
              <a:rPr lang="en-US" i="0" baseline="0" dirty="0" smtClean="0"/>
              <a:t> the last possible </a:t>
            </a:r>
            <a:r>
              <a:rPr lang="en-US" i="0" baseline="0" dirty="0" err="1" smtClean="0"/>
              <a:t>const</a:t>
            </a:r>
            <a:r>
              <a:rPr lang="en-US" i="0" baseline="0" dirty="0" smtClean="0"/>
              <a:t> placement.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7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3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8/4/14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8/4/14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Class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1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64A2"/>
                </a:solidFill>
                <a:latin typeface="Lucida Console" panose="020B0609040504020204" pitchFamily="49" charset="0"/>
              </a:rPr>
              <a:t>class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Account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18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Throws exception if deposit is too great.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void </a:t>
            </a:r>
            <a:r>
              <a:rPr lang="en-US" sz="1800" dirty="0" smtClean="0">
                <a:latin typeface="Lucida Console" panose="020B0609040504020204" pitchFamily="49" charset="0"/>
              </a:rPr>
              <a:t>deposit(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latin typeface="Lucida Console" panose="020B0609040504020204" pitchFamily="49" charset="0"/>
              </a:rPr>
              <a:t>amt</a:t>
            </a:r>
            <a:r>
              <a:rPr lang="en-US" sz="1800" dirty="0" smtClean="0">
                <a:latin typeface="Lucida Console" panose="020B0609040504020204" pitchFamily="49" charset="0"/>
              </a:rPr>
              <a:t>) = 0;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1800" dirty="0" err="1" smtClean="0">
                <a:latin typeface="Lucida Console" panose="020B0609040504020204" pitchFamily="49" charset="0"/>
              </a:rPr>
              <a:t>getMaxDeposit</a:t>
            </a:r>
            <a:r>
              <a:rPr lang="en-US" sz="1800" dirty="0" smtClean="0">
                <a:latin typeface="Lucida Console" panose="020B0609040504020204" pitchFamily="49" charset="0"/>
              </a:rPr>
              <a:t>() = 0;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Exception if withdrawal is too great.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6923C"/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	// (or illegal - loans)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void </a:t>
            </a:r>
            <a:r>
              <a:rPr lang="en-US" sz="1800" dirty="0" smtClean="0">
                <a:latin typeface="Lucida Console" panose="020B0609040504020204" pitchFamily="49" charset="0"/>
              </a:rPr>
              <a:t>withdraw(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latin typeface="Lucida Console" panose="020B0609040504020204" pitchFamily="49" charset="0"/>
              </a:rPr>
              <a:t>amt</a:t>
            </a:r>
            <a:r>
              <a:rPr lang="en-US" sz="1800" dirty="0" smtClean="0">
                <a:latin typeface="Lucida Console" panose="020B0609040504020204" pitchFamily="49" charset="0"/>
              </a:rPr>
              <a:t>) = 0;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1800" dirty="0" err="1" smtClean="0">
                <a:latin typeface="Lucida Console" panose="020B0609040504020204" pitchFamily="49" charset="0"/>
              </a:rPr>
              <a:t>getMaxWithdrawal</a:t>
            </a:r>
            <a:r>
              <a:rPr lang="en-US" sz="1800" dirty="0" smtClean="0">
                <a:latin typeface="Lucida Console" panose="020B0609040504020204" pitchFamily="49" charset="0"/>
              </a:rPr>
              <a:t>() = 0;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You can’t overpay a loan, and checking/savings accts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tend to have overdraft limits, hence the Max methods.</a:t>
            </a:r>
            <a:endParaRPr lang="en-US" sz="1800" dirty="0">
              <a:solidFill>
                <a:srgbClr val="76923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being specific to any particular bank account type, what if we could implement one or more methods to support possible derived types?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7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entire class specifications can be </a:t>
            </a:r>
            <a:r>
              <a:rPr lang="en-US" i="1" dirty="0" smtClean="0"/>
              <a:t>inherited</a:t>
            </a:r>
            <a:r>
              <a:rPr lang="en-US" dirty="0" smtClean="0"/>
              <a:t> from a base class to a derived class.</a:t>
            </a:r>
          </a:p>
          <a:p>
            <a:pPr lvl="1"/>
            <a:r>
              <a:rPr lang="en-US" dirty="0" smtClean="0"/>
              <a:t>This includes fields and method definitions.</a:t>
            </a:r>
          </a:p>
        </p:txBody>
      </p:sp>
    </p:spTree>
    <p:extLst>
      <p:ext uri="{BB962C8B-B14F-4D97-AF65-F5344CB8AC3E}">
        <p14:creationId xmlns:p14="http://schemas.microsoft.com/office/powerpoint/2010/main" val="38368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Inheriting from a class means that the derived class should be considered a “more specific” version of the base class.</a:t>
            </a:r>
          </a:p>
          <a:p>
            <a:pPr lvl="1"/>
            <a:r>
              <a:rPr lang="en-US" dirty="0" smtClean="0"/>
              <a:t>It inherits all the original specifications and </a:t>
            </a:r>
            <a:r>
              <a:rPr lang="en-US" i="1" dirty="0" smtClean="0"/>
              <a:t>adds</a:t>
            </a:r>
            <a:r>
              <a:rPr lang="en-US" dirty="0" smtClean="0"/>
              <a:t> more of its own.</a:t>
            </a:r>
          </a:p>
          <a:p>
            <a:pPr lvl="1"/>
            <a:r>
              <a:rPr lang="en-US" dirty="0" smtClean="0"/>
              <a:t>In C++, any (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dirty="0" smtClean="0"/>
              <a:t>ly) derived class is automatically polymorphic to its base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being said, what functionality could we have our base (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Account</a:t>
            </a:r>
            <a:r>
              <a:rPr lang="en-US" dirty="0" smtClean="0"/>
              <a:t>) class provide to future derived classes?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4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we have seen two access modifiers:</a:t>
            </a:r>
          </a:p>
          <a:p>
            <a:pPr lvl="1"/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  <a:cs typeface="Lao UI" panose="020B0502040204020203" pitchFamily="34" charset="0"/>
              </a:rPr>
              <a:t>public</a:t>
            </a:r>
            <a:r>
              <a:rPr lang="en-US" dirty="0" smtClean="0"/>
              <a:t>:  declares a field or method is fully visible from any object</a:t>
            </a:r>
          </a:p>
          <a:p>
            <a:pPr lvl="1"/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private</a:t>
            </a:r>
            <a:r>
              <a:rPr lang="en-US" dirty="0" smtClean="0"/>
              <a:t>:  places fields or methods on “lockdown,” making them invisible outside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exists another access modifier:</a:t>
            </a:r>
          </a:p>
          <a:p>
            <a:pPr lvl="1"/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  <a:cs typeface="Lao UI" panose="020B0502040204020203" pitchFamily="34" charset="0"/>
              </a:rPr>
              <a:t>protected</a:t>
            </a:r>
            <a:r>
              <a:rPr lang="en-US" dirty="0" smtClean="0"/>
              <a:t>:  declares a field or method is invisible outside of the class, </a:t>
            </a:r>
            <a:r>
              <a:rPr lang="en-US" i="1" dirty="0" smtClean="0"/>
              <a:t>except</a:t>
            </a:r>
            <a:r>
              <a:rPr lang="en-US" dirty="0" smtClean="0"/>
              <a:t> to those inheriting from the class.</a:t>
            </a:r>
          </a:p>
          <a:p>
            <a:pPr lvl="2"/>
            <a:r>
              <a:rPr lang="en-US" dirty="0" smtClean="0"/>
              <a:t>This can be very useful to extend core functionality in derived classes.</a:t>
            </a:r>
            <a:endParaRPr lang="en-US" dirty="0"/>
          </a:p>
          <a:p>
            <a:pPr lvl="2"/>
            <a:r>
              <a:rPr lang="en-US" dirty="0" smtClean="0"/>
              <a:t>One example:  providing an empty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  <a:cs typeface="Lao UI" panose="020B0502040204020203" pitchFamily="34" charset="0"/>
              </a:rPr>
              <a:t>protected</a:t>
            </a:r>
            <a:r>
              <a:rPr lang="en-US" dirty="0" smtClean="0"/>
              <a:t> method called by the base class in certain situations.</a:t>
            </a:r>
          </a:p>
        </p:txBody>
      </p:sp>
    </p:spTree>
    <p:extLst>
      <p:ext uri="{BB962C8B-B14F-4D97-AF65-F5344CB8AC3E}">
        <p14:creationId xmlns:p14="http://schemas.microsoft.com/office/powerpoint/2010/main" val="428671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82"/>
          </a:xfrm>
        </p:spPr>
        <p:txBody>
          <a:bodyPr>
            <a:normAutofit/>
          </a:bodyPr>
          <a:lstStyle/>
          <a:p>
            <a:r>
              <a:rPr lang="en-US" dirty="0" smtClean="0"/>
              <a:t>Note that when extending a class in C++, an access </a:t>
            </a:r>
            <a:r>
              <a:rPr lang="en-US" dirty="0" err="1" smtClean="0"/>
              <a:t>specifier</a:t>
            </a:r>
            <a:r>
              <a:rPr lang="en-US" dirty="0" smtClean="0"/>
              <a:t> is used.</a:t>
            </a:r>
          </a:p>
          <a:p>
            <a:pPr lvl="1"/>
            <a:r>
              <a:rPr lang="en-US" dirty="0" smtClean="0"/>
              <a:t>This allows the derived class to restrict access to the base class’s members.</a:t>
            </a:r>
          </a:p>
          <a:p>
            <a:pPr lvl="1"/>
            <a:r>
              <a:rPr lang="en-US" dirty="0" smtClean="0"/>
              <a:t>All base class fields and methods will have their access be at least as strict as the given modifier.</a:t>
            </a:r>
          </a:p>
          <a:p>
            <a:pPr lvl="2"/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protected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inheritance will cause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dirty="0" smtClean="0"/>
              <a:t> base class methods to become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protected</a:t>
            </a:r>
            <a:r>
              <a:rPr lang="en-US" dirty="0" smtClean="0"/>
              <a:t> within the derived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82"/>
          </a:xfrm>
        </p:spPr>
        <p:txBody>
          <a:bodyPr>
            <a:normAutofit/>
          </a:bodyPr>
          <a:lstStyle/>
          <a:p>
            <a:r>
              <a:rPr lang="en-US" dirty="0" smtClean="0"/>
              <a:t>Note that when extending a class in C++, an access </a:t>
            </a:r>
            <a:r>
              <a:rPr lang="en-US" dirty="0" err="1" smtClean="0"/>
              <a:t>specifier</a:t>
            </a:r>
            <a:r>
              <a:rPr lang="en-US" dirty="0" smtClean="0"/>
              <a:t> is used.</a:t>
            </a:r>
          </a:p>
          <a:p>
            <a:pPr lvl="1"/>
            <a:r>
              <a:rPr lang="en-US" dirty="0" smtClean="0"/>
              <a:t>The implied polymorphism of the derived class to its base will be </a:t>
            </a:r>
            <a:r>
              <a:rPr lang="en-US" dirty="0" err="1" smtClean="0"/>
              <a:t>similiarly</a:t>
            </a:r>
            <a:r>
              <a:rPr lang="en-US" dirty="0" smtClean="0"/>
              <a:t> restricted.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friend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be desirable for one class to permit another to have special access rights to its members.</a:t>
            </a:r>
          </a:p>
          <a:p>
            <a:pPr lvl="1"/>
            <a:r>
              <a:rPr lang="en-US" dirty="0" smtClean="0"/>
              <a:t>The solution:  the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friend</a:t>
            </a:r>
            <a:r>
              <a:rPr lang="en-US" dirty="0" smtClean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46731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in the course, we examined the topic of polymorphism.</a:t>
            </a:r>
          </a:p>
          <a:p>
            <a:r>
              <a:rPr lang="en-US" dirty="0" smtClean="0"/>
              <a:t>Many times in coding, we consider multiple classes to be of the same “role” or “category,” with certain properties or methods shared in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6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friend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another class as a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friend</a:t>
            </a:r>
            <a:r>
              <a:rPr lang="en-US" dirty="0"/>
              <a:t> grants it private-level access to all fields and methods.</a:t>
            </a:r>
          </a:p>
          <a:p>
            <a:pPr lvl="1"/>
            <a:r>
              <a:rPr lang="en-US" dirty="0"/>
              <a:t>This only applies for the exact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friend</a:t>
            </a:r>
            <a:r>
              <a:rPr lang="en-US" dirty="0"/>
              <a:t>-granting </a:t>
            </a:r>
            <a:r>
              <a:rPr lang="en-US" dirty="0" smtClean="0"/>
              <a:t>class</a:t>
            </a:r>
            <a:r>
              <a:rPr lang="en-US" dirty="0"/>
              <a:t> </a:t>
            </a:r>
            <a:r>
              <a:rPr lang="en-US" dirty="0" smtClean="0"/>
              <a:t>(not its super- or sub-classes)</a:t>
            </a:r>
          </a:p>
          <a:p>
            <a:pPr lvl="1"/>
            <a:r>
              <a:rPr lang="en-US" dirty="0" smtClean="0"/>
              <a:t>Likewise, only the exact friend stated is granted special access.</a:t>
            </a:r>
          </a:p>
          <a:p>
            <a:pPr lvl="2"/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friend</a:t>
            </a:r>
            <a:r>
              <a:rPr lang="en-US" dirty="0" smtClean="0"/>
              <a:t>ship is not inherited.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and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sure that a derived class is properly overriding (or implementing) a base class method, the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smtClean="0"/>
              <a:t> keyword may be appended at the end of the declaration’s signature.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err="1" smtClean="0"/>
              <a:t>n</a:t>
            </a:r>
            <a:r>
              <a:rPr lang="en-US" dirty="0" smtClean="0"/>
              <a:t> method does not exist, or is not virtual, a compiler error will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and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sure that a derived class cannot </a:t>
            </a:r>
            <a:r>
              <a:rPr lang="en-US" i="1" dirty="0" smtClean="0"/>
              <a:t>possibly</a:t>
            </a:r>
            <a:r>
              <a:rPr lang="en-US" dirty="0" smtClean="0"/>
              <a:t> override a method, the base class may declare a method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final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attempt to override it in a derived class will be marked as a compiler error.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final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smtClean="0"/>
              <a:t> appear at the absolute end of a method declaration signature.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0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 creating an abstract base class that </a:t>
            </a:r>
            <a:r>
              <a:rPr lang="en-US" i="1" dirty="0" smtClean="0"/>
              <a:t>declares</a:t>
            </a:r>
            <a:r>
              <a:rPr lang="en-US" dirty="0" smtClean="0"/>
              <a:t> the common methods.</a:t>
            </a:r>
          </a:p>
          <a:p>
            <a:pPr lvl="1"/>
            <a:r>
              <a:rPr lang="en-US" dirty="0" smtClean="0"/>
              <a:t>One or more methods are declared (but </a:t>
            </a:r>
            <a:r>
              <a:rPr lang="en-US" i="1" dirty="0" smtClean="0"/>
              <a:t>not</a:t>
            </a:r>
            <a:r>
              <a:rPr lang="en-US" dirty="0" smtClean="0"/>
              <a:t> defined).</a:t>
            </a:r>
          </a:p>
          <a:p>
            <a:pPr lvl="2"/>
            <a:r>
              <a:rPr lang="en-US" dirty="0" smtClean="0"/>
              <a:t>Use the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virtual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keyword!</a:t>
            </a:r>
          </a:p>
          <a:p>
            <a:pPr lvl="1"/>
            <a:r>
              <a:rPr lang="en-US" dirty="0" smtClean="0"/>
              <a:t>These methods have specifications that should be followed whenever they are implemented.</a:t>
            </a:r>
          </a:p>
        </p:txBody>
      </p:sp>
    </p:spTree>
    <p:extLst>
      <p:ext uri="{BB962C8B-B14F-4D97-AF65-F5344CB8AC3E}">
        <p14:creationId xmlns:p14="http://schemas.microsoft.com/office/powerpoint/2010/main" val="276456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3618"/>
          </a:xfrm>
        </p:spPr>
        <p:txBody>
          <a:bodyPr>
            <a:normAutofit/>
          </a:bodyPr>
          <a:lstStyle/>
          <a:p>
            <a:r>
              <a:rPr lang="en-US" dirty="0"/>
              <a:t>Step 2:  declaring our </a:t>
            </a:r>
            <a:r>
              <a:rPr lang="en-US" dirty="0" smtClean="0"/>
              <a:t>classes to </a:t>
            </a:r>
            <a:r>
              <a:rPr lang="en-US" dirty="0"/>
              <a:t>be extensions of that abstract base class.</a:t>
            </a:r>
          </a:p>
          <a:p>
            <a:pPr lvl="1"/>
            <a:r>
              <a:rPr lang="en-US" dirty="0"/>
              <a:t>This allows </a:t>
            </a:r>
            <a:r>
              <a:rPr lang="en-US" dirty="0" smtClean="0"/>
              <a:t>instances of our classes to </a:t>
            </a:r>
            <a:r>
              <a:rPr lang="en-US" dirty="0"/>
              <a:t>be considered </a:t>
            </a:r>
            <a:r>
              <a:rPr lang="en-US" dirty="0" smtClean="0"/>
              <a:t>as instances of </a:t>
            </a:r>
            <a:r>
              <a:rPr lang="en-US" dirty="0"/>
              <a:t>that abstract base type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41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3618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3:  implementing the declared methods of the base class.</a:t>
            </a:r>
            <a:endParaRPr lang="en-US" dirty="0"/>
          </a:p>
          <a:p>
            <a:pPr lvl="1"/>
            <a:r>
              <a:rPr lang="en-US" dirty="0"/>
              <a:t>All undefined methods must be implemented for the </a:t>
            </a:r>
            <a:r>
              <a:rPr lang="en-US" dirty="0" smtClean="0"/>
              <a:t>class to </a:t>
            </a:r>
            <a:r>
              <a:rPr lang="en-US" dirty="0"/>
              <a:t>be </a:t>
            </a:r>
            <a:r>
              <a:rPr lang="en-US" dirty="0" smtClean="0"/>
              <a:t>instantiated.</a:t>
            </a:r>
            <a:endParaRPr lang="en-US" dirty="0"/>
          </a:p>
          <a:p>
            <a:pPr lvl="1"/>
            <a:r>
              <a:rPr lang="en-US" dirty="0"/>
              <a:t>These implementations should follow the base class’s specifications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04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in our original base classes for polymorphism, every declared method was “pure”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reflects interfaces in Java.</a:t>
            </a:r>
          </a:p>
          <a:p>
            <a:pPr lvl="1"/>
            <a:r>
              <a:rPr lang="en-US" dirty="0" smtClean="0"/>
              <a:t>This allows a base class to ensure it remains abstract and to </a:t>
            </a:r>
            <a:r>
              <a:rPr lang="en-US" i="1" dirty="0" smtClean="0"/>
              <a:t>force</a:t>
            </a:r>
            <a:r>
              <a:rPr lang="en-US" dirty="0"/>
              <a:t> </a:t>
            </a:r>
            <a:r>
              <a:rPr lang="en-US" dirty="0" smtClean="0"/>
              <a:t>a base class to implement the method manually.</a:t>
            </a:r>
          </a:p>
        </p:txBody>
      </p:sp>
    </p:spTree>
    <p:extLst>
      <p:ext uri="{BB962C8B-B14F-4D97-AF65-F5344CB8AC3E}">
        <p14:creationId xmlns:p14="http://schemas.microsoft.com/office/powerpoint/2010/main" val="92583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64A2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>
                <a:latin typeface="Lucida Console" panose="020B0609040504020204" pitchFamily="49" charset="0"/>
              </a:rPr>
              <a:t> Shape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	</a:t>
            </a:r>
            <a:r>
              <a:rPr lang="en-US" sz="2400" dirty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2400" dirty="0">
                <a:latin typeface="Lucida Console" panose="020B0609040504020204" pitchFamily="49" charset="0"/>
              </a:rPr>
              <a:t>area() = 0;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	</a:t>
            </a:r>
            <a:r>
              <a:rPr lang="en-US" sz="2400" dirty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2400" dirty="0">
                <a:latin typeface="Lucida Console" panose="020B0609040504020204" pitchFamily="49" charset="0"/>
              </a:rPr>
              <a:t>perimeter() = 0;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For this example, there is no one “right” way to implement area; it depends on each </a:t>
            </a:r>
            <a:r>
              <a:rPr lang="en-US" sz="2800" i="1" dirty="0" smtClean="0"/>
              <a:t>specific</a:t>
            </a:r>
            <a:r>
              <a:rPr lang="en-US" sz="2800" dirty="0" smtClean="0"/>
              <a:t> type of Shape.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95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some cases in coding, however, when the base class could provide some functionality for its derived classes.</a:t>
            </a:r>
          </a:p>
          <a:p>
            <a:pPr lvl="1"/>
            <a:r>
              <a:rPr lang="en-US" dirty="0" smtClean="0"/>
              <a:t>There may be </a:t>
            </a:r>
            <a:r>
              <a:rPr lang="en-US" i="1" dirty="0" smtClean="0"/>
              <a:t>some</a:t>
            </a:r>
            <a:r>
              <a:rPr lang="en-US" dirty="0" smtClean="0"/>
              <a:t> specifics better left to each of the derived classes, but with some core features held in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0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we had an example themed off of bank accounts and automatic transactions.</a:t>
            </a:r>
          </a:p>
          <a:p>
            <a:r>
              <a:rPr lang="en-US" dirty="0" smtClean="0"/>
              <a:t>Let’s re-examine the base class from that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126</TotalTime>
  <Words>853</Words>
  <Application>Microsoft Macintosh PowerPoint</Application>
  <PresentationFormat>On-screen Show (4:3)</PresentationFormat>
  <Paragraphs>98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Inheritance</vt:lpstr>
      <vt:lpstr>Polymorphism Review</vt:lpstr>
      <vt:lpstr>Polymorphism Review</vt:lpstr>
      <vt:lpstr>Polymorphism Review</vt:lpstr>
      <vt:lpstr>Polymorphism Review</vt:lpstr>
      <vt:lpstr>Toward Inheritance</vt:lpstr>
      <vt:lpstr>Toward Inheritance</vt:lpstr>
      <vt:lpstr>Toward Inheritance</vt:lpstr>
      <vt:lpstr>Toward Inheritance</vt:lpstr>
      <vt:lpstr>Toward Inheritance</vt:lpstr>
      <vt:lpstr>Toward Inheritance</vt:lpstr>
      <vt:lpstr>Inheritance</vt:lpstr>
      <vt:lpstr>Inheritance</vt:lpstr>
      <vt:lpstr>Inheritance</vt:lpstr>
      <vt:lpstr>Access Specifiers</vt:lpstr>
      <vt:lpstr>Access Specifiers</vt:lpstr>
      <vt:lpstr>Access Specifiers</vt:lpstr>
      <vt:lpstr>Access Specifiers</vt:lpstr>
      <vt:lpstr>The friend keyword</vt:lpstr>
      <vt:lpstr>The friend keyword</vt:lpstr>
      <vt:lpstr>Odds and Ends</vt:lpstr>
      <vt:lpstr>Odds and 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Wenlan Tian</cp:lastModifiedBy>
  <cp:revision>350</cp:revision>
  <dcterms:created xsi:type="dcterms:W3CDTF">2011-12-16T23:03:13Z</dcterms:created>
  <dcterms:modified xsi:type="dcterms:W3CDTF">2014-08-04T15:22:51Z</dcterms:modified>
</cp:coreProperties>
</file>