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5BF16-99D7-DB4D-8478-19D420429155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EADC-D4AC-074D-9A54-8E729A14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infinite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{man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0EADC-D4AC-074D-9A54-8E729A148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{a}   R*</a:t>
            </a:r>
            <a:r>
              <a:rPr lang="en-US" baseline="0" dirty="0" smtClean="0"/>
              <a:t> could be 0, a , 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aaa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aaa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{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}  R*  could be 0, 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aaab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abb</a:t>
            </a:r>
            <a:r>
              <a:rPr lang="en-US" baseline="0" dirty="0" smtClean="0"/>
              <a:t>, bb, </a:t>
            </a:r>
            <a:r>
              <a:rPr lang="en-US" baseline="0" dirty="0" err="1" smtClean="0"/>
              <a:t>aaaaaaab</a:t>
            </a:r>
            <a:r>
              <a:rPr lang="en-US" baseline="0" dirty="0" smtClean="0"/>
              <a:t>…  all the </a:t>
            </a:r>
            <a:r>
              <a:rPr lang="en-US" baseline="0" dirty="0" err="1" smtClean="0"/>
              <a:t>comibnations</a:t>
            </a:r>
            <a:r>
              <a:rPr lang="en-US" baseline="0" dirty="0" smtClean="0"/>
              <a:t> from original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0EADC-D4AC-074D-9A54-8E729A148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Variable: E</a:t>
            </a:r>
          </a:p>
          <a:p>
            <a:r>
              <a:rPr lang="en-US" dirty="0" smtClean="0"/>
              <a:t>Terminals:</a:t>
            </a:r>
          </a:p>
          <a:p>
            <a:r>
              <a:rPr lang="en-US" dirty="0" smtClean="0"/>
              <a:t>Four productions: E+E, E*E, (E), 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E</a:t>
            </a:r>
          </a:p>
          <a:p>
            <a:endParaRPr lang="en-US" dirty="0" smtClean="0"/>
          </a:p>
          <a:p>
            <a:r>
              <a:rPr lang="en-US" dirty="0" smtClean="0"/>
              <a:t>            E    E     E</a:t>
            </a:r>
          </a:p>
          <a:p>
            <a:endParaRPr lang="en-US" dirty="0" smtClean="0"/>
          </a:p>
          <a:p>
            <a:r>
              <a:rPr lang="en-US" dirty="0" smtClean="0"/>
              <a:t>         E*E</a:t>
            </a:r>
          </a:p>
          <a:p>
            <a:endParaRPr lang="en-US" dirty="0" smtClean="0"/>
          </a:p>
          <a:p>
            <a:r>
              <a:rPr lang="en-US" dirty="0" smtClean="0"/>
              <a:t>             (E)</a:t>
            </a:r>
          </a:p>
          <a:p>
            <a:endParaRPr lang="en-US" dirty="0" smtClean="0"/>
          </a:p>
          <a:p>
            <a:r>
              <a:rPr lang="en-US" dirty="0" smtClean="0"/>
              <a:t>          X        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0EADC-D4AC-074D-9A54-8E729A148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&lt;&gt;&lt;/&gt; tokens(start token,</a:t>
            </a:r>
            <a:r>
              <a:rPr lang="en-US" baseline="0" dirty="0" smtClean="0"/>
              <a:t> end token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Pcdata</a:t>
            </a:r>
            <a:r>
              <a:rPr lang="en-US" dirty="0" smtClean="0"/>
              <a:t>” </a:t>
            </a:r>
            <a:r>
              <a:rPr lang="en-US" dirty="0" err="1" smtClean="0"/>
              <a:t>orbitory</a:t>
            </a:r>
            <a:r>
              <a:rPr lang="en-US" baseline="0" dirty="0" smtClean="0"/>
              <a:t> text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	variable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Start </a:t>
            </a:r>
            <a:r>
              <a:rPr lang="en-US" baseline="0" dirty="0" err="1" smtClean="0"/>
              <a:t>toekn</a:t>
            </a:r>
            <a:r>
              <a:rPr lang="en-US" baseline="0" dirty="0" smtClean="0"/>
              <a:t>        stuff               end token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0EADC-D4AC-074D-9A54-8E729A148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146E-0FA6-4647-8FBD-466AEA7AC4F9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3CF4-5B8D-4F43-BBC5-23073DA7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Grammars, PDAs, Lexical Analysis, Recursive </a:t>
            </a:r>
            <a:r>
              <a:rPr lang="en-US" dirty="0" smtClean="0"/>
              <a:t>Descent</a:t>
            </a:r>
          </a:p>
          <a:p>
            <a:r>
              <a:rPr lang="en-US" dirty="0" smtClean="0"/>
              <a:t>07-09-2014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Book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preptime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preptime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preptime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-&gt; &lt;source&gt;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| hyperlink)*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&lt;/source&gt;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yield -&gt; &lt;yield&gt;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&lt;/yield&gt;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hyperlink -&gt;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Match required (literal) symbols</a:t>
            </a:r>
          </a:p>
          <a:p>
            <a:r>
              <a:rPr lang="en-US" dirty="0" smtClean="0"/>
              <a:t>Call procedure to match variable</a:t>
            </a:r>
          </a:p>
          <a:p>
            <a:pPr lvl="1"/>
            <a:r>
              <a:rPr lang="en-US" dirty="0" smtClean="0"/>
              <a:t>May itself call similar procedures</a:t>
            </a:r>
          </a:p>
        </p:txBody>
      </p:sp>
    </p:spTree>
    <p:extLst>
      <p:ext uri="{BB962C8B-B14F-4D97-AF65-F5344CB8AC3E}">
        <p14:creationId xmlns:p14="http://schemas.microsoft.com/office/powerpoint/2010/main" val="25666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Helps prepare for parsing</a:t>
            </a:r>
          </a:p>
          <a:p>
            <a:r>
              <a:rPr lang="en-US" dirty="0" smtClean="0"/>
              <a:t>Uses regular language expressions to </a:t>
            </a:r>
          </a:p>
          <a:p>
            <a:pPr lvl="1"/>
            <a:r>
              <a:rPr lang="en-US" dirty="0" smtClean="0"/>
              <a:t>Organize input into multi-symbol chunks</a:t>
            </a:r>
          </a:p>
          <a:p>
            <a:pPr lvl="1"/>
            <a:r>
              <a:rPr lang="en-US" dirty="0" smtClean="0"/>
              <a:t>Each chunk has a meaning for parser</a:t>
            </a:r>
          </a:p>
        </p:txBody>
      </p:sp>
    </p:spTree>
    <p:extLst>
      <p:ext uri="{BB962C8B-B14F-4D97-AF65-F5344CB8AC3E}">
        <p14:creationId xmlns:p14="http://schemas.microsoft.com/office/powerpoint/2010/main" val="9877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Book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Why Markup languages?</a:t>
            </a:r>
          </a:p>
          <a:p>
            <a:pPr lvl="1"/>
            <a:r>
              <a:rPr lang="en-US" dirty="0" smtClean="0"/>
              <a:t>Give </a:t>
            </a:r>
            <a:r>
              <a:rPr lang="en-US" dirty="0" err="1" smtClean="0"/>
              <a:t>costructure</a:t>
            </a:r>
            <a:r>
              <a:rPr lang="en-US" dirty="0" smtClean="0"/>
              <a:t> </a:t>
            </a:r>
            <a:r>
              <a:rPr lang="en-US" dirty="0"/>
              <a:t>of contents – aid in interpreting semantics of </a:t>
            </a:r>
            <a:r>
              <a:rPr lang="en-US" dirty="0" err="1"/>
              <a:t>ntent</a:t>
            </a:r>
            <a:r>
              <a:rPr lang="en-US" dirty="0" smtClean="0"/>
              <a:t>, storing in database, etc.</a:t>
            </a:r>
          </a:p>
          <a:p>
            <a:r>
              <a:rPr lang="en-US" dirty="0" smtClean="0"/>
              <a:t>Why XML?</a:t>
            </a:r>
          </a:p>
          <a:p>
            <a:pPr lvl="1"/>
            <a:r>
              <a:rPr lang="en-US" dirty="0" smtClean="0"/>
              <a:t>Human readable (sort of)</a:t>
            </a:r>
          </a:p>
          <a:p>
            <a:pPr lvl="1"/>
            <a:r>
              <a:rPr lang="en-US" dirty="0" smtClean="0"/>
              <a:t>Widely accepted and used for data interchange</a:t>
            </a:r>
          </a:p>
          <a:p>
            <a:r>
              <a:rPr lang="en-US" dirty="0" smtClean="0"/>
              <a:t>Why RBML?</a:t>
            </a:r>
          </a:p>
          <a:p>
            <a:pPr lvl="1"/>
            <a:r>
              <a:rPr lang="en-US" dirty="0" smtClean="0"/>
              <a:t>Don’t reinvent the wheel – use existing stuff IAAP</a:t>
            </a:r>
          </a:p>
          <a:p>
            <a:pPr lvl="1"/>
            <a:r>
              <a:rPr lang="en-US" dirty="0" smtClean="0"/>
              <a:t>Simplest of the recipe XML formats I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9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Formal Language?</a:t>
            </a:r>
          </a:p>
          <a:p>
            <a:pPr lvl="1"/>
            <a:r>
              <a:rPr lang="en-US" dirty="0" smtClean="0"/>
              <a:t>Mathematically defined subset of strings over a finite alphabet</a:t>
            </a:r>
          </a:p>
          <a:p>
            <a:r>
              <a:rPr lang="en-US" dirty="0" smtClean="0"/>
              <a:t>Regular Languages</a:t>
            </a:r>
          </a:p>
          <a:p>
            <a:pPr lvl="1"/>
            <a:r>
              <a:rPr lang="en-US" dirty="0" smtClean="0"/>
              <a:t>Very simple, can be recognized by FSM</a:t>
            </a:r>
          </a:p>
          <a:p>
            <a:pPr lvl="1"/>
            <a:r>
              <a:rPr lang="en-US" dirty="0" smtClean="0"/>
              <a:t>Still very powerful</a:t>
            </a:r>
          </a:p>
          <a:p>
            <a:r>
              <a:rPr lang="en-US" dirty="0" smtClean="0"/>
              <a:t>Context-Free Languages</a:t>
            </a:r>
          </a:p>
          <a:p>
            <a:pPr lvl="1"/>
            <a:r>
              <a:rPr lang="en-US" dirty="0" smtClean="0"/>
              <a:t>Pretty simple, can be recognized by PDA</a:t>
            </a:r>
          </a:p>
          <a:p>
            <a:pPr lvl="1"/>
            <a:r>
              <a:rPr lang="en-US" dirty="0" smtClean="0"/>
              <a:t>Esp. useful for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Expressions/Languages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Alphabet, </a:t>
            </a:r>
            <a:r>
              <a:rPr lang="el-GR" dirty="0" smtClean="0"/>
              <a:t>Σ</a:t>
            </a:r>
            <a:r>
              <a:rPr lang="en-US" dirty="0" smtClean="0"/>
              <a:t> = finite set of symbols</a:t>
            </a:r>
          </a:p>
          <a:p>
            <a:r>
              <a:rPr lang="en-US" dirty="0" smtClean="0"/>
              <a:t>String, </a:t>
            </a:r>
            <a:r>
              <a:rPr lang="el-GR" dirty="0" smtClean="0"/>
              <a:t>σ</a:t>
            </a:r>
            <a:r>
              <a:rPr lang="en-US" dirty="0" smtClean="0"/>
              <a:t> = sequence of 0 or more symbols in </a:t>
            </a:r>
            <a:r>
              <a:rPr lang="el-GR" dirty="0" smtClean="0"/>
              <a:t>Σ</a:t>
            </a:r>
            <a:r>
              <a:rPr lang="en-US" dirty="0" smtClean="0"/>
              <a:t>*</a:t>
            </a:r>
          </a:p>
          <a:p>
            <a:r>
              <a:rPr lang="en-US" dirty="0" smtClean="0"/>
              <a:t>Regular Expressions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empty set, Ø</a:t>
            </a:r>
          </a:p>
          <a:p>
            <a:pPr lvl="1"/>
            <a:r>
              <a:rPr lang="en-US" dirty="0" smtClean="0"/>
              <a:t>The empty string, </a:t>
            </a:r>
            <a:r>
              <a:rPr lang="el-GR" b="1" dirty="0" smtClean="0"/>
              <a:t>ε</a:t>
            </a:r>
            <a:r>
              <a:rPr lang="en-US" dirty="0" smtClean="0"/>
              <a:t> is an RE and denotes {</a:t>
            </a:r>
            <a:r>
              <a:rPr lang="el-GR" dirty="0" smtClean="0"/>
              <a:t>ε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For all a in </a:t>
            </a:r>
            <a:r>
              <a:rPr lang="el-GR" dirty="0" smtClean="0"/>
              <a:t>Σ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is an RE and denotes {a}</a:t>
            </a:r>
          </a:p>
          <a:p>
            <a:pPr lvl="1"/>
            <a:r>
              <a:rPr lang="en-US" dirty="0" smtClean="0"/>
              <a:t>If r and s are REs, denoting the languages R and S, resp., then (</a:t>
            </a:r>
            <a:r>
              <a:rPr lang="en-US" dirty="0" err="1" smtClean="0"/>
              <a:t>r+s</a:t>
            </a:r>
            <a:r>
              <a:rPr lang="en-US" dirty="0" smtClean="0"/>
              <a:t>), (</a:t>
            </a:r>
            <a:r>
              <a:rPr lang="en-US" dirty="0" err="1" smtClean="0"/>
              <a:t>rs</a:t>
            </a:r>
            <a:r>
              <a:rPr lang="en-US" dirty="0" smtClean="0"/>
              <a:t>), and (r*) are REs that denote R U S, RS, and R*, resp.</a:t>
            </a:r>
          </a:p>
        </p:txBody>
      </p:sp>
    </p:spTree>
    <p:extLst>
      <p:ext uri="{BB962C8B-B14F-4D97-AF65-F5344CB8AC3E}">
        <p14:creationId xmlns:p14="http://schemas.microsoft.com/office/powerpoint/2010/main" val="24081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Context-Free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Context-Free Grammar G=&lt;V,T,P,S&gt;</a:t>
            </a:r>
          </a:p>
          <a:p>
            <a:pPr lvl="1"/>
            <a:r>
              <a:rPr lang="en-US" dirty="0" smtClean="0"/>
              <a:t>V = variables</a:t>
            </a:r>
          </a:p>
          <a:p>
            <a:pPr lvl="1"/>
            <a:r>
              <a:rPr lang="en-US" dirty="0" smtClean="0"/>
              <a:t>T = terminals (alphabet characters)</a:t>
            </a:r>
          </a:p>
          <a:p>
            <a:pPr lvl="1"/>
            <a:r>
              <a:rPr lang="en-US" dirty="0" smtClean="0"/>
              <a:t>P = Productions</a:t>
            </a:r>
          </a:p>
          <a:p>
            <a:pPr lvl="1"/>
            <a:r>
              <a:rPr lang="en-US" dirty="0" smtClean="0"/>
              <a:t>S = start symbol in V</a:t>
            </a:r>
          </a:p>
          <a:p>
            <a:r>
              <a:rPr lang="en-US" dirty="0" smtClean="0"/>
              <a:t>Productions</a:t>
            </a:r>
          </a:p>
          <a:p>
            <a:pPr lvl="1"/>
            <a:r>
              <a:rPr lang="en-US" dirty="0" smtClean="0"/>
              <a:t>Replace a variable with a string from (V U T)*</a:t>
            </a:r>
            <a:endParaRPr lang="en-US" dirty="0"/>
          </a:p>
          <a:p>
            <a:pPr lvl="1"/>
            <a:r>
              <a:rPr lang="en-US" dirty="0" smtClean="0"/>
              <a:t>Example: E -&gt; E + E | E * E | (E) |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93886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RBML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cookbook -&gt; “&lt;cookbook&gt;”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title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(section | recipe)+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“&lt;/cookbook&gt;”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 -&gt; “&lt;title&gt;”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“&lt;/title&gt;”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section -&gt; “&lt;section&gt;”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title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recipe+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“&lt;/section&gt;”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recipe -&gt; “&lt;recipe&gt;”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title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recipeinfo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ingredientlist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preparation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serving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notes 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“&lt;/recipe&gt;”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RBML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recipeinfo</a:t>
            </a:r>
            <a:r>
              <a:rPr lang="en-US" dirty="0"/>
              <a:t> -&gt; 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recipeinfo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	(author | blurb | effort | genre | </a:t>
            </a:r>
            <a:r>
              <a:rPr lang="en-US" dirty="0" err="1"/>
              <a:t>preptime</a:t>
            </a:r>
            <a:r>
              <a:rPr lang="en-US" dirty="0"/>
              <a:t> | source | yield)*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recipeinfo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ingredientlist</a:t>
            </a:r>
            <a:r>
              <a:rPr lang="en-US" dirty="0"/>
              <a:t> -&gt; &lt;</a:t>
            </a:r>
            <a:r>
              <a:rPr lang="en-US" dirty="0" err="1"/>
              <a:t>ingredientlist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(ingredient</a:t>
            </a:r>
            <a:r>
              <a:rPr lang="en-US" dirty="0"/>
              <a:t>)*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ingredientlist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preparation -&gt; &lt;preparation&gt;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pcdata</a:t>
            </a:r>
            <a:r>
              <a:rPr lang="en-US" dirty="0"/>
              <a:t> | equipment | step | hyperlink)*</a:t>
            </a:r>
          </a:p>
          <a:p>
            <a:pPr marL="0" indent="0">
              <a:buNone/>
            </a:pPr>
            <a:r>
              <a:rPr lang="en-US" dirty="0"/>
              <a:t>	&lt;/preparation&gt;</a:t>
            </a:r>
          </a:p>
          <a:p>
            <a:pPr marL="0" indent="0">
              <a:buNone/>
            </a:pPr>
            <a:r>
              <a:rPr lang="en-US" dirty="0"/>
              <a:t>serving -&gt; &lt;serving&gt; 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pcdata</a:t>
            </a:r>
            <a:r>
              <a:rPr lang="en-US" dirty="0"/>
              <a:t> | hyperlink)*</a:t>
            </a:r>
          </a:p>
          <a:p>
            <a:pPr marL="0" indent="0">
              <a:buNone/>
            </a:pPr>
            <a:r>
              <a:rPr lang="en-US" dirty="0"/>
              <a:t>	&lt;/serving&gt; </a:t>
            </a:r>
          </a:p>
          <a:p>
            <a:pPr marL="0" indent="0">
              <a:buNone/>
            </a:pPr>
            <a:r>
              <a:rPr lang="en-US" dirty="0"/>
              <a:t>notes -&gt; &lt;notes&gt;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pcdata</a:t>
            </a:r>
            <a:r>
              <a:rPr lang="en-US" dirty="0"/>
              <a:t> | hyperlink)*</a:t>
            </a:r>
          </a:p>
          <a:p>
            <a:pPr marL="0" indent="0">
              <a:buNone/>
            </a:pPr>
            <a:r>
              <a:rPr lang="en-US" dirty="0"/>
              <a:t>	&lt;/notes&gt;</a:t>
            </a:r>
          </a:p>
        </p:txBody>
      </p:sp>
    </p:spTree>
    <p:extLst>
      <p:ext uri="{BB962C8B-B14F-4D97-AF65-F5344CB8AC3E}">
        <p14:creationId xmlns:p14="http://schemas.microsoft.com/office/powerpoint/2010/main" val="6499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RBML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equipment -&gt; &lt;equipment&gt;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pcdata</a:t>
            </a:r>
            <a:r>
              <a:rPr lang="en-US" dirty="0" smtClean="0"/>
              <a:t> | hyperlink)*</a:t>
            </a:r>
          </a:p>
          <a:p>
            <a:pPr marL="0" indent="0">
              <a:buNone/>
            </a:pPr>
            <a:r>
              <a:rPr lang="en-US" dirty="0" smtClean="0"/>
              <a:t>	&lt;/equipment&gt;</a:t>
            </a:r>
          </a:p>
          <a:p>
            <a:pPr marL="0" indent="0">
              <a:buNone/>
            </a:pPr>
            <a:r>
              <a:rPr lang="en-US" dirty="0" smtClean="0"/>
              <a:t>step -&gt; &lt;step&gt;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pcdata</a:t>
            </a:r>
            <a:r>
              <a:rPr lang="en-US" dirty="0" smtClean="0"/>
              <a:t> | equipment | hyperlink)*</a:t>
            </a:r>
          </a:p>
          <a:p>
            <a:pPr marL="0" indent="0">
              <a:buNone/>
            </a:pPr>
            <a:r>
              <a:rPr lang="en-US" dirty="0" smtClean="0"/>
              <a:t>	&lt;/step&gt;</a:t>
            </a:r>
          </a:p>
          <a:p>
            <a:pPr marL="0" indent="0">
              <a:buNone/>
            </a:pPr>
            <a:r>
              <a:rPr lang="en-US" dirty="0" smtClean="0"/>
              <a:t>ingredient -&gt; &lt;ingredient&gt;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pcdata</a:t>
            </a:r>
            <a:r>
              <a:rPr lang="en-US" dirty="0" smtClean="0"/>
              <a:t> | quantity | unit | </a:t>
            </a:r>
            <a:r>
              <a:rPr lang="en-US" dirty="0" err="1" smtClean="0"/>
              <a:t>fooditem</a:t>
            </a:r>
            <a:r>
              <a:rPr lang="en-US" dirty="0" smtClean="0"/>
              <a:t>)*</a:t>
            </a:r>
          </a:p>
          <a:p>
            <a:pPr marL="0" indent="0">
              <a:buNone/>
            </a:pPr>
            <a:r>
              <a:rPr lang="en-US" dirty="0" smtClean="0"/>
              <a:t>	&lt;/ingredient&gt;</a:t>
            </a:r>
          </a:p>
          <a:p>
            <a:pPr marL="0" indent="0">
              <a:buNone/>
            </a:pPr>
            <a:r>
              <a:rPr lang="en-US" dirty="0" smtClean="0"/>
              <a:t>quantity -&gt; &lt;quantity&gt;</a:t>
            </a:r>
          </a:p>
          <a:p>
            <a:pPr marL="0" indent="0">
              <a:buNone/>
            </a:pPr>
            <a:r>
              <a:rPr lang="en-US" dirty="0" smtClean="0"/>
              <a:t>	number | number "or" number | number "and" number</a:t>
            </a:r>
          </a:p>
          <a:p>
            <a:pPr marL="0" indent="0">
              <a:buNone/>
            </a:pPr>
            <a:r>
              <a:rPr lang="en-US" dirty="0" smtClean="0"/>
              <a:t>	&lt;/quantity&gt;</a:t>
            </a:r>
          </a:p>
          <a:p>
            <a:pPr marL="0" indent="0">
              <a:buNone/>
            </a:pPr>
            <a:r>
              <a:rPr lang="en-US" dirty="0" smtClean="0"/>
              <a:t>number -&gt; integer | fraction | integer " " fraction </a:t>
            </a:r>
          </a:p>
          <a:p>
            <a:pPr marL="0" indent="0">
              <a:buNone/>
            </a:pPr>
            <a:r>
              <a:rPr lang="en-US" dirty="0" smtClean="0"/>
              <a:t>fraction -&gt; integer "/"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Book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unit -&gt; &lt;unit&gt;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&lt;/unit&gt;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fooditem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-&gt; 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fooditem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fooditem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blurb -&gt; &lt;blurb&gt;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&lt;/blurb&gt;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effort -&gt; &lt;effort&gt;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&lt;/effort&gt;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genre -&gt; &lt;genre&gt;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pcdata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&lt;/genre&gt;</a:t>
            </a:r>
          </a:p>
        </p:txBody>
      </p:sp>
    </p:spTree>
    <p:extLst>
      <p:ext uri="{BB962C8B-B14F-4D97-AF65-F5344CB8AC3E}">
        <p14:creationId xmlns:p14="http://schemas.microsoft.com/office/powerpoint/2010/main" val="1049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587</Words>
  <Application>Microsoft Macintosh PowerPoint</Application>
  <PresentationFormat>On-screen Show (4:3)</PresentationFormat>
  <Paragraphs>159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Parsing XML</vt:lpstr>
      <vt:lpstr>Recipe Book Markup Language</vt:lpstr>
      <vt:lpstr>Formal Languages</vt:lpstr>
      <vt:lpstr>Regular Expressions/Languages</vt:lpstr>
      <vt:lpstr> Context-Free Languages</vt:lpstr>
      <vt:lpstr>RBML Grammar</vt:lpstr>
      <vt:lpstr>RBML Grammar</vt:lpstr>
      <vt:lpstr>RBML Grammar</vt:lpstr>
      <vt:lpstr>Recipe Book Markup Language</vt:lpstr>
      <vt:lpstr>Recipe Book Markup Language</vt:lpstr>
      <vt:lpstr>Recursive Descent Parsing</vt:lpstr>
      <vt:lpstr>Lexical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XML</dc:title>
  <dc:creator>Richard E. Newman</dc:creator>
  <cp:lastModifiedBy>Wenlan Tian</cp:lastModifiedBy>
  <cp:revision>11</cp:revision>
  <dcterms:created xsi:type="dcterms:W3CDTF">2014-07-09T14:14:28Z</dcterms:created>
  <dcterms:modified xsi:type="dcterms:W3CDTF">2014-07-09T17:35:48Z</dcterms:modified>
</cp:coreProperties>
</file>