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2" r:id="rId3"/>
    <p:sldId id="264" r:id="rId4"/>
    <p:sldId id="267" r:id="rId5"/>
    <p:sldId id="278" r:id="rId6"/>
    <p:sldId id="284" r:id="rId7"/>
    <p:sldId id="282" r:id="rId8"/>
    <p:sldId id="288" r:id="rId9"/>
    <p:sldId id="287" r:id="rId10"/>
    <p:sldId id="279" r:id="rId11"/>
    <p:sldId id="289" r:id="rId12"/>
    <p:sldId id="290" r:id="rId13"/>
    <p:sldId id="286" r:id="rId14"/>
    <p:sldId id="281" r:id="rId15"/>
    <p:sldId id="26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11">
          <p15:clr>
            <a:srgbClr val="A4A3A4"/>
          </p15:clr>
        </p15:guide>
        <p15:guide id="3" pos="746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FE6"/>
    <a:srgbClr val="8EC0E4"/>
    <a:srgbClr val="D4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pos="3840"/>
        <p:guide pos="211"/>
        <p:guide pos="7469"/>
        <p:guide orient="horz" pos="346"/>
        <p:guide orient="horz" pos="3974"/>
        <p:guide orient="horz" pos="79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4%BB%A3%E7%90%86%E6%9C%8D%E5%8A%A1%E5%99%A8/97996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arlesproxy.com/download/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20847" y="2268831"/>
            <a:ext cx="6106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40" y="617719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的基本使用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11855" y="2408368"/>
            <a:ext cx="7968290" cy="662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配置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，实现电脑、手机拦截抓包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A6F15-DE9F-40D4-A78A-2500891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配置电脑抓包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5E97A-3CC3-466E-84E5-5288EA33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安装电脑证书</a:t>
            </a:r>
          </a:p>
        </p:txBody>
      </p:sp>
    </p:spTree>
    <p:extLst>
      <p:ext uri="{BB962C8B-B14F-4D97-AF65-F5344CB8AC3E}">
        <p14:creationId xmlns:p14="http://schemas.microsoft.com/office/powerpoint/2010/main" val="237671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7E8A5-51A4-4644-8417-664A7AE7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配置手机抓包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240C7-AFE6-4440-B8E1-5E3084A5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安装手机证书</a:t>
            </a:r>
          </a:p>
        </p:txBody>
      </p:sp>
    </p:spTree>
    <p:extLst>
      <p:ext uri="{BB962C8B-B14F-4D97-AF65-F5344CB8AC3E}">
        <p14:creationId xmlns:p14="http://schemas.microsoft.com/office/powerpoint/2010/main" val="26273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21169"/>
            <a:ext cx="3126569" cy="1015663"/>
            <a:chOff x="3965221" y="3154001"/>
            <a:chExt cx="3126569" cy="1015663"/>
          </a:xfrm>
        </p:grpSpPr>
        <p:sp>
          <p:nvSpPr>
            <p:cNvPr id="3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0210" y="3329472"/>
              <a:ext cx="19915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793" y="617719"/>
            <a:ext cx="207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课后作页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45793" y="1737777"/>
            <a:ext cx="6783707" cy="1182191"/>
            <a:chOff x="645793" y="1737777"/>
            <a:chExt cx="6783707" cy="1182191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735" y="1737777"/>
              <a:ext cx="5582765" cy="1182191"/>
              <a:chOff x="1846735" y="1737777"/>
              <a:chExt cx="5582765" cy="1182191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846735" y="2132445"/>
                <a:ext cx="5582765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46735" y="1737777"/>
                <a:ext cx="2319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请输入标题内容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45793" y="1922346"/>
              <a:ext cx="813053" cy="813053"/>
              <a:chOff x="442361" y="1769183"/>
              <a:chExt cx="813053" cy="813053"/>
            </a:xfrm>
          </p:grpSpPr>
          <p:sp>
            <p:nvSpPr>
              <p:cNvPr id="12" name="椭圆 11"/>
              <p:cNvSpPr/>
              <p:nvPr/>
            </p:nvSpPr>
            <p:spPr>
              <a:xfrm rot="8212632">
                <a:off x="442361" y="1769183"/>
                <a:ext cx="813053" cy="813053"/>
              </a:xfrm>
              <a:prstGeom prst="ellipse">
                <a:avLst/>
              </a:prstGeom>
              <a:solidFill>
                <a:srgbClr val="8EC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16104" y="1883322"/>
                <a:ext cx="6655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45793" y="5027077"/>
            <a:ext cx="6783707" cy="1182191"/>
            <a:chOff x="645793" y="4938177"/>
            <a:chExt cx="6783707" cy="1182191"/>
          </a:xfrm>
        </p:grpSpPr>
        <p:grpSp>
          <p:nvGrpSpPr>
            <p:cNvPr id="33" name="组合 32"/>
            <p:cNvGrpSpPr/>
            <p:nvPr/>
          </p:nvGrpSpPr>
          <p:grpSpPr>
            <a:xfrm>
              <a:off x="1846735" y="4938177"/>
              <a:ext cx="5582765" cy="1182191"/>
              <a:chOff x="1846735" y="4938177"/>
              <a:chExt cx="5582765" cy="118219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846735" y="5332845"/>
                <a:ext cx="5582765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46735" y="4938177"/>
                <a:ext cx="2319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请输入标题内容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5793" y="5122746"/>
              <a:ext cx="813053" cy="813053"/>
              <a:chOff x="442361" y="1769183"/>
              <a:chExt cx="813053" cy="813053"/>
            </a:xfrm>
          </p:grpSpPr>
          <p:sp>
            <p:nvSpPr>
              <p:cNvPr id="19" name="椭圆 18"/>
              <p:cNvSpPr/>
              <p:nvPr/>
            </p:nvSpPr>
            <p:spPr>
              <a:xfrm rot="8212632">
                <a:off x="442361" y="1769183"/>
                <a:ext cx="813053" cy="813053"/>
              </a:xfrm>
              <a:prstGeom prst="ellipse">
                <a:avLst/>
              </a:prstGeom>
              <a:solidFill>
                <a:srgbClr val="8EC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16104" y="1883322"/>
                <a:ext cx="6655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45793" y="3382427"/>
            <a:ext cx="6783707" cy="1182191"/>
            <a:chOff x="645793" y="3337977"/>
            <a:chExt cx="6783707" cy="118219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46735" y="3337977"/>
              <a:ext cx="5582765" cy="1182191"/>
              <a:chOff x="1846735" y="3337977"/>
              <a:chExt cx="5582765" cy="1182191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846735" y="3732645"/>
                <a:ext cx="5582765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846735" y="3337977"/>
                <a:ext cx="2319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请输入标题内容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5793" y="3522546"/>
              <a:ext cx="813053" cy="813053"/>
              <a:chOff x="442361" y="1769183"/>
              <a:chExt cx="813053" cy="813053"/>
            </a:xfrm>
          </p:grpSpPr>
          <p:sp>
            <p:nvSpPr>
              <p:cNvPr id="26" name="椭圆 25"/>
              <p:cNvSpPr/>
              <p:nvPr/>
            </p:nvSpPr>
            <p:spPr>
              <a:xfrm rot="8212632">
                <a:off x="442361" y="1769183"/>
                <a:ext cx="813053" cy="813053"/>
              </a:xfrm>
              <a:prstGeom prst="ellipse">
                <a:avLst/>
              </a:prstGeom>
              <a:solidFill>
                <a:srgbClr val="8EC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16104" y="1883322"/>
                <a:ext cx="6655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55735" y="2967335"/>
            <a:ext cx="508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谢谢聆听</a:t>
            </a:r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1467453"/>
            <a:ext cx="6096000" cy="484127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8"/>
          <p:cNvSpPr txBox="1">
            <a:spLocks noChangeArrowheads="1"/>
          </p:cNvSpPr>
          <p:nvPr/>
        </p:nvSpPr>
        <p:spPr bwMode="auto">
          <a:xfrm>
            <a:off x="642050" y="3813591"/>
            <a:ext cx="2430099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设计尺寸：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16:9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642050" y="4760484"/>
            <a:ext cx="3897842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lvl="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关于字体：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5153" y="4989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使用说明</a:t>
            </a:r>
          </a:p>
        </p:txBody>
      </p:sp>
      <p:sp>
        <p:nvSpPr>
          <p:cNvPr id="8" name="椭圆 7"/>
          <p:cNvSpPr/>
          <p:nvPr/>
        </p:nvSpPr>
        <p:spPr>
          <a:xfrm>
            <a:off x="642050" y="2365791"/>
            <a:ext cx="914400" cy="9144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050" y="1671451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配色</a:t>
            </a:r>
          </a:p>
        </p:txBody>
      </p:sp>
      <p:sp>
        <p:nvSpPr>
          <p:cNvPr id="10" name="椭圆 9"/>
          <p:cNvSpPr/>
          <p:nvPr/>
        </p:nvSpPr>
        <p:spPr>
          <a:xfrm>
            <a:off x="1745832" y="2365791"/>
            <a:ext cx="914400" cy="914400"/>
          </a:xfrm>
          <a:prstGeom prst="ellipse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49614" y="2365791"/>
            <a:ext cx="914400" cy="914400"/>
          </a:xfrm>
          <a:prstGeom prst="ellipse">
            <a:avLst/>
          </a:prstGeom>
          <a:solidFill>
            <a:srgbClr val="D4D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050" y="5341541"/>
            <a:ext cx="439985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建议字体：微软雅黑和思源黑体。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lvl="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预览图中为思源黑体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17516" y="1063209"/>
            <a:ext cx="175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88577" y="2548679"/>
            <a:ext cx="3480068" cy="923330"/>
            <a:chOff x="1988577" y="2548679"/>
            <a:chExt cx="3480068" cy="923330"/>
          </a:xfrm>
        </p:grpSpPr>
        <p:sp>
          <p:nvSpPr>
            <p:cNvPr id="12" name="文本框 11"/>
            <p:cNvSpPr txBox="1"/>
            <p:nvPr/>
          </p:nvSpPr>
          <p:spPr>
            <a:xfrm>
              <a:off x="1988577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123138" y="2579457"/>
              <a:ext cx="2345507" cy="861774"/>
              <a:chOff x="3315584" y="3169020"/>
              <a:chExt cx="2345507" cy="86177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15584" y="3169020"/>
                <a:ext cx="23455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Charles</a:t>
                </a:r>
                <a:r>
                  <a:rPr lang="zh-CN" altLang="en-US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介绍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15584" y="3692240"/>
                <a:ext cx="1945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Charles</a:t>
                </a: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的基础知识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988577" y="4298948"/>
            <a:ext cx="3923952" cy="967126"/>
            <a:chOff x="1988577" y="4080834"/>
            <a:chExt cx="3068506" cy="967126"/>
          </a:xfrm>
        </p:grpSpPr>
        <p:sp>
          <p:nvSpPr>
            <p:cNvPr id="17" name="文本框 16"/>
            <p:cNvSpPr txBox="1"/>
            <p:nvPr/>
          </p:nvSpPr>
          <p:spPr>
            <a:xfrm>
              <a:off x="1988577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21812" y="4093853"/>
              <a:ext cx="21352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Charles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的基本使用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32352" y="4298948"/>
            <a:ext cx="2755518" cy="923330"/>
            <a:chOff x="6832352" y="4080834"/>
            <a:chExt cx="2755518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2352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913" y="4218148"/>
              <a:ext cx="16209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课后作业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32351" y="2548679"/>
            <a:ext cx="4380145" cy="923330"/>
            <a:chOff x="6832352" y="2548679"/>
            <a:chExt cx="2755518" cy="923330"/>
          </a:xfrm>
        </p:grpSpPr>
        <p:sp>
          <p:nvSpPr>
            <p:cNvPr id="27" name="文本框 26"/>
            <p:cNvSpPr txBox="1"/>
            <p:nvPr/>
          </p:nvSpPr>
          <p:spPr>
            <a:xfrm>
              <a:off x="6832352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458794" y="2663227"/>
              <a:ext cx="2129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1410854-325B-48B0-89CA-8D49066CBEEB}"/>
              </a:ext>
            </a:extLst>
          </p:cNvPr>
          <p:cNvSpPr/>
          <p:nvPr/>
        </p:nvSpPr>
        <p:spPr>
          <a:xfrm>
            <a:off x="7803162" y="2722979"/>
            <a:ext cx="2345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安装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21169"/>
            <a:ext cx="4698063" cy="1015663"/>
            <a:chOff x="3965221" y="3154001"/>
            <a:chExt cx="4698063" cy="1015663"/>
          </a:xfrm>
        </p:grpSpPr>
        <p:sp>
          <p:nvSpPr>
            <p:cNvPr id="3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0210" y="3364977"/>
              <a:ext cx="3563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err="1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Charlse</a:t>
              </a:r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介绍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40" y="617719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1810" y="1877804"/>
            <a:ext cx="11288380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Charles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是一个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HTTP</a:t>
            </a:r>
            <a:r>
              <a:rPr lang="zh-CN" altLang="en-US" sz="16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代理服务器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,HTTP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监视器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反转代理服务器，当浏览器连接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Charles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的代理访问互联网时，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Charles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可以监控浏览器发送和接收的所有数据。它允许一个开发者查看所有连接互联网的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HTTP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通信，这些包括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request, response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HTTP headers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（包含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cookies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与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caching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信息）。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746" y="989984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主要功能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9745" y="1831433"/>
            <a:ext cx="1098816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SSL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代理。可以截取分析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SSL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的请求。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支持流量控制。可以模拟慢速网络以及等待时间（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latency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）较长的请求。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AJAX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调试。可以自动将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json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xml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数据格式化，方便查看。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AMF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调试。可以将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Flash Remoting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或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Flex Remoting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信息格式化，方便查看。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支持重发网络请求，方便后端调试。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支持修改网络请求参数。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支持网络请求的截获并动态修改。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检查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HTML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CSS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RSS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内容是否符合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W3C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标准。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49" y="2921169"/>
            <a:ext cx="5701240" cy="1015663"/>
            <a:chOff x="3965221" y="3154001"/>
            <a:chExt cx="2573549" cy="1015663"/>
          </a:xfrm>
        </p:grpSpPr>
        <p:sp>
          <p:nvSpPr>
            <p:cNvPr id="3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47190" y="3391616"/>
              <a:ext cx="19915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Charles</a:t>
              </a:r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安装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1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7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40" y="617720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Charles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安装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98051" y="4333818"/>
            <a:ext cx="240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21481" y="2008996"/>
            <a:ext cx="9723462" cy="1420005"/>
            <a:chOff x="7498051" y="2109325"/>
            <a:chExt cx="4246893" cy="1271091"/>
          </a:xfrm>
        </p:grpSpPr>
        <p:sp>
          <p:nvSpPr>
            <p:cNvPr id="20" name="文本框 19"/>
            <p:cNvSpPr txBox="1"/>
            <p:nvPr/>
          </p:nvSpPr>
          <p:spPr>
            <a:xfrm>
              <a:off x="7498051" y="2592893"/>
              <a:ext cx="4246893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hlinkClick r:id="rId6"/>
                </a:rPr>
                <a:t>Download a Free Trial of Charles • Charles Web Debugging Proxy (charlesproxy.com)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98051" y="2109325"/>
              <a:ext cx="2319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下载地址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5A11A-FE21-44C8-A4AA-A6FDF92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Charles </a:t>
            </a:r>
            <a:r>
              <a:rPr lang="zh-CN" altLang="en-US" dirty="0"/>
              <a:t>激活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62DC5-E8C3-4735-830D-193380DA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969"/>
          </a:xfrm>
        </p:spPr>
        <p:txBody>
          <a:bodyPr/>
          <a:lstStyle/>
          <a:p>
            <a:r>
              <a:rPr lang="zh-CN" altLang="en-US" dirty="0"/>
              <a:t>因</a:t>
            </a:r>
            <a:r>
              <a:rPr lang="en-US" altLang="zh-CN" dirty="0" err="1"/>
              <a:t>charles</a:t>
            </a:r>
            <a:r>
              <a:rPr lang="zh-CN" altLang="en-US" dirty="0"/>
              <a:t>使用需要收费，所以需要激活，也可以直接再官网购买进行激活</a:t>
            </a:r>
            <a:endParaRPr lang="en-US" altLang="zh-CN" dirty="0"/>
          </a:p>
          <a:p>
            <a:r>
              <a:rPr lang="zh-CN" altLang="en-US" dirty="0"/>
              <a:t>激活地址：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D6C0D1-9513-4DAD-A644-2FDB43D0E4B9}"/>
              </a:ext>
            </a:extLst>
          </p:cNvPr>
          <p:cNvSpPr txBox="1"/>
          <p:nvPr/>
        </p:nvSpPr>
        <p:spPr>
          <a:xfrm>
            <a:off x="1086775" y="3382390"/>
            <a:ext cx="95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激活地址：</a:t>
            </a:r>
            <a:r>
              <a:rPr lang="en-US" altLang="zh-CN" dirty="0"/>
              <a:t>https://tools.zzzmode.com/mytools/charles/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10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21169"/>
            <a:ext cx="6375942" cy="1015663"/>
            <a:chOff x="3965221" y="3154001"/>
            <a:chExt cx="6375942" cy="1015663"/>
          </a:xfrm>
        </p:grpSpPr>
        <p:sp>
          <p:nvSpPr>
            <p:cNvPr id="3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0209" y="3338352"/>
              <a:ext cx="52409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Charles</a:t>
              </a:r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的基本使用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421</Words>
  <Application>Microsoft Office PowerPoint</Application>
  <PresentationFormat>宽屏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Helvetica Neue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Charles 激活</vt:lpstr>
      <vt:lpstr>PowerPoint 演示文稿</vt:lpstr>
      <vt:lpstr>PowerPoint 演示文稿</vt:lpstr>
      <vt:lpstr>配置电脑抓包</vt:lpstr>
      <vt:lpstr>配置手机抓包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琪瑞</cp:lastModifiedBy>
  <cp:revision>25</cp:revision>
  <dcterms:created xsi:type="dcterms:W3CDTF">2022-02-22T00:55:01Z</dcterms:created>
  <dcterms:modified xsi:type="dcterms:W3CDTF">2022-02-22T05:42:24Z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