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71" r:id="rId7"/>
    <p:sldId id="269" r:id="rId8"/>
    <p:sldId id="281" r:id="rId9"/>
    <p:sldId id="276" r:id="rId10"/>
    <p:sldId id="279" r:id="rId11"/>
    <p:sldId id="280" r:id="rId12"/>
    <p:sldId id="284" r:id="rId13"/>
    <p:sldId id="287" r:id="rId14"/>
    <p:sldId id="289" r:id="rId15"/>
    <p:sldId id="301" r:id="rId16"/>
    <p:sldId id="302" r:id="rId17"/>
    <p:sldId id="290" r:id="rId18"/>
    <p:sldId id="316" r:id="rId19"/>
    <p:sldId id="317" r:id="rId20"/>
    <p:sldId id="318" r:id="rId21"/>
    <p:sldId id="307" r:id="rId22"/>
    <p:sldId id="319" r:id="rId23"/>
    <p:sldId id="308" r:id="rId24"/>
    <p:sldId id="309" r:id="rId25"/>
    <p:sldId id="310" r:id="rId26"/>
    <p:sldId id="311" r:id="rId27"/>
    <p:sldId id="312" r:id="rId28"/>
    <p:sldId id="315" r:id="rId29"/>
    <p:sldId id="32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58" autoAdjust="0"/>
  </p:normalViewPr>
  <p:slideViewPr>
    <p:cSldViewPr>
      <p:cViewPr varScale="1">
        <p:scale>
          <a:sx n="93" d="100"/>
          <a:sy n="93" d="100"/>
        </p:scale>
        <p:origin x="-15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58510B7-D09F-46D0-8289-E336FE414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75311-22F0-43A1-99B6-A6690EDE6C8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E827C-839D-4062-9B09-5CBCF8C47A2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C9C2E-CE80-47A1-88E0-557D11305A3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7DAC2-BBE0-4100-9B72-1B0E17932DC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3ADC1E-8B8C-4630-9D25-52DBF973CE8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43AEF-E7C8-49F9-AA16-7487864D318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59588-0AEF-46F1-9246-F0B623D7799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E57A7-5861-4D62-B0A3-C15C2E82B136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65D04-AC87-45D5-8AB4-1A6CA566719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F2DD-3884-4431-AF16-58E5612DFF89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1FE5F-76EE-4B45-9CC7-846AD27F79FB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01162-CBC3-40C6-9128-8E407FF8436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D3AE3-2DB6-4AE6-996D-5A74EF278105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013A7-5D3C-4E64-A50A-0BA9BDE31D0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3B1B0-B949-4069-A7F3-B58FDADCCB0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7E757-23C8-4D6F-9B4E-B37E5DA7C9E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D8EDE-B4A2-4A5A-8362-4BD0229B63D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1008D-2EDD-4495-A8B7-75511C20DC2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CEE41-2A6F-4C4E-A0CB-53E51D0F149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264E-9DC0-480C-880D-2273D58EA39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61E4A-248A-4796-A854-2906CA5D1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8ECCC-CF93-4729-810B-51B3EC277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052C7-448B-4788-B574-58F55787D4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034E0-61C5-4C39-B3A7-C5F2FD1F8E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2DE71-EB85-4674-A519-24458C7FCF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9F170-3B5F-4A6B-BD47-77F4195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1753C-698F-4F29-BAAF-B2AE638591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96668-8FB0-4517-8806-0FAA18498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A3E3A-AE03-4CBE-AB8C-B4DF0659C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E81C1-2F69-415F-B4A4-4A32A656F8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583B6-3B93-4672-BC8C-D50D5E6F7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F4961-2936-4DE8-844C-431C8BC53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A8D2A-86FE-4AB8-8A9E-0C7217C0B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8C3A8-3CC8-4D33-98C0-C2DB067D5C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549F5-4604-434F-9FDD-48A05764BB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8A04CB6-986A-4421-B46C-6FEFE9DD0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model_1.avi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suspension.avi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susp_steer_1.avi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ideo" Target="HMMWV4Post_All1.avi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ideo" Target="HMMWV4PostAll4.avi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ideo" Target="bump_sim_complete.avi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ideo" Target="Pend_PID.avi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ideo" Target="controlsSimple.avi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controlsObjectFalling.avi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Control\6\test1.avi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 751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smtClean="0"/>
              <a:t>Introduction to ADAMS/View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3914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Snapshot of ADAMS Model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3" cstate="print"/>
          <a:srcRect l="19417" t="14325" r="32039" b="11845"/>
          <a:stretch>
            <a:fillRect/>
          </a:stretch>
        </p:blipFill>
        <p:spPr bwMode="auto">
          <a:xfrm>
            <a:off x="2057400" y="1066800"/>
            <a:ext cx="42084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odel_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1414463"/>
            <a:ext cx="79438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Suspension System</a:t>
            </a:r>
          </a:p>
        </p:txBody>
      </p:sp>
      <p:pic>
        <p:nvPicPr>
          <p:cNvPr id="6" name="suspension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24000"/>
            <a:ext cx="8763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Flexible Tire with Suspension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752600"/>
            <a:ext cx="4038600" cy="4411663"/>
          </a:xfrm>
        </p:spPr>
        <p:txBody>
          <a:bodyPr/>
          <a:lstStyle/>
          <a:p>
            <a:pPr eaLnBrk="1" hangingPunct="1"/>
            <a:r>
              <a:rPr lang="en-US" sz="2600" dirty="0" smtClean="0"/>
              <a:t>Here is a snapshot of suspension system with a flexible tire attached to it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The flexible tire model was imported in ADAMS using a MNF file created using ABAQUS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 l="34694" t="10884" r="12926" b="40137"/>
          <a:stretch>
            <a:fillRect/>
          </a:stretch>
        </p:blipFill>
        <p:spPr bwMode="auto">
          <a:xfrm>
            <a:off x="76200" y="2286000"/>
            <a:ext cx="4800600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Tire deformation</a:t>
            </a:r>
          </a:p>
        </p:txBody>
      </p:sp>
      <p:pic>
        <p:nvPicPr>
          <p:cNvPr id="5" name="susp_steer_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981200"/>
            <a:ext cx="7924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Full Vehicle Model</a:t>
            </a:r>
          </a:p>
        </p:txBody>
      </p:sp>
      <p:pic>
        <p:nvPicPr>
          <p:cNvPr id="7" name="HMMWV4Post_All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905000"/>
            <a:ext cx="85725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Full Vehicle Model</a:t>
            </a:r>
          </a:p>
        </p:txBody>
      </p:sp>
      <p:pic>
        <p:nvPicPr>
          <p:cNvPr id="6" name="HMMWV4PostAll4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752600"/>
            <a:ext cx="85725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Track Model Snapshot</a:t>
            </a:r>
          </a:p>
        </p:txBody>
      </p:sp>
      <p:pic>
        <p:nvPicPr>
          <p:cNvPr id="5" name="bump_sim_complet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95600"/>
            <a:ext cx="8801100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676401"/>
            <a:ext cx="7467600" cy="106680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Track shoes &amp; Rolling elements interact    through frictional contacts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Video available on SBEL lab website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Controls in ADAMS/View</a:t>
            </a:r>
          </a:p>
        </p:txBody>
      </p:sp>
      <p:pic>
        <p:nvPicPr>
          <p:cNvPr id="4" name="Pend_PID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676400"/>
            <a:ext cx="83439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Controls</a:t>
            </a:r>
          </a:p>
        </p:txBody>
      </p:sp>
      <p:pic>
        <p:nvPicPr>
          <p:cNvPr id="4" name="controlsSimpl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905000"/>
            <a:ext cx="84582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543800" cy="804863"/>
          </a:xfrm>
        </p:spPr>
        <p:txBody>
          <a:bodyPr anchor="ctr"/>
          <a:lstStyle/>
          <a:p>
            <a:pPr eaLnBrk="1" hangingPunct="1"/>
            <a:r>
              <a:rPr lang="en-US" sz="3000" smtClean="0"/>
              <a:t>VIRTUAL PROTOTYPING PROCESS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3581400"/>
            <a:ext cx="7924800" cy="3048000"/>
          </a:xfrm>
          <a:noFill/>
        </p:spPr>
        <p:txBody>
          <a:bodyPr/>
          <a:lstStyle/>
          <a:p>
            <a:pPr eaLnBrk="1" hangingPunct="1"/>
            <a:r>
              <a:rPr kumimoji="1" lang="en-US" sz="2100" smtClean="0"/>
              <a:t>Build a model of your design using:</a:t>
            </a:r>
          </a:p>
          <a:p>
            <a:pPr lvl="1" eaLnBrk="1" hangingPunct="1"/>
            <a:r>
              <a:rPr kumimoji="1" lang="en-US" sz="2100" smtClean="0"/>
              <a:t>Bodies</a:t>
            </a:r>
          </a:p>
          <a:p>
            <a:pPr lvl="1" eaLnBrk="1" hangingPunct="1"/>
            <a:r>
              <a:rPr kumimoji="1" lang="en-US" sz="2100" smtClean="0"/>
              <a:t>Forces</a:t>
            </a:r>
          </a:p>
          <a:p>
            <a:pPr lvl="1" eaLnBrk="1" hangingPunct="1"/>
            <a:r>
              <a:rPr kumimoji="1" lang="en-US" sz="2100" smtClean="0"/>
              <a:t>Contacts</a:t>
            </a:r>
          </a:p>
          <a:p>
            <a:pPr lvl="1" eaLnBrk="1" hangingPunct="1"/>
            <a:r>
              <a:rPr kumimoji="1" lang="en-US" sz="2100" smtClean="0"/>
              <a:t>Joints</a:t>
            </a:r>
          </a:p>
          <a:p>
            <a:pPr lvl="1" eaLnBrk="1" hangingPunct="1"/>
            <a:r>
              <a:rPr kumimoji="1" lang="en-US" sz="2100" smtClean="0"/>
              <a:t>Motion generators</a:t>
            </a:r>
          </a:p>
        </p:txBody>
      </p:sp>
      <p:sp>
        <p:nvSpPr>
          <p:cNvPr id="4100" name="AutoShape 28"/>
          <p:cNvSpPr>
            <a:spLocks noChangeArrowheads="1"/>
          </p:cNvSpPr>
          <p:nvPr/>
        </p:nvSpPr>
        <p:spPr bwMode="auto">
          <a:xfrm>
            <a:off x="5334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Build</a:t>
            </a:r>
          </a:p>
        </p:txBody>
      </p:sp>
      <p:sp>
        <p:nvSpPr>
          <p:cNvPr id="4101" name="AutoShape 29"/>
          <p:cNvSpPr>
            <a:spLocks noChangeArrowheads="1"/>
          </p:cNvSpPr>
          <p:nvPr/>
        </p:nvSpPr>
        <p:spPr bwMode="auto">
          <a:xfrm>
            <a:off x="25908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4102" name="AutoShape 30"/>
          <p:cNvSpPr>
            <a:spLocks noChangeArrowheads="1"/>
          </p:cNvSpPr>
          <p:nvPr/>
        </p:nvSpPr>
        <p:spPr bwMode="auto">
          <a:xfrm>
            <a:off x="46482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Review</a:t>
            </a:r>
          </a:p>
        </p:txBody>
      </p:sp>
      <p:sp>
        <p:nvSpPr>
          <p:cNvPr id="4103" name="Rectangle 32"/>
          <p:cNvSpPr>
            <a:spLocks noChangeArrowheads="1"/>
          </p:cNvSpPr>
          <p:nvPr/>
        </p:nvSpPr>
        <p:spPr bwMode="auto">
          <a:xfrm>
            <a:off x="6705600" y="1712913"/>
            <a:ext cx="1524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Improve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Controls</a:t>
            </a:r>
          </a:p>
        </p:txBody>
      </p:sp>
      <p:pic>
        <p:nvPicPr>
          <p:cNvPr id="4" name="controlsObjectFalling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981200"/>
            <a:ext cx="84582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Controls example using ADAMS/SIMULINK </a:t>
            </a:r>
            <a:r>
              <a:rPr lang="en-US" dirty="0"/>
              <a:t>Interface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200400" y="3124200"/>
            <a:ext cx="12954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162800" y="25908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HOIST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162800" y="36576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SWING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162800" y="47244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CROWD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4958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495800" y="3886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>
            <a:off x="4495800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55626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5715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5715000" y="3124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55626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44958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5562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5562600" y="5257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5715000" y="4953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44958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V="1">
            <a:off x="5715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H="1">
            <a:off x="449580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352800" y="3657600"/>
            <a:ext cx="99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ADAMS</a:t>
            </a:r>
          </a:p>
          <a:p>
            <a:r>
              <a:rPr lang="en-US"/>
              <a:t>MODEL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6172200" y="28956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H out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6172200" y="3657600"/>
            <a:ext cx="465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S in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6172200" y="3962400"/>
            <a:ext cx="554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S out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6172200" y="4724400"/>
            <a:ext cx="485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C in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6172200" y="5029200"/>
            <a:ext cx="574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C out</a:t>
            </a:r>
          </a:p>
        </p:txBody>
      </p:sp>
      <p:sp>
        <p:nvSpPr>
          <p:cNvPr id="7221" name="Text Box 53"/>
          <p:cNvSpPr txBox="1">
            <a:spLocks noChangeArrowheads="1"/>
          </p:cNvSpPr>
          <p:nvPr/>
        </p:nvSpPr>
        <p:spPr bwMode="auto">
          <a:xfrm>
            <a:off x="6172200" y="2590800"/>
            <a:ext cx="49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H in</a:t>
            </a:r>
          </a:p>
        </p:txBody>
      </p:sp>
      <p:sp>
        <p:nvSpPr>
          <p:cNvPr id="7223" name="Rectangle 55"/>
          <p:cNvSpPr>
            <a:spLocks noChangeArrowheads="1"/>
          </p:cNvSpPr>
          <p:nvPr/>
        </p:nvSpPr>
        <p:spPr bwMode="auto">
          <a:xfrm>
            <a:off x="838200" y="35052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Position</a:t>
            </a:r>
          </a:p>
          <a:p>
            <a:pPr algn="ctr"/>
            <a:r>
              <a:rPr lang="en-US"/>
              <a:t>x,y,z</a:t>
            </a:r>
          </a:p>
        </p:txBody>
      </p:sp>
      <p:sp>
        <p:nvSpPr>
          <p:cNvPr id="7224" name="Line 56"/>
          <p:cNvSpPr>
            <a:spLocks noChangeShapeType="1"/>
          </p:cNvSpPr>
          <p:nvPr/>
        </p:nvSpPr>
        <p:spPr bwMode="auto">
          <a:xfrm flipH="1">
            <a:off x="22098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25" name="Line 57"/>
          <p:cNvSpPr>
            <a:spLocks noChangeShapeType="1"/>
          </p:cNvSpPr>
          <p:nvPr/>
        </p:nvSpPr>
        <p:spPr bwMode="auto">
          <a:xfrm flipH="1">
            <a:off x="22098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26" name="Line 58"/>
          <p:cNvSpPr>
            <a:spLocks noChangeShapeType="1"/>
          </p:cNvSpPr>
          <p:nvPr/>
        </p:nvSpPr>
        <p:spPr bwMode="auto">
          <a:xfrm flipH="1">
            <a:off x="22098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33400" y="16764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 Electric Mining shovel shown in class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Multi-body model in ADAMS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Motor characteristics and controls in </a:t>
            </a:r>
            <a:r>
              <a:rPr lang="en-US" dirty="0" err="1" smtClean="0"/>
              <a:t>Simulink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3600" dirty="0" smtClean="0"/>
              <a:t>Snapshot of ADAMS/View </a:t>
            </a:r>
            <a:r>
              <a:rPr lang="en-US" sz="3600" dirty="0" err="1" smtClean="0"/>
              <a:t>multibody</a:t>
            </a:r>
            <a:r>
              <a:rPr lang="en-US" sz="3600" smtClean="0"/>
              <a:t> </a:t>
            </a:r>
            <a:r>
              <a:rPr lang="en-US" sz="3600" smtClean="0"/>
              <a:t>dynamic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pic>
        <p:nvPicPr>
          <p:cNvPr id="18441" name="test1.avi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133600"/>
            <a:ext cx="8191500" cy="36877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4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84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4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8441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ADAMS/Controls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4419600" cy="3581400"/>
          </a:xfrm>
        </p:spPr>
        <p:txBody>
          <a:bodyPr/>
          <a:lstStyle/>
          <a:p>
            <a:r>
              <a:rPr lang="en-US" sz="2600" dirty="0"/>
              <a:t>Plug-In </a:t>
            </a:r>
            <a:r>
              <a:rPr lang="en-US" sz="2600" dirty="0" smtClean="0"/>
              <a:t>creates </a:t>
            </a:r>
            <a:r>
              <a:rPr lang="en-US" sz="2600" dirty="0"/>
              <a:t>the ADAMS PLANT (*.m,*.cmd,*.adm</a:t>
            </a:r>
            <a:r>
              <a:rPr lang="en-US" sz="2600" dirty="0" smtClean="0"/>
              <a:t>)</a:t>
            </a:r>
          </a:p>
          <a:p>
            <a:pPr lvl="1"/>
            <a:r>
              <a:rPr lang="en-US" sz="2200" dirty="0" smtClean="0"/>
              <a:t>Used to export ADAMS/View model into </a:t>
            </a:r>
            <a:r>
              <a:rPr lang="en-US" sz="2200" dirty="0" err="1" smtClean="0"/>
              <a:t>Simulink</a:t>
            </a:r>
            <a:endParaRPr lang="en-US" sz="2200" dirty="0"/>
          </a:p>
          <a:p>
            <a:r>
              <a:rPr lang="en-US" sz="2600" dirty="0"/>
              <a:t>State Variables as Inputs and </a:t>
            </a:r>
            <a:r>
              <a:rPr lang="en-US" sz="2600" dirty="0" smtClean="0"/>
              <a:t>Outputs between ADAMS &amp; </a:t>
            </a:r>
            <a:r>
              <a:rPr lang="en-US" sz="2600" dirty="0" err="1" smtClean="0"/>
              <a:t>Simulink</a:t>
            </a:r>
            <a:r>
              <a:rPr lang="en-US" sz="2600" dirty="0" smtClean="0"/>
              <a:t> simulators</a:t>
            </a:r>
            <a:endParaRPr lang="en-US" sz="2600" dirty="0"/>
          </a:p>
          <a:p>
            <a:endParaRPr lang="en-US" sz="2600" dirty="0"/>
          </a:p>
        </p:txBody>
      </p:sp>
      <p:pic>
        <p:nvPicPr>
          <p:cNvPr id="20484" name="Picture 4" descr="adamscontrolplatexpor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11725" y="1719263"/>
            <a:ext cx="3509963" cy="44116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SIMULINK Model</a:t>
            </a:r>
          </a:p>
        </p:txBody>
      </p:sp>
      <p:pic>
        <p:nvPicPr>
          <p:cNvPr id="19460" name="Picture 4" descr="overvie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81600" y="1905000"/>
            <a:ext cx="3544888" cy="3997325"/>
          </a:xfrm>
          <a:noFill/>
          <a:ln/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441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81000" y="2895600"/>
            <a:ext cx="480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 err="1"/>
              <a:t>Adams_sub</a:t>
            </a:r>
            <a:r>
              <a:rPr lang="en-US" sz="2600" dirty="0"/>
              <a:t> = Adams Model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/>
              <a:t>Motor characteristics included in Lookup </a:t>
            </a:r>
            <a:r>
              <a:rPr lang="en-US" sz="2600" dirty="0" smtClean="0"/>
              <a:t>Tables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 smtClean="0"/>
              <a:t>Three different motors</a:t>
            </a:r>
          </a:p>
          <a:p>
            <a:pPr marL="1257300" lvl="2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 smtClean="0"/>
              <a:t>Hoist</a:t>
            </a:r>
          </a:p>
          <a:p>
            <a:pPr marL="1257300" lvl="2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 smtClean="0"/>
              <a:t>Swing</a:t>
            </a:r>
          </a:p>
          <a:p>
            <a:pPr marL="1257300" lvl="2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 smtClean="0"/>
              <a:t>Crowd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SIMULINK Model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6781800" cy="566737"/>
          </a:xfrm>
        </p:spPr>
        <p:txBody>
          <a:bodyPr/>
          <a:lstStyle/>
          <a:p>
            <a:r>
              <a:rPr lang="en-US" sz="2600"/>
              <a:t>Swing Motion torque controlled</a:t>
            </a:r>
          </a:p>
        </p:txBody>
      </p:sp>
      <p:pic>
        <p:nvPicPr>
          <p:cNvPr id="28676" name="Picture 4" descr="swingmo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286000"/>
            <a:ext cx="8001000" cy="41529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SIMULINK Model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6705600" cy="947737"/>
          </a:xfrm>
          <a:noFill/>
          <a:ln/>
        </p:spPr>
        <p:txBody>
          <a:bodyPr/>
          <a:lstStyle/>
          <a:p>
            <a:r>
              <a:rPr lang="en-US" sz="2600"/>
              <a:t>Crowd Motion velocity controlled</a:t>
            </a:r>
          </a:p>
        </p:txBody>
      </p:sp>
      <p:pic>
        <p:nvPicPr>
          <p:cNvPr id="30725" name="Picture 5" descr="crowdmo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819400"/>
            <a:ext cx="8534400" cy="1714500"/>
          </a:xfrm>
          <a:noFill/>
          <a:ln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SIMULINK Model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6019800" cy="14478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600"/>
          </a:p>
          <a:p>
            <a:r>
              <a:rPr lang="en-US" sz="2600"/>
              <a:t>Hoist Motion velocity controlled</a:t>
            </a:r>
          </a:p>
          <a:p>
            <a:pPr>
              <a:buFont typeface="Wingdings" pitchFamily="2" charset="2"/>
              <a:buNone/>
            </a:pPr>
            <a:endParaRPr lang="en-US" sz="2600"/>
          </a:p>
        </p:txBody>
      </p:sp>
      <p:pic>
        <p:nvPicPr>
          <p:cNvPr id="31749" name="Picture 5" descr="hoistmo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165350"/>
            <a:ext cx="8458200" cy="3454400"/>
          </a:xfrm>
          <a:noFill/>
          <a:ln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4411662"/>
          </a:xfrm>
        </p:spPr>
        <p:txBody>
          <a:bodyPr/>
          <a:lstStyle/>
          <a:p>
            <a:r>
              <a:rPr lang="en-US" sz="2200" dirty="0" smtClean="0"/>
              <a:t>Simulation results easily imported and analyzed using ADAMS/</a:t>
            </a:r>
            <a:r>
              <a:rPr lang="en-US" sz="2200" dirty="0" err="1" smtClean="0"/>
              <a:t>PostProcessor</a:t>
            </a:r>
            <a:endParaRPr lang="en-US" sz="2200" dirty="0" smtClean="0"/>
          </a:p>
          <a:p>
            <a:r>
              <a:rPr lang="en-US" sz="2200" dirty="0" smtClean="0"/>
              <a:t>.</a:t>
            </a:r>
            <a:r>
              <a:rPr lang="en-US" sz="2200" dirty="0"/>
              <a:t>GRA Files </a:t>
            </a:r>
            <a:r>
              <a:rPr lang="en-US" sz="2200" dirty="0">
                <a:sym typeface="Wingdings" pitchFamily="2" charset="2"/>
              </a:rPr>
              <a:t> Animations</a:t>
            </a:r>
            <a:endParaRPr lang="en-US" sz="2200" dirty="0"/>
          </a:p>
          <a:p>
            <a:r>
              <a:rPr lang="en-US" sz="2200" dirty="0"/>
              <a:t>.RES Files </a:t>
            </a:r>
            <a:r>
              <a:rPr lang="en-US" sz="2200" dirty="0">
                <a:sym typeface="Wingdings" pitchFamily="2" charset="2"/>
              </a:rPr>
              <a:t> Plots</a:t>
            </a:r>
          </a:p>
          <a:p>
            <a:r>
              <a:rPr lang="en-US" sz="2200" dirty="0">
                <a:sym typeface="Wingdings" pitchFamily="2" charset="2"/>
              </a:rPr>
              <a:t>Example Plots of Swing Torque and Velocity</a:t>
            </a:r>
            <a:endParaRPr lang="en-US" sz="2200" dirty="0"/>
          </a:p>
        </p:txBody>
      </p:sp>
      <p:pic>
        <p:nvPicPr>
          <p:cNvPr id="21508" name="Picture 4" descr="swing_torqu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3733800"/>
            <a:ext cx="4572000" cy="2066925"/>
          </a:xfrm>
          <a:noFill/>
          <a:ln/>
        </p:spPr>
      </p:pic>
      <p:pic>
        <p:nvPicPr>
          <p:cNvPr id="21515" name="Picture 11" descr="swing_velocity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19600" y="3733800"/>
            <a:ext cx="4724400" cy="21351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Interested in specific models or animations?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r>
              <a:rPr lang="en-US" dirty="0" err="1" smtClean="0"/>
              <a:t>Makarand</a:t>
            </a:r>
            <a:r>
              <a:rPr lang="en-US" dirty="0" smtClean="0"/>
              <a:t> or Justin in the lab</a:t>
            </a:r>
          </a:p>
          <a:p>
            <a:pPr lvl="1"/>
            <a:r>
              <a:rPr lang="en-US" dirty="0" err="1" smtClean="0"/>
              <a:t>Makarand</a:t>
            </a:r>
            <a:r>
              <a:rPr lang="en-US" dirty="0" smtClean="0"/>
              <a:t> – </a:t>
            </a:r>
            <a:r>
              <a:rPr lang="en-US" dirty="0" err="1" smtClean="0"/>
              <a:t>datar</a:t>
            </a:r>
            <a:r>
              <a:rPr lang="en-US" dirty="0" smtClean="0"/>
              <a:t> @ wisc.edu</a:t>
            </a:r>
          </a:p>
          <a:p>
            <a:pPr lvl="1"/>
            <a:r>
              <a:rPr lang="en-US" dirty="0" smtClean="0"/>
              <a:t>Justin – </a:t>
            </a:r>
            <a:r>
              <a:rPr lang="en-US" dirty="0" err="1" smtClean="0"/>
              <a:t>jcmadsen</a:t>
            </a:r>
            <a:r>
              <a:rPr lang="en-US" dirty="0" smtClean="0"/>
              <a:t> @ wisc.edu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ChangeArrowheads="1"/>
          </p:cNvSpPr>
          <p:nvPr/>
        </p:nvSpPr>
        <p:spPr bwMode="auto">
          <a:xfrm>
            <a:off x="5334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Build</a:t>
            </a:r>
          </a:p>
        </p:txBody>
      </p:sp>
      <p:sp>
        <p:nvSpPr>
          <p:cNvPr id="5123" name="AutoShape 5"/>
          <p:cNvSpPr>
            <a:spLocks noChangeArrowheads="1"/>
          </p:cNvSpPr>
          <p:nvPr/>
        </p:nvSpPr>
        <p:spPr bwMode="auto">
          <a:xfrm>
            <a:off x="25908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5124" name="AutoShape 6"/>
          <p:cNvSpPr>
            <a:spLocks noChangeArrowheads="1"/>
          </p:cNvSpPr>
          <p:nvPr/>
        </p:nvSpPr>
        <p:spPr bwMode="auto">
          <a:xfrm>
            <a:off x="46482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Review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705600" y="1712913"/>
            <a:ext cx="1524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Improve</a:t>
            </a:r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543800" cy="804863"/>
          </a:xfrm>
        </p:spPr>
        <p:txBody>
          <a:bodyPr anchor="ctr"/>
          <a:lstStyle/>
          <a:p>
            <a:pPr eaLnBrk="1" hangingPunct="1"/>
            <a:r>
              <a:rPr lang="en-US" sz="3000" smtClean="0"/>
              <a:t>VIRTUAL PROTOTYPING PROCESS</a:t>
            </a:r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62000" y="3200400"/>
            <a:ext cx="7848600" cy="3200400"/>
          </a:xfrm>
          <a:noFill/>
        </p:spPr>
        <p:txBody>
          <a:bodyPr/>
          <a:lstStyle/>
          <a:p>
            <a:pPr eaLnBrk="1" hangingPunct="1"/>
            <a:r>
              <a:rPr kumimoji="1" lang="en-US" sz="2100" smtClean="0"/>
              <a:t>Test your design using:</a:t>
            </a:r>
          </a:p>
          <a:p>
            <a:pPr lvl="1" eaLnBrk="1" hangingPunct="1"/>
            <a:r>
              <a:rPr kumimoji="1" lang="en-US" sz="2100" smtClean="0"/>
              <a:t>Measures</a:t>
            </a:r>
          </a:p>
          <a:p>
            <a:pPr lvl="1" eaLnBrk="1" hangingPunct="1"/>
            <a:r>
              <a:rPr kumimoji="1" lang="en-US" sz="2100" smtClean="0"/>
              <a:t>Simulations</a:t>
            </a:r>
          </a:p>
          <a:p>
            <a:pPr lvl="1" eaLnBrk="1" hangingPunct="1"/>
            <a:r>
              <a:rPr kumimoji="1" lang="en-US" sz="2100" smtClean="0"/>
              <a:t>Animations</a:t>
            </a:r>
          </a:p>
          <a:p>
            <a:pPr lvl="1" eaLnBrk="1" hangingPunct="1"/>
            <a:r>
              <a:rPr kumimoji="1" lang="en-US" sz="2100" smtClean="0"/>
              <a:t>Plots</a:t>
            </a:r>
          </a:p>
          <a:p>
            <a:pPr eaLnBrk="1" hangingPunct="1"/>
            <a:r>
              <a:rPr kumimoji="1" lang="en-US" sz="2100" smtClean="0"/>
              <a:t>Validate your model by:</a:t>
            </a:r>
          </a:p>
          <a:p>
            <a:pPr lvl="1" eaLnBrk="1" hangingPunct="1"/>
            <a:r>
              <a:rPr kumimoji="1" lang="en-US" sz="2100" smtClean="0"/>
              <a:t>Importing test data</a:t>
            </a:r>
          </a:p>
          <a:p>
            <a:pPr lvl="1" eaLnBrk="1" hangingPunct="1"/>
            <a:r>
              <a:rPr kumimoji="1" lang="en-US" sz="2100" smtClean="0"/>
              <a:t>Superimposing test data</a:t>
            </a:r>
          </a:p>
          <a:p>
            <a:pPr eaLnBrk="1" hangingPunct="1"/>
            <a:endParaRPr kumimoji="1"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5"/>
          <p:cNvSpPr>
            <a:spLocks noChangeArrowheads="1"/>
          </p:cNvSpPr>
          <p:nvPr/>
        </p:nvSpPr>
        <p:spPr bwMode="auto">
          <a:xfrm>
            <a:off x="5334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Build</a:t>
            </a:r>
          </a:p>
        </p:txBody>
      </p:sp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5908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6148" name="AutoShape 7"/>
          <p:cNvSpPr>
            <a:spLocks noChangeArrowheads="1"/>
          </p:cNvSpPr>
          <p:nvPr/>
        </p:nvSpPr>
        <p:spPr bwMode="auto">
          <a:xfrm>
            <a:off x="46482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Review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6705600" y="1712913"/>
            <a:ext cx="1524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Improve</a:t>
            </a:r>
          </a:p>
        </p:txBody>
      </p:sp>
      <p:sp>
        <p:nvSpPr>
          <p:cNvPr id="6150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543800" cy="804863"/>
          </a:xfrm>
        </p:spPr>
        <p:txBody>
          <a:bodyPr anchor="ctr"/>
          <a:lstStyle/>
          <a:p>
            <a:pPr eaLnBrk="1" hangingPunct="1"/>
            <a:r>
              <a:rPr lang="en-US" sz="3000" smtClean="0"/>
              <a:t>VIRTUAL PROTOTYPING PROCESS</a:t>
            </a:r>
          </a:p>
        </p:txBody>
      </p:sp>
      <p:sp>
        <p:nvSpPr>
          <p:cNvPr id="615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7772400" cy="3276600"/>
          </a:xfrm>
          <a:noFill/>
        </p:spPr>
        <p:txBody>
          <a:bodyPr/>
          <a:lstStyle/>
          <a:p>
            <a:pPr eaLnBrk="1" hangingPunct="1"/>
            <a:r>
              <a:rPr kumimoji="1" lang="en-US" sz="2100" smtClean="0"/>
              <a:t>Review your model by adding:</a:t>
            </a:r>
          </a:p>
          <a:p>
            <a:pPr lvl="1" eaLnBrk="1" hangingPunct="1"/>
            <a:r>
              <a:rPr kumimoji="1" lang="en-US" sz="2100" smtClean="0"/>
              <a:t>Friction</a:t>
            </a:r>
          </a:p>
          <a:p>
            <a:pPr lvl="1" eaLnBrk="1" hangingPunct="1"/>
            <a:r>
              <a:rPr kumimoji="1" lang="en-US" sz="2100" smtClean="0"/>
              <a:t>Forcing functions</a:t>
            </a:r>
          </a:p>
          <a:p>
            <a:pPr lvl="1" eaLnBrk="1" hangingPunct="1"/>
            <a:r>
              <a:rPr kumimoji="1" lang="en-US" sz="2100" smtClean="0"/>
              <a:t>Flexible parts</a:t>
            </a:r>
          </a:p>
          <a:p>
            <a:pPr lvl="1" eaLnBrk="1" hangingPunct="1"/>
            <a:r>
              <a:rPr kumimoji="1" lang="en-US" sz="2100" smtClean="0"/>
              <a:t>Control systems</a:t>
            </a:r>
          </a:p>
          <a:p>
            <a:pPr eaLnBrk="1" hangingPunct="1"/>
            <a:r>
              <a:rPr kumimoji="1" lang="en-US" sz="2100" smtClean="0"/>
              <a:t>Iterate your design through variations using:</a:t>
            </a:r>
          </a:p>
          <a:p>
            <a:pPr lvl="1" eaLnBrk="1" hangingPunct="1"/>
            <a:r>
              <a:rPr kumimoji="1" lang="en-US" sz="2100" smtClean="0"/>
              <a:t>Parametrics</a:t>
            </a:r>
          </a:p>
          <a:p>
            <a:pPr lvl="1" eaLnBrk="1" hangingPunct="1"/>
            <a:r>
              <a:rPr kumimoji="1" lang="en-US" sz="2100" smtClean="0"/>
              <a:t>Design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4"/>
          <p:cNvSpPr>
            <a:spLocks noChangeArrowheads="1"/>
          </p:cNvSpPr>
          <p:nvPr/>
        </p:nvSpPr>
        <p:spPr bwMode="auto">
          <a:xfrm>
            <a:off x="5334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Build</a:t>
            </a:r>
          </a:p>
        </p:txBody>
      </p:sp>
      <p:sp>
        <p:nvSpPr>
          <p:cNvPr id="7171" name="AutoShape 5"/>
          <p:cNvSpPr>
            <a:spLocks noChangeArrowheads="1"/>
          </p:cNvSpPr>
          <p:nvPr/>
        </p:nvSpPr>
        <p:spPr bwMode="auto">
          <a:xfrm>
            <a:off x="25908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7172" name="AutoShape 6"/>
          <p:cNvSpPr>
            <a:spLocks noChangeArrowheads="1"/>
          </p:cNvSpPr>
          <p:nvPr/>
        </p:nvSpPr>
        <p:spPr bwMode="auto">
          <a:xfrm>
            <a:off x="4648200" y="1676400"/>
            <a:ext cx="2057400" cy="1143000"/>
          </a:xfrm>
          <a:prstGeom prst="right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Review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6705600" y="1712913"/>
            <a:ext cx="1524000" cy="1066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Improve</a:t>
            </a:r>
          </a:p>
        </p:txBody>
      </p:sp>
      <p:sp>
        <p:nvSpPr>
          <p:cNvPr id="7174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543800" cy="804863"/>
          </a:xfrm>
        </p:spPr>
        <p:txBody>
          <a:bodyPr anchor="ctr"/>
          <a:lstStyle/>
          <a:p>
            <a:pPr eaLnBrk="1" hangingPunct="1"/>
            <a:r>
              <a:rPr lang="en-US" sz="3000" smtClean="0"/>
              <a:t>VIRTUAL PROTOTYPING PROCESS</a:t>
            </a:r>
          </a:p>
        </p:txBody>
      </p:sp>
      <p:sp>
        <p:nvSpPr>
          <p:cNvPr id="717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3581400"/>
            <a:ext cx="7772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sz="2100" smtClean="0"/>
              <a:t>Improve your design using: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z="2100" smtClean="0"/>
              <a:t>DOEs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z="2100" smtClean="0"/>
              <a:t>Optimization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100" smtClean="0"/>
              <a:t>Automate your design process using: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z="2100" smtClean="0"/>
              <a:t>Custom menus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z="2100" smtClean="0"/>
              <a:t>Macros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z="2100" smtClean="0"/>
              <a:t>Custom dialog boxes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some parts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Link</a:t>
            </a:r>
          </a:p>
          <a:p>
            <a:pPr eaLnBrk="1" hangingPunct="1"/>
            <a:r>
              <a:rPr lang="en-US" dirty="0" smtClean="0"/>
              <a:t>Box</a:t>
            </a:r>
          </a:p>
          <a:p>
            <a:pPr eaLnBrk="1" hangingPunct="1"/>
            <a:r>
              <a:rPr lang="en-US" dirty="0" smtClean="0"/>
              <a:t>Sphere</a:t>
            </a:r>
          </a:p>
          <a:p>
            <a:pPr eaLnBrk="1" hangingPunct="1"/>
            <a:r>
              <a:rPr lang="en-US" dirty="0" smtClean="0"/>
              <a:t>Extrusion</a:t>
            </a:r>
          </a:p>
          <a:p>
            <a:pPr eaLnBrk="1" hangingPunct="1"/>
            <a:r>
              <a:rPr lang="en-US" dirty="0" smtClean="0"/>
              <a:t>Importing a geometry from CAD</a:t>
            </a:r>
          </a:p>
          <a:p>
            <a:pPr lvl="1" eaLnBrk="1" hangingPunct="1"/>
            <a:r>
              <a:rPr lang="en-US" dirty="0" smtClean="0"/>
              <a:t>In ADAMS/View, use </a:t>
            </a:r>
            <a:r>
              <a:rPr lang="en-US" dirty="0" err="1" smtClean="0"/>
              <a:t>File</a:t>
            </a:r>
            <a:r>
              <a:rPr lang="en-US" dirty="0" err="1" smtClean="0">
                <a:sym typeface="Wingdings" pitchFamily="2" charset="2"/>
              </a:rPr>
              <a:t>Import</a:t>
            </a:r>
            <a:endParaRPr lang="en-US" dirty="0" smtClean="0">
              <a:sym typeface="Wingdings" pitchFamily="2" charset="2"/>
            </a:endParaRP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Change the </a:t>
            </a:r>
            <a:r>
              <a:rPr lang="en-US" dirty="0" err="1" smtClean="0">
                <a:sym typeface="Wingdings" pitchFamily="2" charset="2"/>
              </a:rPr>
              <a:t>filetype</a:t>
            </a:r>
            <a:r>
              <a:rPr lang="en-US" dirty="0" smtClean="0">
                <a:sym typeface="Wingdings" pitchFamily="2" charset="2"/>
              </a:rPr>
              <a:t> to CAD standard</a:t>
            </a: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e.g. </a:t>
            </a:r>
            <a:r>
              <a:rPr lang="en-US" dirty="0" err="1" smtClean="0">
                <a:sym typeface="Wingdings" pitchFamily="2" charset="2"/>
              </a:rPr>
              <a:t>Parasolid</a:t>
            </a:r>
            <a:r>
              <a:rPr lang="en-US" dirty="0" smtClean="0">
                <a:sym typeface="Wingdings" pitchFamily="2" charset="2"/>
              </a:rPr>
              <a:t> (*.</a:t>
            </a:r>
            <a:r>
              <a:rPr lang="en-US" dirty="0" err="1" smtClean="0">
                <a:sym typeface="Wingdings" pitchFamily="2" charset="2"/>
              </a:rPr>
              <a:t>x_t</a:t>
            </a:r>
            <a:r>
              <a:rPr lang="en-US" dirty="0" smtClean="0">
                <a:sym typeface="Wingdings" pitchFamily="2" charset="2"/>
              </a:rPr>
              <a:t>, *.</a:t>
            </a:r>
            <a:r>
              <a:rPr lang="en-US" dirty="0" err="1" smtClean="0">
                <a:sym typeface="Wingdings" pitchFamily="2" charset="2"/>
              </a:rPr>
              <a:t>x_b</a:t>
            </a:r>
            <a:r>
              <a:rPr lang="en-US" dirty="0" smtClean="0">
                <a:sym typeface="Wingdings" pitchFamily="2" charset="2"/>
              </a:rPr>
              <a:t>), IGES, STEP</a:t>
            </a: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Properly defined solids will have their inertia properties imported</a:t>
            </a: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Sheet/surfaces need to have their inertia defined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dirty="0" smtClean="0"/>
              <a:t>Definition of a constraint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dirty="0" smtClean="0"/>
              <a:t>Restricts relative movement between parts.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dirty="0" smtClean="0"/>
              <a:t>Represents idealized connections.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dirty="0" smtClean="0"/>
              <a:t>Removes rotational and/or translational DOF from a system.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dirty="0" smtClean="0"/>
              <a:t>Joints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dirty="0" smtClean="0"/>
              <a:t>Revolute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dirty="0" smtClean="0"/>
              <a:t>Translational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dirty="0" smtClean="0"/>
              <a:t>Fixed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dirty="0" smtClean="0"/>
              <a:t>etc., e.g. Joint Primitives, Hooke, etc.</a:t>
            </a:r>
          </a:p>
          <a:p>
            <a:pPr eaLnBrk="1" hangingPunct="1">
              <a:lnSpc>
                <a:spcPct val="90000"/>
              </a:lnSpc>
            </a:pPr>
            <a:endParaRPr kumimoji="1"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Slider Crank Example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3" cstate="print"/>
          <a:srcRect l="2403" t="22987" r="4233" b="38571"/>
          <a:stretch>
            <a:fillRect/>
          </a:stretch>
        </p:blipFill>
        <p:spPr bwMode="auto">
          <a:xfrm>
            <a:off x="457200" y="2895600"/>
            <a:ext cx="81930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layout for a quick return Mechanism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 cstate="print"/>
          <a:srcRect l="7895" t="3017" r="10527" b="471"/>
          <a:stretch>
            <a:fillRect/>
          </a:stretch>
        </p:blipFill>
        <p:spPr bwMode="auto">
          <a:xfrm>
            <a:off x="1676400" y="1600200"/>
            <a:ext cx="472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5163</TotalTime>
  <Words>469</Words>
  <Application>Microsoft Office PowerPoint</Application>
  <PresentationFormat>On-screen Show (4:3)</PresentationFormat>
  <Paragraphs>154</Paragraphs>
  <Slides>29</Slides>
  <Notes>20</Notes>
  <HiddenSlides>0</HiddenSlides>
  <MMClips>10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Network</vt:lpstr>
      <vt:lpstr>Introduction to ADAMS/View</vt:lpstr>
      <vt:lpstr>VIRTUAL PROTOTYPING PROCESS</vt:lpstr>
      <vt:lpstr>VIRTUAL PROTOTYPING PROCESS</vt:lpstr>
      <vt:lpstr>VIRTUAL PROTOTYPING PROCESS</vt:lpstr>
      <vt:lpstr>VIRTUAL PROTOTYPING PROCESS</vt:lpstr>
      <vt:lpstr>Creating some parts</vt:lpstr>
      <vt:lpstr>Constraints</vt:lpstr>
      <vt:lpstr>Slider Crank Example</vt:lpstr>
      <vt:lpstr>Reference layout for a quick return Mechanism</vt:lpstr>
      <vt:lpstr>Snapshot of ADAMS Model</vt:lpstr>
      <vt:lpstr>Slide 11</vt:lpstr>
      <vt:lpstr>Suspension System</vt:lpstr>
      <vt:lpstr>Flexible Tire with Suspension</vt:lpstr>
      <vt:lpstr>Tire deformation</vt:lpstr>
      <vt:lpstr>Full Vehicle Model</vt:lpstr>
      <vt:lpstr>Full Vehicle Model</vt:lpstr>
      <vt:lpstr>Track Model Snapshot</vt:lpstr>
      <vt:lpstr>Controls in ADAMS/View</vt:lpstr>
      <vt:lpstr>Controls</vt:lpstr>
      <vt:lpstr>Controls</vt:lpstr>
      <vt:lpstr>Controls example using ADAMS/SIMULINK Interface</vt:lpstr>
      <vt:lpstr>Snapshot of ADAMS/View multibody dynamic model</vt:lpstr>
      <vt:lpstr>ADAMS/Controls</vt:lpstr>
      <vt:lpstr>SIMULINK Model</vt:lpstr>
      <vt:lpstr>SIMULINK Model</vt:lpstr>
      <vt:lpstr>SIMULINK Model</vt:lpstr>
      <vt:lpstr>SIMULINK Model</vt:lpstr>
      <vt:lpstr>Results</vt:lpstr>
      <vt:lpstr>Interested in specific models or animations?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datar</dc:creator>
  <cp:lastModifiedBy>Dan Negrut</cp:lastModifiedBy>
  <cp:revision>30</cp:revision>
  <dcterms:created xsi:type="dcterms:W3CDTF">2007-08-08T16:34:26Z</dcterms:created>
  <dcterms:modified xsi:type="dcterms:W3CDTF">2010-02-09T00:41:50Z</dcterms:modified>
</cp:coreProperties>
</file>