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27"/>
  </p:notesMasterIdLst>
  <p:handoutMasterIdLst>
    <p:handoutMasterId r:id="rId28"/>
  </p:handoutMasterIdLst>
  <p:sldIdLst>
    <p:sldId id="931" r:id="rId2"/>
    <p:sldId id="932" r:id="rId3"/>
    <p:sldId id="887" r:id="rId4"/>
    <p:sldId id="917" r:id="rId5"/>
    <p:sldId id="918" r:id="rId6"/>
    <p:sldId id="889" r:id="rId7"/>
    <p:sldId id="919" r:id="rId8"/>
    <p:sldId id="920" r:id="rId9"/>
    <p:sldId id="921" r:id="rId10"/>
    <p:sldId id="925" r:id="rId11"/>
    <p:sldId id="926" r:id="rId12"/>
    <p:sldId id="928" r:id="rId13"/>
    <p:sldId id="927" r:id="rId14"/>
    <p:sldId id="930" r:id="rId15"/>
    <p:sldId id="933" r:id="rId16"/>
    <p:sldId id="934" r:id="rId17"/>
    <p:sldId id="935" r:id="rId18"/>
    <p:sldId id="936" r:id="rId19"/>
    <p:sldId id="953" r:id="rId20"/>
    <p:sldId id="954" r:id="rId21"/>
    <p:sldId id="955" r:id="rId22"/>
    <p:sldId id="957" r:id="rId23"/>
    <p:sldId id="956" r:id="rId24"/>
    <p:sldId id="958" r:id="rId25"/>
    <p:sldId id="959" r:id="rId26"/>
  </p:sldIdLst>
  <p:sldSz cx="9144000" cy="6858000" type="screen4x3"/>
  <p:notesSz cx="7010400" cy="9296400"/>
  <p:embeddedFontLst>
    <p:embeddedFont>
      <p:font typeface="Tahoma" pitchFamily="34" charset="0"/>
      <p:regular r:id="rId29"/>
      <p:bold r:id="rId30"/>
    </p:embeddedFont>
    <p:embeddedFont>
      <p:font typeface="cmsy10" pitchFamily="34" charset="0"/>
      <p:regular r:id="rId31"/>
    </p:embeddedFont>
    <p:embeddedFont>
      <p:font typeface="cmmi10" pitchFamily="34" charset="0"/>
      <p:regular r:id="rId32"/>
    </p:embeddedFont>
  </p:embeddedFontLst>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Negrut" initials="D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FF6600"/>
    <a:srgbClr val="0099CC"/>
    <a:srgbClr val="A7B6E7"/>
    <a:srgbClr val="FF0000"/>
    <a:srgbClr val="8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7" autoAdjust="0"/>
    <p:restoredTop sz="94656" autoAdjust="0"/>
  </p:normalViewPr>
  <p:slideViewPr>
    <p:cSldViewPr>
      <p:cViewPr varScale="1">
        <p:scale>
          <a:sx n="119" d="100"/>
          <a:sy n="119" d="100"/>
        </p:scale>
        <p:origin x="-1062" y="-102"/>
      </p:cViewPr>
      <p:guideLst>
        <p:guide orient="horz" pos="2160"/>
        <p:guide pos="2880"/>
      </p:guideLst>
    </p:cSldViewPr>
  </p:slideViewPr>
  <p:outlineViewPr>
    <p:cViewPr>
      <p:scale>
        <a:sx n="33" d="100"/>
        <a:sy n="33" d="100"/>
      </p:scale>
      <p:origin x="0" y="31296"/>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24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0024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0025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0025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B1F2A13-956C-4708-A61E-CBABBBEFF86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smtClean="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smtClean="0"/>
            </a:lvl1pPr>
          </a:lstStyle>
          <a:p>
            <a:pPr>
              <a:defRPr/>
            </a:pPr>
            <a:endParaRPr lang="en-US"/>
          </a:p>
        </p:txBody>
      </p:sp>
      <p:sp>
        <p:nvSpPr>
          <p:cNvPr id="5140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smtClean="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vl1pPr>
          </a:lstStyle>
          <a:p>
            <a:pPr>
              <a:defRPr/>
            </a:pPr>
            <a:fld id="{F8D30C5E-2BE9-4CAC-AABA-34653A95D74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FA5925CA-3456-40B9-97D4-F4B39903F971}" type="slidenum">
              <a:rPr lang="en-US"/>
              <a:pPr/>
              <a:t>1</a:t>
            </a:fld>
            <a:endParaRPr lang="en-US"/>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2E5922AF-28D9-4BD1-868D-5DA8BE7F5C9C}" type="slidenum">
              <a:rPr lang="en-US"/>
              <a:pPr/>
              <a:t>2</a:t>
            </a:fld>
            <a:endParaRPr lang="en-US"/>
          </a:p>
        </p:txBody>
      </p:sp>
      <p:sp>
        <p:nvSpPr>
          <p:cNvPr id="516099" name="Rectangle 2"/>
          <p:cNvSpPr>
            <a:spLocks noGrp="1" noRot="1" noChangeAspect="1" noChangeArrowheads="1" noTextEdit="1"/>
          </p:cNvSpPr>
          <p:nvPr>
            <p:ph type="sldImg"/>
          </p:nvPr>
        </p:nvSpPr>
        <p:spPr>
          <a:xfrm>
            <a:off x="1182688" y="695325"/>
            <a:ext cx="4648200" cy="3486150"/>
          </a:xfrm>
          <a:ln/>
        </p:spPr>
      </p:sp>
      <p:sp>
        <p:nvSpPr>
          <p:cNvPr id="516100" name="Rectangle 3"/>
          <p:cNvSpPr>
            <a:spLocks noGrp="1" noChangeArrowheads="1"/>
          </p:cNvSpPr>
          <p:nvPr>
            <p:ph type="body" idx="1"/>
          </p:nvPr>
        </p:nvSpPr>
        <p:spPr>
          <a:xfrm>
            <a:off x="701675" y="4416425"/>
            <a:ext cx="5607050" cy="418465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174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1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smtClean="0"/>
            </a:lvl1pPr>
          </a:lstStyle>
          <a:p>
            <a:pPr>
              <a:defRPr/>
            </a:pPr>
            <a:fld id="{07F066ED-7F34-4D27-A5D5-9DCBC7EA8B9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5660E62-4760-4BEA-8726-2AF571E59F7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9BDBE25-3DBC-4D25-8D15-E214A2FB87D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A3A6C93-19F7-4558-AA45-0CFB3160113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xfrm>
            <a:off x="8305800" y="6477000"/>
            <a:ext cx="762000" cy="304800"/>
          </a:xfrm>
          <a:ln/>
        </p:spPr>
        <p:txBody>
          <a:bodyPr/>
          <a:lstStyle>
            <a:lvl1pPr>
              <a:defRPr/>
            </a:lvl1pPr>
          </a:lstStyle>
          <a:p>
            <a:pPr>
              <a:defRPr/>
            </a:pPr>
            <a:fld id="{E96E52FC-A2BF-46C6-811F-6DA475FD4DE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1DA1D11-DD09-4A2E-B623-7C27C5DF212A}"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20AAFDB-E8A0-402B-92D5-FF4BD34738E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04B51BE-FBCC-4AE0-827F-C8A4A715D80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7C6053D-1E15-4C7F-B6D0-1C30009F8A1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81D4DC7-54CC-475B-926C-DB2DC549909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AB2080C-D431-4E49-A090-1AD1578CE5A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1844252-B4F9-4789-A660-8AEA4B8694C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634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34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0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0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43940AB-5EFD-498A-916F-AC3E230DE373}" type="slidenum">
              <a:rPr lang="en-US" altLang="en-US"/>
              <a:pPr>
                <a:defRPr/>
              </a:pPr>
              <a:t>‹#›</a:t>
            </a:fld>
            <a:endParaRPr lang="en-US" altLang="en-US"/>
          </a:p>
        </p:txBody>
      </p:sp>
      <p:grpSp>
        <p:nvGrpSpPr>
          <p:cNvPr id="63496" name="Group 8"/>
          <p:cNvGrpSpPr>
            <a:grpSpLocks/>
          </p:cNvGrpSpPr>
          <p:nvPr/>
        </p:nvGrpSpPr>
        <p:grpSpPr bwMode="auto">
          <a:xfrm>
            <a:off x="8153400" y="152400"/>
            <a:ext cx="792163" cy="1295400"/>
            <a:chOff x="5136" y="960"/>
            <a:chExt cx="528" cy="864"/>
          </a:xfrm>
        </p:grpSpPr>
        <p:sp>
          <p:nvSpPr>
            <p:cNvPr id="3072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1"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2"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3"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4"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5"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6"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7"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8"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9"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0"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4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3"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4"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7"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8"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5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2"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3"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4"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5"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6"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7"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9"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6.xml"/><Relationship Id="rId7" Type="http://schemas.openxmlformats.org/officeDocument/2006/relationships/image" Target="../media/image29.png"/><Relationship Id="rId2"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31.xml"/><Relationship Id="rId7" Type="http://schemas.openxmlformats.org/officeDocument/2006/relationships/image" Target="../media/image33.png"/><Relationship Id="rId2" Type="http://schemas.openxmlformats.org/officeDocument/2006/relationships/tags" Target="../tags/tag30.xml"/><Relationship Id="rId1" Type="http://schemas.openxmlformats.org/officeDocument/2006/relationships/vmlDrawing" Target="../drawings/vmlDrawing4.vml"/><Relationship Id="rId6" Type="http://schemas.openxmlformats.org/officeDocument/2006/relationships/notesSlide" Target="../notesSlides/notesSlide23.xml"/><Relationship Id="rId5" Type="http://schemas.openxmlformats.org/officeDocument/2006/relationships/slideLayout" Target="../slideLayouts/slideLayout2.xml"/><Relationship Id="rId10" Type="http://schemas.openxmlformats.org/officeDocument/2006/relationships/oleObject" Target="../embeddings/oleObject6.bin"/><Relationship Id="rId4" Type="http://schemas.openxmlformats.org/officeDocument/2006/relationships/tags" Target="../tags/tag32.xml"/><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36.xml"/><Relationship Id="rId7" Type="http://schemas.openxmlformats.org/officeDocument/2006/relationships/image" Target="../media/image36.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5.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vmlDrawing" Target="../drawings/vmlDrawing1.vml"/><Relationship Id="rId6" Type="http://schemas.openxmlformats.org/officeDocument/2006/relationships/notesSlide" Target="../notesSlides/notesSlide5.xml"/><Relationship Id="rId11" Type="http://schemas.openxmlformats.org/officeDocument/2006/relationships/oleObject" Target="../embeddings/oleObject2.bin"/><Relationship Id="rId5" Type="http://schemas.openxmlformats.org/officeDocument/2006/relationships/slideLayout" Target="../slideLayouts/slideLayout2.xml"/><Relationship Id="rId10" Type="http://schemas.openxmlformats.org/officeDocument/2006/relationships/oleObject" Target="../embeddings/oleObject1.bin"/><Relationship Id="rId4" Type="http://schemas.openxmlformats.org/officeDocument/2006/relationships/tags" Target="../tags/tag8.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5.png"/><Relationship Id="rId3" Type="http://schemas.openxmlformats.org/officeDocument/2006/relationships/tags" Target="../tags/tag11.xml"/><Relationship Id="rId7" Type="http://schemas.openxmlformats.org/officeDocument/2006/relationships/notesSlide" Target="../notesSlides/notesSlide7.xml"/><Relationship Id="rId12"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Layout" Target="../slideLayouts/slideLayout2.xml"/><Relationship Id="rId11" Type="http://schemas.openxmlformats.org/officeDocument/2006/relationships/oleObject" Target="../embeddings/oleObject4.bin"/><Relationship Id="rId5" Type="http://schemas.openxmlformats.org/officeDocument/2006/relationships/tags" Target="../tags/tag13.xml"/><Relationship Id="rId10" Type="http://schemas.openxmlformats.org/officeDocument/2006/relationships/image" Target="../media/image13.png"/><Relationship Id="rId4" Type="http://schemas.openxmlformats.org/officeDocument/2006/relationships/tags" Target="../tags/tag12.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457200" y="533400"/>
            <a:ext cx="6781800" cy="2133600"/>
          </a:xfrm>
        </p:spPr>
        <p:txBody>
          <a:bodyPr/>
          <a:lstStyle/>
          <a:p>
            <a:pPr algn="ctr" eaLnBrk="1" hangingPunct="1"/>
            <a:r>
              <a:rPr lang="en-US" sz="3200" dirty="0" smtClean="0"/>
              <a:t>ME751 </a:t>
            </a:r>
            <a:br>
              <a:rPr lang="en-US" sz="3200" dirty="0" smtClean="0"/>
            </a:br>
            <a:r>
              <a:rPr lang="en-US" sz="3200" dirty="0" smtClean="0"/>
              <a:t>Advanced Computational Multibody Dynamics</a:t>
            </a:r>
          </a:p>
        </p:txBody>
      </p:sp>
      <p:sp>
        <p:nvSpPr>
          <p:cNvPr id="65539" name="Rectangle 3"/>
          <p:cNvSpPr>
            <a:spLocks noGrp="1" noChangeArrowheads="1"/>
          </p:cNvSpPr>
          <p:nvPr>
            <p:ph type="subTitle" idx="1"/>
          </p:nvPr>
        </p:nvSpPr>
        <p:spPr>
          <a:xfrm>
            <a:off x="849313" y="3049588"/>
            <a:ext cx="6248400" cy="1335087"/>
          </a:xfrm>
        </p:spPr>
        <p:txBody>
          <a:bodyPr/>
          <a:lstStyle/>
          <a:p>
            <a:pPr eaLnBrk="1" hangingPunct="1"/>
            <a:r>
              <a:rPr lang="en-US" sz="2000" dirty="0" smtClean="0"/>
              <a:t>Section 9.2</a:t>
            </a:r>
          </a:p>
          <a:p>
            <a:pPr eaLnBrk="1" hangingPunct="1"/>
            <a:r>
              <a:rPr lang="en-US" sz="2000" dirty="0" smtClean="0"/>
              <a:t>February 2, 2010</a:t>
            </a:r>
          </a:p>
        </p:txBody>
      </p:sp>
      <p:sp>
        <p:nvSpPr>
          <p:cNvPr id="65541" name="Rectangle 5"/>
          <p:cNvSpPr>
            <a:spLocks noChangeArrowheads="1"/>
          </p:cNvSpPr>
          <p:nvPr/>
        </p:nvSpPr>
        <p:spPr bwMode="auto">
          <a:xfrm>
            <a:off x="193675" y="6321425"/>
            <a:ext cx="1234633" cy="369332"/>
          </a:xfrm>
          <a:prstGeom prst="rect">
            <a:avLst/>
          </a:prstGeom>
          <a:noFill/>
          <a:ln w="9525">
            <a:noFill/>
            <a:miter lim="800000"/>
            <a:headEnd/>
            <a:tailEnd/>
          </a:ln>
        </p:spPr>
        <p:txBody>
          <a:bodyPr wrap="none">
            <a:spAutoFit/>
          </a:bodyPr>
          <a:lstStyle/>
          <a:p>
            <a:pPr eaLnBrk="0" hangingPunct="0"/>
            <a:r>
              <a:rPr lang="en-US" sz="900" dirty="0">
                <a:latin typeface="Tahoma" pitchFamily="34" charset="0"/>
              </a:rPr>
              <a:t>© Dan Negrut, </a:t>
            </a:r>
            <a:r>
              <a:rPr lang="en-US" sz="900" dirty="0" smtClean="0">
                <a:latin typeface="Tahoma" pitchFamily="34" charset="0"/>
              </a:rPr>
              <a:t>2010</a:t>
            </a:r>
            <a:r>
              <a:rPr lang="en-US" sz="900" dirty="0">
                <a:latin typeface="Tahoma" pitchFamily="34" charset="0"/>
              </a:rPr>
              <a:t/>
            </a:r>
            <a:br>
              <a:rPr lang="en-US" sz="900" dirty="0">
                <a:latin typeface="Tahoma" pitchFamily="34" charset="0"/>
              </a:rPr>
            </a:br>
            <a:r>
              <a:rPr lang="en-US" sz="900" dirty="0" smtClean="0">
                <a:latin typeface="Tahoma" pitchFamily="34" charset="0"/>
              </a:rPr>
              <a:t>ME751</a:t>
            </a:r>
            <a:r>
              <a:rPr lang="en-US" sz="900" dirty="0">
                <a:latin typeface="Tahoma" pitchFamily="34" charset="0"/>
              </a:rPr>
              <a:t>, UW-Madison</a:t>
            </a:r>
          </a:p>
        </p:txBody>
      </p:sp>
      <p:sp>
        <p:nvSpPr>
          <p:cNvPr id="6" name="Rectangle 5"/>
          <p:cNvSpPr/>
          <p:nvPr/>
        </p:nvSpPr>
        <p:spPr>
          <a:xfrm>
            <a:off x="5334000" y="6248400"/>
            <a:ext cx="3733800" cy="430887"/>
          </a:xfrm>
          <a:prstGeom prst="rect">
            <a:avLst/>
          </a:prstGeom>
        </p:spPr>
        <p:txBody>
          <a:bodyPr wrap="square">
            <a:spAutoFit/>
          </a:bodyPr>
          <a:lstStyle/>
          <a:p>
            <a:r>
              <a:rPr lang="en-US" sz="1100" dirty="0" smtClean="0"/>
              <a:t>“My own business always bores me to death; I prefer other people's.”  Oscar Wilde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848600" cy="960438"/>
          </a:xfrm>
        </p:spPr>
        <p:txBody>
          <a:bodyPr/>
          <a:lstStyle/>
          <a:p>
            <a:r>
              <a:rPr lang="en-US" sz="2000" dirty="0" smtClean="0"/>
              <a:t>[Short Detour, Cntd.:]</a:t>
            </a:r>
            <a:r>
              <a:rPr lang="en-US" sz="3400" dirty="0" smtClean="0"/>
              <a:t/>
            </a:r>
            <a:br>
              <a:rPr lang="en-US" sz="3400" dirty="0" smtClean="0"/>
            </a:br>
            <a:r>
              <a:rPr lang="en-US" sz="3400" dirty="0" smtClean="0"/>
              <a:t>The Implicit Function Theorem</a:t>
            </a:r>
            <a:endParaRPr lang="en-US" sz="3400" dirty="0"/>
          </a:p>
        </p:txBody>
      </p:sp>
      <p:sp>
        <p:nvSpPr>
          <p:cNvPr id="3" name="Content Placeholder 2"/>
          <p:cNvSpPr>
            <a:spLocks noGrp="1"/>
          </p:cNvSpPr>
          <p:nvPr>
            <p:ph idx="1"/>
          </p:nvPr>
        </p:nvSpPr>
        <p:spPr>
          <a:xfrm>
            <a:off x="228600" y="2133600"/>
            <a:ext cx="8763000" cy="4419600"/>
          </a:xfrm>
        </p:spPr>
        <p:txBody>
          <a:bodyPr/>
          <a:lstStyle/>
          <a:p>
            <a:r>
              <a:rPr lang="en-US" dirty="0" smtClean="0"/>
              <a:t>There is one more important thing to be considered in relation to the “locality” aspect</a:t>
            </a:r>
          </a:p>
          <a:p>
            <a:pPr lvl="1"/>
            <a:r>
              <a:rPr lang="en-US" dirty="0" smtClean="0"/>
              <a:t>Note that both x=2,y=2 and x=2, y=-2 verify the relation (1).</a:t>
            </a:r>
          </a:p>
          <a:p>
            <a:pPr lvl="1"/>
            <a:r>
              <a:rPr lang="en-US" dirty="0" smtClean="0"/>
              <a:t>However, x=2,y=2 forces the relation to lead to this function:</a:t>
            </a:r>
          </a:p>
          <a:p>
            <a:pPr lvl="1"/>
            <a:endParaRPr lang="en-US" dirty="0" smtClean="0"/>
          </a:p>
          <a:p>
            <a:pPr lvl="1"/>
            <a:endParaRPr lang="en-US" dirty="0" smtClean="0"/>
          </a:p>
          <a:p>
            <a:pPr lvl="1"/>
            <a:r>
              <a:rPr lang="en-US" dirty="0" smtClean="0"/>
              <a:t>Yet x=2, y=-2 forces the relation to lead to this different function,</a:t>
            </a:r>
          </a:p>
          <a:p>
            <a:pPr lvl="1"/>
            <a:endParaRPr lang="en-US" dirty="0" smtClean="0"/>
          </a:p>
          <a:p>
            <a:pPr lvl="1"/>
            <a:endParaRPr lang="en-US" dirty="0" smtClean="0"/>
          </a:p>
          <a:p>
            <a:endParaRPr lang="en-US" dirty="0" smtClean="0"/>
          </a:p>
          <a:p>
            <a:r>
              <a:rPr lang="en-US" dirty="0" smtClean="0"/>
              <a:t>Conclusion: the values </a:t>
            </a:r>
            <a:r>
              <a:rPr lang="en-US" dirty="0" smtClean="0">
                <a:latin typeface="Arial"/>
              </a:rPr>
              <a:t>x</a:t>
            </a:r>
            <a:r>
              <a:rPr lang="en-US" baseline="-25000" dirty="0" smtClean="0">
                <a:latin typeface="Arial"/>
              </a:rPr>
              <a:t>0</a:t>
            </a:r>
            <a:r>
              <a:rPr lang="en-US" dirty="0" smtClean="0"/>
              <a:t>, </a:t>
            </a:r>
            <a:r>
              <a:rPr lang="en-US" dirty="0" smtClean="0">
                <a:latin typeface="Arial"/>
              </a:rPr>
              <a:t>y</a:t>
            </a:r>
            <a:r>
              <a:rPr lang="en-US" baseline="-25000" dirty="0" smtClean="0">
                <a:latin typeface="Arial"/>
              </a:rPr>
              <a:t>0</a:t>
            </a:r>
            <a:r>
              <a:rPr lang="en-US" dirty="0" smtClean="0"/>
              <a:t> around which you seek the function that comes out of a relation play a role in defining the expression of that function</a:t>
            </a:r>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10</a:t>
            </a:fld>
            <a:endParaRPr lang="en-US" altLang="en-US"/>
          </a:p>
        </p:txBody>
      </p:sp>
      <p:pic>
        <p:nvPicPr>
          <p:cNvPr id="7" name="Picture 6" descr="TP_tmp.png"/>
          <p:cNvPicPr>
            <a:picLocks noChangeAspect="1"/>
          </p:cNvPicPr>
          <p:nvPr>
            <p:custDataLst>
              <p:tags r:id="rId1"/>
            </p:custDataLst>
          </p:nvPr>
        </p:nvPicPr>
        <p:blipFill>
          <a:blip r:embed="rId5" cstate="print"/>
          <a:stretch>
            <a:fillRect/>
          </a:stretch>
        </p:blipFill>
        <p:spPr>
          <a:xfrm>
            <a:off x="3657600" y="3581400"/>
            <a:ext cx="1752604" cy="304800"/>
          </a:xfrm>
          <a:prstGeom prst="rect">
            <a:avLst/>
          </a:prstGeom>
        </p:spPr>
      </p:pic>
      <p:pic>
        <p:nvPicPr>
          <p:cNvPr id="10" name="Picture 9" descr="TP_tmp.png"/>
          <p:cNvPicPr>
            <a:picLocks noChangeAspect="1"/>
          </p:cNvPicPr>
          <p:nvPr>
            <p:custDataLst>
              <p:tags r:id="rId2"/>
            </p:custDataLst>
          </p:nvPr>
        </p:nvPicPr>
        <p:blipFill>
          <a:blip r:embed="rId6" cstate="print"/>
          <a:stretch>
            <a:fillRect/>
          </a:stretch>
        </p:blipFill>
        <p:spPr>
          <a:xfrm>
            <a:off x="3683505" y="4648200"/>
            <a:ext cx="1955295" cy="304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848600" cy="1371600"/>
          </a:xfrm>
        </p:spPr>
        <p:txBody>
          <a:bodyPr/>
          <a:lstStyle/>
          <a:p>
            <a:r>
              <a:rPr lang="en-US" sz="2000" dirty="0" smtClean="0"/>
              <a:t>[Short Detour, Cntd.:]</a:t>
            </a:r>
            <a:r>
              <a:rPr lang="en-US" sz="3400" dirty="0" smtClean="0"/>
              <a:t/>
            </a:r>
            <a:br>
              <a:rPr lang="en-US" sz="3400" dirty="0" smtClean="0"/>
            </a:br>
            <a:r>
              <a:rPr lang="en-US" sz="3400" dirty="0" smtClean="0"/>
              <a:t>The Implicit Function Theorem:</a:t>
            </a:r>
            <a:br>
              <a:rPr lang="en-US" sz="3400" dirty="0" smtClean="0"/>
            </a:br>
            <a:r>
              <a:rPr lang="en-US" sz="2400" dirty="0" smtClean="0"/>
              <a:t>Setting the Stage, Formally</a:t>
            </a:r>
            <a:endParaRPr lang="en-US" sz="2400" dirty="0"/>
          </a:p>
        </p:txBody>
      </p:sp>
      <p:pic>
        <p:nvPicPr>
          <p:cNvPr id="5" name="Picture 4" descr="TP_tmp.png"/>
          <p:cNvPicPr>
            <a:picLocks noChangeAspect="1"/>
          </p:cNvPicPr>
          <p:nvPr>
            <p:custDataLst>
              <p:tags r:id="rId1"/>
            </p:custDataLst>
          </p:nvPr>
        </p:nvPicPr>
        <p:blipFill>
          <a:blip r:embed="rId4" cstate="print"/>
          <a:stretch>
            <a:fillRect/>
          </a:stretch>
        </p:blipFill>
        <p:spPr bwMode="auto">
          <a:xfrm>
            <a:off x="228546" y="2438400"/>
            <a:ext cx="8763103" cy="3747379"/>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848600" cy="1371600"/>
          </a:xfrm>
        </p:spPr>
        <p:txBody>
          <a:bodyPr/>
          <a:lstStyle/>
          <a:p>
            <a:r>
              <a:rPr lang="en-US" sz="2000" dirty="0" smtClean="0"/>
              <a:t>[Short Detour, Cntd.:]</a:t>
            </a:r>
            <a:r>
              <a:rPr lang="en-US" sz="3400" dirty="0" smtClean="0"/>
              <a:t/>
            </a:r>
            <a:br>
              <a:rPr lang="en-US" sz="3400" dirty="0" smtClean="0"/>
            </a:br>
            <a:r>
              <a:rPr lang="en-US" sz="3400" dirty="0" smtClean="0"/>
              <a:t>The Implicit Function Theorem:</a:t>
            </a:r>
            <a:br>
              <a:rPr lang="en-US" sz="3400" dirty="0" smtClean="0"/>
            </a:br>
            <a:r>
              <a:rPr lang="en-US" sz="2400" dirty="0" smtClean="0"/>
              <a:t>Bringing in the Jacobian</a:t>
            </a:r>
            <a:endParaRPr lang="en-US" sz="2400" dirty="0"/>
          </a:p>
        </p:txBody>
      </p:sp>
      <p:pic>
        <p:nvPicPr>
          <p:cNvPr id="6" name="Picture 5" descr="TP_tmp.png"/>
          <p:cNvPicPr>
            <a:picLocks noChangeAspect="1"/>
          </p:cNvPicPr>
          <p:nvPr>
            <p:custDataLst>
              <p:tags r:id="rId1"/>
            </p:custDataLst>
          </p:nvPr>
        </p:nvPicPr>
        <p:blipFill>
          <a:blip r:embed="rId4" cstate="print"/>
          <a:stretch>
            <a:fillRect/>
          </a:stretch>
        </p:blipFill>
        <p:spPr bwMode="auto">
          <a:xfrm>
            <a:off x="238929" y="2667000"/>
            <a:ext cx="8742335" cy="3439060"/>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848600" cy="1295400"/>
          </a:xfrm>
        </p:spPr>
        <p:txBody>
          <a:bodyPr/>
          <a:lstStyle/>
          <a:p>
            <a:r>
              <a:rPr lang="en-US" sz="2000" dirty="0" smtClean="0"/>
              <a:t>[Short Detour, Cntd.:]</a:t>
            </a:r>
            <a:r>
              <a:rPr lang="en-US" sz="3400" dirty="0" smtClean="0"/>
              <a:t/>
            </a:r>
            <a:br>
              <a:rPr lang="en-US" sz="3400" dirty="0" smtClean="0"/>
            </a:br>
            <a:r>
              <a:rPr lang="en-US" sz="3400" dirty="0" smtClean="0"/>
              <a:t>The Implicit Function Theorem:</a:t>
            </a:r>
            <a:br>
              <a:rPr lang="en-US" sz="3400" dirty="0" smtClean="0"/>
            </a:br>
            <a:r>
              <a:rPr lang="en-US" sz="2000" dirty="0" smtClean="0"/>
              <a:t>The Actual Formal Thing</a:t>
            </a:r>
            <a:endParaRPr lang="en-US" sz="3400" dirty="0"/>
          </a:p>
        </p:txBody>
      </p:sp>
      <p:pic>
        <p:nvPicPr>
          <p:cNvPr id="8" name="Picture 7" descr="TP_tmp.png"/>
          <p:cNvPicPr>
            <a:picLocks noChangeAspect="1"/>
          </p:cNvPicPr>
          <p:nvPr>
            <p:custDataLst>
              <p:tags r:id="rId1"/>
            </p:custDataLst>
          </p:nvPr>
        </p:nvPicPr>
        <p:blipFill>
          <a:blip r:embed="rId5" cstate="print"/>
          <a:stretch>
            <a:fillRect/>
          </a:stretch>
        </p:blipFill>
        <p:spPr bwMode="auto">
          <a:xfrm>
            <a:off x="246151" y="2014076"/>
            <a:ext cx="8583758" cy="2100736"/>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13</a:t>
            </a:fld>
            <a:endParaRPr lang="en-US" altLang="en-US"/>
          </a:p>
        </p:txBody>
      </p:sp>
      <p:sp>
        <p:nvSpPr>
          <p:cNvPr id="9" name="Content Placeholder 2"/>
          <p:cNvSpPr>
            <a:spLocks noGrp="1"/>
          </p:cNvSpPr>
          <p:nvPr>
            <p:ph idx="1"/>
          </p:nvPr>
        </p:nvSpPr>
        <p:spPr>
          <a:xfrm>
            <a:off x="304800" y="4572000"/>
            <a:ext cx="8229600" cy="490537"/>
          </a:xfrm>
        </p:spPr>
        <p:txBody>
          <a:bodyPr/>
          <a:lstStyle/>
          <a:p>
            <a:r>
              <a:rPr lang="en-US" dirty="0" smtClean="0"/>
              <a:t>Important observation regarding differentiability of </a:t>
            </a:r>
            <a:r>
              <a:rPr lang="en-US" b="1" dirty="0" smtClean="0"/>
              <a:t>v(x)</a:t>
            </a:r>
            <a:r>
              <a:rPr lang="en-US" dirty="0" smtClean="0"/>
              <a:t>:</a:t>
            </a:r>
            <a:endParaRPr lang="en-US" dirty="0"/>
          </a:p>
        </p:txBody>
      </p:sp>
      <p:pic>
        <p:nvPicPr>
          <p:cNvPr id="10" name="Picture 9" descr="TP_tmp.png"/>
          <p:cNvPicPr>
            <a:picLocks noChangeAspect="1"/>
          </p:cNvPicPr>
          <p:nvPr>
            <p:custDataLst>
              <p:tags r:id="rId2"/>
            </p:custDataLst>
          </p:nvPr>
        </p:nvPicPr>
        <p:blipFill>
          <a:blip r:embed="rId6" cstate="print"/>
          <a:stretch>
            <a:fillRect/>
          </a:stretch>
        </p:blipFill>
        <p:spPr bwMode="auto">
          <a:xfrm>
            <a:off x="304418" y="5181600"/>
            <a:ext cx="8621762" cy="1260332"/>
          </a:xfrm>
          <a:prstGeom prst="rect">
            <a:avLst/>
          </a:prstGeom>
          <a:noFill/>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848600" cy="1295400"/>
          </a:xfrm>
        </p:spPr>
        <p:txBody>
          <a:bodyPr/>
          <a:lstStyle/>
          <a:p>
            <a:r>
              <a:rPr lang="en-US" sz="2000" dirty="0" smtClean="0"/>
              <a:t>[Short Detour, Cntd.]</a:t>
            </a:r>
            <a:r>
              <a:rPr lang="en-US" sz="3400" dirty="0" smtClean="0"/>
              <a:t/>
            </a:r>
            <a:br>
              <a:rPr lang="en-US" sz="3400" dirty="0" smtClean="0"/>
            </a:br>
            <a:r>
              <a:rPr lang="en-US" sz="3400" dirty="0" smtClean="0"/>
              <a:t>The Implicit Function Theorem:</a:t>
            </a:r>
            <a:br>
              <a:rPr lang="en-US" sz="3400" dirty="0" smtClean="0"/>
            </a:br>
            <a:r>
              <a:rPr lang="en-US" sz="2000" dirty="0" smtClean="0"/>
              <a:t>Revisiting the Motivating Example</a:t>
            </a:r>
            <a:endParaRPr lang="en-US" sz="3400" dirty="0"/>
          </a:p>
        </p:txBody>
      </p:sp>
      <p:pic>
        <p:nvPicPr>
          <p:cNvPr id="15" name="Picture 14" descr="TP_tmp.png"/>
          <p:cNvPicPr>
            <a:picLocks noChangeAspect="1"/>
          </p:cNvPicPr>
          <p:nvPr>
            <p:custDataLst>
              <p:tags r:id="rId1"/>
            </p:custDataLst>
          </p:nvPr>
        </p:nvPicPr>
        <p:blipFill>
          <a:blip r:embed="rId4" cstate="print"/>
          <a:stretch>
            <a:fillRect/>
          </a:stretch>
        </p:blipFill>
        <p:spPr bwMode="auto">
          <a:xfrm>
            <a:off x="374156" y="2373071"/>
            <a:ext cx="8327745" cy="3798985"/>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848600" cy="1295400"/>
          </a:xfrm>
        </p:spPr>
        <p:txBody>
          <a:bodyPr/>
          <a:lstStyle/>
          <a:p>
            <a:r>
              <a:rPr lang="en-US" sz="2000" dirty="0" smtClean="0"/>
              <a:t>[End of Short Detour]</a:t>
            </a:r>
            <a:r>
              <a:rPr lang="en-US" sz="3400" dirty="0" smtClean="0"/>
              <a:t/>
            </a:r>
            <a:br>
              <a:rPr lang="en-US" sz="3400" dirty="0" smtClean="0"/>
            </a:br>
            <a:r>
              <a:rPr lang="en-US" sz="3400" dirty="0" smtClean="0"/>
              <a:t>The Implicit Function Theorem:</a:t>
            </a:r>
            <a:br>
              <a:rPr lang="en-US" sz="3400" dirty="0" smtClean="0"/>
            </a:br>
            <a:r>
              <a:rPr lang="en-US" sz="2000" dirty="0" smtClean="0"/>
              <a:t>Concluding Remarks</a:t>
            </a:r>
            <a:endParaRPr lang="en-US" sz="34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15</a:t>
            </a:fld>
            <a:endParaRPr lang="en-US" altLang="en-US"/>
          </a:p>
        </p:txBody>
      </p:sp>
      <p:sp>
        <p:nvSpPr>
          <p:cNvPr id="5" name="Content Placeholder 2"/>
          <p:cNvSpPr>
            <a:spLocks noGrp="1"/>
          </p:cNvSpPr>
          <p:nvPr>
            <p:ph idx="1"/>
          </p:nvPr>
        </p:nvSpPr>
        <p:spPr>
          <a:xfrm>
            <a:off x="228600" y="1719263"/>
            <a:ext cx="8686800" cy="4411662"/>
          </a:xfrm>
        </p:spPr>
        <p:txBody>
          <a:bodyPr/>
          <a:lstStyle/>
          <a:p>
            <a:endParaRPr lang="en-US" dirty="0" smtClean="0"/>
          </a:p>
          <a:p>
            <a:endParaRPr lang="en-US" dirty="0" smtClean="0"/>
          </a:p>
          <a:p>
            <a:endParaRPr lang="en-US" dirty="0" smtClean="0"/>
          </a:p>
          <a:p>
            <a:endParaRPr lang="en-US" dirty="0" smtClean="0"/>
          </a:p>
          <a:p>
            <a:r>
              <a:rPr lang="en-US" dirty="0" smtClean="0"/>
              <a:t>Implicit Function Theorem is one of the deep theorems of Applied Math</a:t>
            </a:r>
          </a:p>
          <a:p>
            <a:endParaRPr lang="en-US" dirty="0" smtClean="0"/>
          </a:p>
          <a:p>
            <a:endParaRPr lang="en-US" dirty="0" smtClean="0"/>
          </a:p>
          <a:p>
            <a:endParaRPr lang="en-US" dirty="0" smtClean="0"/>
          </a:p>
          <a:p>
            <a:r>
              <a:rPr lang="en-US" dirty="0" smtClean="0"/>
              <a:t>Make friends with Implicit Function Theorem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 Count, </a:t>
            </a:r>
            <a:br>
              <a:rPr lang="en-US" dirty="0" smtClean="0"/>
            </a:br>
            <a:r>
              <a:rPr lang="en-US" dirty="0" smtClean="0"/>
              <a:t>Orientation</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16</a:t>
            </a:fld>
            <a:endParaRPr lang="en-US" altLang="en-US"/>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381244" y="1574574"/>
            <a:ext cx="8355620" cy="4978626"/>
          </a:xfrm>
          <a:prstGeom prst="rect">
            <a:avLst/>
          </a:prstGeom>
          <a:noFill/>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543800" cy="1371600"/>
          </a:xfrm>
        </p:spPr>
        <p:txBody>
          <a:bodyPr/>
          <a:lstStyle/>
          <a:p>
            <a:r>
              <a:rPr lang="en-US" sz="1800" dirty="0" smtClean="0"/>
              <a:t>[Cntd.]</a:t>
            </a:r>
            <a:br>
              <a:rPr lang="en-US" sz="1800" dirty="0" smtClean="0"/>
            </a:br>
            <a:r>
              <a:rPr lang="en-US" dirty="0" smtClean="0"/>
              <a:t>Degrees of Freedom Count,</a:t>
            </a:r>
            <a:br>
              <a:rPr lang="en-US" dirty="0" smtClean="0"/>
            </a:br>
            <a:r>
              <a:rPr lang="en-US" dirty="0" smtClean="0"/>
              <a:t>Orientation</a:t>
            </a:r>
            <a:endParaRPr lang="en-US" dirty="0"/>
          </a:p>
        </p:txBody>
      </p:sp>
      <p:sp>
        <p:nvSpPr>
          <p:cNvPr id="3" name="Content Placeholder 2"/>
          <p:cNvSpPr>
            <a:spLocks noGrp="1"/>
          </p:cNvSpPr>
          <p:nvPr>
            <p:ph idx="1"/>
          </p:nvPr>
        </p:nvSpPr>
        <p:spPr>
          <a:xfrm>
            <a:off x="304800" y="1719262"/>
            <a:ext cx="8534400" cy="4757738"/>
          </a:xfrm>
        </p:spPr>
        <p:txBody>
          <a:bodyPr/>
          <a:lstStyle/>
          <a:p>
            <a:r>
              <a:rPr lang="en-US" dirty="0" smtClean="0"/>
              <a:t>QUESTION: How many of the nine directions cosines can we specify?</a:t>
            </a:r>
          </a:p>
          <a:p>
            <a:pPr lvl="1"/>
            <a:r>
              <a:rPr lang="en-US" dirty="0" smtClean="0"/>
              <a:t>In order words, how many free parameters do I have in conjunction with the rotation matrix </a:t>
            </a:r>
            <a:r>
              <a:rPr lang="en-US" b="1" dirty="0" smtClean="0"/>
              <a:t>A</a:t>
            </a:r>
            <a:r>
              <a:rPr lang="en-US" dirty="0" smtClean="0"/>
              <a:t>?</a:t>
            </a:r>
          </a:p>
          <a:p>
            <a:pPr lvl="1"/>
            <a:endParaRPr lang="en-US" dirty="0" smtClean="0"/>
          </a:p>
          <a:p>
            <a:r>
              <a:rPr lang="en-US" dirty="0" smtClean="0"/>
              <a:t>ANSWER: 3</a:t>
            </a:r>
          </a:p>
          <a:p>
            <a:pPr lvl="1"/>
            <a:r>
              <a:rPr lang="en-US" dirty="0" smtClean="0"/>
              <a:t>I’m going to show that I can always choose three of the direction cosines and express the other six as a function of the three chosen ones</a:t>
            </a:r>
          </a:p>
          <a:p>
            <a:pPr lvl="1"/>
            <a:endParaRPr lang="en-US" dirty="0" smtClean="0"/>
          </a:p>
          <a:p>
            <a:pPr lvl="1"/>
            <a:r>
              <a:rPr lang="en-US" dirty="0" smtClean="0"/>
              <a:t>Why can I do “six function of three” trick?  </a:t>
            </a:r>
          </a:p>
          <a:p>
            <a:pPr lvl="2"/>
            <a:r>
              <a:rPr lang="en-US" dirty="0" smtClean="0"/>
              <a:t>I can do it because of these six conditions that the direction cosines satisfy:</a:t>
            </a:r>
          </a:p>
          <a:p>
            <a:pPr lvl="2"/>
            <a:endParaRPr lang="en-US" dirty="0" smtClean="0"/>
          </a:p>
          <a:p>
            <a:pPr lvl="2"/>
            <a:endParaRPr lang="en-US" dirty="0" smtClean="0"/>
          </a:p>
          <a:p>
            <a:pPr lvl="2"/>
            <a:endParaRPr lang="en-US" dirty="0" smtClean="0"/>
          </a:p>
          <a:p>
            <a:pPr lvl="1"/>
            <a:r>
              <a:rPr lang="en-US" dirty="0" smtClean="0"/>
              <a:t>How am I going to prove the “six function of three” trick?</a:t>
            </a:r>
          </a:p>
          <a:p>
            <a:pPr lvl="2"/>
            <a:r>
              <a:rPr lang="en-US" dirty="0" smtClean="0"/>
              <a:t>I’m going to use the Implicit Function Theorem</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17</a:t>
            </a:fld>
            <a:endParaRPr lang="en-US" altLang="en-US"/>
          </a:p>
        </p:txBody>
      </p:sp>
      <p:pic>
        <p:nvPicPr>
          <p:cNvPr id="5" name="Picture 4" descr="TP_tmp.png"/>
          <p:cNvPicPr>
            <a:picLocks noChangeAspect="1"/>
          </p:cNvPicPr>
          <p:nvPr>
            <p:custDataLst>
              <p:tags r:id="rId2"/>
            </p:custDataLst>
          </p:nvPr>
        </p:nvPicPr>
        <p:blipFill>
          <a:blip r:embed="rId6" cstate="print"/>
          <a:stretch>
            <a:fillRect/>
          </a:stretch>
        </p:blipFill>
        <p:spPr>
          <a:xfrm>
            <a:off x="1752600" y="5143500"/>
            <a:ext cx="2464313" cy="304800"/>
          </a:xfrm>
          <a:prstGeom prst="rect">
            <a:avLst/>
          </a:prstGeom>
        </p:spPr>
      </p:pic>
      <p:pic>
        <p:nvPicPr>
          <p:cNvPr id="6" name="Picture 5" descr="TP_tmp.png"/>
          <p:cNvPicPr>
            <a:picLocks noChangeAspect="1"/>
          </p:cNvPicPr>
          <p:nvPr>
            <p:custDataLst>
              <p:tags r:id="rId3"/>
            </p:custDataLst>
          </p:nvPr>
        </p:nvPicPr>
        <p:blipFill>
          <a:blip r:embed="rId7" cstate="print"/>
          <a:stretch>
            <a:fillRect/>
          </a:stretch>
        </p:blipFill>
        <p:spPr>
          <a:xfrm>
            <a:off x="5155687" y="5143500"/>
            <a:ext cx="2464313" cy="304800"/>
          </a:xfrm>
          <a:prstGeom prst="rect">
            <a:avLst/>
          </a:prstGeom>
        </p:spPr>
      </p:pic>
      <p:graphicFrame>
        <p:nvGraphicFramePr>
          <p:cNvPr id="7" name="Object 6"/>
          <p:cNvGraphicFramePr>
            <a:graphicFrameLocks noChangeAspect="1"/>
          </p:cNvGraphicFramePr>
          <p:nvPr/>
        </p:nvGraphicFramePr>
        <p:xfrm>
          <a:off x="4548187" y="5157788"/>
          <a:ext cx="276225" cy="276225"/>
        </p:xfrm>
        <a:graphic>
          <a:graphicData uri="http://schemas.openxmlformats.org/presentationml/2006/ole">
            <p:oleObj spid="_x0000_s1750018" name="Equation" r:id="rId8" imgW="152280" imgH="152280" progId="Equation.DSMT4">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401762"/>
          </a:xfrm>
        </p:spPr>
        <p:txBody>
          <a:bodyPr/>
          <a:lstStyle/>
          <a:p>
            <a:r>
              <a:rPr lang="en-US" sz="1800" dirty="0" smtClean="0"/>
              <a:t>[Cntd.] [pp.324]</a:t>
            </a:r>
            <a:br>
              <a:rPr lang="en-US" sz="1800" dirty="0" smtClean="0"/>
            </a:br>
            <a:r>
              <a:rPr lang="en-US" dirty="0" smtClean="0"/>
              <a:t>Degrees of Freedom Count, Orientation</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18</a:t>
            </a:fld>
            <a:endParaRPr lang="en-US" altLang="en-US"/>
          </a:p>
        </p:txBody>
      </p:sp>
      <p:pic>
        <p:nvPicPr>
          <p:cNvPr id="5" name="Picture 4" descr="TP_tmp.png"/>
          <p:cNvPicPr>
            <a:picLocks noChangeAspect="1"/>
          </p:cNvPicPr>
          <p:nvPr>
            <p:custDataLst>
              <p:tags r:id="rId1"/>
            </p:custDataLst>
          </p:nvPr>
        </p:nvPicPr>
        <p:blipFill>
          <a:blip r:embed="rId4" cstate="print"/>
          <a:stretch>
            <a:fillRect/>
          </a:stretch>
        </p:blipFill>
        <p:spPr bwMode="auto">
          <a:xfrm>
            <a:off x="227815" y="2057400"/>
            <a:ext cx="8687593" cy="4267209"/>
          </a:xfrm>
          <a:prstGeom prst="rect">
            <a:avLst/>
          </a:prstGeom>
          <a:noFill/>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401762"/>
          </a:xfrm>
        </p:spPr>
        <p:txBody>
          <a:bodyPr/>
          <a:lstStyle/>
          <a:p>
            <a:r>
              <a:rPr lang="en-US" sz="1800" dirty="0" smtClean="0"/>
              <a:t>[Cntd.] [pp.324]</a:t>
            </a:r>
            <a:br>
              <a:rPr lang="en-US" sz="1800" dirty="0" smtClean="0"/>
            </a:br>
            <a:r>
              <a:rPr lang="en-US" dirty="0" smtClean="0"/>
              <a:t>Degrees of Freedom Count, Orientation</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19</a:t>
            </a:fld>
            <a:endParaRPr lang="en-US" altLang="en-US"/>
          </a:p>
        </p:txBody>
      </p:sp>
      <p:pic>
        <p:nvPicPr>
          <p:cNvPr id="5" name="Picture 4" descr="TP_tmp.png"/>
          <p:cNvPicPr>
            <a:picLocks noChangeAspect="1"/>
          </p:cNvPicPr>
          <p:nvPr>
            <p:custDataLst>
              <p:tags r:id="rId1"/>
            </p:custDataLst>
          </p:nvPr>
        </p:nvPicPr>
        <p:blipFill>
          <a:blip r:embed="rId4" cstate="print"/>
          <a:stretch>
            <a:fillRect/>
          </a:stretch>
        </p:blipFill>
        <p:spPr bwMode="auto">
          <a:xfrm>
            <a:off x="237719" y="2057400"/>
            <a:ext cx="8667782" cy="4457912"/>
          </a:xfrm>
          <a:prstGeom prst="rect">
            <a:avLst/>
          </a:prstGeom>
          <a:noFill/>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28600"/>
            <a:ext cx="7543800" cy="682844"/>
          </a:xfrm>
        </p:spPr>
        <p:txBody>
          <a:bodyPr/>
          <a:lstStyle/>
          <a:p>
            <a:pPr eaLnBrk="1" hangingPunct="1"/>
            <a:r>
              <a:rPr lang="en-US" dirty="0" smtClean="0"/>
              <a:t>Before we get started…</a:t>
            </a:r>
          </a:p>
        </p:txBody>
      </p:sp>
      <p:sp>
        <p:nvSpPr>
          <p:cNvPr id="66563" name="Rectangle 3"/>
          <p:cNvSpPr>
            <a:spLocks noGrp="1" noChangeArrowheads="1"/>
          </p:cNvSpPr>
          <p:nvPr>
            <p:ph type="body" idx="1"/>
          </p:nvPr>
        </p:nvSpPr>
        <p:spPr>
          <a:xfrm>
            <a:off x="304800" y="1371600"/>
            <a:ext cx="8686800" cy="5410200"/>
          </a:xfrm>
        </p:spPr>
        <p:txBody>
          <a:bodyPr/>
          <a:lstStyle/>
          <a:p>
            <a:pPr eaLnBrk="1" hangingPunct="1"/>
            <a:r>
              <a:rPr lang="en-US" dirty="0" smtClean="0"/>
              <a:t>Last Time:</a:t>
            </a:r>
          </a:p>
          <a:p>
            <a:pPr lvl="1" eaLnBrk="1" hangingPunct="1"/>
            <a:r>
              <a:rPr lang="en-US" sz="2000" dirty="0" smtClean="0"/>
              <a:t>Algebraic Vectors (the algebraic counterpart of Geometric Vectors)</a:t>
            </a:r>
          </a:p>
          <a:p>
            <a:pPr lvl="1" eaLnBrk="1" hangingPunct="1"/>
            <a:r>
              <a:rPr lang="en-US" sz="2000" dirty="0" smtClean="0"/>
              <a:t>Understand what it takes to do a change of RF</a:t>
            </a:r>
          </a:p>
          <a:p>
            <a:pPr lvl="1" eaLnBrk="1" hangingPunct="1"/>
            <a:r>
              <a:rPr lang="en-US" sz="2000" dirty="0" smtClean="0"/>
              <a:t>Started discussion about time derivative of the orientation matrix </a:t>
            </a:r>
            <a:r>
              <a:rPr lang="en-US" sz="2000" b="1" dirty="0" smtClean="0"/>
              <a:t>A</a:t>
            </a:r>
          </a:p>
          <a:p>
            <a:pPr lvl="2" eaLnBrk="1" hangingPunct="1"/>
            <a:r>
              <a:rPr lang="en-US" dirty="0" smtClean="0"/>
              <a:t>We barely introduced the concept of angular velocity</a:t>
            </a:r>
          </a:p>
          <a:p>
            <a:pPr lvl="2" eaLnBrk="1" hangingPunct="1"/>
            <a:endParaRPr lang="en-US" dirty="0" smtClean="0"/>
          </a:p>
          <a:p>
            <a:pPr eaLnBrk="1" hangingPunct="1"/>
            <a:r>
              <a:rPr lang="en-US" dirty="0" smtClean="0"/>
              <a:t>Today:</a:t>
            </a:r>
          </a:p>
          <a:p>
            <a:pPr lvl="1" eaLnBrk="1" hangingPunct="1"/>
            <a:r>
              <a:rPr lang="en-US" dirty="0" smtClean="0"/>
              <a:t>Finish introducing the concept of angular velocity of a rigid body</a:t>
            </a:r>
          </a:p>
          <a:p>
            <a:pPr lvl="1" eaLnBrk="1" hangingPunct="1"/>
            <a:r>
              <a:rPr lang="en-US" dirty="0" smtClean="0"/>
              <a:t>Talk about the number of generalized coordinates required to characterize the orientation of a rigid body</a:t>
            </a:r>
          </a:p>
          <a:p>
            <a:pPr lvl="2" eaLnBrk="1" hangingPunct="1"/>
            <a:endParaRPr lang="en-US" dirty="0" smtClean="0"/>
          </a:p>
          <a:p>
            <a:pPr eaLnBrk="1" hangingPunct="1"/>
            <a:r>
              <a:rPr lang="en-US" dirty="0" smtClean="0"/>
              <a:t>HW1 returned, solutions posted at Learn@UW</a:t>
            </a:r>
          </a:p>
          <a:p>
            <a:pPr lvl="2" eaLnBrk="1" hangingPunct="1"/>
            <a:endParaRPr lang="en-US" dirty="0" smtClean="0"/>
          </a:p>
          <a:p>
            <a:pPr eaLnBrk="1" hangingPunct="1"/>
            <a:r>
              <a:rPr lang="en-US" dirty="0" smtClean="0"/>
              <a:t>I’ll be out on Th Feb. 4</a:t>
            </a:r>
          </a:p>
          <a:p>
            <a:pPr lvl="1" eaLnBrk="1" hangingPunct="1"/>
            <a:r>
              <a:rPr lang="en-US" dirty="0" smtClean="0"/>
              <a:t>Justin and Makarand will present an overview of ADAMS</a:t>
            </a:r>
          </a:p>
          <a:p>
            <a:pPr lvl="1" eaLnBrk="1" hangingPunct="1"/>
            <a:r>
              <a:rPr lang="en-US" dirty="0" smtClean="0"/>
              <a:t>Today’s lecture is 20 minutes shorter</a:t>
            </a:r>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401762"/>
          </a:xfrm>
        </p:spPr>
        <p:txBody>
          <a:bodyPr/>
          <a:lstStyle/>
          <a:p>
            <a:r>
              <a:rPr lang="en-US" sz="1800" dirty="0" smtClean="0"/>
              <a:t>[Cntd.] [pp.324]</a:t>
            </a:r>
            <a:br>
              <a:rPr lang="en-US" sz="1800" dirty="0" smtClean="0"/>
            </a:br>
            <a:r>
              <a:rPr lang="en-US" dirty="0" smtClean="0"/>
              <a:t>Degrees of Freedom Count, Orientation</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20</a:t>
            </a:fld>
            <a:endParaRPr lang="en-US" altLang="en-US"/>
          </a:p>
        </p:txBody>
      </p:sp>
      <p:pic>
        <p:nvPicPr>
          <p:cNvPr id="5" name="Picture 4" descr="TP_tmp.png"/>
          <p:cNvPicPr>
            <a:picLocks noChangeAspect="1"/>
          </p:cNvPicPr>
          <p:nvPr>
            <p:custDataLst>
              <p:tags r:id="rId1"/>
            </p:custDataLst>
          </p:nvPr>
        </p:nvPicPr>
        <p:blipFill>
          <a:blip r:embed="rId4" cstate="print"/>
          <a:stretch>
            <a:fillRect/>
          </a:stretch>
        </p:blipFill>
        <p:spPr bwMode="auto">
          <a:xfrm>
            <a:off x="238262" y="1828393"/>
            <a:ext cx="8666693" cy="4648218"/>
          </a:xfrm>
          <a:prstGeom prst="rect">
            <a:avLst/>
          </a:prstGeom>
          <a:noFill/>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br>
              <a:rPr lang="en-US" dirty="0" smtClean="0"/>
            </a:br>
            <a:r>
              <a:rPr lang="en-US" sz="2400" dirty="0" smtClean="0"/>
              <a:t>Orientation Degrees of Freedom</a:t>
            </a:r>
            <a:endParaRPr lang="en-US" dirty="0"/>
          </a:p>
        </p:txBody>
      </p:sp>
      <p:sp>
        <p:nvSpPr>
          <p:cNvPr id="3" name="Content Placeholder 2"/>
          <p:cNvSpPr>
            <a:spLocks noGrp="1"/>
          </p:cNvSpPr>
          <p:nvPr>
            <p:ph idx="1"/>
          </p:nvPr>
        </p:nvSpPr>
        <p:spPr>
          <a:xfrm>
            <a:off x="457200" y="1719262"/>
            <a:ext cx="8305800" cy="4833937"/>
          </a:xfrm>
        </p:spPr>
        <p:txBody>
          <a:bodyPr/>
          <a:lstStyle/>
          <a:p>
            <a:r>
              <a:rPr lang="en-US" dirty="0" smtClean="0"/>
              <a:t>QUESTION:</a:t>
            </a:r>
          </a:p>
          <a:p>
            <a:pPr lvl="1"/>
            <a:r>
              <a:rPr lang="en-US" dirty="0" smtClean="0"/>
              <a:t>Why do we obsess about how many degrees of freedom do we have?</a:t>
            </a:r>
          </a:p>
          <a:p>
            <a:pPr lvl="1"/>
            <a:endParaRPr lang="en-US" dirty="0" smtClean="0"/>
          </a:p>
          <a:p>
            <a:pPr lvl="1"/>
            <a:endParaRPr lang="en-US" dirty="0" smtClean="0"/>
          </a:p>
          <a:p>
            <a:r>
              <a:rPr lang="en-US" dirty="0" smtClean="0"/>
              <a:t>ANSWER:</a:t>
            </a:r>
          </a:p>
          <a:p>
            <a:pPr lvl="1"/>
            <a:r>
              <a:rPr lang="en-US" dirty="0" smtClean="0"/>
              <a:t>We need to know how many generalized coordinates we’ll have to include in our set of unknowns when solving for the time evolution of a dynamic system</a:t>
            </a:r>
          </a:p>
          <a:p>
            <a:pPr lvl="1"/>
            <a:endParaRPr lang="en-US" dirty="0" smtClean="0"/>
          </a:p>
          <a:p>
            <a:pPr lvl="1"/>
            <a:r>
              <a:rPr lang="en-US" dirty="0" smtClean="0"/>
              <a:t>In this context, we arrived to the conclusion that three direction cosines are independent and need to be accounted for.  The other six can be immediately computed once the value of the three independent direction cosines becomes available. </a:t>
            </a:r>
          </a:p>
          <a:p>
            <a:pPr lvl="2"/>
            <a:r>
              <a:rPr lang="en-US" dirty="0" smtClean="0"/>
              <a:t>You can say that you solve for three, and recover the other six</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1036638"/>
          </a:xfrm>
        </p:spPr>
        <p:txBody>
          <a:bodyPr/>
          <a:lstStyle/>
          <a:p>
            <a:r>
              <a:rPr lang="en-US" dirty="0" smtClean="0"/>
              <a:t>Remarks,</a:t>
            </a:r>
            <a:br>
              <a:rPr lang="en-US" dirty="0" smtClean="0"/>
            </a:br>
            <a:r>
              <a:rPr lang="en-US" sz="2400" dirty="0" smtClean="0"/>
              <a:t>Orientation Degrees of Freedom [Cntd.]</a:t>
            </a:r>
            <a:endParaRPr lang="en-US" dirty="0"/>
          </a:p>
        </p:txBody>
      </p:sp>
      <p:sp>
        <p:nvSpPr>
          <p:cNvPr id="3" name="Content Placeholder 2"/>
          <p:cNvSpPr>
            <a:spLocks noGrp="1"/>
          </p:cNvSpPr>
          <p:nvPr>
            <p:ph idx="1"/>
          </p:nvPr>
        </p:nvSpPr>
        <p:spPr>
          <a:xfrm>
            <a:off x="228600" y="1719262"/>
            <a:ext cx="8534400" cy="4833937"/>
          </a:xfrm>
        </p:spPr>
        <p:txBody>
          <a:bodyPr/>
          <a:lstStyle/>
          <a:p>
            <a:r>
              <a:rPr lang="en-US" dirty="0" smtClean="0"/>
              <a:t>QUESTION:</a:t>
            </a:r>
          </a:p>
          <a:p>
            <a:pPr lvl="1"/>
            <a:r>
              <a:rPr lang="en-US" dirty="0" smtClean="0"/>
              <a:t>Do I really have to choose three direction cosines and include them in the set of generalized coordinates that I’ll use to understand the time evolution of the mechanical system?</a:t>
            </a:r>
          </a:p>
          <a:p>
            <a:pPr lvl="1"/>
            <a:endParaRPr lang="en-US" dirty="0" smtClean="0"/>
          </a:p>
          <a:p>
            <a:r>
              <a:rPr lang="en-US" dirty="0" smtClean="0"/>
              <a:t>ANSWER:</a:t>
            </a:r>
          </a:p>
          <a:p>
            <a:pPr lvl="1"/>
            <a:r>
              <a:rPr lang="en-US" dirty="0" smtClean="0"/>
              <a:t>No, in fact I haven’t heard of anyone who does this</a:t>
            </a:r>
          </a:p>
          <a:p>
            <a:pPr lvl="2"/>
            <a:endParaRPr lang="en-US" dirty="0" smtClean="0"/>
          </a:p>
          <a:p>
            <a:pPr lvl="1"/>
            <a:r>
              <a:rPr lang="en-US" dirty="0" smtClean="0"/>
              <a:t>What is important is the number of generalized coordinates that are needed</a:t>
            </a:r>
          </a:p>
          <a:p>
            <a:pPr lvl="2"/>
            <a:endParaRPr lang="en-US" dirty="0" smtClean="0"/>
          </a:p>
          <a:p>
            <a:pPr lvl="1"/>
            <a:r>
              <a:rPr lang="en-US" dirty="0" smtClean="0"/>
              <a:t>Specifically:</a:t>
            </a:r>
          </a:p>
          <a:p>
            <a:pPr lvl="2"/>
            <a:r>
              <a:rPr lang="en-US" dirty="0" smtClean="0"/>
              <a:t>I can choose three other quantities, call them </a:t>
            </a:r>
            <a:r>
              <a:rPr lang="en-US" dirty="0" smtClean="0">
                <a:latin typeface="cmmi10"/>
              </a:rPr>
              <a:t>µ</a:t>
            </a:r>
            <a:r>
              <a:rPr lang="en-US" dirty="0" smtClean="0"/>
              <a:t>, </a:t>
            </a:r>
            <a:r>
              <a:rPr lang="en-US" dirty="0" smtClean="0">
                <a:latin typeface="cmmi10"/>
              </a:rPr>
              <a:t>Á</a:t>
            </a:r>
            <a:r>
              <a:rPr lang="en-US" dirty="0" smtClean="0"/>
              <a:t>, </a:t>
            </a:r>
            <a:r>
              <a:rPr lang="en-US" dirty="0" smtClean="0">
                <a:latin typeface="cmmi10"/>
              </a:rPr>
              <a:t>°</a:t>
            </a:r>
            <a:r>
              <a:rPr lang="en-US" dirty="0" smtClean="0"/>
              <a:t>, that I decide to adopt as my three rotation generalized coordinates as long as there is a ONE-TO-ONE mapping between these three generalized coordinates and </a:t>
            </a:r>
            <a:r>
              <a:rPr lang="en-US" i="1" dirty="0" smtClean="0"/>
              <a:t>any set of three out of the nine</a:t>
            </a:r>
            <a:r>
              <a:rPr lang="en-US" dirty="0" smtClean="0"/>
              <a:t> direction cosines of the rotation matrix </a:t>
            </a:r>
            <a:r>
              <a:rPr lang="en-US" b="1" dirty="0" smtClean="0"/>
              <a:t>A</a:t>
            </a:r>
            <a:endParaRPr lang="en-US" b="1"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60438"/>
          </a:xfrm>
        </p:spPr>
        <p:txBody>
          <a:bodyPr/>
          <a:lstStyle/>
          <a:p>
            <a:r>
              <a:rPr lang="en-US" dirty="0" smtClean="0"/>
              <a:t>Remarks,</a:t>
            </a:r>
            <a:br>
              <a:rPr lang="en-US" dirty="0" smtClean="0"/>
            </a:br>
            <a:r>
              <a:rPr lang="en-US" sz="2400" dirty="0" smtClean="0"/>
              <a:t>Orientation Degrees of Freedom [Cntd.]</a:t>
            </a:r>
            <a:endParaRPr lang="en-US" dirty="0"/>
          </a:p>
        </p:txBody>
      </p:sp>
      <p:sp>
        <p:nvSpPr>
          <p:cNvPr id="3" name="Content Placeholder 2"/>
          <p:cNvSpPr>
            <a:spLocks noGrp="1"/>
          </p:cNvSpPr>
          <p:nvPr>
            <p:ph idx="1"/>
          </p:nvPr>
        </p:nvSpPr>
        <p:spPr>
          <a:xfrm>
            <a:off x="228600" y="1524000"/>
            <a:ext cx="8686800" cy="4952999"/>
          </a:xfrm>
        </p:spPr>
        <p:txBody>
          <a:bodyPr/>
          <a:lstStyle/>
          <a:p>
            <a:r>
              <a:rPr lang="en-US" dirty="0" smtClean="0"/>
              <a:t>Here are a couple of possible scenarios:</a:t>
            </a:r>
          </a:p>
          <a:p>
            <a:pPr lvl="3"/>
            <a:endParaRPr lang="en-US" b="1" dirty="0" smtClean="0"/>
          </a:p>
          <a:p>
            <a:pPr lvl="1"/>
            <a:r>
              <a:rPr lang="en-US" dirty="0" smtClean="0"/>
              <a:t>I indeed choose three generalized coordinates: this is what Euler did, when he chose the Euler Angles to define the entries of </a:t>
            </a:r>
            <a:r>
              <a:rPr lang="en-US" b="1" dirty="0" smtClean="0"/>
              <a:t>A</a:t>
            </a:r>
            <a:r>
              <a:rPr lang="en-US" dirty="0" smtClean="0"/>
              <a:t> and thus capture the orientation of a L-RF with respect to the G-RF</a:t>
            </a:r>
          </a:p>
          <a:p>
            <a:pPr lvl="2"/>
            <a:endParaRPr lang="en-US" dirty="0" smtClean="0"/>
          </a:p>
          <a:p>
            <a:pPr lvl="1"/>
            <a:r>
              <a:rPr lang="en-US" dirty="0" smtClean="0"/>
              <a:t>I can choose a set of quaternion, or Euler parameters.  There is four of them: </a:t>
            </a:r>
            <a:r>
              <a:rPr lang="en-US" dirty="0" smtClean="0">
                <a:latin typeface="Arial"/>
              </a:rPr>
              <a:t>e</a:t>
            </a:r>
            <a:r>
              <a:rPr lang="en-US" baseline="-25000" dirty="0" smtClean="0">
                <a:latin typeface="Arial"/>
              </a:rPr>
              <a:t>0</a:t>
            </a:r>
            <a:r>
              <a:rPr lang="en-US" dirty="0" smtClean="0"/>
              <a:t>, </a:t>
            </a:r>
            <a:r>
              <a:rPr lang="en-US" dirty="0" smtClean="0">
                <a:latin typeface="Arial"/>
              </a:rPr>
              <a:t>e</a:t>
            </a:r>
            <a:r>
              <a:rPr lang="en-US" baseline="-25000" dirty="0" smtClean="0">
                <a:latin typeface="Arial"/>
              </a:rPr>
              <a:t>1</a:t>
            </a:r>
            <a:r>
              <a:rPr lang="en-US" dirty="0" smtClean="0"/>
              <a:t>, </a:t>
            </a:r>
            <a:r>
              <a:rPr lang="en-US" dirty="0" smtClean="0">
                <a:latin typeface="Arial"/>
              </a:rPr>
              <a:t>e</a:t>
            </a:r>
            <a:r>
              <a:rPr lang="en-US" baseline="-25000" dirty="0" smtClean="0">
                <a:latin typeface="Arial"/>
              </a:rPr>
              <a:t>2</a:t>
            </a:r>
            <a:r>
              <a:rPr lang="en-US" dirty="0" smtClean="0"/>
              <a:t>, and </a:t>
            </a:r>
            <a:r>
              <a:rPr lang="en-US" dirty="0" smtClean="0">
                <a:latin typeface="Arial"/>
              </a:rPr>
              <a:t>e</a:t>
            </a:r>
            <a:r>
              <a:rPr lang="en-US" baseline="-25000" dirty="0" smtClean="0">
                <a:latin typeface="Arial"/>
              </a:rPr>
              <a:t>3</a:t>
            </a:r>
            <a:r>
              <a:rPr lang="en-US" dirty="0" smtClean="0"/>
              <a:t>, but they are related through a normalization condition:</a:t>
            </a:r>
          </a:p>
          <a:p>
            <a:pPr lvl="1"/>
            <a:endParaRPr lang="en-US" dirty="0" smtClean="0"/>
          </a:p>
          <a:p>
            <a:pPr lvl="3"/>
            <a:endParaRPr lang="en-US" dirty="0" smtClean="0"/>
          </a:p>
          <a:p>
            <a:pPr lvl="2"/>
            <a:r>
              <a:rPr lang="en-US" dirty="0" smtClean="0"/>
              <a:t>Quaternions: born on Monday, October 16, 1843 in one of Sir William Rowan Hamilton’s moments of inspiration</a:t>
            </a:r>
          </a:p>
          <a:p>
            <a:pPr lvl="2"/>
            <a:endParaRPr lang="en-US" dirty="0" smtClean="0"/>
          </a:p>
          <a:p>
            <a:pPr lvl="1"/>
            <a:r>
              <a:rPr lang="en-US" dirty="0" smtClean="0"/>
              <a:t>If you want to be extreme, you do what people in Spain did: they chose all of the nine direction cosines as generalized coordinates but also added to the equations of motion the following set of six algebraic constraints:</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23</a:t>
            </a:fld>
            <a:endParaRPr lang="en-US" altLang="en-US"/>
          </a:p>
        </p:txBody>
      </p:sp>
      <p:pic>
        <p:nvPicPr>
          <p:cNvPr id="7" name="Picture 6" descr="TP_tmp.png"/>
          <p:cNvPicPr>
            <a:picLocks noChangeAspect="1"/>
          </p:cNvPicPr>
          <p:nvPr>
            <p:custDataLst>
              <p:tags r:id="rId2"/>
            </p:custDataLst>
          </p:nvPr>
        </p:nvPicPr>
        <p:blipFill>
          <a:blip r:embed="rId7" cstate="print"/>
          <a:stretch>
            <a:fillRect/>
          </a:stretch>
        </p:blipFill>
        <p:spPr>
          <a:xfrm>
            <a:off x="3555489" y="4114800"/>
            <a:ext cx="2311911" cy="330708"/>
          </a:xfrm>
          <a:prstGeom prst="rect">
            <a:avLst/>
          </a:prstGeom>
        </p:spPr>
      </p:pic>
      <p:pic>
        <p:nvPicPr>
          <p:cNvPr id="8" name="Picture 7" descr="TP_tmp.png"/>
          <p:cNvPicPr>
            <a:picLocks noChangeAspect="1"/>
          </p:cNvPicPr>
          <p:nvPr>
            <p:custDataLst>
              <p:tags r:id="rId3"/>
            </p:custDataLst>
          </p:nvPr>
        </p:nvPicPr>
        <p:blipFill>
          <a:blip r:embed="rId8" cstate="print"/>
          <a:stretch>
            <a:fillRect/>
          </a:stretch>
        </p:blipFill>
        <p:spPr>
          <a:xfrm>
            <a:off x="1600200" y="6400800"/>
            <a:ext cx="2464313" cy="304800"/>
          </a:xfrm>
          <a:prstGeom prst="rect">
            <a:avLst/>
          </a:prstGeom>
        </p:spPr>
      </p:pic>
      <p:pic>
        <p:nvPicPr>
          <p:cNvPr id="9" name="Picture 8" descr="TP_tmp.png"/>
          <p:cNvPicPr>
            <a:picLocks noChangeAspect="1"/>
          </p:cNvPicPr>
          <p:nvPr>
            <p:custDataLst>
              <p:tags r:id="rId4"/>
            </p:custDataLst>
          </p:nvPr>
        </p:nvPicPr>
        <p:blipFill>
          <a:blip r:embed="rId9" cstate="print"/>
          <a:stretch>
            <a:fillRect/>
          </a:stretch>
        </p:blipFill>
        <p:spPr>
          <a:xfrm>
            <a:off x="5003287" y="6400800"/>
            <a:ext cx="2464313" cy="304800"/>
          </a:xfrm>
          <a:prstGeom prst="rect">
            <a:avLst/>
          </a:prstGeom>
        </p:spPr>
      </p:pic>
      <p:graphicFrame>
        <p:nvGraphicFramePr>
          <p:cNvPr id="10" name="Object 9"/>
          <p:cNvGraphicFramePr>
            <a:graphicFrameLocks noChangeAspect="1"/>
          </p:cNvGraphicFramePr>
          <p:nvPr/>
        </p:nvGraphicFramePr>
        <p:xfrm>
          <a:off x="4395787" y="6415088"/>
          <a:ext cx="276225" cy="276225"/>
        </p:xfrm>
        <a:graphic>
          <a:graphicData uri="http://schemas.openxmlformats.org/presentationml/2006/ole">
            <p:oleObj spid="_x0000_s1843203" name="Equation" r:id="rId10" imgW="152280" imgH="152280" progId="Equation.DSMT4">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1036638"/>
          </a:xfrm>
        </p:spPr>
        <p:txBody>
          <a:bodyPr/>
          <a:lstStyle/>
          <a:p>
            <a:r>
              <a:rPr lang="en-US" sz="2000" dirty="0" smtClean="0"/>
              <a:t>[Short Detour:]</a:t>
            </a:r>
            <a:br>
              <a:rPr lang="en-US" sz="2000" dirty="0" smtClean="0"/>
            </a:br>
            <a:r>
              <a:rPr lang="en-US" dirty="0" smtClean="0"/>
              <a:t>Hopping from RF to RF</a:t>
            </a:r>
            <a:endParaRPr lang="en-US" dirty="0"/>
          </a:p>
        </p:txBody>
      </p:sp>
      <p:sp>
        <p:nvSpPr>
          <p:cNvPr id="3" name="Content Placeholder 2"/>
          <p:cNvSpPr>
            <a:spLocks noGrp="1"/>
          </p:cNvSpPr>
          <p:nvPr>
            <p:ph idx="1"/>
          </p:nvPr>
        </p:nvSpPr>
        <p:spPr/>
        <p:txBody>
          <a:bodyPr/>
          <a:lstStyle/>
          <a:p>
            <a:r>
              <a:rPr lang="en-US" dirty="0" smtClean="0"/>
              <a:t>The discussion framework: </a:t>
            </a:r>
          </a:p>
          <a:p>
            <a:pPr lvl="1"/>
            <a:r>
              <a:rPr lang="en-US" dirty="0" smtClean="0"/>
              <a:t>Recall that when going from one </a:t>
            </a:r>
            <a:r>
              <a:rPr lang="en-US" dirty="0" smtClean="0">
                <a:latin typeface="Arial"/>
              </a:rPr>
              <a:t>A-RF</a:t>
            </a:r>
            <a:r>
              <a:rPr lang="en-US" baseline="-25000" dirty="0" smtClean="0">
                <a:latin typeface="Arial"/>
              </a:rPr>
              <a:t>2</a:t>
            </a:r>
            <a:r>
              <a:rPr lang="en-US" dirty="0" smtClean="0"/>
              <a:t> to a different </a:t>
            </a:r>
            <a:r>
              <a:rPr lang="en-US" dirty="0" smtClean="0">
                <a:latin typeface="Arial"/>
              </a:rPr>
              <a:t>A-RF</a:t>
            </a:r>
            <a:r>
              <a:rPr lang="en-US" baseline="-25000" dirty="0" smtClean="0">
                <a:latin typeface="Arial"/>
              </a:rPr>
              <a:t>1</a:t>
            </a:r>
            <a:r>
              <a:rPr lang="en-US" dirty="0" smtClean="0"/>
              <a:t>, there is a transformation matrix that multiplies the representation of a geometric vector in </a:t>
            </a:r>
            <a:r>
              <a:rPr lang="en-US" dirty="0" smtClean="0">
                <a:latin typeface="Arial"/>
              </a:rPr>
              <a:t>A-RF</a:t>
            </a:r>
            <a:r>
              <a:rPr lang="en-US" baseline="-25000" dirty="0" smtClean="0">
                <a:latin typeface="Arial"/>
              </a:rPr>
              <a:t>2</a:t>
            </a:r>
            <a:r>
              <a:rPr lang="en-US" dirty="0" smtClean="0"/>
              <a:t> to get the representation of the geometric vector in </a:t>
            </a:r>
            <a:r>
              <a:rPr lang="en-US" dirty="0" smtClean="0">
                <a:latin typeface="Arial"/>
              </a:rPr>
              <a:t>A-RF</a:t>
            </a:r>
            <a:r>
              <a:rPr lang="en-US" baseline="-25000" dirty="0" smtClean="0">
                <a:latin typeface="Arial"/>
              </a:rPr>
              <a:t>1</a:t>
            </a:r>
            <a:r>
              <a:rPr lang="en-US" dirty="0" smtClean="0"/>
              <a:t> :</a:t>
            </a:r>
          </a:p>
          <a:p>
            <a:pPr lvl="1"/>
            <a:endParaRPr lang="en-US" dirty="0" smtClean="0"/>
          </a:p>
          <a:p>
            <a:endParaRPr lang="en-US" dirty="0" smtClean="0"/>
          </a:p>
          <a:p>
            <a:r>
              <a:rPr lang="en-US" dirty="0" smtClean="0"/>
              <a:t>Question: What happens if you want to go from </a:t>
            </a:r>
            <a:r>
              <a:rPr lang="en-US" dirty="0" smtClean="0">
                <a:latin typeface="Arial"/>
              </a:rPr>
              <a:t>A-RF</a:t>
            </a:r>
            <a:r>
              <a:rPr lang="en-US" baseline="-25000" dirty="0" smtClean="0">
                <a:latin typeface="Arial"/>
              </a:rPr>
              <a:t>3</a:t>
            </a:r>
            <a:r>
              <a:rPr lang="en-US" dirty="0" smtClean="0"/>
              <a:t> to </a:t>
            </a:r>
            <a:r>
              <a:rPr lang="en-US" dirty="0" smtClean="0">
                <a:latin typeface="Arial"/>
              </a:rPr>
              <a:t>A-RF</a:t>
            </a:r>
            <a:r>
              <a:rPr lang="en-US" baseline="-25000" dirty="0" smtClean="0">
                <a:latin typeface="Arial"/>
              </a:rPr>
              <a:t>2</a:t>
            </a:r>
            <a:r>
              <a:rPr lang="en-US" dirty="0" smtClean="0"/>
              <a:t>  and then eventually to the representation in </a:t>
            </a:r>
            <a:r>
              <a:rPr lang="en-US" dirty="0" smtClean="0">
                <a:latin typeface="Arial"/>
              </a:rPr>
              <a:t>A-RF</a:t>
            </a:r>
            <a:r>
              <a:rPr lang="en-US" baseline="-25000" dirty="0" smtClean="0">
                <a:latin typeface="Arial"/>
              </a:rPr>
              <a:t>1</a:t>
            </a:r>
            <a:r>
              <a:rPr lang="en-US" dirty="0" smtClean="0"/>
              <a:t> ?</a:t>
            </a:r>
          </a:p>
          <a:p>
            <a:pPr lvl="1"/>
            <a:endParaRPr lang="en-US" dirty="0" smtClean="0"/>
          </a:p>
          <a:p>
            <a:pPr lvl="1"/>
            <a:endParaRPr lang="en-US" dirty="0" smtClean="0"/>
          </a:p>
          <a:p>
            <a:r>
              <a:rPr lang="en-US" dirty="0" smtClean="0"/>
              <a:t>Why are we curious?</a:t>
            </a:r>
          </a:p>
          <a:p>
            <a:pPr lvl="1"/>
            <a:r>
              <a:rPr lang="en-US" dirty="0" smtClean="0"/>
              <a:t>Comes into play when dealing with Euler Angles</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24</a:t>
            </a:fld>
            <a:endParaRPr lang="en-US" altLang="en-US"/>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3872988" y="3326891"/>
            <a:ext cx="1398022" cy="254601"/>
          </a:xfrm>
          <a:prstGeom prst="rect">
            <a:avLst/>
          </a:prstGeom>
          <a:noFill/>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543800" cy="1036638"/>
          </a:xfrm>
        </p:spPr>
        <p:txBody>
          <a:bodyPr/>
          <a:lstStyle/>
          <a:p>
            <a:r>
              <a:rPr lang="en-US" sz="2000" dirty="0" smtClean="0"/>
              <a:t>[End Detour:]</a:t>
            </a:r>
            <a:br>
              <a:rPr lang="en-US" sz="2000" dirty="0" smtClean="0"/>
            </a:br>
            <a:r>
              <a:rPr lang="en-US" dirty="0" smtClean="0"/>
              <a:t>Hopping from RF to RF</a:t>
            </a:r>
            <a:endParaRPr lang="en-US" dirty="0"/>
          </a:p>
        </p:txBody>
      </p:sp>
      <p:sp>
        <p:nvSpPr>
          <p:cNvPr id="3" name="Content Placeholder 2"/>
          <p:cNvSpPr>
            <a:spLocks noGrp="1"/>
          </p:cNvSpPr>
          <p:nvPr>
            <p:ph idx="1"/>
          </p:nvPr>
        </p:nvSpPr>
        <p:spPr>
          <a:xfrm>
            <a:off x="304800" y="1719263"/>
            <a:ext cx="8610600" cy="4411662"/>
          </a:xfrm>
        </p:spPr>
        <p:txBody>
          <a:bodyPr/>
          <a:lstStyle/>
          <a:p>
            <a:r>
              <a:rPr lang="en-US" dirty="0" smtClean="0"/>
              <a:t>Going from A-RF</a:t>
            </a:r>
            <a:r>
              <a:rPr lang="en-US" baseline="-25000" dirty="0" smtClean="0"/>
              <a:t>3</a:t>
            </a:r>
            <a:r>
              <a:rPr lang="en-US" dirty="0" smtClean="0"/>
              <a:t> to A-RF</a:t>
            </a:r>
            <a:r>
              <a:rPr lang="en-US" baseline="-25000" dirty="0" smtClean="0"/>
              <a:t>2</a:t>
            </a:r>
            <a:r>
              <a:rPr lang="en-US" dirty="0" smtClean="0"/>
              <a:t>  to A-RF</a:t>
            </a:r>
            <a:r>
              <a:rPr lang="en-US" baseline="-25000" dirty="0" smtClean="0"/>
              <a:t>1</a:t>
            </a:r>
            <a:r>
              <a:rPr lang="en-US" dirty="0" smtClean="0"/>
              <a:t> : </a:t>
            </a:r>
          </a:p>
          <a:p>
            <a:pPr lvl="1"/>
            <a:endParaRPr lang="en-US" dirty="0" smtClean="0"/>
          </a:p>
          <a:p>
            <a:pPr lvl="1"/>
            <a:endParaRPr lang="en-US" dirty="0" smtClean="0"/>
          </a:p>
          <a:p>
            <a:r>
              <a:rPr lang="en-US" dirty="0" smtClean="0"/>
              <a:t>The basic idea is clear, you keep multiplying rotation matrices like that to hope from RF to RF until you arrive to your final destination</a:t>
            </a:r>
          </a:p>
          <a:p>
            <a:endParaRPr lang="en-US" dirty="0" smtClean="0"/>
          </a:p>
          <a:p>
            <a:r>
              <a:rPr lang="en-US" dirty="0" smtClean="0"/>
              <a:t>However, how would you actually go about computing </a:t>
            </a:r>
            <a:r>
              <a:rPr lang="en-US" b="1" dirty="0" err="1" smtClean="0">
                <a:latin typeface="Arial"/>
              </a:rPr>
              <a:t>A</a:t>
            </a:r>
            <a:r>
              <a:rPr lang="en-US" baseline="-25000" dirty="0" err="1" smtClean="0">
                <a:latin typeface="Arial"/>
              </a:rPr>
              <a:t>ij</a:t>
            </a:r>
            <a:r>
              <a:rPr lang="en-US" dirty="0" smtClean="0"/>
              <a:t> if you have </a:t>
            </a:r>
            <a:r>
              <a:rPr lang="en-US" b="1" dirty="0" smtClean="0">
                <a:latin typeface="Arial"/>
              </a:rPr>
              <a:t>A</a:t>
            </a:r>
            <a:r>
              <a:rPr lang="en-US" baseline="-25000" dirty="0" smtClean="0">
                <a:latin typeface="Arial"/>
              </a:rPr>
              <a:t>i</a:t>
            </a:r>
            <a:r>
              <a:rPr lang="en-US" dirty="0" smtClean="0"/>
              <a:t> and </a:t>
            </a:r>
            <a:r>
              <a:rPr lang="en-US" b="1" dirty="0" err="1" smtClean="0">
                <a:latin typeface="Arial"/>
              </a:rPr>
              <a:t>A</a:t>
            </a:r>
            <a:r>
              <a:rPr lang="en-US" baseline="-25000" dirty="0" err="1" smtClean="0">
                <a:latin typeface="Arial"/>
              </a:rPr>
              <a:t>j</a:t>
            </a:r>
            <a:r>
              <a:rPr lang="en-US" dirty="0" smtClean="0"/>
              <a:t> (that is the two rotation matrices from </a:t>
            </a:r>
            <a:r>
              <a:rPr lang="en-US" dirty="0" err="1" smtClean="0">
                <a:latin typeface="Arial"/>
              </a:rPr>
              <a:t>RF</a:t>
            </a:r>
            <a:r>
              <a:rPr lang="en-US" baseline="-25000" dirty="0" err="1" smtClean="0">
                <a:latin typeface="Arial"/>
              </a:rPr>
              <a:t>i</a:t>
            </a:r>
            <a:r>
              <a:rPr lang="en-US" dirty="0" smtClean="0"/>
              <a:t> to </a:t>
            </a:r>
            <a:r>
              <a:rPr lang="en-US" dirty="0" err="1" smtClean="0">
                <a:latin typeface="Arial"/>
              </a:rPr>
              <a:t>RF</a:t>
            </a:r>
            <a:r>
              <a:rPr lang="en-US" baseline="-25000" dirty="0" err="1" smtClean="0">
                <a:latin typeface="Arial"/>
              </a:rPr>
              <a:t>j</a:t>
            </a:r>
            <a:r>
              <a:rPr lang="en-US" dirty="0" smtClean="0"/>
              <a:t> , respectively, into the G-RF)?</a:t>
            </a:r>
          </a:p>
          <a:p>
            <a:pPr lvl="1"/>
            <a:r>
              <a:rPr lang="en-US" dirty="0" smtClean="0"/>
              <a:t>This means that you hop from </a:t>
            </a:r>
            <a:r>
              <a:rPr lang="en-US" dirty="0" smtClean="0">
                <a:latin typeface="Arial"/>
              </a:rPr>
              <a:t>A-</a:t>
            </a:r>
            <a:r>
              <a:rPr lang="en-US" dirty="0" err="1" smtClean="0">
                <a:latin typeface="Arial"/>
              </a:rPr>
              <a:t>RF</a:t>
            </a:r>
            <a:r>
              <a:rPr lang="en-US" baseline="-25000" dirty="0" err="1" smtClean="0">
                <a:latin typeface="Arial"/>
              </a:rPr>
              <a:t>j</a:t>
            </a:r>
            <a:r>
              <a:rPr lang="en-US" dirty="0" smtClean="0"/>
              <a:t> to </a:t>
            </a:r>
            <a:r>
              <a:rPr lang="en-US" dirty="0" smtClean="0">
                <a:latin typeface="Arial"/>
              </a:rPr>
              <a:t>A-</a:t>
            </a:r>
            <a:r>
              <a:rPr lang="en-US" dirty="0" err="1" smtClean="0">
                <a:latin typeface="Arial"/>
              </a:rPr>
              <a:t>RF</a:t>
            </a:r>
            <a:r>
              <a:rPr lang="en-US" baseline="-25000" dirty="0" err="1" smtClean="0">
                <a:latin typeface="Arial"/>
              </a:rPr>
              <a:t>i</a:t>
            </a:r>
            <a:r>
              <a:rPr lang="en-US" dirty="0" smtClean="0"/>
              <a:t> </a:t>
            </a:r>
          </a:p>
          <a:p>
            <a:pPr lvl="1"/>
            <a:r>
              <a:rPr lang="en-US" dirty="0" smtClean="0"/>
              <a:t>Keep in mind the invariant here, that is, the geometric vector      whose representation you are playing with:</a:t>
            </a:r>
          </a:p>
          <a:p>
            <a:pPr lvl="1"/>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25</a:t>
            </a:fld>
            <a:endParaRPr lang="en-US" altLang="en-US"/>
          </a:p>
        </p:txBody>
      </p:sp>
      <p:pic>
        <p:nvPicPr>
          <p:cNvPr id="6" name="Picture 5" descr="TP_tmp.png"/>
          <p:cNvPicPr>
            <a:picLocks noChangeAspect="1"/>
          </p:cNvPicPr>
          <p:nvPr>
            <p:custDataLst>
              <p:tags r:id="rId1"/>
            </p:custDataLst>
          </p:nvPr>
        </p:nvPicPr>
        <p:blipFill>
          <a:blip r:embed="rId6" cstate="print"/>
          <a:stretch>
            <a:fillRect/>
          </a:stretch>
        </p:blipFill>
        <p:spPr bwMode="auto">
          <a:xfrm>
            <a:off x="1371600" y="2209800"/>
            <a:ext cx="6379567" cy="254694"/>
          </a:xfrm>
          <a:prstGeom prst="rect">
            <a:avLst/>
          </a:prstGeom>
          <a:noFill/>
          <a:ln/>
          <a:effectLst/>
        </p:spPr>
      </p:pic>
      <p:pic>
        <p:nvPicPr>
          <p:cNvPr id="10" name="Picture 9" descr="TP_tmp.png"/>
          <p:cNvPicPr>
            <a:picLocks noChangeAspect="1"/>
          </p:cNvPicPr>
          <p:nvPr>
            <p:custDataLst>
              <p:tags r:id="rId2"/>
            </p:custDataLst>
          </p:nvPr>
        </p:nvPicPr>
        <p:blipFill>
          <a:blip r:embed="rId7" cstate="print"/>
          <a:stretch>
            <a:fillRect/>
          </a:stretch>
        </p:blipFill>
        <p:spPr>
          <a:xfrm>
            <a:off x="7324142" y="5152189"/>
            <a:ext cx="126492" cy="202692"/>
          </a:xfrm>
          <a:prstGeom prst="rect">
            <a:avLst/>
          </a:prstGeom>
        </p:spPr>
      </p:pic>
      <p:pic>
        <p:nvPicPr>
          <p:cNvPr id="13" name="Picture 12" descr="TP_tmp.png"/>
          <p:cNvPicPr>
            <a:picLocks noChangeAspect="1"/>
          </p:cNvPicPr>
          <p:nvPr>
            <p:custDataLst>
              <p:tags r:id="rId3"/>
            </p:custDataLst>
          </p:nvPr>
        </p:nvPicPr>
        <p:blipFill>
          <a:blip r:embed="rId8" cstate="print"/>
          <a:stretch>
            <a:fillRect/>
          </a:stretch>
        </p:blipFill>
        <p:spPr>
          <a:xfrm>
            <a:off x="457200" y="5867400"/>
            <a:ext cx="8305816" cy="635510"/>
          </a:xfrm>
          <a:prstGeom prst="rect">
            <a:avLst/>
          </a:prstGeom>
        </p:spPr>
      </p:pic>
      <p:sp>
        <p:nvSpPr>
          <p:cNvPr id="14" name="Rectangle 13"/>
          <p:cNvSpPr/>
          <p:nvPr/>
        </p:nvSpPr>
        <p:spPr>
          <a:xfrm>
            <a:off x="7239000" y="5943600"/>
            <a:ext cx="1600200" cy="457200"/>
          </a:xfrm>
          <a:prstGeom prst="rect">
            <a:avLst/>
          </a:prstGeom>
          <a:solidFill>
            <a:srgbClr val="FFC000">
              <a:alpha val="14000"/>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808038"/>
          </a:xfrm>
        </p:spPr>
        <p:txBody>
          <a:bodyPr/>
          <a:lstStyle/>
          <a:p>
            <a:r>
              <a:rPr lang="en-US" dirty="0" smtClean="0"/>
              <a:t>Angular Velocity: Getting There…</a:t>
            </a:r>
            <a:endParaRPr lang="en-US" dirty="0"/>
          </a:p>
        </p:txBody>
      </p:sp>
      <p:sp>
        <p:nvSpPr>
          <p:cNvPr id="3" name="Content Placeholder 2"/>
          <p:cNvSpPr>
            <a:spLocks noGrp="1"/>
          </p:cNvSpPr>
          <p:nvPr>
            <p:ph idx="1"/>
          </p:nvPr>
        </p:nvSpPr>
        <p:spPr>
          <a:xfrm>
            <a:off x="381000" y="1219200"/>
            <a:ext cx="8229600" cy="4411662"/>
          </a:xfrm>
        </p:spPr>
        <p:txBody>
          <a:bodyPr/>
          <a:lstStyle/>
          <a:p>
            <a:pPr lvl="1"/>
            <a:endParaRPr lang="en-US" dirty="0" smtClean="0"/>
          </a:p>
          <a:p>
            <a:r>
              <a:rPr lang="en-US" dirty="0" smtClean="0"/>
              <a:t>Recall that </a:t>
            </a:r>
            <a:r>
              <a:rPr lang="en-US" b="1" dirty="0" smtClean="0"/>
              <a:t>A</a:t>
            </a:r>
            <a:r>
              <a:rPr lang="en-US" b="1" dirty="0" smtClean="0">
                <a:latin typeface="Arial"/>
              </a:rPr>
              <a:t>A</a:t>
            </a:r>
            <a:r>
              <a:rPr lang="en-US" baseline="30000" dirty="0" smtClean="0">
                <a:latin typeface="Arial"/>
              </a:rPr>
              <a:t>T</a:t>
            </a:r>
            <a:r>
              <a:rPr lang="en-US" dirty="0" smtClean="0"/>
              <a:t>=</a:t>
            </a:r>
            <a:r>
              <a:rPr lang="en-US" b="1" dirty="0" smtClean="0">
                <a:latin typeface="Arial"/>
              </a:rPr>
              <a:t>I</a:t>
            </a:r>
            <a:r>
              <a:rPr lang="en-US" baseline="-25000" dirty="0" smtClean="0">
                <a:latin typeface="Arial"/>
              </a:rPr>
              <a:t>3</a:t>
            </a:r>
            <a:r>
              <a:rPr lang="en-US" dirty="0" smtClean="0"/>
              <a:t>.  Take time derivative to get:</a:t>
            </a:r>
          </a:p>
          <a:p>
            <a:endParaRPr lang="en-US" dirty="0" smtClean="0"/>
          </a:p>
          <a:p>
            <a:endParaRPr lang="en-US" dirty="0" smtClean="0"/>
          </a:p>
          <a:p>
            <a:endParaRPr lang="en-US" dirty="0" smtClean="0"/>
          </a:p>
          <a:p>
            <a:r>
              <a:rPr lang="en-US" dirty="0" smtClean="0"/>
              <a:t>Notice the following:</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a:xfrm>
            <a:off x="8382000" y="6400800"/>
            <a:ext cx="762000" cy="304800"/>
          </a:xfrm>
        </p:spPr>
        <p:txBody>
          <a:bodyPr/>
          <a:lstStyle/>
          <a:p>
            <a:pPr>
              <a:defRPr/>
            </a:pPr>
            <a:fld id="{E96E52FC-A2BF-46C6-811F-6DA475FD4DE0}" type="slidenum">
              <a:rPr lang="en-US" altLang="en-US" smtClean="0"/>
              <a:pPr>
                <a:defRPr/>
              </a:pPr>
              <a:t>3</a:t>
            </a:fld>
            <a:endParaRPr lang="en-US" altLang="en-US"/>
          </a:p>
        </p:txBody>
      </p:sp>
      <p:pic>
        <p:nvPicPr>
          <p:cNvPr id="18" name="Picture 17" descr="TP_tmp.png"/>
          <p:cNvPicPr>
            <a:picLocks noChangeAspect="1"/>
          </p:cNvPicPr>
          <p:nvPr>
            <p:custDataLst>
              <p:tags r:id="rId1"/>
            </p:custDataLst>
          </p:nvPr>
        </p:nvPicPr>
        <p:blipFill>
          <a:blip r:embed="rId6" cstate="print"/>
          <a:stretch>
            <a:fillRect/>
          </a:stretch>
        </p:blipFill>
        <p:spPr>
          <a:xfrm>
            <a:off x="1524000" y="2319337"/>
            <a:ext cx="5512320" cy="304800"/>
          </a:xfrm>
          <a:prstGeom prst="rect">
            <a:avLst/>
          </a:prstGeom>
        </p:spPr>
      </p:pic>
      <p:pic>
        <p:nvPicPr>
          <p:cNvPr id="20" name="Picture 19" descr="TP_tmp.png"/>
          <p:cNvPicPr>
            <a:picLocks noChangeAspect="1"/>
          </p:cNvPicPr>
          <p:nvPr>
            <p:custDataLst>
              <p:tags r:id="rId2"/>
            </p:custDataLst>
          </p:nvPr>
        </p:nvPicPr>
        <p:blipFill>
          <a:blip r:embed="rId7" cstate="print"/>
          <a:stretch>
            <a:fillRect/>
          </a:stretch>
        </p:blipFill>
        <p:spPr>
          <a:xfrm>
            <a:off x="2209800" y="3505200"/>
            <a:ext cx="4293115" cy="812294"/>
          </a:xfrm>
          <a:prstGeom prst="rect">
            <a:avLst/>
          </a:prstGeom>
        </p:spPr>
      </p:pic>
      <p:pic>
        <p:nvPicPr>
          <p:cNvPr id="29" name="Picture 28" descr="TP_tmp.png"/>
          <p:cNvPicPr>
            <a:picLocks noChangeAspect="1"/>
          </p:cNvPicPr>
          <p:nvPr>
            <p:custDataLst>
              <p:tags r:id="rId3"/>
            </p:custDataLst>
          </p:nvPr>
        </p:nvPicPr>
        <p:blipFill>
          <a:blip r:embed="rId8" cstate="print"/>
          <a:stretch>
            <a:fillRect/>
          </a:stretch>
        </p:blipFill>
        <p:spPr bwMode="auto">
          <a:xfrm>
            <a:off x="471003" y="4800600"/>
            <a:ext cx="7301397" cy="1908243"/>
          </a:xfrm>
          <a:prstGeom prst="rect">
            <a:avLst/>
          </a:prstGeom>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438"/>
            <a:ext cx="7543800" cy="1020762"/>
          </a:xfrm>
        </p:spPr>
        <p:txBody>
          <a:bodyPr/>
          <a:lstStyle/>
          <a:p>
            <a:r>
              <a:rPr lang="en-US" sz="2000" dirty="0" smtClean="0"/>
              <a:t>[Short Detour]:</a:t>
            </a:r>
            <a:r>
              <a:rPr lang="en-US" dirty="0" smtClean="0"/>
              <a:t/>
            </a:r>
            <a:br>
              <a:rPr lang="en-US" dirty="0" smtClean="0"/>
            </a:br>
            <a:r>
              <a:rPr lang="en-US" dirty="0" smtClean="0"/>
              <a:t>Two L-RF Attached to Same Body</a:t>
            </a:r>
            <a:endParaRPr lang="en-US" dirty="0"/>
          </a:p>
        </p:txBody>
      </p:sp>
      <p:sp>
        <p:nvSpPr>
          <p:cNvPr id="3" name="Content Placeholder 2"/>
          <p:cNvSpPr>
            <a:spLocks noGrp="1"/>
          </p:cNvSpPr>
          <p:nvPr>
            <p:ph idx="1"/>
          </p:nvPr>
        </p:nvSpPr>
        <p:spPr>
          <a:xfrm>
            <a:off x="457200" y="1989138"/>
            <a:ext cx="8534400" cy="4411662"/>
          </a:xfrm>
        </p:spPr>
        <p:txBody>
          <a:bodyPr/>
          <a:lstStyle/>
          <a:p>
            <a:r>
              <a:rPr lang="en-US" dirty="0" smtClean="0"/>
              <a:t>Problem Setup:</a:t>
            </a:r>
          </a:p>
          <a:p>
            <a:pPr lvl="1"/>
            <a:r>
              <a:rPr lang="en-US" dirty="0" smtClean="0"/>
              <a:t>You have one rigid body and two different L-RF rigidly attached to that body</a:t>
            </a:r>
          </a:p>
          <a:p>
            <a:pPr lvl="2"/>
            <a:r>
              <a:rPr lang="en-US" dirty="0" smtClean="0"/>
              <a:t>Rigidly attached means that their relative orientation never change</a:t>
            </a:r>
          </a:p>
          <a:p>
            <a:pPr lvl="2"/>
            <a:r>
              <a:rPr lang="en-US" dirty="0" smtClean="0"/>
              <a:t>Rigidly attached to the body = “welded” to the body </a:t>
            </a:r>
            <a:r>
              <a:rPr lang="en-US" dirty="0" smtClean="0">
                <a:latin typeface="cmsy10"/>
              </a:rPr>
              <a:t>)</a:t>
            </a:r>
            <a:r>
              <a:rPr lang="en-US" dirty="0" smtClean="0"/>
              <a:t> they move as the body moves</a:t>
            </a:r>
          </a:p>
          <a:p>
            <a:pPr lvl="2"/>
            <a:endParaRPr lang="en-US" dirty="0" smtClean="0"/>
          </a:p>
          <a:p>
            <a:pPr lvl="1"/>
            <a:r>
              <a:rPr lang="en-US" dirty="0" smtClean="0"/>
              <a:t>Call the local references frames and orientation matrices </a:t>
            </a:r>
            <a:r>
              <a:rPr lang="en-US" dirty="0" smtClean="0">
                <a:latin typeface="Arial"/>
              </a:rPr>
              <a:t>L-RF</a:t>
            </a:r>
            <a:r>
              <a:rPr lang="en-US" baseline="-25000" dirty="0" smtClean="0">
                <a:latin typeface="Arial"/>
              </a:rPr>
              <a:t>1</a:t>
            </a:r>
            <a:r>
              <a:rPr lang="en-US" dirty="0" smtClean="0"/>
              <a:t>, </a:t>
            </a:r>
            <a:r>
              <a:rPr lang="en-US" b="1" dirty="0" smtClean="0">
                <a:latin typeface="Arial"/>
              </a:rPr>
              <a:t>A</a:t>
            </a:r>
            <a:r>
              <a:rPr lang="en-US" baseline="-25000" dirty="0" smtClean="0">
                <a:latin typeface="Arial"/>
              </a:rPr>
              <a:t>1</a:t>
            </a:r>
            <a:r>
              <a:rPr lang="en-US" dirty="0" smtClean="0"/>
              <a:t>, and </a:t>
            </a:r>
            <a:r>
              <a:rPr lang="en-US" dirty="0" smtClean="0">
                <a:latin typeface="Arial"/>
              </a:rPr>
              <a:t>L-RF</a:t>
            </a:r>
            <a:r>
              <a:rPr lang="en-US" baseline="-25000" dirty="0" smtClean="0">
                <a:latin typeface="Arial"/>
              </a:rPr>
              <a:t>2</a:t>
            </a:r>
            <a:r>
              <a:rPr lang="en-US" dirty="0" smtClean="0"/>
              <a:t>, </a:t>
            </a:r>
            <a:r>
              <a:rPr lang="en-US" b="1" dirty="0" smtClean="0">
                <a:latin typeface="Arial"/>
              </a:rPr>
              <a:t>A</a:t>
            </a:r>
            <a:r>
              <a:rPr lang="en-US" baseline="-25000" dirty="0" smtClean="0">
                <a:latin typeface="Arial"/>
              </a:rPr>
              <a:t>2</a:t>
            </a:r>
          </a:p>
          <a:p>
            <a:pPr lvl="1"/>
            <a:endParaRPr lang="en-US" dirty="0" smtClean="0"/>
          </a:p>
          <a:p>
            <a:r>
              <a:rPr lang="en-US" dirty="0" smtClean="0"/>
              <a:t>Question: what is the relationship between </a:t>
            </a:r>
            <a:r>
              <a:rPr lang="en-US" b="1" dirty="0" smtClean="0">
                <a:latin typeface="Arial"/>
              </a:rPr>
              <a:t>A</a:t>
            </a:r>
            <a:r>
              <a:rPr lang="en-US" baseline="-25000" dirty="0" smtClean="0">
                <a:latin typeface="Arial"/>
              </a:rPr>
              <a:t>1</a:t>
            </a:r>
            <a:r>
              <a:rPr lang="en-US" dirty="0" smtClean="0"/>
              <a:t> and </a:t>
            </a:r>
            <a:r>
              <a:rPr lang="en-US" b="1" dirty="0" smtClean="0">
                <a:latin typeface="Arial"/>
              </a:rPr>
              <a:t>A</a:t>
            </a:r>
            <a:r>
              <a:rPr lang="en-US" baseline="-25000" dirty="0" smtClean="0">
                <a:latin typeface="Arial"/>
              </a:rPr>
              <a:t>2</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4</a:t>
            </a:fld>
            <a:endParaRPr lang="en-US" altLang="en-US"/>
          </a:p>
        </p:txBody>
      </p:sp>
      <p:pic>
        <p:nvPicPr>
          <p:cNvPr id="7" name="Picture 6" descr="TP_tmp.png"/>
          <p:cNvPicPr>
            <a:picLocks noChangeAspect="1"/>
          </p:cNvPicPr>
          <p:nvPr>
            <p:custDataLst>
              <p:tags r:id="rId1"/>
            </p:custDataLst>
          </p:nvPr>
        </p:nvPicPr>
        <p:blipFill>
          <a:blip r:embed="rId4" cstate="print"/>
          <a:stretch>
            <a:fillRect/>
          </a:stretch>
        </p:blipFill>
        <p:spPr>
          <a:xfrm>
            <a:off x="1371600" y="5536692"/>
            <a:ext cx="5765303" cy="3307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438"/>
            <a:ext cx="7543800" cy="1020762"/>
          </a:xfrm>
        </p:spPr>
        <p:txBody>
          <a:bodyPr/>
          <a:lstStyle/>
          <a:p>
            <a:r>
              <a:rPr lang="en-US" sz="2000" dirty="0" smtClean="0"/>
              <a:t>[Short Detour, Cntd.]:</a:t>
            </a:r>
            <a:r>
              <a:rPr lang="en-US" dirty="0" smtClean="0"/>
              <a:t/>
            </a:r>
            <a:br>
              <a:rPr lang="en-US" dirty="0" smtClean="0"/>
            </a:br>
            <a:r>
              <a:rPr lang="en-US" dirty="0" smtClean="0"/>
              <a:t>Two L-RF Attached to Same Body</a:t>
            </a:r>
            <a:endParaRPr lang="en-US" dirty="0"/>
          </a:p>
        </p:txBody>
      </p:sp>
      <p:sp>
        <p:nvSpPr>
          <p:cNvPr id="3" name="Content Placeholder 2"/>
          <p:cNvSpPr>
            <a:spLocks noGrp="1"/>
          </p:cNvSpPr>
          <p:nvPr>
            <p:ph idx="1"/>
          </p:nvPr>
        </p:nvSpPr>
        <p:spPr>
          <a:xfrm>
            <a:off x="228600" y="1719262"/>
            <a:ext cx="8686800" cy="4910137"/>
          </a:xfrm>
        </p:spPr>
        <p:txBody>
          <a:bodyPr/>
          <a:lstStyle/>
          <a:p>
            <a:r>
              <a:rPr lang="en-US" dirty="0" smtClean="0"/>
              <a:t>The important observation: since both L-RF</a:t>
            </a:r>
            <a:r>
              <a:rPr lang="en-US" baseline="-25000" dirty="0" smtClean="0"/>
              <a:t>1</a:t>
            </a:r>
            <a:r>
              <a:rPr lang="en-US" dirty="0" smtClean="0"/>
              <a:t> </a:t>
            </a:r>
            <a:r>
              <a:rPr lang="en-US" b="1" dirty="0" smtClean="0"/>
              <a:t> </a:t>
            </a:r>
            <a:r>
              <a:rPr lang="en-US" dirty="0" smtClean="0"/>
              <a:t>and L-RF</a:t>
            </a:r>
            <a:r>
              <a:rPr lang="en-US" baseline="-25000" dirty="0" smtClean="0"/>
              <a:t>2</a:t>
            </a:r>
            <a:r>
              <a:rPr lang="en-US" dirty="0" smtClean="0"/>
              <a:t> are “welded” to the rigid body, their relative attitude (orientation) doesn’t change in time</a:t>
            </a:r>
          </a:p>
          <a:p>
            <a:pPr lvl="3"/>
            <a:endParaRPr lang="en-US" dirty="0" smtClean="0"/>
          </a:p>
          <a:p>
            <a:r>
              <a:rPr lang="en-US" dirty="0" smtClean="0"/>
              <a:t>Equivalent way of saying this: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buNone/>
            </a:pPr>
            <a:endParaRPr lang="en-US" dirty="0" smtClean="0"/>
          </a:p>
          <a:p>
            <a:r>
              <a:rPr lang="en-US" dirty="0" smtClean="0"/>
              <a:t>The important point: </a:t>
            </a:r>
            <a:r>
              <a:rPr lang="en-US" b="1" dirty="0" smtClean="0"/>
              <a:t>C</a:t>
            </a:r>
            <a:r>
              <a:rPr lang="en-US" dirty="0" smtClean="0"/>
              <a:t> is a constant matrix (since L-RF</a:t>
            </a:r>
            <a:r>
              <a:rPr lang="en-US" baseline="-25000" dirty="0" smtClean="0"/>
              <a:t>1</a:t>
            </a:r>
            <a:r>
              <a:rPr lang="en-US" dirty="0" smtClean="0"/>
              <a:t> </a:t>
            </a:r>
            <a:r>
              <a:rPr lang="en-US" b="1" dirty="0" smtClean="0"/>
              <a:t> </a:t>
            </a:r>
            <a:r>
              <a:rPr lang="en-US" dirty="0" smtClean="0"/>
              <a:t>and L-RF</a:t>
            </a:r>
            <a:r>
              <a:rPr lang="en-US" baseline="-25000" dirty="0" smtClean="0"/>
              <a:t>2</a:t>
            </a:r>
            <a:r>
              <a:rPr lang="en-US" dirty="0" smtClean="0"/>
              <a:t> are “welded” to the rigid body)</a:t>
            </a:r>
          </a:p>
          <a:p>
            <a:endParaRPr lang="en-US" dirty="0" smtClean="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5</a:t>
            </a:fld>
            <a:endParaRPr lang="en-US" altLang="en-US"/>
          </a:p>
        </p:txBody>
      </p:sp>
      <p:pic>
        <p:nvPicPr>
          <p:cNvPr id="13" name="Picture 12" descr="TP_tmp.png"/>
          <p:cNvPicPr>
            <a:picLocks noChangeAspect="1"/>
          </p:cNvPicPr>
          <p:nvPr>
            <p:custDataLst>
              <p:tags r:id="rId2"/>
            </p:custDataLst>
          </p:nvPr>
        </p:nvPicPr>
        <p:blipFill>
          <a:blip r:embed="rId7" cstate="print"/>
          <a:stretch>
            <a:fillRect/>
          </a:stretch>
        </p:blipFill>
        <p:spPr bwMode="auto">
          <a:xfrm>
            <a:off x="2807486" y="3148580"/>
            <a:ext cx="3783522" cy="888358"/>
          </a:xfrm>
          <a:prstGeom prst="rect">
            <a:avLst/>
          </a:prstGeom>
          <a:noFill/>
          <a:ln/>
          <a:effectLst/>
        </p:spPr>
      </p:pic>
      <p:pic>
        <p:nvPicPr>
          <p:cNvPr id="22" name="Picture 21" descr="TP_tmp.png"/>
          <p:cNvPicPr>
            <a:picLocks noChangeAspect="1"/>
          </p:cNvPicPr>
          <p:nvPr>
            <p:custDataLst>
              <p:tags r:id="rId3"/>
            </p:custDataLst>
          </p:nvPr>
        </p:nvPicPr>
        <p:blipFill>
          <a:blip r:embed="rId8" cstate="print"/>
          <a:stretch>
            <a:fillRect/>
          </a:stretch>
        </p:blipFill>
        <p:spPr bwMode="auto">
          <a:xfrm>
            <a:off x="660026" y="4191000"/>
            <a:ext cx="7518608" cy="940398"/>
          </a:xfrm>
          <a:prstGeom prst="rect">
            <a:avLst/>
          </a:prstGeom>
          <a:noFill/>
          <a:ln/>
          <a:effectLst/>
        </p:spPr>
      </p:pic>
      <p:pic>
        <p:nvPicPr>
          <p:cNvPr id="21" name="Picture 20" descr="TP_tmp.png"/>
          <p:cNvPicPr>
            <a:picLocks noChangeAspect="1"/>
          </p:cNvPicPr>
          <p:nvPr>
            <p:custDataLst>
              <p:tags r:id="rId4"/>
            </p:custDataLst>
          </p:nvPr>
        </p:nvPicPr>
        <p:blipFill>
          <a:blip r:embed="rId9" cstate="print"/>
          <a:stretch>
            <a:fillRect/>
          </a:stretch>
        </p:blipFill>
        <p:spPr bwMode="auto">
          <a:xfrm>
            <a:off x="3353759" y="5410200"/>
            <a:ext cx="1953373" cy="278618"/>
          </a:xfrm>
          <a:prstGeom prst="rect">
            <a:avLst/>
          </a:prstGeom>
          <a:noFill/>
          <a:ln/>
          <a:effectLst/>
        </p:spPr>
      </p:pic>
      <p:graphicFrame>
        <p:nvGraphicFramePr>
          <p:cNvPr id="18" name="Object 17"/>
          <p:cNvGraphicFramePr>
            <a:graphicFrameLocks noChangeAspect="1"/>
          </p:cNvGraphicFramePr>
          <p:nvPr/>
        </p:nvGraphicFramePr>
        <p:xfrm>
          <a:off x="4191000" y="4038600"/>
          <a:ext cx="317500" cy="476250"/>
        </p:xfrm>
        <a:graphic>
          <a:graphicData uri="http://schemas.openxmlformats.org/presentationml/2006/ole">
            <p:oleObj spid="_x0000_s1693700" name="Equation" r:id="rId10" imgW="126720" imgH="190440" progId="Equation.DSMT4">
              <p:embed/>
            </p:oleObj>
          </a:graphicData>
        </a:graphic>
      </p:graphicFrame>
      <p:graphicFrame>
        <p:nvGraphicFramePr>
          <p:cNvPr id="1693701" name="Object 5"/>
          <p:cNvGraphicFramePr>
            <a:graphicFrameLocks noChangeAspect="1"/>
          </p:cNvGraphicFramePr>
          <p:nvPr/>
        </p:nvGraphicFramePr>
        <p:xfrm>
          <a:off x="4191000" y="4953000"/>
          <a:ext cx="317500" cy="476250"/>
        </p:xfrm>
        <a:graphic>
          <a:graphicData uri="http://schemas.openxmlformats.org/presentationml/2006/ole">
            <p:oleObj spid="_x0000_s1693701" name="Equation" r:id="rId11" imgW="126720" imgH="19044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543800" cy="655638"/>
          </a:xfrm>
        </p:spPr>
        <p:txBody>
          <a:bodyPr/>
          <a:lstStyle/>
          <a:p>
            <a:r>
              <a:rPr lang="en-US" dirty="0" smtClean="0"/>
              <a:t>The Invariance Property of  </a:t>
            </a:r>
            <a:r>
              <a:rPr lang="en-US" dirty="0" smtClean="0">
                <a:latin typeface="cmmi10"/>
              </a:rPr>
              <a:t>!</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6</a:t>
            </a:fld>
            <a:endParaRPr lang="en-US" altLang="en-US"/>
          </a:p>
        </p:txBody>
      </p:sp>
      <p:pic>
        <p:nvPicPr>
          <p:cNvPr id="7" name="Picture 6" descr="TP_tmp.png"/>
          <p:cNvPicPr>
            <a:picLocks noChangeAspect="1"/>
          </p:cNvPicPr>
          <p:nvPr>
            <p:custDataLst>
              <p:tags r:id="rId1"/>
            </p:custDataLst>
          </p:nvPr>
        </p:nvPicPr>
        <p:blipFill>
          <a:blip r:embed="rId4" cstate="print"/>
          <a:stretch>
            <a:fillRect/>
          </a:stretch>
        </p:blipFill>
        <p:spPr bwMode="auto">
          <a:xfrm>
            <a:off x="839001" y="1726664"/>
            <a:ext cx="7151665" cy="4978644"/>
          </a:xfrm>
          <a:prstGeom prst="rect">
            <a:avLst/>
          </a:prstGeom>
          <a:noFill/>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848600" cy="1189038"/>
          </a:xfrm>
        </p:spPr>
        <p:txBody>
          <a:bodyPr/>
          <a:lstStyle/>
          <a:p>
            <a:r>
              <a:rPr lang="en-US" dirty="0" smtClean="0"/>
              <a:t>Angular Velocity: </a:t>
            </a:r>
            <a:br>
              <a:rPr lang="en-US" dirty="0" smtClean="0"/>
            </a:br>
            <a:r>
              <a:rPr lang="en-US" dirty="0" smtClean="0"/>
              <a:t>On Its Representation in the L-RF</a:t>
            </a:r>
            <a:endParaRPr lang="en-US" dirty="0"/>
          </a:p>
        </p:txBody>
      </p:sp>
      <p:sp>
        <p:nvSpPr>
          <p:cNvPr id="3" name="Content Placeholder 2"/>
          <p:cNvSpPr>
            <a:spLocks noGrp="1"/>
          </p:cNvSpPr>
          <p:nvPr>
            <p:ph idx="1"/>
          </p:nvPr>
        </p:nvSpPr>
        <p:spPr>
          <a:xfrm>
            <a:off x="152400" y="1719262"/>
            <a:ext cx="6172200" cy="4529137"/>
          </a:xfrm>
        </p:spPr>
        <p:txBody>
          <a:bodyPr/>
          <a:lstStyle/>
          <a:p>
            <a:r>
              <a:rPr lang="en-US" dirty="0" smtClean="0"/>
              <a:t>Assume you have a </a:t>
            </a:r>
            <a:r>
              <a:rPr lang="en-US" dirty="0" smtClean="0">
                <a:solidFill>
                  <a:srgbClr val="0070C0"/>
                </a:solidFill>
              </a:rPr>
              <a:t>L-RF</a:t>
            </a:r>
            <a:r>
              <a:rPr lang="en-US" dirty="0" smtClean="0"/>
              <a:t> attached a body</a:t>
            </a:r>
          </a:p>
          <a:p>
            <a:r>
              <a:rPr lang="en-US" dirty="0" smtClean="0"/>
              <a:t>Assume that the angular velocity is </a:t>
            </a:r>
            <a:r>
              <a:rPr lang="en-US" b="1" dirty="0" smtClean="0">
                <a:latin typeface="cmmi10"/>
              </a:rPr>
              <a:t>!</a:t>
            </a:r>
            <a:r>
              <a:rPr lang="en-US" dirty="0" smtClean="0"/>
              <a:t>  </a:t>
            </a:r>
          </a:p>
          <a:p>
            <a:r>
              <a:rPr lang="en-US" dirty="0" smtClean="0"/>
              <a:t>Question: what is its representation in the </a:t>
            </a:r>
            <a:r>
              <a:rPr lang="en-US" dirty="0" smtClean="0">
                <a:solidFill>
                  <a:srgbClr val="0070C0"/>
                </a:solidFill>
              </a:rPr>
              <a:t>L-RF</a:t>
            </a:r>
            <a:r>
              <a:rPr lang="en-US" dirty="0" smtClean="0"/>
              <a:t>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Therefore, we have that </a:t>
            </a:r>
          </a:p>
          <a:p>
            <a:endParaRPr lang="en-US" dirty="0" smtClean="0"/>
          </a:p>
          <a:p>
            <a:endParaRPr lang="en-US" dirty="0" smtClean="0"/>
          </a:p>
          <a:p>
            <a:r>
              <a:rPr lang="en-US" dirty="0" smtClean="0"/>
              <a:t>Note that this also yields two ways of representing the time derivative of </a:t>
            </a:r>
            <a:r>
              <a:rPr lang="en-US" b="1" dirty="0" smtClean="0"/>
              <a:t>A</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7</a:t>
            </a:fld>
            <a:endParaRPr lang="en-US" altLang="en-US"/>
          </a:p>
        </p:txBody>
      </p:sp>
      <p:graphicFrame>
        <p:nvGraphicFramePr>
          <p:cNvPr id="1694722" name="Object 2"/>
          <p:cNvGraphicFramePr>
            <a:graphicFrameLocks noChangeAspect="1"/>
          </p:cNvGraphicFramePr>
          <p:nvPr/>
        </p:nvGraphicFramePr>
        <p:xfrm>
          <a:off x="5867400" y="1997075"/>
          <a:ext cx="3124200" cy="3794125"/>
        </p:xfrm>
        <a:graphic>
          <a:graphicData uri="http://schemas.openxmlformats.org/presentationml/2006/ole">
            <p:oleObj spid="_x0000_s1694722" name="Visio" r:id="rId8" imgW="2749530" imgH="3338967" progId="Visio.Drawing.11">
              <p:embed/>
            </p:oleObj>
          </a:graphicData>
        </a:graphic>
      </p:graphicFrame>
      <p:pic>
        <p:nvPicPr>
          <p:cNvPr id="12" name="Picture 11" descr="TP_tmp.png"/>
          <p:cNvPicPr>
            <a:picLocks noChangeAspect="1"/>
          </p:cNvPicPr>
          <p:nvPr>
            <p:custDataLst>
              <p:tags r:id="rId2"/>
            </p:custDataLst>
          </p:nvPr>
        </p:nvPicPr>
        <p:blipFill>
          <a:blip r:embed="rId9" cstate="print"/>
          <a:stretch>
            <a:fillRect/>
          </a:stretch>
        </p:blipFill>
        <p:spPr bwMode="auto">
          <a:xfrm>
            <a:off x="1854696" y="6324600"/>
            <a:ext cx="3326904" cy="254508"/>
          </a:xfrm>
          <a:prstGeom prst="rect">
            <a:avLst/>
          </a:prstGeom>
          <a:noFill/>
          <a:ln/>
          <a:effectLst/>
        </p:spPr>
      </p:pic>
      <p:pic>
        <p:nvPicPr>
          <p:cNvPr id="10" name="Picture 9" descr="TP_tmp.png"/>
          <p:cNvPicPr>
            <a:picLocks noChangeAspect="1"/>
          </p:cNvPicPr>
          <p:nvPr>
            <p:custDataLst>
              <p:tags r:id="rId3"/>
            </p:custDataLst>
          </p:nvPr>
        </p:nvPicPr>
        <p:blipFill>
          <a:blip r:embed="rId10" cstate="print"/>
          <a:stretch>
            <a:fillRect/>
          </a:stretch>
        </p:blipFill>
        <p:spPr>
          <a:xfrm>
            <a:off x="1245100" y="2971800"/>
            <a:ext cx="3784100" cy="254508"/>
          </a:xfrm>
          <a:prstGeom prst="rect">
            <a:avLst/>
          </a:prstGeom>
        </p:spPr>
      </p:pic>
      <p:graphicFrame>
        <p:nvGraphicFramePr>
          <p:cNvPr id="1694724" name="Object 4"/>
          <p:cNvGraphicFramePr>
            <a:graphicFrameLocks noChangeAspect="1"/>
          </p:cNvGraphicFramePr>
          <p:nvPr/>
        </p:nvGraphicFramePr>
        <p:xfrm>
          <a:off x="2895600" y="3333750"/>
          <a:ext cx="317500" cy="476250"/>
        </p:xfrm>
        <a:graphic>
          <a:graphicData uri="http://schemas.openxmlformats.org/presentationml/2006/ole">
            <p:oleObj spid="_x0000_s1694724" name="Equation" r:id="rId11" imgW="126720" imgH="190440" progId="Equation.DSMT4">
              <p:embed/>
            </p:oleObj>
          </a:graphicData>
        </a:graphic>
      </p:graphicFrame>
      <p:pic>
        <p:nvPicPr>
          <p:cNvPr id="14" name="Picture 13" descr="TP_tmp.png"/>
          <p:cNvPicPr>
            <a:picLocks noChangeAspect="1"/>
          </p:cNvPicPr>
          <p:nvPr>
            <p:custDataLst>
              <p:tags r:id="rId4"/>
            </p:custDataLst>
          </p:nvPr>
        </p:nvPicPr>
        <p:blipFill>
          <a:blip r:embed="rId12" cstate="print"/>
          <a:stretch>
            <a:fillRect/>
          </a:stretch>
        </p:blipFill>
        <p:spPr>
          <a:xfrm>
            <a:off x="2514600" y="3886200"/>
            <a:ext cx="1092710" cy="254508"/>
          </a:xfrm>
          <a:prstGeom prst="rect">
            <a:avLst/>
          </a:prstGeom>
        </p:spPr>
      </p:pic>
      <p:pic>
        <p:nvPicPr>
          <p:cNvPr id="16" name="Picture 15" descr="TP_tmp.png"/>
          <p:cNvPicPr>
            <a:picLocks noChangeAspect="1"/>
          </p:cNvPicPr>
          <p:nvPr>
            <p:custDataLst>
              <p:tags r:id="rId5"/>
            </p:custDataLst>
          </p:nvPr>
        </p:nvPicPr>
        <p:blipFill>
          <a:blip r:embed="rId13" cstate="print"/>
          <a:stretch>
            <a:fillRect/>
          </a:stretch>
        </p:blipFill>
        <p:spPr>
          <a:xfrm>
            <a:off x="1752600" y="5029200"/>
            <a:ext cx="3631700" cy="25450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1162"/>
            <a:ext cx="7543800" cy="731838"/>
          </a:xfrm>
        </p:spPr>
        <p:txBody>
          <a:bodyPr/>
          <a:lstStyle/>
          <a:p>
            <a:r>
              <a:rPr lang="en-US" dirty="0" smtClean="0"/>
              <a:t>The Second Time Derivative of A</a:t>
            </a:r>
            <a:endParaRPr lang="en-US" dirty="0"/>
          </a:p>
        </p:txBody>
      </p:sp>
      <p:sp>
        <p:nvSpPr>
          <p:cNvPr id="3" name="Content Placeholder 2"/>
          <p:cNvSpPr>
            <a:spLocks noGrp="1"/>
          </p:cNvSpPr>
          <p:nvPr>
            <p:ph idx="1"/>
          </p:nvPr>
        </p:nvSpPr>
        <p:spPr>
          <a:xfrm>
            <a:off x="457200" y="1981200"/>
            <a:ext cx="8229600" cy="4411662"/>
          </a:xfrm>
        </p:spPr>
        <p:txBody>
          <a:bodyPr/>
          <a:lstStyle/>
          <a:p>
            <a:r>
              <a:rPr lang="en-US" dirty="0" smtClean="0"/>
              <a:t>Straight forward application of the definition of the first time derivative of </a:t>
            </a:r>
            <a:r>
              <a:rPr lang="en-US" b="1" dirty="0" smtClean="0"/>
              <a:t>A</a:t>
            </a:r>
            <a:r>
              <a:rPr lang="en-US" dirty="0" smtClean="0"/>
              <a:t> combined with the chain rule of differentiation</a:t>
            </a:r>
          </a:p>
          <a:p>
            <a:endParaRPr lang="en-US" dirty="0" smtClean="0"/>
          </a:p>
          <a:p>
            <a:endParaRPr lang="en-US" dirty="0" smtClean="0"/>
          </a:p>
          <a:p>
            <a:r>
              <a:rPr lang="en-US" dirty="0" smtClean="0"/>
              <a:t>Using the angular velocity and its derivative expressed in the G-RF:</a:t>
            </a:r>
          </a:p>
          <a:p>
            <a:endParaRPr lang="en-US" dirty="0" smtClean="0"/>
          </a:p>
          <a:p>
            <a:endParaRPr lang="en-US" dirty="0" smtClean="0"/>
          </a:p>
          <a:p>
            <a:endParaRPr lang="en-US" dirty="0" smtClean="0"/>
          </a:p>
          <a:p>
            <a:r>
              <a:rPr lang="en-US" dirty="0" smtClean="0"/>
              <a:t>Using the angular velocity and its derivative expressed in the L-RF:</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8</a:t>
            </a:fld>
            <a:endParaRPr lang="en-US" altLang="en-US"/>
          </a:p>
        </p:txBody>
      </p:sp>
      <p:pic>
        <p:nvPicPr>
          <p:cNvPr id="9" name="Picture 8" descr="TP_tmp.png"/>
          <p:cNvPicPr>
            <a:picLocks noChangeAspect="1"/>
          </p:cNvPicPr>
          <p:nvPr>
            <p:custDataLst>
              <p:tags r:id="rId1"/>
            </p:custDataLst>
          </p:nvPr>
        </p:nvPicPr>
        <p:blipFill>
          <a:blip r:embed="rId5" cstate="print"/>
          <a:stretch>
            <a:fillRect/>
          </a:stretch>
        </p:blipFill>
        <p:spPr bwMode="auto">
          <a:xfrm>
            <a:off x="2171313" y="3945444"/>
            <a:ext cx="4801373" cy="330761"/>
          </a:xfrm>
          <a:prstGeom prst="rect">
            <a:avLst/>
          </a:prstGeom>
          <a:noFill/>
          <a:ln/>
          <a:effectLst/>
        </p:spPr>
      </p:pic>
      <p:pic>
        <p:nvPicPr>
          <p:cNvPr id="10" name="Picture 9" descr="TP_tmp.png"/>
          <p:cNvPicPr>
            <a:picLocks noChangeAspect="1"/>
          </p:cNvPicPr>
          <p:nvPr>
            <p:custDataLst>
              <p:tags r:id="rId2"/>
            </p:custDataLst>
          </p:nvPr>
        </p:nvPicPr>
        <p:blipFill>
          <a:blip r:embed="rId6" cstate="print"/>
          <a:stretch>
            <a:fillRect/>
          </a:stretch>
        </p:blipFill>
        <p:spPr bwMode="auto">
          <a:xfrm>
            <a:off x="2171313" y="5443537"/>
            <a:ext cx="4775461" cy="355148"/>
          </a:xfrm>
          <a:prstGeom prst="rect">
            <a:avLst/>
          </a:prstGeom>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848600" cy="960438"/>
          </a:xfrm>
        </p:spPr>
        <p:txBody>
          <a:bodyPr/>
          <a:lstStyle/>
          <a:p>
            <a:r>
              <a:rPr lang="en-US" sz="2000" dirty="0" smtClean="0"/>
              <a:t>[New Topic, Short Detour:]</a:t>
            </a:r>
            <a:r>
              <a:rPr lang="en-US" sz="3400" dirty="0" smtClean="0"/>
              <a:t/>
            </a:r>
            <a:br>
              <a:rPr lang="en-US" sz="3400" dirty="0" smtClean="0"/>
            </a:br>
            <a:r>
              <a:rPr lang="en-US" sz="3400" dirty="0" smtClean="0"/>
              <a:t>The Implicit Function Theorem (IFT)</a:t>
            </a:r>
            <a:endParaRPr lang="en-US" sz="3400" dirty="0"/>
          </a:p>
        </p:txBody>
      </p:sp>
      <p:sp>
        <p:nvSpPr>
          <p:cNvPr id="3" name="Content Placeholder 2"/>
          <p:cNvSpPr>
            <a:spLocks noGrp="1"/>
          </p:cNvSpPr>
          <p:nvPr>
            <p:ph idx="1"/>
          </p:nvPr>
        </p:nvSpPr>
        <p:spPr>
          <a:xfrm>
            <a:off x="457200" y="1295400"/>
            <a:ext cx="7086600" cy="719137"/>
          </a:xfrm>
        </p:spPr>
        <p:txBody>
          <a:bodyPr/>
          <a:lstStyle/>
          <a:p>
            <a:r>
              <a:rPr lang="en-US" dirty="0" smtClean="0"/>
              <a:t>The Implicit Function Theorem provides the guarantee that a relation can locally be turned into a function</a:t>
            </a:r>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9</a:t>
            </a:fld>
            <a:endParaRPr lang="en-US" altLang="en-US"/>
          </a:p>
        </p:txBody>
      </p:sp>
      <p:pic>
        <p:nvPicPr>
          <p:cNvPr id="9" name="Picture 8" descr="TP_tmp.png"/>
          <p:cNvPicPr>
            <a:picLocks noChangeAspect="1"/>
          </p:cNvPicPr>
          <p:nvPr>
            <p:custDataLst>
              <p:tags r:id="rId1"/>
            </p:custDataLst>
          </p:nvPr>
        </p:nvPicPr>
        <p:blipFill>
          <a:blip r:embed="rId4" cstate="print"/>
          <a:stretch>
            <a:fillRect/>
          </a:stretch>
        </p:blipFill>
        <p:spPr bwMode="auto">
          <a:xfrm>
            <a:off x="1447793" y="2057400"/>
            <a:ext cx="6477041" cy="4612830"/>
          </a:xfrm>
          <a:prstGeom prst="rect">
            <a:avLst/>
          </a:prstGeom>
          <a:noFill/>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DAN@OLDLMPNFUVWXYL44" val="351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dot {\bf A}} = {\tilde {\bf \omega}} {\bf A}&#10;\quad \quad \mbox{and} \quad \quad&#10;{\dot {\bf A}} = {\bf A} {\tilde {\bar {\bf \omega}}}&#10;\]&#10;\end{document}&#10;"/>
  <p:tag name="FILENAME" val="TP_tmp"/>
  <p:tag name="FORMAT" val="png16m"/>
  <p:tag name="RES" val="1200"/>
  <p:tag name="BLEND" val="0"/>
  <p:tag name="TRANSPARENT" val="0"/>
  <p:tag name="TBUG" val="0"/>
  <p:tag name="ALLOWFS" val="0"/>
  <p:tag name="ORIGWIDTH" val="131"/>
  <p:tag name="PICTUREFILESIZE" val="5442"/>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tilde {\bf \omega}} = {\dot {\bf A}} {\bf A}^T &#10;\quad \quad \mbox{and} \quad \quad &#10;{\tilde {\bar {\bf \omega}}} = {{\bf A}}^T{\tilde {\bf \omega}} {\bf A}&#10;\]&#10;\end{document}&#10;"/>
  <p:tag name="FILENAME" val="TP_tmp"/>
  <p:tag name="FORMAT" val="png16m"/>
  <p:tag name="RES" val="1200"/>
  <p:tag name="BLEND" val="0"/>
  <p:tag name="TRANSPARENT" val="0"/>
  <p:tag name="TBUG" val="0"/>
  <p:tag name="ALLOWFS" val="0"/>
  <p:tag name="ORIGWIDTH" val="149"/>
  <p:tag name="PICTUREFILESIZE" val="616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tilde {\bar {\bf \omega}}} =  {\bf A}^T  {\dot {\bf A}}&#10;\]&#10;\end{document}&#10;"/>
  <p:tag name="FILENAME" val="TP_tmp"/>
  <p:tag name="FORMAT" val="png16m"/>
  <p:tag name="RES" val="1200"/>
  <p:tag name="BLEND" val="0"/>
  <p:tag name="TRANSPARENT" val="0"/>
  <p:tag name="TBUG" val="0"/>
  <p:tag name="ALLOWFS" val="0"/>
  <p:tag name="ORIGWIDTH" val="43"/>
  <p:tag name="PICTUREFILESIZE" val="275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tilde {{\bf \omega}}} =  {\dot {\bf A}} {\bf A}^T  &#10;\quad \quad \mbox{and} \quad \quad &#10;{\tilde {\bar {\bf \omega}}} =  {\bf A}^T  {\dot {\bf A}}&#10;\]&#10;\end{document}&#10;"/>
  <p:tag name="FILENAME" val="TP_tmp"/>
  <p:tag name="FORMAT" val="png16m"/>
  <p:tag name="RES" val="1200"/>
  <p:tag name="BLEND" val="0"/>
  <p:tag name="TRANSPARENT" val="0"/>
  <p:tag name="TBUG" val="0"/>
  <p:tag name="ALLOWFS" val="0"/>
  <p:tag name="ORIGWIDTH" val="143"/>
  <p:tag name="PICTUREFILESIZE" val="5884"/>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ddot {\bf A}}&#10;=&#10;{\dot {\tilde {\bf \omega}}} {\bf A} + {\tilde {\bf \omega}} {\dot {\bf A}}&#10;=&#10;{\tilde {\dot {\bf \omega}}} {\bf A} + {\tilde {\bf \omega}}{\tilde {\bf \omega}} { {\bf A}}&#10;=&#10;({\tilde {\dot {\bf \omega}}}  + {\tilde {\bf \omega}}{\tilde {\bf \omega}} ) { {\bf A}}&#10;\]&#10;\end{document}&#10;"/>
  <p:tag name="FILENAME" val="TP_tmp"/>
  <p:tag name="FORMAT" val="png16m"/>
  <p:tag name="RES" val="1200"/>
  <p:tag name="BLEND" val="0"/>
  <p:tag name="TRANSPARENT" val="0"/>
  <p:tag name="TBUG" val="0"/>
  <p:tag name="ALLOWFS" val="0"/>
  <p:tag name="ORIGWIDTH" val="189"/>
  <p:tag name="PICTUREFILESIZE" val="8783"/>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ddot {\bf A}}&#10;=&#10;{\bf A} {\dot {\tilde {\bar {\bf \omega}}}} + {\dot {\bf A}} {\tilde {\bar {\bf \omega}}}&#10;=&#10;{\bf A} {\tilde {\dot {\bar {\bf \omega}}}} + {{\bf A}} {\tilde {\bar {\bf \omega}}} {\tilde {\bar {\bf \omega}}}&#10;=&#10;{\bf A}( {\tilde {\dot {\bar {\bf \omega}}}} +  {\tilde {\bar {\bf \omega}}} {\tilde {\bar {\bf \omega}}})&#10;\]&#10;\end{document}&#10;"/>
  <p:tag name="FILENAME" val="TP_tmp"/>
  <p:tag name="FORMAT" val="png16m"/>
  <p:tag name="RES" val="1200"/>
  <p:tag name="BLEND" val="0"/>
  <p:tag name="TRANSPARENT" val="0"/>
  <p:tag name="TBUG" val="0"/>
  <p:tag name="ALLOWFS" val="0"/>
  <p:tag name="ORIGWIDTH" val="188"/>
  <p:tag name="PICTUREFILESIZE" val="897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What do I mean by `relation'?  &#10; &#10;\begin{itemize}&#10; \item Here is an example:&#10;\end{itemize}&#10; &#10;\begin{equation}&#10;\label{eq:relation}&#10;x^2 + y^2 - 8 =0&#10;\end{equation}&#10;\end{itemize}&#10;&#10;\begin{itemize}&#10; \item What do I mean by `function'?&#10; &#10;\begin{itemize}&#10; \item Here is the function that goes with the above example:&#10;\end{itemize}&#10;\[&#10;y(x) = \sqrt{8 - x^2}&#10;\]&#10;\end{itemize}&#10;&#10;\begin{itemize}&#10; \item What do I mean by `locally'?&#10;\begin{itemize}&#10; \item The meaning of `locally' is the fact that if I take $x=3$,  relation (1) ceases to define a function anymore.  When $x=2$, in a \textit{neighborhood} of this value things are good, but there is no guarantee that you can make a \textit{global} assumption about the nature of the function $y(x)$ that comes out of a relation.&#10;\end{itemize}&#10;\end{itemize}&#10;&#10;\end{document}&#10;&#10;\end{document}&#10;"/>
  <p:tag name="FILENAME" val="TP_tmp"/>
  <p:tag name="FORMAT" val="png16m"/>
  <p:tag name="RES" val="1200"/>
  <p:tag name="BLEND" val="0"/>
  <p:tag name="TRANSPARENT" val="0"/>
  <p:tag name="TBUG" val="0"/>
  <p:tag name="ALLOWFS" val="0"/>
  <p:tag name="ORIGWIDTH" val="330"/>
  <p:tag name="PICTUREFILESIZE" val="16636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y(x) = \sqrt{8 - x^2}$&#10;\end{document}&#10;"/>
  <p:tag name="FILENAME" val="TP_tmp"/>
  <p:tag name="FORMAT" val="png16m"/>
  <p:tag name="RES" val="1200"/>
  <p:tag name="BLEND" val="0"/>
  <p:tag name="TRANSPARENT" val="0"/>
  <p:tag name="TBUG" val="0"/>
  <p:tag name="ALLOWFS" val="0"/>
  <p:tag name="ORIGWIDTH" val="69"/>
  <p:tag name="PICTUREFILESIZE" val="4995"/>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y(x) = -\sqrt{8 - x^2}$\end{document}&#10;"/>
  <p:tag name="FILENAME" val="TP_tmp"/>
  <p:tag name="FORMAT" val="png16m"/>
  <p:tag name="RES" val="1200"/>
  <p:tag name="BLEND" val="0"/>
  <p:tag name="TRANSPARENT" val="0"/>
  <p:tag name="TBUG" val="0"/>
  <p:tag name="ALLOWFS" val="0"/>
  <p:tag name="ORIGWIDTH" val="77"/>
  <p:tag name="PICTUREFILESIZE" val="5124"/>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left=2.5cm,right=2.5cm]{geometry} &#10;&#10;\begin{document}&#10;&#10;\begin{itemize}&#10; \item \vspace{0.5cm} Let ${\bf u}:{\mathbbm{R}}^{n+m}\rightarrow {\mathbbm{R}}^{m}$, and for convenience we will use two letters to denote the entries of any element of ${\mathbbm{R}}^{n+m}$ such as in $(x_1,\ldots,x_n,y_1,\ldots,y_m)^T=({\bf x}, {\bf y}) \equiv {\bf z}$. &#10;&#10; \item \vspace{0.5cm} Note that by setting ${\bf u}({\bf x}, {\bf y})={\bf 0}_m$ we procure the \textit{relation} we referenced a couple of slides ago.&#10;&#10; \item \vspace{0.5cm}Assume we have a point $(a_1,\ldots,a_n,b_1,\ldots,b_m)^T \in {\mathbbm{R}}^{n+m}$ that satisfy our relation; i.e., ${\bf u}({\bf a}, {\bf b})={\bf 0}_m$.&#10;&#10; \item \vspace{0.5cm}What we want to accomplish here is to find, in the neighborhood of the point ${\bf x}={\bf a}$, the {\textit{function}} of several slides ago that is induced by the \textit{relation} ${\bf u}({\bf x}, {\bf y})={\bf 0}_m$.  We will call this function ${\bf v}({\bf x})$, and note that ${\bf v}:{\mathcal{N}}_{\bf a}\rightarrow {\mathbbm{R}}^{m}$, where ${\mathcal{N}}_{\bf a}$ is a neighborhood of the point (open set of) ${\bf x}={\bf a}$.&#10;&#10; \item \vspace{0.5cm}Note that if this is indeed the function induced by the relation, then we must have that ${\bf u}({\bf x}, {\bf v}({\bf x}))={\bf 0}_m$; that is, ${\bf y}={\bf v}({\bf x})$.&#10;&#10;\end{itemize}&#10;&#10;\end{document}&#10;"/>
  <p:tag name="FILENAME" val="TP_tmp"/>
  <p:tag name="FORMAT" val="png16m"/>
  <p:tag name="RES" val="1200"/>
  <p:tag name="BLEND" val="0"/>
  <p:tag name="TRANSPARENT" val="0"/>
  <p:tag name="TBUG" val="0"/>
  <p:tag name="ALLOWFS" val="0"/>
  <p:tag name="ORIGWIDTH" val="456"/>
  <p:tag name="PICTUREFILESIZE" val="21060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dot {\bf{ A}}}{{\bf{A}}^T} + {\bf{A}}{\dot{\bf{A}}^T} = {{\bf{0}}_{3 \times 3}}&#10;\quad\quad \Rightarrow \quad\quad&#10;{\dot {\bf{ A}}}{{\bf{A}}^T} =- {\bf{A}}{\dot{\bf{A}}^T}&#10;\]&#10;\end{document}&#10;"/>
  <p:tag name="FILENAME" val="TP_tmp"/>
  <p:tag name="FORMAT" val="png16m"/>
  <p:tag name="RES" val="1200"/>
  <p:tag name="BLEND" val="0"/>
  <p:tag name="TRANSPARENT" val="0"/>
  <p:tag name="TBUG" val="0"/>
  <p:tag name="ALLOWFS" val="0"/>
  <p:tag name="ORIGWIDTH" val="217"/>
  <p:tag name="PICTUREFILESIZE" val="839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left=2.5cm,right=2.5cm]{geometry} &#10;&#10;\begin{document}&#10;&#10;&#10;\begin{itemize}&#10; \item \vspace{0.5cm} We will need the Jacobian of the relation we were provided.  Specifically, consdier the partial derivative of ${\bf u}$:&#10;&#10;\[\frac{{\partial {\bf{u}}}}{{\partial {\bf{z}}}} = \left[ {\begin{array}{*{20}{c}}&#10;   {\frac{{\partial {u_1}}}{{\partial {x_1}}}({\bf{a}},{\bf{b}})} &amp;  \cdots  &amp; {\frac{{\partial {u_1}}}{{\partial {x_n}}}({\bf{a}},{\bf{b}})} &amp; {\frac{{\partial {u_1}}}{{\partial {y_1}}}({\bf{a}},{\bf{b}})} &amp;  \cdots  &amp; {\frac{{\partial {u_1}}}{{\partial {y_m}}}({\bf{a}},{\bf{b}})}  \\&#10;    \cdots  &amp;  \ddots  &amp;  \cdots  &amp;  \cdots  &amp;  \ddots  &amp;  \cdots   \\&#10;   {\frac{{\partial {u_m}}}{{\partial {x_1}}}({\bf{a}},{\bf{b}})} &amp;  \cdots  &amp; {\frac{{\partial {u_m}}}{{\partial {x_n}}}({\bf{a}},{\bf{b}})} &amp; {\frac{{\partial {u_m}}}{{\partial {y_1}}}({\bf{a}},{\bf{b}})} &amp;  \cdots  &amp; {\frac{{\partial {u_m}}}{{\partial {y_m}}}({\bf{a}},{\bf{b}})}  \\&#10;\end{array}} \right] = \left[ {\begin{array}{*{20}{c}}&#10;   {{{\bf{u}}_{\bf{x}}}}({\bf a}, {\bf b}) &amp; {{{\bf{u}}_{\bf{y}}}}({\bf a}, {\bf b})  \\&#10;\end{array}} \right]&#10;\]&#10;&#10;\item \vspace{0.5cm} Note that this partial derivative was evaluated at the 'good' point $({\bf a}, {\bf b})$; i.e., ${\bf a},$ and ${\bf b},$ satisfy the relation ${\bf u}({\bf a}, {\bf b})={\bf 0}_m$.&#10;\item \vspace{0.5cm} We concentrate on the $m \times m$ matrix ${\bf u}_{\bf y}({\bf a}, {\bf b})$.  Specifically, the determinant of this submatrix will be assumed to nonzero; i.e., ${\bf u}_{\bf y}({\bf a}, {\bf b})$ is nonsingular.&#10;\end{itemize}&#10;&#10;\end{document}&#10;"/>
  <p:tag name="FILENAME" val="TP_tmp"/>
  <p:tag name="FORMAT" val="png16m"/>
  <p:tag name="RES" val="1200"/>
  <p:tag name="BLEND" val="0"/>
  <p:tag name="TRANSPARENT" val="0"/>
  <p:tag name="TBUG" val="0"/>
  <p:tag name="ALLOWFS" val="0"/>
  <p:tag name="ORIGWIDTH" val="455"/>
  <p:tag name="PICTUREFILESIZE" val="16799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left=2.5cm,right=2.5cm]{geometry} &#10;&#10;\begin{document}&#10;&#10;\noindent {\textbf{Theorem:}} Assume that the function ${\bf u}({\bf x}, {\bf y})$ introduced two slides ago is continuously differentiale, and assume that at the 'good' point $({\bf a}, {\bf b})$, we have that ${\bf u}({\bf a}, {\bf b})={\bf 0}_m$ and $det[{\bf u}_{\bf y}({\bf a}, {\bf b})]\neq 0$.  Then there exists &#10;\begin{itemize}&#10; \item an open set ${\mathcal{N}}_{\bf a}$ (neighborhood of ${\bf a}$)&#10; \item an open set ${\mathcal{N}}_{\bf b}$ (neighborhood of ${\bf b}$)&#10; \item a \textit{unique} continously differentiable function ${\bf v}:{\mathcal{N}}_{\bf a} \rightarrow {\mathcal{N}}_{\bf b}$ &#10;\end{itemize}&#10;\noindent such that,&#10;\[&#10;{\bf u}({\bf x},{\bf v}({\bf x}))={\bf 0}_m \quad \mbox{for any} \quad\ {\bf x} \in {\mathcal{N}}_{\bf a}&#10;\] &#10;&#10;&#10;\end{document}&#10;"/>
  <p:tag name="FILENAME" val="TP_tmp"/>
  <p:tag name="FORMAT" val="png16m"/>
  <p:tag name="RES" val="1200"/>
  <p:tag name="BLEND" val="0"/>
  <p:tag name="TRANSPARENT" val="0"/>
  <p:tag name="TBUG" val="0"/>
  <p:tag name="ALLOWFS" val="0"/>
  <p:tag name="ORIGWIDTH" val="470"/>
  <p:tag name="PICTUREFILESIZE" val="121637"/>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left=2.5cm,right=2.5cm]{geometry} &#10;&#10;\begin{document}&#10;&#10;&#10;&#10;\noindent It can be proved that whenever we have the additional hypothesis that ${\bf u}$ is continuously differentiable up to $k$ times inside ${\mathcal{N}}_{\bf a} \times {\mathcal{N}}_{\bf b}$, then the same holds true for the induced function {\bf v} inside ${\mathcal{N}}_{\bf a}$.  For instance, if $k=1$, we have that for any ${\bf x} \in {\mathcal{N}}_{\bf a}$&#10;&#10;\[&#10;\frac{\partial {\bf v}}{\partial x_j}({\bf x})=-\left[{\bf u}_{\bf y}({\bf x},{\bf v}({\bf x}))\right]^{-1} \cdot  \frac{\partial {\bf u}}{\partial x_j}({\bf x}) &#10;\]&#10;&#10;\end{document}&#10;"/>
  <p:tag name="FILENAME" val="TP_tmp"/>
  <p:tag name="FORMAT" val="png16m"/>
  <p:tag name="RES" val="1200"/>
  <p:tag name="BLEND" val="0"/>
  <p:tag name="TRANSPARENT" val="0"/>
  <p:tag name="TBUG" val="0"/>
  <p:tag name="ALLOWFS" val="0"/>
  <p:tag name="ORIGWIDTH" val="472"/>
  <p:tag name="PICTUREFILESIZE" val="76886"/>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left=2.5cm,right=2.5cm]{geometry} &#10;&#10;\begin{document}&#10;&#10;\begin{itemize}&#10; \item \vspace{0.5cm} Recall our orginal example, where the \textit{relation} $u(x,y)=0$ was provided using $u(x,y)=x^2 + y^2 - 8$.  Note that in this case $n=m=1$.&#10;&#10; \item \vspace{0.5cm} The Jacobian of interest is simple in this case: ${\bf J} = \left[  2x \quad 2y \right]$&#10; &#10; \item \vspace{0.5cm} The subjacobian of interest is $u_y(x,y)=2y$ (in fact for this simple case, $u_y$ doesn't even depend on $x$).&#10; &#10; \item \vspace{0.5cm}  Note that for any value $y\neq0$, one has that $det(u_y)\neq 0$, which is what we need to get a unique function $v(x)$ defined in the neighborhood of any point $a$, where $(a,b)$ is chosen such that is satifies $u(a,b)=0$.  For instance, $(1,\sqrt{7})$ qualifies as such a point.&#10; &#10; \item \vspace{0.5cm}  It's interesting to take a close look to see what happens when actually $det(u_y)= 0$.  One such a point, but not the only one, in our case would be $(2\sqrt{2},0)$.  In this case one can easily notice that there is a loss of uniquness since both $v(x)=\sqrt{8-x^2}$ and $v(x)=-\sqrt{8-x^2}$ are equally good candidates.&#10;\end{itemize}&#10;\end{document}&#10;"/>
  <p:tag name="FILENAME" val="TP_tmp"/>
  <p:tag name="FORMAT" val="png16m"/>
  <p:tag name="RES" val="1200"/>
  <p:tag name="BLEND" val="0"/>
  <p:tag name="TRANSPARENT" val="0"/>
  <p:tag name="TBUG" val="0"/>
  <p:tag name="ALLOWFS" val="0"/>
  <p:tag name="ORIGWIDTH" val="456"/>
  <p:tag name="PICTUREFILESIZE" val="23275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The rotation matrix ${\bf A}$ has nine direction cosines.&#10;&#10; \item \vspace{0.5cm} Recall the story of the birth of the ${\bf A}$ matrix: we started with a L-RF attached to a rigid body.  Having a L-RF means that you have a triplet $\vec {\bf f}$, $\vec {\bf g}$, and $\vec {\bf h}$.  Having the triplet allowed us to generate the matrix ${\bf A}$ (since we had its columns)&#10;&#10; \item \vspace{0.5cm} Note the following: for each orientation (attitude) of the right body, you have a matrix ${\bf A}$.  Likewise, for each matrix ${\bf A}$, you have an attitude of the rigid body&#10; &#10; \item \vspace{0.5cm} Conclusion: As soon as you decide on the value of the direction cosines you basically determined the orientation of the rigid body that that L-RF is rigidly attached to &#10; &#10;\end{itemize}&#10;\end{document}&#10;"/>
  <p:tag name="FILENAME" val="TP_tmp"/>
  <p:tag name="FORMAT" val="png16m"/>
  <p:tag name="RES" val="1200"/>
  <p:tag name="BLEND" val="0"/>
  <p:tag name="TRANSPARENT" val="0"/>
  <p:tag name="TBUG" val="0"/>
  <p:tag name="ALLOWFS" val="0"/>
  <p:tag name="ORIGWIDTH" val="329"/>
  <p:tag name="PICTUREFILESIZE" val="164235"/>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 {{\bf{f}}^T}{\bf{f}} = {{\bf{g}}^T}{\bf{g}} = {{\bf{h}}^T}{\bf{h}} = 1 &#10;\]&#10;\end{document}&#10;"/>
  <p:tag name="FILENAME" val="TP_tmp"/>
  <p:tag name="FORMAT" val="png16m"/>
  <p:tag name="RES" val="1200"/>
  <p:tag name="BLEND" val="0"/>
  <p:tag name="TRANSPARENT" val="0"/>
  <p:tag name="TBUG" val="0"/>
  <p:tag name="ALLOWFS" val="0"/>
  <p:tag name="ORIGWIDTH" val="97"/>
  <p:tag name="PICTUREFILESIZE" val="3894"/>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 {{\bf{f}}^T}{\bf{g}} = {{\bf{g}}^T}{\bf{h}} = {{\bf{h}}^T}{\bf{f}} = 0 &#10;\]&#10;\end{document}&#10;"/>
  <p:tag name="FILENAME" val="TP_tmp"/>
  <p:tag name="FORMAT" val="png16m"/>
  <p:tag name="RES" val="1200"/>
  <p:tag name="BLEND" val="0"/>
  <p:tag name="TRANSPARENT" val="0"/>
  <p:tag name="TBUG" val="0"/>
  <p:tag name="ALLOWFS" val="0"/>
  <p:tag name="ORIGWIDTH" val="97"/>
  <p:tag name="PICTUREFILESIZE" val="4209"/>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eft=2.5cm,right=2.5cm]{geometry} &#10;\begin{document}&#10;&#10;\begin{itemize}&#10; \item \vspace{0.5cm} Consider the \textit{relation} ${\bf{u}}({a_{11}},{a_{12}}, \ldots ,{a_{33}})={\bf 0}_6$, where ${\bf u}$ is defined as:&#10;&#10;\[{\bf{u}}({a_{11}},{a_{12}}, \ldots ,{a_{33}}) &#10;= \left[ {\begin{array}{*{20}{c}}&#10;   {\frac{1}{2}{{\bf{f}}^T}{\bf{f}} - \frac{1}{2}}  \vspace{0.3cm}\\&#10;   {\frac{1}{2}{{\bf{g}}^T}{\bf{g}} - \frac{1}{2}}  \vspace{0.3cm}\\&#10;   {\frac{1}{2}{{\bf{h}}^T}{\bf{h}} - \frac{1}{2}}  \vspace{0.3cm}\\&#10;   {{{\bf{f}}^T}{\bf{g}}}  \vspace{0.2cm}\\&#10;   {{{\bf{g}}^T}{\bf{h}}}  \vspace{0.2cm}\\&#10;   {{{\bf{h}}^T}{\bf{f}}}  \vspace{0.2cm}&#10;\end{array}} \right]\]&#10;&#10; \item \vspace{0.5cm} I have six scalar relations that capture the interplay between nine direction cosines&#10;&#10; \item \vspace{0.5cm} I'm going to apply the Implicit Function Theorem to show that I can always express six of them as a function ${\bf v}$ that depends on the other three of them&#10; &#10;\end{itemize}&#10;\end{document}&#10;"/>
  <p:tag name="FILENAME" val="TP_tmp"/>
  <p:tag name="FORMAT" val="png16m"/>
  <p:tag name="RES" val="1200"/>
  <p:tag name="BLEND" val="0"/>
  <p:tag name="TRANSPARENT" val="0"/>
  <p:tag name="TBUG" val="0"/>
  <p:tag name="ALLOWFS" val="0"/>
  <p:tag name="ORIGWIDTH" val="456"/>
  <p:tag name="PICTUREFILESIZE" val="154850"/>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eft=2.5cm,right=2.5cm]{geometry} &#10;\begin{document}&#10;\begin{itemize}&#10; \item First, introduce the following notation to simplifying the math:&#10;\[{\bf{q}} = \left[ {\begin{array}{*{20}{c}}&#10;   {\bf{f}}  \\&#10;   {\bf{g}}  \\&#10;   {\bf{h}}  \\&#10;\end{array}} \right] = \left[ {\begin{array}{*{20}{c}}&#10;   {{a_{11}}}  \\&#10;   {{a_{21}}}  \\&#10;    \vdots   \\&#10;   {{a_{33}}}  \\&#10;\end{array}} \right]\]&#10;&#10; \item Second, I'll compute the Jacobian ${{\bf u}_{\bf{q}}}$, since I'm about to use the Implicit Function Theorem:&#10;\[{{\bf u}_{\bf{q}}} = \left[ {\begin{array}{*{20}{c}}&#10;   {{{\bf{f}}^T}} &amp; 0 &amp; 0  \\&#10;   0 &amp; {{{\bf{g}}^T}} &amp; 0  \\&#10;   0 &amp; 0 &amp; {{{\bf{h}}^T}}  \\&#10;   {{{\bf{g}}^T}} &amp; {{{\bf{f}}^T}} &amp; 0  \\&#10;   0 &amp; {{{\bf{h}}^T}} &amp; {{{\bf{g}}^T}}  \\&#10;   {{{\bf{h}}^T}} &amp; 0 &amp; {{{\bf{f}}^T}}  &#10;\end{array}} \right]_{6 \times 9}\]&#10; &#10; \item Third, the Jacobian ${{\bf u}_{\bf{q}}}$ has full row rank.  You can prove this by showing that the only linear combination of the rows that can produce a zero vector requires that the coefficients be all zero.  Specifically, I will prove that ${\bf u}_{\bf q}^T {\bf x}={\bf 0}_9 \Rightarrow x_1=x_2=\ldots=x_6=0$. &#10;&#10;\end{itemize}&#10;\end{document}&#10;"/>
  <p:tag name="FILENAME" val="TP_tmp"/>
  <p:tag name="FORMAT" val="png16m"/>
  <p:tag name="RES" val="1200"/>
  <p:tag name="BLEND" val="0"/>
  <p:tag name="TRANSPARENT" val="0"/>
  <p:tag name="TBUG" val="0"/>
  <p:tag name="ALLOWFS" val="0"/>
  <p:tag name="ORIGWIDTH" val="455"/>
  <p:tag name="PICTUREFILESIZE" val="178111"/>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usepackage[left=2.5cm,right=2.5cm]{geometry} &#10;\begin{document}&#10;&#10;\begin{itemize}&#10; \item Fourth, note that we just proved that the rank of $rank({\bf u}_{\bf q})=6$.  This means that its column rank it's also six, which means that out of the nine columns of ${\bf u}_{\bf q}$ I can choose six that are linearly independent.  I'm going to group these six columns together to make up a matrix that I'm going to call ${\bf V}$.  For this $6 \times 6$ matrix, I have that $det({\bf V})\neq 0$.&#10; &#10; \item \vspace{0.5cm} Fifth, get the remaining three (out of nine) columns, and organize them as matrix ${\bf U}$.  At this point, we have the following: a \textit{relation} ${\bf u}({\bf q})={\bf 0}_6$, and the Jacobian ${\bf u}_{\bf q} = \left[ {\bf U} \;\; {\bf V} \right]$, with $det({\bf V})\neq 0$.  According to the Implicit Function Theorem, the six direction cosines that are associated with the columns that were used to make up ${\bf V}$ can be expressed as a function that depends on the other three direction cosines.&#10; &#10; \item \vspace{0.5cm} {\color{blue}{\textbf{IMPORTANT CONCLUSION:}}} You need three variable to express all the other six entires of the orienation matrix ${\bf A}$.  In other words, once you specifiy the value of the three direction cosines, you actually define the orientation of the rigid body that the L-RF associated with ${\bf A}$ is attached to.&#10;&#10; \item \vspace{0.5cm} {\color{blue}{\textbf{NOTE:}}} I do not know which three out of the nine direction cosines can be used to express the other six as a function of.  In fact, chances are that as ${\bf A}$ changes in time, every once in a while you'd have to change the three direction cosines, since you always have to have a ${\bf V}$ that is nonsingular.&#10; &#10;\end{itemize}&#10;\end{document}&#10;"/>
  <p:tag name="FILENAME" val="TP_tmp"/>
  <p:tag name="FORMAT" val="png16m"/>
  <p:tag name="RES" val="1200"/>
  <p:tag name="BLEND" val="0"/>
  <p:tag name="TRANSPARENT" val="0"/>
  <p:tag name="TBUG" val="0"/>
  <p:tag name="ALLOWFS" val="0"/>
  <p:tag name="ORIGWIDTH" val="455"/>
  <p:tag name="PICTUREFILESIZE" val="31067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The matrix ${\dot {\bf{ A}}}{{\bf{A}}^T}$ is a $3 \times 3$ matrix&#10; \item The matrix ${\dot {\bf{ A}}}{{\bf{A}}^T}$ is skew-symmetric &#10;\end{itemize}&#10;\end{document}&#10;"/>
  <p:tag name="FILENAME" val="TP_tmp"/>
  <p:tag name="FORMAT" val="png16m"/>
  <p:tag name="RES" val="1200"/>
  <p:tag name="BLEND" val="0"/>
  <p:tag name="TRANSPARENT" val="0"/>
  <p:tag name="TBUG" val="0"/>
  <p:tag name="ALLOWFS" val="0"/>
  <p:tag name="ORIGWIDTH" val="169"/>
  <p:tag name="PICTUREFILESIZE" val="19375"/>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e_0^2 + e_1^2 + e_2^2 + e_3^2 = 1\]&#10;\end{document}&#10;"/>
  <p:tag name="FILENAME" val="TP_tmp"/>
  <p:tag name="FORMAT" val="png16m"/>
  <p:tag name="RES" val="1200"/>
  <p:tag name="BLEND" val="0"/>
  <p:tag name="TRANSPARENT" val="0"/>
  <p:tag name="TBUG" val="0"/>
  <p:tag name="ALLOWFS" val="0"/>
  <p:tag name="ORIGWIDTH" val="91"/>
  <p:tag name="PICTUREFILESIZE" val="4797"/>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 {{\bf{f}}^T}{\bf{f}} = {{\bf{g}}^T}{\bf{g}} = {{\bf{h}}^T}{\bf{h}} = 1 &#10;\]&#10;\end{document}&#10;"/>
  <p:tag name="FILENAME" val="TP_tmp"/>
  <p:tag name="FORMAT" val="png16m"/>
  <p:tag name="RES" val="1200"/>
  <p:tag name="BLEND" val="0"/>
  <p:tag name="TRANSPARENT" val="0"/>
  <p:tag name="TBUG" val="0"/>
  <p:tag name="ALLOWFS" val="0"/>
  <p:tag name="ORIGWIDTH" val="97"/>
  <p:tag name="PICTUREFILESIZE" val="3894"/>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 {{\bf{f}}^T}{\bf{g}} = {{\bf{g}}^T}{\bf{h}} = {{\bf{h}}^T}{\bf{f}} = 0 &#10;\]&#10;\end{document}&#10;"/>
  <p:tag name="FILENAME" val="TP_tmp"/>
  <p:tag name="FORMAT" val="png16m"/>
  <p:tag name="RES" val="1200"/>
  <p:tag name="BLEND" val="0"/>
  <p:tag name="TRANSPARENT" val="0"/>
  <p:tag name="TBUG" val="0"/>
  <p:tag name="ALLOWFS" val="0"/>
  <p:tag name="ORIGWIDTH" val="97"/>
  <p:tag name="PICTUREFILESIZE" val="4209"/>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ar {\bf s}}_1 = {\bf A}_{12} \cdot {\bar {\bf s}}_2&#10;\]&#10;\end{document}&#10;"/>
  <p:tag name="FILENAME" val="TP_tmp"/>
  <p:tag name="FORMAT" val="png16m"/>
  <p:tag name="RES" val="1200"/>
  <p:tag name="BLEND" val="0"/>
  <p:tag name="TRANSPARENT" val="0"/>
  <p:tag name="TBUG" val="0"/>
  <p:tag name="ALLOWFS" val="0"/>
  <p:tag name="ORIGWIDTH" val="55"/>
  <p:tag name="PICTUREFILESIZE" val="3012"/>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ar {\bf s}}_2 = {\bf A}_{23} \cdot {\bar {\bf s}}_3&#10;\quad \oplus \quad&#10;{\bar {\bf s}}_1 = {\bf A}_{12} \cdot {\bar {\bf s}}_2&#10;\quad \Rightarrow \quad&#10;{\bar {\bf s}}_1 = {\bf A}_{12}{\bf A}_{23} \cdot {\bar {\bf s}}_3&#10;\]&#10;\end{document}&#10;"/>
  <p:tag name="FILENAME" val="TP_tmp"/>
  <p:tag name="FORMAT" val="png16m"/>
  <p:tag name="RES" val="1200"/>
  <p:tag name="BLEND" val="0"/>
  <p:tag name="TRANSPARENT" val="0"/>
  <p:tag name="TBUG" val="0"/>
  <p:tag name="ALLOWFS" val="0"/>
  <p:tag name="ORIGWIDTH" val="251"/>
  <p:tag name="PICTUREFILESIZE" val="9721"/>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vec{\bf s}}  template TPT1  env TPENV1  fore 0  back 16777215  eqnno 1"/>
  <p:tag name="FILENAME" val="TP_tmp"/>
  <p:tag name="ORIGWIDTH" val="5"/>
  <p:tag name="PICTUREFILESIZE" val="948"/>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10;\left. {\begin{array}{*{20}{c}}&#10;   {\bf{s}} = {{\bf{A}}_i}{\bar{\bf{s}}}_i  \\&#10;   {\bf{s}} = {{\bf{A}}_j}{\bar{\bf{s}}}_j  \\&#10;\end{array}} \right\} &#10;\quad \Rightarrow \quad &#10;{{\bf{A}}_i}{\bar{\bf{s}}}_i = {{\bf{A}}_j}{\bar{\bf{s}}}_j&#10;\quad \Rightarrow \quad &#10;{\bar{\bf{s}}}_i = {\bf{A}}_i^T{{\bf{A}}_j}{\bar{\bf{s}}}_j&#10;\quad \Rightarrow \quad &#10;{\bf A}_{ij} = {\bf{A}}_i^T{{\bf{A}}_j}&#10;\]&#10;\end{document}&#10;"/>
  <p:tag name="FILENAME" val="TP_tmp"/>
  <p:tag name="FORMAT" val="png16m"/>
  <p:tag name="RES" val="1200"/>
  <p:tag name="BLEND" val="0"/>
  <p:tag name="TRANSPARENT" val="0"/>
  <p:tag name="TBUG" val="0"/>
  <p:tag name="ALLOWFS" val="0"/>
  <p:tag name="ORIGWIDTH" val="327"/>
  <p:tag name="PICTUREFILESIZE" val="2002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CONCLUSION: there must be a vector, ${\bf \omega}$, whose cross product matrix is equal to the $3\times 3$ skew symmetric matrix ${\dot {\bf A}}{\bf A}^T$:&#10; &#10;\[&#10;{\tilde { \bf \omega}}  = {\dot{\bf A}}{{\bf{A}}^T}&#10;\]&#10;&#10; \item This vector ${\bf \omega}$ is called the angular velocity of the L-RF with respect to the G-RF.  &#10;\end{itemize}&#10;&#10;\end{document}&#10;"/>
  <p:tag name="FILENAME" val="TP_tmp"/>
  <p:tag name="FORMAT" val="png16m"/>
  <p:tag name="RES" val="1200"/>
  <p:tag name="BLEND" val="0"/>
  <p:tag name="TRANSPARENT" val="0"/>
  <p:tag name="TBUG" val="0"/>
  <p:tag name="ALLOWFS" val="0"/>
  <p:tag name="ORIGWIDTH" val="329"/>
  <p:tag name="PICTUREFILESIZE" val="66850"/>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10;{{\bf{A}}_1} &#10;= &#10;\left[ {\begin{array}{*{20}{c}}&#10;   {\bf{f}}_1 &amp; {\bf{g}}_1 &amp; {\bf{h}}_1&#10;\end{array}} \right]&#10;\quad \quad \quad \quad&#10;{{\bf{A}}_2} &#10;= &#10;\left[ {\begin{array}{*{20}{c}}&#10;   {\bf{f}}_2 &amp; {\bf{g}}_2 &amp; {\bf{h}}_2&#10;\end{array}} \right]&#10;\]\end{document}&#10;"/>
  <p:tag name="FILENAME" val="TP_tmp"/>
  <p:tag name="FORMAT" val="png16m"/>
  <p:tag name="RES" val="1200"/>
  <p:tag name="BLEND" val="0"/>
  <p:tag name="TRANSPARENT" val="0"/>
  <p:tag name="TBUG" val="0"/>
  <p:tag name="ALLOWFS" val="0"/>
  <p:tag name="ORIGWIDTH" val="227"/>
  <p:tag name="PICTUREFILESIZE" val="709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20}{c}}&#10;   {{{\bf{f}}_2} (t) = {c_{11}}{{\bf{f}}_1}(t)  + {c_{21}}{{\bf{g}}_1}(t)  + {c_{31}}{{\bf{h}}_1}}   \\&#10;   {{{\bf{g}}_2} (t) = {c_{12}}{{\bf{f}}_1}(t)  + {c_{22}}{{\bf{g}}_1}(t)  + {c_{32}}{{\bf{h}}_1}}   \\&#10;   {{{\bf{h}}_2} (t) = {c_{13}}{{\bf{f}}_1}(t)  + {c_{23}}{{\bf{g}}_1}(t)  + {c_{33}}{{\bf{h}}_1}}  \\&#10;\end{array}} &#10;\]&#10;\end{document}&#10;"/>
  <p:tag name="FILENAME" val="TP_tmp"/>
  <p:tag name="FORMAT" val="png16m"/>
  <p:tag name="RES" val="1200"/>
  <p:tag name="BLEND" val="0"/>
  <p:tag name="TRANSPARENT" val="0"/>
  <p:tag name="TBUG" val="0"/>
  <p:tag name="ALLOWFS" val="0"/>
  <p:tag name="ORIGWIDTH" val="149"/>
  <p:tag name="PICTUREFILESIZE" val="23657"/>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left[ {\begin{array}{*{20}{c}}&#10;   {{{\bf{f}}_2}} (t) &amp; {{{\bf{g}}_2}} (t) &amp; {{{\bf{h}}_2}} (t)  \\&#10;\end{array}} \right] = \left[ {\begin{array}{*{20}{c}}&#10;   {{{\bf{f}}_1}}(t)  &amp; {{{\bf{g}}_1}}(t)  &amp; {{{\bf{h}}_1}}(t)   \\&#10;\end{array}} \right]\left[ {\begin{array}{*{20}{c}}&#10;   {{c_{11}}} &amp; {{c_{12}}} &amp; {{c_{13}}}  \\&#10;   {{c_{21}}} &amp; {{c_{22}}} &amp; {{c_{23}}}  \\&#10;   {{c_{31}}} &amp; {{c_{32}}} &amp; {{c_{33}}}  \\&#10;\end{array}} \right]\]&#10;\end{document}&#10;"/>
  <p:tag name="FILENAME" val="TP_tmp"/>
  <p:tag name="FORMAT" val="png16m"/>
  <p:tag name="RES" val="1200"/>
  <p:tag name="BLEND" val="0"/>
  <p:tag name="TRANSPARENT" val="0"/>
  <p:tag name="TBUG" val="0"/>
  <p:tag name="ALLOWFS" val="0"/>
  <p:tag name="ORIGWIDTH" val="296"/>
  <p:tag name="PICTUREFILESIZE" val="23754"/>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f{A}}_2}(t) = {{\bf{A}}_1}(t) \cdot {\bf{C}}\]&#10;\end{document}&#10;"/>
  <p:tag name="FILENAME" val="TP_tmp"/>
  <p:tag name="FORMAT" val="png16m"/>
  <p:tag name="RES" val="1200"/>
  <p:tag name="BLEND" val="0"/>
  <p:tag name="TRANSPARENT" val="0"/>
  <p:tag name="TBUG" val="0"/>
  <p:tag name="ALLOWFS" val="0"/>
  <p:tag name="ORIGWIDTH" val="77"/>
  <p:tag name="PICTUREFILESIZE" val="4764"/>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Recall that we saw that the angular velocity was implicitely defined by the identity ${\tilde {\bf \omega}} = {\dot {\bf A}} {\bf A}$.  This somewhat suggests that ${\bf \omega}$ is related to the matrix ${\bf A}$.  What follows proves that this is not the case, instead, ${\bf \omega}$ is an attribute of the rigid body the L-RF is attached to.&#10;&#10;\item First, assume that there are two different angular velocities: ${\bf \omega}_1$, which goes along with L-RF$_1$, and ${\bf \omega}_2$, which goes along with L-RF$_2$, where the two L-RFs are rigidly attached to the same body&#10;&#10;\item Then, since ${\bf A}_2 = {\bf A}_1 {\bf C}$, we have ${\dot{\bf A}}_2 = {\dot{\bf A}}_1 {\bf C}$, which implies that &#10;&#10;\[&#10;{\tilde {\bf \omega}}_2 {\bf A}_2 = {\tilde {\bf \omega}}_1 {\bf A}_1 {\bf C}&#10;\]&#10;&#10;\item Since ${\bf A}_2 = {\bf A}_1 {\bf C}$, we get that&#10;&#10;\[&#10;{\tilde {\bf \omega}}_2  = {\tilde {\bf \omega}}_1 &#10;\]&#10;&#10;\item In other words, the angular velocity is an attribute of the body, not of the L-RF rigidly attached to it.&#10;\end{itemize}&#10;&#10;\end{document}&#10;"/>
  <p:tag name="FILENAME" val="TP_tmp"/>
  <p:tag name="FORMAT" val="png16m"/>
  <p:tag name="RES" val="1200"/>
  <p:tag name="BLEND" val="0"/>
  <p:tag name="TRANSPARENT" val="0"/>
  <p:tag name="TBUG" val="0"/>
  <p:tag name="ALLOWFS" val="0"/>
  <p:tag name="ORIGWIDTH" val="329"/>
  <p:tag name="PICTUREFILESIZE" val="187860"/>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70775</TotalTime>
  <Words>1305</Words>
  <Application>Microsoft Office PowerPoint</Application>
  <PresentationFormat>On-screen Show (4:3)</PresentationFormat>
  <Paragraphs>221</Paragraphs>
  <Slides>25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3" baseType="lpstr">
      <vt:lpstr>Arial</vt:lpstr>
      <vt:lpstr>Wingdings</vt:lpstr>
      <vt:lpstr>Tahoma</vt:lpstr>
      <vt:lpstr>cmsy10</vt:lpstr>
      <vt:lpstr>cmmi10</vt:lpstr>
      <vt:lpstr>Network</vt:lpstr>
      <vt:lpstr>Equation</vt:lpstr>
      <vt:lpstr>Visio</vt:lpstr>
      <vt:lpstr>ME751  Advanced Computational Multibody Dynamics</vt:lpstr>
      <vt:lpstr>Before we get started…</vt:lpstr>
      <vt:lpstr>Angular Velocity: Getting There…</vt:lpstr>
      <vt:lpstr>[Short Detour]: Two L-RF Attached to Same Body</vt:lpstr>
      <vt:lpstr>[Short Detour, Cntd.]: Two L-RF Attached to Same Body</vt:lpstr>
      <vt:lpstr>The Invariance Property of  !</vt:lpstr>
      <vt:lpstr>Angular Velocity:  On Its Representation in the L-RF</vt:lpstr>
      <vt:lpstr>The Second Time Derivative of A</vt:lpstr>
      <vt:lpstr>[New Topic, Short Detour:] The Implicit Function Theorem (IFT)</vt:lpstr>
      <vt:lpstr>[Short Detour, Cntd.:] The Implicit Function Theorem</vt:lpstr>
      <vt:lpstr>[Short Detour, Cntd.:] The Implicit Function Theorem: Setting the Stage, Formally</vt:lpstr>
      <vt:lpstr>[Short Detour, Cntd.:] The Implicit Function Theorem: Bringing in the Jacobian</vt:lpstr>
      <vt:lpstr>[Short Detour, Cntd.:] The Implicit Function Theorem: The Actual Formal Thing</vt:lpstr>
      <vt:lpstr>[Short Detour, Cntd.] The Implicit Function Theorem: Revisiting the Motivating Example</vt:lpstr>
      <vt:lpstr>[End of Short Detour] The Implicit Function Theorem: Concluding Remarks</vt:lpstr>
      <vt:lpstr>Degrees of Freedom Count,  Orientation</vt:lpstr>
      <vt:lpstr>[Cntd.] Degrees of Freedom Count, Orientation</vt:lpstr>
      <vt:lpstr>[Cntd.] [pp.324] Degrees of Freedom Count, Orientation</vt:lpstr>
      <vt:lpstr>[Cntd.] [pp.324] Degrees of Freedom Count, Orientation</vt:lpstr>
      <vt:lpstr>[Cntd.] [pp.324] Degrees of Freedom Count, Orientation</vt:lpstr>
      <vt:lpstr>Remarks, Orientation Degrees of Freedom</vt:lpstr>
      <vt:lpstr>Remarks, Orientation Degrees of Freedom [Cntd.]</vt:lpstr>
      <vt:lpstr>Remarks, Orientation Degrees of Freedom [Cntd.]</vt:lpstr>
      <vt:lpstr>[Short Detour:] Hopping from RF to RF</vt:lpstr>
      <vt:lpstr>[End Detour:] Hopping from RF to RF</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 Negrut</cp:lastModifiedBy>
  <cp:revision>834</cp:revision>
  <cp:lastPrinted>1601-01-01T00:00:00Z</cp:lastPrinted>
  <dcterms:created xsi:type="dcterms:W3CDTF">1601-01-01T00:00:00Z</dcterms:created>
  <dcterms:modified xsi:type="dcterms:W3CDTF">2010-02-05T14:24:47Z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