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961" r:id="rId2"/>
    <p:sldId id="962" r:id="rId3"/>
    <p:sldId id="963" r:id="rId4"/>
    <p:sldId id="964" r:id="rId5"/>
    <p:sldId id="967" r:id="rId6"/>
    <p:sldId id="937" r:id="rId7"/>
    <p:sldId id="965" r:id="rId8"/>
    <p:sldId id="976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77" r:id="rId18"/>
    <p:sldId id="947" r:id="rId19"/>
    <p:sldId id="949" r:id="rId20"/>
    <p:sldId id="950" r:id="rId21"/>
    <p:sldId id="951" r:id="rId22"/>
    <p:sldId id="960" r:id="rId23"/>
    <p:sldId id="952" r:id="rId24"/>
    <p:sldId id="971" r:id="rId25"/>
    <p:sldId id="970" r:id="rId26"/>
    <p:sldId id="969" r:id="rId27"/>
    <p:sldId id="966" r:id="rId28"/>
    <p:sldId id="968" r:id="rId29"/>
  </p:sldIdLst>
  <p:sldSz cx="9144000" cy="6858000" type="screen4x3"/>
  <p:notesSz cx="7010400" cy="9296400"/>
  <p:embeddedFontLst>
    <p:embeddedFont>
      <p:font typeface="Tahoma" pitchFamily="34" charset="0"/>
      <p:regular r:id="rId32"/>
      <p:bold r:id="rId33"/>
    </p:embeddedFont>
    <p:embeddedFont>
      <p:font typeface="cmmi10" pitchFamily="34" charset="0"/>
      <p:regular r:id="rId34"/>
    </p:embeddedFont>
    <p:embeddedFont>
      <p:font typeface="cmsy10" pitchFamily="34" charset="0"/>
      <p:regular r:id="rId35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19" d="100"/>
          <a:sy n="119" d="100"/>
        </p:scale>
        <p:origin x="-4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53430-16D5-43D1-BA0E-F28AD9FCCF97}" type="slidenum">
              <a:rPr lang="en-US"/>
              <a:pPr/>
              <a:t>10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CE09B-80D0-46F3-98B1-27FBF8268663}" type="slidenum">
              <a:rPr lang="en-US"/>
              <a:pPr/>
              <a:t>11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B77C5-C25A-4F65-823B-EE0819023E50}" type="slidenum">
              <a:rPr lang="en-US"/>
              <a:pPr/>
              <a:t>12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8389-176C-447B-B807-B79829591AFF}" type="slidenum">
              <a:rPr lang="en-US"/>
              <a:pPr/>
              <a:t>13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E8896-DE32-467D-984A-8A35DA1AE741}" type="slidenum">
              <a:rPr lang="en-US"/>
              <a:pPr/>
              <a:t>14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28EBA-B6A3-4509-8456-1B5E7E7BCE74}" type="slidenum">
              <a:rPr lang="en-US"/>
              <a:pPr/>
              <a:t>15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05A24-C938-4741-BA09-053154878616}" type="slidenum">
              <a:rPr lang="en-US"/>
              <a:pPr/>
              <a:t>16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739FF-F880-487D-A1B1-48EDD62FCECF}" type="slidenum">
              <a:rPr lang="en-US"/>
              <a:pPr/>
              <a:t>18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959D0-2B21-46FB-ABA6-87009D6AE202}" type="slidenum">
              <a:rPr lang="en-US"/>
              <a:pPr/>
              <a:t>19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AC0CB-CE51-4812-A28D-F331FDF8310B}" type="slidenum">
              <a:rPr lang="en-US"/>
              <a:pPr/>
              <a:t>20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302C2-9767-4AB6-A90A-6E823301E237}" type="slidenum">
              <a:rPr lang="en-US"/>
              <a:pPr/>
              <a:t>21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302C2-9767-4AB6-A90A-6E823301E237}" type="slidenum">
              <a:rPr lang="en-US"/>
              <a:pPr/>
              <a:t>22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FC595-C92F-4917-AE70-EDE360B0C7EE}" type="slidenum">
              <a:rPr lang="en-US"/>
              <a:pPr/>
              <a:t>23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5C493-AE95-4326-B233-A92CA701C772}" type="slidenum">
              <a:rPr lang="en-US"/>
              <a:pPr/>
              <a:t>24</a:t>
            </a:fld>
            <a:endParaRPr lang="en-US"/>
          </a:p>
        </p:txBody>
      </p:sp>
      <p:sp>
        <p:nvSpPr>
          <p:cNvPr id="610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610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D9A7C-E2FB-4DE4-9154-2494AB149D89}" type="slidenum">
              <a:rPr lang="en-US"/>
              <a:pPr/>
              <a:t>6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0BE1-D76F-40B0-8FBD-05D2AA54BDCE}" type="slidenum">
              <a:rPr lang="en-US"/>
              <a:pPr/>
              <a:t>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tags" Target="../tags/tag12.xml"/><Relationship Id="rId16" Type="http://schemas.openxmlformats.org/officeDocument/2006/relationships/image" Target="../media/image1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7.png"/><Relationship Id="rId5" Type="http://schemas.openxmlformats.org/officeDocument/2006/relationships/tags" Target="../tags/tag15.xml"/><Relationship Id="rId1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2.xml"/><Relationship Id="rId7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5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27.png"/><Relationship Id="rId4" Type="http://schemas.openxmlformats.org/officeDocument/2006/relationships/tags" Target="../tags/tag26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0.xml"/><Relationship Id="rId7" Type="http://schemas.openxmlformats.org/officeDocument/2006/relationships/image" Target="../media/image3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3.xml"/><Relationship Id="rId7" Type="http://schemas.openxmlformats.org/officeDocument/2006/relationships/image" Target="../media/image3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6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39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tags" Target="../tags/tag38.xml"/><Relationship Id="rId10" Type="http://schemas.openxmlformats.org/officeDocument/2006/relationships/image" Target="../media/image37.png"/><Relationship Id="rId4" Type="http://schemas.openxmlformats.org/officeDocument/2006/relationships/tags" Target="../tags/tag37.xml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18" Type="http://schemas.openxmlformats.org/officeDocument/2006/relationships/oleObject" Target="../embeddings/oleObject12.bin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40.xml"/><Relationship Id="rId16" Type="http://schemas.openxmlformats.org/officeDocument/2006/relationships/image" Target="../media/image47.png"/><Relationship Id="rId1" Type="http://schemas.openxmlformats.org/officeDocument/2006/relationships/vmlDrawing" Target="../drawings/vmlDrawing5.vml"/><Relationship Id="rId6" Type="http://schemas.openxmlformats.org/officeDocument/2006/relationships/tags" Target="../tags/tag44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43.xml"/><Relationship Id="rId15" Type="http://schemas.openxmlformats.org/officeDocument/2006/relationships/image" Target="../media/image46.png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3.bin"/><Relationship Id="rId4" Type="http://schemas.openxmlformats.org/officeDocument/2006/relationships/tags" Target="../tags/tag4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Section 9.2</a:t>
            </a:r>
          </a:p>
          <a:p>
            <a:pPr eaLnBrk="1" hangingPunct="1"/>
            <a:r>
              <a:rPr lang="en-US" sz="2000" dirty="0" smtClean="0"/>
              <a:t>February 9,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181636"/>
            <a:ext cx="3810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“In England, if you commit a crime, the police don't have a gun and you don't have a gun. If you commit a crime, the police will say Stop, or I'll say stop again.”  Robin Williams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315200" cy="1036638"/>
          </a:xfrm>
        </p:spPr>
        <p:txBody>
          <a:bodyPr/>
          <a:lstStyle/>
          <a:p>
            <a:pPr algn="r"/>
            <a:r>
              <a:rPr lang="en-US" sz="3100"/>
              <a:t>Expressing A using Euler Angles</a:t>
            </a:r>
            <a:br>
              <a:rPr lang="en-US" sz="3100"/>
            </a:br>
            <a:r>
              <a:rPr lang="en-US" sz="3100"/>
              <a:t>(Part 2 of 3)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763000" cy="4681537"/>
          </a:xfrm>
        </p:spPr>
        <p:txBody>
          <a:bodyPr/>
          <a:lstStyle/>
          <a:p>
            <a:r>
              <a:rPr lang="en-US" sz="2200" dirty="0"/>
              <a:t>Just dealt with the last “3” in the 3-1-3 rotation sequence (</a:t>
            </a:r>
            <a:r>
              <a:rPr lang="en-US" sz="2200" dirty="0" smtClean="0"/>
              <a:t>angle </a:t>
            </a:r>
            <a:r>
              <a:rPr lang="en-US" sz="2200" dirty="0" smtClean="0">
                <a:latin typeface="cmmi10"/>
              </a:rPr>
              <a:t>Ã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Focus next on the “1” rotation in the  3-1-3 rotation sequence</a:t>
            </a:r>
          </a:p>
          <a:p>
            <a:pPr lvl="1"/>
            <a:r>
              <a:rPr lang="en-US" sz="2000" dirty="0"/>
              <a:t>This </a:t>
            </a:r>
            <a:r>
              <a:rPr lang="en-US" sz="2000" dirty="0" smtClean="0"/>
              <a:t>is the </a:t>
            </a:r>
            <a:r>
              <a:rPr lang="en-US" sz="2000" dirty="0"/>
              <a:t>rotation of angle 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</a:t>
            </a:r>
          </a:p>
          <a:p>
            <a:r>
              <a:rPr lang="en-US" sz="2200" dirty="0"/>
              <a:t>The rotation of angle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200" dirty="0"/>
              <a:t> about the axis </a:t>
            </a:r>
            <a:r>
              <a:rPr lang="en-US" sz="2200" dirty="0" err="1" smtClean="0"/>
              <a:t>O’’’x</a:t>
            </a:r>
            <a:r>
              <a:rPr lang="en-US" sz="2200" dirty="0" smtClean="0"/>
              <a:t>’’’, </a:t>
            </a:r>
            <a:r>
              <a:rPr lang="en-US" sz="2200" dirty="0"/>
              <a:t>takes </a:t>
            </a:r>
            <a:r>
              <a:rPr lang="en-US" sz="2200" dirty="0" err="1" smtClean="0"/>
              <a:t>O’’’x’’’y’’’z</a:t>
            </a:r>
            <a:r>
              <a:rPr lang="en-US" sz="2200" dirty="0" smtClean="0"/>
              <a:t>’’’ </a:t>
            </a:r>
            <a:r>
              <a:rPr lang="en-US" sz="2200" dirty="0"/>
              <a:t>into </a:t>
            </a:r>
            <a:r>
              <a:rPr lang="en-US" sz="2200" dirty="0" err="1" smtClean="0"/>
              <a:t>O’’x’’y’’z</a:t>
            </a:r>
            <a:r>
              <a:rPr lang="en-US" sz="2200" dirty="0" smtClean="0"/>
              <a:t>’’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other words, if I have  a vector represented in </a:t>
            </a:r>
            <a:r>
              <a:rPr lang="en-US" sz="2200" dirty="0" err="1" smtClean="0"/>
              <a:t>O’’x’’y’’z</a:t>
            </a:r>
            <a:r>
              <a:rPr lang="en-US" sz="2200" dirty="0" smtClean="0"/>
              <a:t>’’ as </a:t>
            </a:r>
            <a:r>
              <a:rPr lang="en-US" sz="2200" b="1" dirty="0" smtClean="0"/>
              <a:t>a’’</a:t>
            </a:r>
            <a:r>
              <a:rPr lang="en-US" sz="2200" dirty="0" smtClean="0"/>
              <a:t>, </a:t>
            </a:r>
            <a:r>
              <a:rPr lang="en-US" sz="2200" dirty="0"/>
              <a:t>the same vector will be represented in </a:t>
            </a:r>
            <a:r>
              <a:rPr lang="en-US" sz="2200" dirty="0" err="1" smtClean="0"/>
              <a:t>O’’’x’’’y’’’z</a:t>
            </a:r>
            <a:r>
              <a:rPr lang="en-US" sz="2200" dirty="0" smtClean="0"/>
              <a:t>’’’ as</a:t>
            </a:r>
            <a:endParaRPr lang="en-US" sz="2200" dirty="0"/>
          </a:p>
        </p:txBody>
      </p:sp>
      <p:pic>
        <p:nvPicPr>
          <p:cNvPr id="584712" name="Picture 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6172200"/>
            <a:ext cx="1524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84713" name="Picture 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3962400"/>
            <a:ext cx="3048000" cy="93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315200" cy="1036638"/>
          </a:xfrm>
        </p:spPr>
        <p:txBody>
          <a:bodyPr/>
          <a:lstStyle/>
          <a:p>
            <a:pPr algn="r"/>
            <a:r>
              <a:rPr lang="en-US" sz="3100"/>
              <a:t>Expressing A using Euler Angles</a:t>
            </a:r>
            <a:br>
              <a:rPr lang="en-US" sz="3100"/>
            </a:br>
            <a:r>
              <a:rPr lang="en-US" sz="3100"/>
              <a:t>(Part 3 of 3)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763000" cy="4681537"/>
          </a:xfrm>
        </p:spPr>
        <p:txBody>
          <a:bodyPr/>
          <a:lstStyle/>
          <a:p>
            <a:r>
              <a:rPr lang="en-US" sz="2200" dirty="0"/>
              <a:t>Just dealt with the “1” in the 3-1-3 rotation sequence (</a:t>
            </a:r>
            <a:r>
              <a:rPr lang="en-US" sz="2200" dirty="0" smtClean="0"/>
              <a:t>angle </a:t>
            </a:r>
            <a:r>
              <a:rPr lang="en-US" sz="2200" dirty="0" smtClean="0">
                <a:latin typeface="cmmi10"/>
              </a:rPr>
              <a:t>µ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/>
              <a:t>Focus next on the first “3” rotation in the  3-1-3 rotation sequence</a:t>
            </a:r>
          </a:p>
          <a:p>
            <a:pPr lvl="1"/>
            <a:r>
              <a:rPr lang="en-US" sz="2000" dirty="0"/>
              <a:t>This is the rotation of </a:t>
            </a:r>
            <a:r>
              <a:rPr lang="en-US" sz="2000" dirty="0" smtClean="0"/>
              <a:t>angle </a:t>
            </a:r>
            <a:r>
              <a:rPr lang="en-US" sz="2000" dirty="0" smtClean="0">
                <a:latin typeface="cmmi10"/>
              </a:rPr>
              <a:t>Á</a:t>
            </a:r>
            <a:endParaRPr lang="en-US" sz="2400" dirty="0">
              <a:latin typeface="cmmi10"/>
              <a:sym typeface="Symbol" pitchFamily="18" charset="2"/>
            </a:endParaRPr>
          </a:p>
          <a:p>
            <a:r>
              <a:rPr lang="en-US" sz="2200" dirty="0"/>
              <a:t>The rotation of angle </a:t>
            </a:r>
            <a:r>
              <a:rPr lang="en-US" sz="2800" dirty="0" smtClean="0">
                <a:latin typeface="cmmi10"/>
              </a:rPr>
              <a:t>Á</a:t>
            </a:r>
            <a:r>
              <a:rPr lang="en-US" sz="2200" dirty="0" smtClean="0"/>
              <a:t> </a:t>
            </a:r>
            <a:r>
              <a:rPr lang="en-US" sz="2200" dirty="0"/>
              <a:t>about the axis OX, takes OXYZ into </a:t>
            </a:r>
            <a:r>
              <a:rPr lang="en-US" sz="2200" dirty="0" err="1" smtClean="0"/>
              <a:t>O’’’x’’’y’’’z</a:t>
            </a:r>
            <a:r>
              <a:rPr lang="en-US" sz="2200" dirty="0" smtClean="0"/>
              <a:t>’’’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other words, if I have  a vector represented in </a:t>
            </a:r>
            <a:r>
              <a:rPr lang="en-US" sz="2200" dirty="0" err="1" smtClean="0"/>
              <a:t>O’’’x’’’y’’’z</a:t>
            </a:r>
            <a:r>
              <a:rPr lang="en-US" sz="2200" dirty="0" smtClean="0"/>
              <a:t>’’’ </a:t>
            </a:r>
            <a:r>
              <a:rPr lang="en-US" sz="2200" dirty="0"/>
              <a:t>as </a:t>
            </a:r>
            <a:r>
              <a:rPr lang="en-US" sz="2200" b="1" dirty="0" smtClean="0"/>
              <a:t>a’’’</a:t>
            </a:r>
            <a:r>
              <a:rPr lang="en-US" sz="2200" dirty="0" smtClean="0"/>
              <a:t>, </a:t>
            </a:r>
            <a:r>
              <a:rPr lang="en-US" sz="2200" dirty="0"/>
              <a:t>the same vector will be represented in OXYZ as</a:t>
            </a:r>
          </a:p>
        </p:txBody>
      </p:sp>
      <p:pic>
        <p:nvPicPr>
          <p:cNvPr id="586760" name="Picture 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860800"/>
            <a:ext cx="3098800" cy="93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86761" name="Picture 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6172200"/>
            <a:ext cx="13414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78375" y="1143000"/>
            <a:ext cx="4213225" cy="4781550"/>
            <a:chOff x="2256" y="60"/>
            <a:chExt cx="2654" cy="301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256" y="144"/>
              <a:ext cx="2654" cy="2928"/>
              <a:chOff x="2592" y="1248"/>
              <a:chExt cx="2654" cy="2928"/>
            </a:xfrm>
          </p:grpSpPr>
          <p:pic>
            <p:nvPicPr>
              <p:cNvPr id="588809" name="Picture 9" descr="Euler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592" y="1248"/>
                <a:ext cx="2654" cy="2928"/>
              </a:xfrm>
              <a:prstGeom prst="rect">
                <a:avLst/>
              </a:prstGeom>
              <a:noFill/>
            </p:spPr>
          </p:pic>
          <p:pic>
            <p:nvPicPr>
              <p:cNvPr id="588810" name="Picture 10" descr="TP_tmp"/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53" y="3303"/>
                <a:ext cx="96" cy="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88811" name="Picture 11" descr="TP_tmp"/>
              <p:cNvPicPr>
                <a:picLocks noChangeAspect="1" noChangeArrowheads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600" y="2544"/>
                <a:ext cx="101" cy="1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88812" name="Picture 12" descr="TP_tmp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158" y="3222"/>
                <a:ext cx="128" cy="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88813" name="Rectangle 13"/>
            <p:cNvSpPr>
              <a:spLocks noChangeArrowheads="1"/>
            </p:cNvSpPr>
            <p:nvPr/>
          </p:nvSpPr>
          <p:spPr bwMode="auto">
            <a:xfrm>
              <a:off x="3925" y="566"/>
              <a:ext cx="188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y</a:t>
              </a:r>
            </a:p>
          </p:txBody>
        </p:sp>
        <p:sp>
          <p:nvSpPr>
            <p:cNvPr id="588814" name="Rectangle 14"/>
            <p:cNvSpPr>
              <a:spLocks noChangeArrowheads="1"/>
            </p:cNvSpPr>
            <p:nvPr/>
          </p:nvSpPr>
          <p:spPr bwMode="auto">
            <a:xfrm>
              <a:off x="4210" y="1968"/>
              <a:ext cx="14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588815" name="Rectangle 15"/>
            <p:cNvSpPr>
              <a:spLocks noChangeArrowheads="1"/>
            </p:cNvSpPr>
            <p:nvPr/>
          </p:nvSpPr>
          <p:spPr bwMode="auto">
            <a:xfrm>
              <a:off x="2256" y="960"/>
              <a:ext cx="188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z</a:t>
              </a:r>
            </a:p>
          </p:txBody>
        </p:sp>
        <p:sp>
          <p:nvSpPr>
            <p:cNvPr id="588816" name="Rectangle 16"/>
            <p:cNvSpPr>
              <a:spLocks noChangeArrowheads="1"/>
            </p:cNvSpPr>
            <p:nvPr/>
          </p:nvSpPr>
          <p:spPr bwMode="auto">
            <a:xfrm>
              <a:off x="2870" y="2606"/>
              <a:ext cx="298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X</a:t>
              </a:r>
            </a:p>
          </p:txBody>
        </p:sp>
        <p:sp>
          <p:nvSpPr>
            <p:cNvPr id="588817" name="Rectangle 17"/>
            <p:cNvSpPr>
              <a:spLocks noChangeArrowheads="1"/>
            </p:cNvSpPr>
            <p:nvPr/>
          </p:nvSpPr>
          <p:spPr bwMode="auto">
            <a:xfrm>
              <a:off x="3351" y="60"/>
              <a:ext cx="214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Z</a:t>
              </a:r>
            </a:p>
          </p:txBody>
        </p:sp>
        <p:sp>
          <p:nvSpPr>
            <p:cNvPr id="588818" name="Rectangle 18"/>
            <p:cNvSpPr>
              <a:spLocks noChangeArrowheads="1"/>
            </p:cNvSpPr>
            <p:nvPr/>
          </p:nvSpPr>
          <p:spPr bwMode="auto">
            <a:xfrm>
              <a:off x="4670" y="1798"/>
              <a:ext cx="2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Y</a:t>
              </a:r>
            </a:p>
          </p:txBody>
        </p:sp>
      </p:grp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419600" cy="5410200"/>
          </a:xfrm>
        </p:spPr>
        <p:txBody>
          <a:bodyPr/>
          <a:lstStyle/>
          <a:p>
            <a:r>
              <a:rPr lang="en-US" sz="2200" dirty="0"/>
              <a:t>A Z-X-Z (or 3-1-3) rotation sequence takes OXYZ to </a:t>
            </a:r>
            <a:r>
              <a:rPr lang="en-US" sz="2200" dirty="0" err="1"/>
              <a:t>O`x`y`z</a:t>
            </a:r>
            <a:r>
              <a:rPr lang="en-US" sz="2200" dirty="0"/>
              <a:t>`</a:t>
            </a:r>
          </a:p>
          <a:p>
            <a:r>
              <a:rPr lang="en-US" sz="2200" dirty="0"/>
              <a:t>Recall that</a:t>
            </a:r>
          </a:p>
          <a:p>
            <a:pPr lvl="1"/>
            <a:r>
              <a:rPr lang="en-US" sz="2000" dirty="0"/>
              <a:t>Given </a:t>
            </a:r>
            <a:r>
              <a:rPr lang="en-US" sz="2000" b="1" dirty="0" smtClean="0"/>
              <a:t>a</a:t>
            </a:r>
            <a:r>
              <a:rPr lang="en-US" sz="2000" dirty="0" smtClean="0"/>
              <a:t>’, </a:t>
            </a:r>
            <a:r>
              <a:rPr lang="en-US" sz="2000" dirty="0"/>
              <a:t>you get </a:t>
            </a:r>
            <a:r>
              <a:rPr lang="en-US" sz="2000" b="1" dirty="0" smtClean="0"/>
              <a:t>a</a:t>
            </a:r>
            <a:r>
              <a:rPr lang="en-US" sz="2000" dirty="0" smtClean="0"/>
              <a:t>’’ </a:t>
            </a:r>
            <a:r>
              <a:rPr lang="en-US" sz="2000" dirty="0"/>
              <a:t>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Given </a:t>
            </a:r>
            <a:r>
              <a:rPr lang="en-US" sz="2000" b="1" dirty="0" smtClean="0"/>
              <a:t>a</a:t>
            </a:r>
            <a:r>
              <a:rPr lang="en-US" sz="2000" dirty="0" smtClean="0"/>
              <a:t>’’ </a:t>
            </a:r>
            <a:r>
              <a:rPr lang="en-US" sz="2000" dirty="0"/>
              <a:t>you get </a:t>
            </a:r>
            <a:r>
              <a:rPr lang="en-US" sz="2000" b="1" dirty="0" smtClean="0"/>
              <a:t>a</a:t>
            </a:r>
            <a:r>
              <a:rPr lang="en-US" sz="2000" dirty="0" smtClean="0"/>
              <a:t>’’’ </a:t>
            </a:r>
            <a:r>
              <a:rPr lang="en-US" sz="2000" dirty="0"/>
              <a:t>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Given </a:t>
            </a:r>
            <a:r>
              <a:rPr lang="en-US" sz="2000" b="1" dirty="0" smtClean="0"/>
              <a:t>a</a:t>
            </a:r>
            <a:r>
              <a:rPr lang="en-US" sz="2000" dirty="0" smtClean="0"/>
              <a:t>’’’ </a:t>
            </a:r>
            <a:r>
              <a:rPr lang="en-US" sz="2000" dirty="0"/>
              <a:t>you get a 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Therefore,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7162800" y="152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fld id="{3132122E-822B-4046-941B-9A5566F5B644}" type="slidenum">
              <a:rPr lang="en-US">
                <a:latin typeface="Tahoma" pitchFamily="34" charset="0"/>
              </a:rPr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>
              <a:latin typeface="Tahoma" pitchFamily="34" charset="0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324600" cy="884238"/>
          </a:xfrm>
        </p:spPr>
        <p:txBody>
          <a:bodyPr/>
          <a:lstStyle/>
          <a:p>
            <a:pPr algn="ctr"/>
            <a:r>
              <a:rPr lang="en-US" sz="2700" dirty="0"/>
              <a:t>Expressing A using Euler Angles</a:t>
            </a:r>
            <a:br>
              <a:rPr lang="en-US" sz="2700" dirty="0"/>
            </a:br>
            <a:r>
              <a:rPr lang="en-US" sz="2700" dirty="0"/>
              <a:t>~ Putting it </a:t>
            </a:r>
            <a:r>
              <a:rPr lang="en-US" sz="2700" dirty="0" smtClean="0"/>
              <a:t>All Together </a:t>
            </a:r>
            <a:r>
              <a:rPr lang="en-US" sz="2700" dirty="0"/>
              <a:t>~</a:t>
            </a:r>
          </a:p>
        </p:txBody>
      </p:sp>
      <p:pic>
        <p:nvPicPr>
          <p:cNvPr id="588821" name="Picture 2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9600" y="6411913"/>
            <a:ext cx="8178800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8822" name="Text Box 22"/>
          <p:cNvSpPr txBox="1">
            <a:spLocks noChangeArrowheads="1"/>
          </p:cNvSpPr>
          <p:nvPr/>
        </p:nvSpPr>
        <p:spPr bwMode="auto">
          <a:xfrm>
            <a:off x="533400" y="6310313"/>
            <a:ext cx="8305800" cy="395287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88823" name="Picture 2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0" y="5334000"/>
            <a:ext cx="13414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88824" name="Picture 2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47800" y="4267200"/>
            <a:ext cx="1524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88825" name="Picture 25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47800" y="31242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6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724400"/>
          </a:xfrm>
        </p:spPr>
        <p:txBody>
          <a:bodyPr/>
          <a:lstStyle/>
          <a:p>
            <a:r>
              <a:rPr lang="en-US" sz="2200" dirty="0"/>
              <a:t>Using the expression of the matrices </a:t>
            </a:r>
            <a:r>
              <a:rPr lang="en-US" sz="2200" b="1" dirty="0"/>
              <a:t>A</a:t>
            </a:r>
            <a:r>
              <a:rPr lang="en-US" sz="2200" baseline="-25000" dirty="0"/>
              <a:t>1</a:t>
            </a:r>
            <a:r>
              <a:rPr lang="en-US" sz="2200" dirty="0"/>
              <a:t>, </a:t>
            </a:r>
            <a:r>
              <a:rPr lang="en-US" sz="2200" b="1" dirty="0"/>
              <a:t>A</a:t>
            </a:r>
            <a:r>
              <a:rPr lang="en-US" sz="2200" baseline="-25000" dirty="0"/>
              <a:t>2</a:t>
            </a:r>
            <a:r>
              <a:rPr lang="en-US" sz="2200" dirty="0"/>
              <a:t>, </a:t>
            </a:r>
            <a:r>
              <a:rPr lang="en-US" sz="2200" b="1" dirty="0"/>
              <a:t>A</a:t>
            </a:r>
            <a:r>
              <a:rPr lang="en-US" sz="2200" baseline="-25000" dirty="0"/>
              <a:t>3</a:t>
            </a:r>
            <a:r>
              <a:rPr lang="en-US" sz="2200" dirty="0"/>
              <a:t>, one gets for the expression of the orientation matrix </a:t>
            </a:r>
            <a:r>
              <a:rPr lang="en-US" sz="2200" b="1" dirty="0"/>
              <a:t>A</a:t>
            </a:r>
          </a:p>
          <a:p>
            <a:endParaRPr lang="en-US" sz="2200" b="1" dirty="0"/>
          </a:p>
          <a:p>
            <a:endParaRPr lang="en-US" sz="2200" b="1" dirty="0"/>
          </a:p>
          <a:p>
            <a:pPr lvl="2"/>
            <a:endParaRPr lang="en-US" sz="1900" b="1" dirty="0"/>
          </a:p>
          <a:p>
            <a:pPr lvl="2"/>
            <a:endParaRPr lang="en-US" sz="1900" b="1" dirty="0"/>
          </a:p>
          <a:p>
            <a:r>
              <a:rPr lang="en-US" sz="2200" dirty="0"/>
              <a:t>Carry out multiplications to get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smtClean="0"/>
              <a:t>[Homework]: Provide two proofs that </a:t>
            </a:r>
            <a:r>
              <a:rPr lang="en-US" sz="2200" b="1" dirty="0"/>
              <a:t>A</a:t>
            </a:r>
            <a:r>
              <a:rPr lang="en-US" sz="2200" baseline="30000" dirty="0"/>
              <a:t>T </a:t>
            </a:r>
            <a:r>
              <a:rPr lang="en-US" sz="2200" b="1" dirty="0"/>
              <a:t>A</a:t>
            </a:r>
            <a:r>
              <a:rPr lang="en-US" sz="2200" dirty="0"/>
              <a:t>=</a:t>
            </a:r>
            <a:r>
              <a:rPr lang="en-US" sz="2200" b="1" dirty="0"/>
              <a:t>A A</a:t>
            </a:r>
            <a:r>
              <a:rPr lang="en-US" sz="2200" baseline="30000" dirty="0"/>
              <a:t>T</a:t>
            </a:r>
            <a:r>
              <a:rPr lang="en-US" sz="2200" dirty="0"/>
              <a:t>=</a:t>
            </a:r>
            <a:r>
              <a:rPr lang="en-US" sz="2200" b="1" dirty="0"/>
              <a:t>I</a:t>
            </a:r>
          </a:p>
        </p:txBody>
      </p:sp>
      <p:sp>
        <p:nvSpPr>
          <p:cNvPr id="590864" name="Rectangle 16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324600" cy="884238"/>
          </a:xfrm>
        </p:spPr>
        <p:txBody>
          <a:bodyPr/>
          <a:lstStyle/>
          <a:p>
            <a:pPr algn="ctr"/>
            <a:r>
              <a:rPr lang="en-US" sz="2700" dirty="0"/>
              <a:t>Expressing A using Euler Angles</a:t>
            </a:r>
            <a:br>
              <a:rPr lang="en-US" sz="2700" dirty="0"/>
            </a:br>
            <a:r>
              <a:rPr lang="en-US" sz="2700" dirty="0"/>
              <a:t>~ Putting it </a:t>
            </a:r>
            <a:r>
              <a:rPr lang="en-US" sz="2700" dirty="0" smtClean="0"/>
              <a:t>All Together </a:t>
            </a:r>
            <a:r>
              <a:rPr lang="en-US" sz="2700" dirty="0"/>
              <a:t>~</a:t>
            </a: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52400" y="4603750"/>
            <a:ext cx="8839200" cy="1035050"/>
          </a:xfrm>
          <a:prstGeom prst="rect">
            <a:avLst/>
          </a:prstGeom>
          <a:noFill/>
          <a:ln w="2857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/>
          </a:p>
        </p:txBody>
      </p:sp>
      <p:pic>
        <p:nvPicPr>
          <p:cNvPr id="590874" name="Picture 2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819400"/>
            <a:ext cx="8686800" cy="868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90877" name="Picture 2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648200"/>
            <a:ext cx="8685213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286000"/>
            <a:ext cx="8991600" cy="3810000"/>
          </a:xfrm>
        </p:spPr>
        <p:txBody>
          <a:bodyPr/>
          <a:lstStyle/>
          <a:p>
            <a:pPr marL="400050" indent="-400050"/>
            <a:r>
              <a:rPr lang="en-US" sz="2400" dirty="0"/>
              <a:t>Some questions that </a:t>
            </a:r>
            <a:r>
              <a:rPr lang="en-US" sz="2400" dirty="0" smtClean="0"/>
              <a:t>ought to be asked</a:t>
            </a:r>
          </a:p>
          <a:p>
            <a:pPr marL="400050" indent="-400050"/>
            <a:endParaRPr lang="en-US" sz="2400" b="1" dirty="0"/>
          </a:p>
          <a:p>
            <a:pPr marL="725488" lvl="1" indent="-381000">
              <a:buFont typeface="Wingdings" pitchFamily="2" charset="2"/>
              <a:buAutoNum type="arabicPeriod"/>
            </a:pPr>
            <a:r>
              <a:rPr lang="en-US" sz="2000" dirty="0"/>
              <a:t>Should the order (</a:t>
            </a:r>
            <a:r>
              <a:rPr lang="en-US" sz="2000" dirty="0" smtClean="0"/>
              <a:t>sequence) </a:t>
            </a:r>
            <a:r>
              <a:rPr lang="en-US" sz="2000" dirty="0" smtClean="0">
                <a:latin typeface="cmmi10"/>
              </a:rPr>
              <a:t>Á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</a:rPr>
              <a:t>!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mi10"/>
              </a:rPr>
              <a:t>µ </a:t>
            </a:r>
            <a:r>
              <a:rPr lang="en-US" sz="2000" dirty="0" smtClean="0">
                <a:latin typeface="cmsy10"/>
              </a:rPr>
              <a:t>!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mi10"/>
              </a:rPr>
              <a:t>Ã</a:t>
            </a:r>
            <a:r>
              <a:rPr lang="en-US" sz="2000" dirty="0" smtClean="0"/>
              <a:t> be </a:t>
            </a:r>
            <a:r>
              <a:rPr lang="en-US" sz="2000" dirty="0"/>
              <a:t>observed?</a:t>
            </a:r>
            <a:br>
              <a:rPr lang="en-US" sz="2000" dirty="0"/>
            </a:br>
            <a:endParaRPr lang="en-US" sz="2000" dirty="0"/>
          </a:p>
          <a:p>
            <a:pPr marL="725488" lvl="1" indent="-381000">
              <a:buFont typeface="Wingdings" pitchFamily="2" charset="2"/>
              <a:buAutoNum type="arabicPeriod"/>
            </a:pPr>
            <a:endParaRPr lang="en-US" sz="2000" dirty="0"/>
          </a:p>
          <a:p>
            <a:pPr marL="725488" lvl="1" indent="-381000">
              <a:buFont typeface="Wingdings" pitchFamily="2" charset="2"/>
              <a:buAutoNum type="arabicPeriod"/>
            </a:pPr>
            <a:r>
              <a:rPr lang="en-US" sz="2000" dirty="0" smtClean="0"/>
              <a:t>You </a:t>
            </a:r>
            <a:r>
              <a:rPr lang="en-US" sz="2000" dirty="0"/>
              <a:t>can always find one set of </a:t>
            </a:r>
            <a:r>
              <a:rPr lang="en-US" sz="2000" dirty="0" smtClean="0">
                <a:latin typeface="cmmi10"/>
              </a:rPr>
              <a:t>Á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mmi10"/>
              </a:rPr>
              <a:t>µ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mmi10"/>
              </a:rPr>
              <a:t>Ã</a:t>
            </a:r>
            <a:r>
              <a:rPr lang="en-US" sz="2000" dirty="0" smtClean="0"/>
              <a:t> angles to bring G-RF into L-RF  </a:t>
            </a:r>
          </a:p>
          <a:p>
            <a:pPr marL="1020763" lvl="2" indent="-381000">
              <a:lnSpc>
                <a:spcPct val="90000"/>
              </a:lnSpc>
            </a:pPr>
            <a:r>
              <a:rPr lang="en-US" dirty="0" smtClean="0"/>
              <a:t>Is this set unique</a:t>
            </a:r>
            <a:r>
              <a:rPr lang="en-US" dirty="0"/>
              <a:t>?  </a:t>
            </a:r>
            <a:endParaRPr lang="en-US" dirty="0" smtClean="0"/>
          </a:p>
          <a:p>
            <a:pPr marL="1020763" lvl="2" indent="-381000">
              <a:lnSpc>
                <a:spcPct val="90000"/>
              </a:lnSpc>
            </a:pPr>
            <a:r>
              <a:rPr lang="en-US" dirty="0" smtClean="0"/>
              <a:t>If not, do </a:t>
            </a:r>
            <a:r>
              <a:rPr lang="en-US" dirty="0"/>
              <a:t>you run into any </a:t>
            </a:r>
            <a:r>
              <a:rPr lang="en-US" dirty="0" smtClean="0"/>
              <a:t>issue </a:t>
            </a:r>
            <a:r>
              <a:rPr lang="en-US" dirty="0"/>
              <a:t>when you have </a:t>
            </a:r>
            <a:r>
              <a:rPr lang="en-US" dirty="0" smtClean="0"/>
              <a:t>more 3-1-3 </a:t>
            </a:r>
            <a:r>
              <a:rPr lang="en-US" dirty="0"/>
              <a:t>rotations that </a:t>
            </a:r>
            <a:r>
              <a:rPr lang="en-US" dirty="0" smtClean="0"/>
              <a:t>relate </a:t>
            </a:r>
            <a:r>
              <a:rPr lang="en-US" dirty="0"/>
              <a:t>the </a:t>
            </a:r>
            <a:r>
              <a:rPr lang="en-US" dirty="0" smtClean="0"/>
              <a:t>G-RF and the L-RF?</a:t>
            </a:r>
            <a:endParaRPr lang="en-US" b="1" dirty="0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6324600" cy="884238"/>
          </a:xfrm>
        </p:spPr>
        <p:txBody>
          <a:bodyPr/>
          <a:lstStyle/>
          <a:p>
            <a:pPr algn="ctr"/>
            <a:r>
              <a:rPr lang="en-US" sz="2700" dirty="0"/>
              <a:t>Expressing A using Euler Angles</a:t>
            </a:r>
            <a:br>
              <a:rPr lang="en-US" sz="2700" dirty="0"/>
            </a:br>
            <a:r>
              <a:rPr lang="en-US" sz="2700" dirty="0"/>
              <a:t>~ </a:t>
            </a:r>
            <a:r>
              <a:rPr lang="en-US" sz="2700" dirty="0" smtClean="0"/>
              <a:t>Two Questions </a:t>
            </a:r>
            <a:r>
              <a:rPr lang="en-US" sz="2700" dirty="0"/>
              <a:t>~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724400"/>
          </a:xfrm>
        </p:spPr>
        <p:txBody>
          <a:bodyPr/>
          <a:lstStyle/>
          <a:p>
            <a:pPr marL="400050" indent="-400050">
              <a:lnSpc>
                <a:spcPct val="90000"/>
              </a:lnSpc>
            </a:pPr>
            <a:r>
              <a:rPr lang="en-US" dirty="0"/>
              <a:t>Answers to previous </a:t>
            </a:r>
            <a:r>
              <a:rPr lang="en-US" dirty="0" smtClean="0"/>
              <a:t>two questions:</a:t>
            </a:r>
          </a:p>
          <a:p>
            <a:pPr marL="400050" indent="-400050">
              <a:lnSpc>
                <a:spcPct val="90000"/>
              </a:lnSpc>
            </a:pPr>
            <a:endParaRPr lang="en-US" dirty="0" smtClean="0"/>
          </a:p>
          <a:p>
            <a:pPr marL="400050" indent="-400050">
              <a:lnSpc>
                <a:spcPct val="90000"/>
              </a:lnSpc>
            </a:pPr>
            <a:endParaRPr lang="en-US" sz="1700" dirty="0"/>
          </a:p>
          <a:p>
            <a:pPr marL="400050" indent="-4000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700" dirty="0"/>
              <a:t>The order of the rotation should be observed since it’s important.  If you change the order this will land you in a completely </a:t>
            </a:r>
            <a:r>
              <a:rPr lang="en-US" sz="1700" dirty="0" smtClean="0"/>
              <a:t>different rotational </a:t>
            </a:r>
            <a:r>
              <a:rPr lang="en-US" sz="1700" dirty="0"/>
              <a:t>configuration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700" dirty="0"/>
          </a:p>
          <a:p>
            <a:pPr marL="400050" indent="-40005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700" dirty="0" smtClean="0"/>
          </a:p>
          <a:p>
            <a:pPr marL="400050" indent="-4000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700" dirty="0" smtClean="0"/>
              <a:t>The </a:t>
            </a:r>
            <a:r>
              <a:rPr lang="en-US" sz="1700" dirty="0"/>
              <a:t>only time when you run into a problem is when </a:t>
            </a:r>
            <a:r>
              <a:rPr lang="en-US" sz="1700" dirty="0" smtClean="0">
                <a:latin typeface="cmmi10"/>
              </a:rPr>
              <a:t>µ</a:t>
            </a:r>
            <a:r>
              <a:rPr lang="en-US" sz="1700" dirty="0" smtClean="0"/>
              <a:t>=k</a:t>
            </a:r>
            <a:r>
              <a:rPr lang="en-US" sz="1700" dirty="0" smtClean="0">
                <a:latin typeface="cmmi10"/>
              </a:rPr>
              <a:t>¼</a:t>
            </a:r>
            <a:r>
              <a:rPr lang="en-US" sz="1700" dirty="0" smtClean="0"/>
              <a:t>  (</a:t>
            </a:r>
            <a:r>
              <a:rPr lang="en-US" sz="1700" dirty="0"/>
              <a:t>the “1” rotation in the 3-1-3 sequence is </a:t>
            </a:r>
            <a:r>
              <a:rPr lang="en-US" sz="1700" dirty="0" smtClean="0"/>
              <a:t>any integer multiple of </a:t>
            </a:r>
            <a:r>
              <a:rPr lang="en-US" sz="1700" dirty="0" smtClean="0">
                <a:latin typeface="cmmi10"/>
              </a:rPr>
              <a:t>¼</a:t>
            </a:r>
            <a:r>
              <a:rPr lang="en-US" sz="1700" dirty="0" smtClean="0"/>
              <a:t>).</a:t>
            </a:r>
          </a:p>
          <a:p>
            <a:pPr marL="725488" lvl="1" indent="-381000">
              <a:lnSpc>
                <a:spcPct val="90000"/>
              </a:lnSpc>
            </a:pPr>
            <a:r>
              <a:rPr lang="en-US" sz="1600" dirty="0" smtClean="0"/>
              <a:t>In this case it’s not clear how to split the rotations about the Z axes (the first “3” and the last “3” in the 3-1-3 sequence)</a:t>
            </a:r>
          </a:p>
          <a:p>
            <a:pPr marL="725488" lvl="1" indent="-381000">
              <a:lnSpc>
                <a:spcPct val="90000"/>
              </a:lnSpc>
            </a:pPr>
            <a:r>
              <a:rPr lang="en-US" sz="1600" dirty="0" smtClean="0"/>
              <a:t>You cannot rely on this set of generalized coordinates since there is a loss of uniqueness associated with them</a:t>
            </a:r>
          </a:p>
        </p:txBody>
      </p:sp>
      <p:sp>
        <p:nvSpPr>
          <p:cNvPr id="5929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324600" cy="884238"/>
          </a:xfrm>
        </p:spPr>
        <p:txBody>
          <a:bodyPr/>
          <a:lstStyle/>
          <a:p>
            <a:pPr algn="ctr"/>
            <a:r>
              <a:rPr lang="en-US" sz="2700" dirty="0"/>
              <a:t>Expressing A using Euler Angles</a:t>
            </a:r>
            <a:br>
              <a:rPr lang="en-US" sz="2700" dirty="0"/>
            </a:br>
            <a:r>
              <a:rPr lang="en-US" sz="2700" dirty="0"/>
              <a:t>~ </a:t>
            </a:r>
            <a:r>
              <a:rPr lang="en-US" sz="2700" dirty="0" smtClean="0"/>
              <a:t>Two Answers </a:t>
            </a:r>
            <a:r>
              <a:rPr lang="en-US" sz="2700" dirty="0"/>
              <a:t>~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19263"/>
            <a:ext cx="8839200" cy="498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purpose of this exercise is to demonstrate that there fails to be a </a:t>
            </a:r>
            <a:r>
              <a:rPr lang="en-US" b="1" dirty="0" smtClean="0"/>
              <a:t>global</a:t>
            </a:r>
            <a:r>
              <a:rPr lang="en-US" dirty="0" smtClean="0"/>
              <a:t> one-to-one mapping between the nine direction cosines of </a:t>
            </a:r>
            <a:r>
              <a:rPr lang="en-US" b="1" dirty="0" smtClean="0"/>
              <a:t>A</a:t>
            </a:r>
            <a:r>
              <a:rPr lang="en-US" dirty="0" smtClean="0"/>
              <a:t> and the three generalized coordinates </a:t>
            </a:r>
            <a:r>
              <a:rPr lang="en-US" dirty="0" smtClean="0">
                <a:latin typeface="cmmi10"/>
              </a:rPr>
              <a:t>Á</a:t>
            </a:r>
            <a:r>
              <a:rPr lang="en-US" dirty="0" smtClean="0"/>
              <a:t>,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, </a:t>
            </a:r>
            <a:r>
              <a:rPr lang="en-US" dirty="0" smtClean="0">
                <a:latin typeface="cmmi10"/>
              </a:rPr>
              <a:t>Ã</a:t>
            </a:r>
            <a:r>
              <a:rPr lang="en-US" dirty="0" smtClean="0"/>
              <a:t> used to describe the orientation of a L-RF:</a:t>
            </a:r>
          </a:p>
          <a:p>
            <a:pPr lvl="3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Take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/>
              <a:t>=20,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dirty="0"/>
              <a:t>=0, and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</a:t>
            </a:r>
            <a:r>
              <a:rPr lang="en-US" dirty="0"/>
              <a:t>=60.  Compute </a:t>
            </a:r>
            <a:r>
              <a:rPr lang="en-US" b="1" dirty="0"/>
              <a:t>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Take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/>
              <a:t>=40,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dirty="0"/>
              <a:t>=0, and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</a:t>
            </a:r>
            <a:r>
              <a:rPr lang="en-US" dirty="0"/>
              <a:t>=40.  Compute </a:t>
            </a:r>
            <a:r>
              <a:rPr lang="en-US" b="1" dirty="0"/>
              <a:t>A</a:t>
            </a:r>
          </a:p>
          <a:p>
            <a:pPr lvl="3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In all cases you will end up with the </a:t>
            </a:r>
            <a:r>
              <a:rPr lang="en-US" u="sng" dirty="0"/>
              <a:t>same</a:t>
            </a:r>
            <a:r>
              <a:rPr lang="en-US" dirty="0"/>
              <a:t> </a:t>
            </a:r>
            <a:r>
              <a:rPr lang="en-US" b="1" dirty="0"/>
              <a:t>A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This is called the singularity associated with the Euler angles, and </a:t>
            </a:r>
            <a:r>
              <a:rPr lang="en-US" dirty="0" smtClean="0"/>
              <a:t>it is unavoidable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A solution is to start using a different </a:t>
            </a:r>
            <a:r>
              <a:rPr lang="en-US" dirty="0" smtClean="0">
                <a:latin typeface="Arial"/>
              </a:rPr>
              <a:t>L-</a:t>
            </a:r>
            <a:r>
              <a:rPr lang="en-US" dirty="0" err="1" smtClean="0">
                <a:latin typeface="Arial"/>
              </a:rPr>
              <a:t>RF</a:t>
            </a:r>
            <a:r>
              <a:rPr lang="en-US" baseline="-25000" dirty="0" err="1" smtClean="0">
                <a:latin typeface="Arial"/>
              </a:rPr>
              <a:t>new</a:t>
            </a:r>
            <a:r>
              <a:rPr lang="en-US" dirty="0" smtClean="0"/>
              <a:t> when the initial L-RF is associated with a value of 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¼</a:t>
            </a:r>
            <a:r>
              <a:rPr lang="en-US" dirty="0" smtClean="0"/>
              <a:t> k</a:t>
            </a:r>
            <a:r>
              <a:rPr lang="en-US" dirty="0" smtClean="0">
                <a:latin typeface="cmmi10"/>
              </a:rPr>
              <a:t>¼</a:t>
            </a:r>
            <a:r>
              <a:rPr lang="en-US" dirty="0" smtClean="0"/>
              <a:t>, where k is any integer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This is possible since a L-RF is just an accessory for you to characterize the attitude (orientation) of a rigid body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NOTE: People have been attempting to use different generalized coordinates to determine in a more robust fashion the orientation of a body with respect to a global reference frame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066800"/>
          </a:xfrm>
        </p:spPr>
        <p:txBody>
          <a:bodyPr/>
          <a:lstStyle/>
          <a:p>
            <a:r>
              <a:rPr lang="en-US" sz="2000" dirty="0" smtClean="0"/>
              <a:t>[AO]</a:t>
            </a:r>
            <a:br>
              <a:rPr lang="en-US" sz="2000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458200" cy="4411662"/>
          </a:xfrm>
        </p:spPr>
        <p:txBody>
          <a:bodyPr/>
          <a:lstStyle/>
          <a:p>
            <a:r>
              <a:rPr lang="en-US" dirty="0" smtClean="0"/>
              <a:t>The fact that a set of three GCs cannot be found to express *</a:t>
            </a:r>
            <a:r>
              <a:rPr lang="en-US" b="1" dirty="0" smtClean="0"/>
              <a:t>globally</a:t>
            </a:r>
            <a:r>
              <a:rPr lang="en-US" dirty="0" smtClean="0"/>
              <a:t>* the orientation of a body with respect to the G-RF proved in 1964:</a:t>
            </a:r>
          </a:p>
          <a:p>
            <a:pPr lvl="1"/>
            <a:r>
              <a:rPr lang="en-US" dirty="0" err="1" smtClean="0"/>
              <a:t>Stuelpnagel</a:t>
            </a:r>
            <a:r>
              <a:rPr lang="en-US" dirty="0" smtClean="0"/>
              <a:t>, J., “On the </a:t>
            </a:r>
            <a:r>
              <a:rPr lang="en-US" dirty="0" err="1" smtClean="0"/>
              <a:t>parametrization</a:t>
            </a:r>
            <a:r>
              <a:rPr lang="en-US" dirty="0" smtClean="0"/>
              <a:t> of the three-dimensional rotation group”, SIAM Review, 1964. 6: p. 422-430.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Paper available on the class website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Note that this does not mean that you cannot express A as a function of three GCs </a:t>
            </a:r>
            <a:r>
              <a:rPr lang="en-US" b="1" dirty="0" smtClean="0"/>
              <a:t>*locally*</a:t>
            </a:r>
          </a:p>
          <a:p>
            <a:pPr lvl="1"/>
            <a:r>
              <a:rPr lang="en-US" dirty="0" smtClean="0"/>
              <a:t>This is in fact guaranteed by our Tu proof that drew on the Implicit Function Theorem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00400"/>
            <a:ext cx="6400800" cy="1066800"/>
          </a:xfrm>
          <a:solidFill>
            <a:srgbClr val="EAEAEA"/>
          </a:solidFill>
        </p:spPr>
        <p:txBody>
          <a:bodyPr/>
          <a:lstStyle/>
          <a:p>
            <a:pPr algn="ctr"/>
            <a:r>
              <a:rPr lang="en-US" sz="3100" dirty="0" smtClean="0"/>
              <a:t>Expressing the Angular </a:t>
            </a:r>
            <a:r>
              <a:rPr lang="en-US" sz="3100" dirty="0"/>
              <a:t>Velocity </a:t>
            </a:r>
            <a:r>
              <a:rPr lang="en-US" sz="3100" dirty="0" smtClean="0"/>
              <a:t>when Using Euler Angles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248400" cy="579438"/>
          </a:xfrm>
        </p:spPr>
        <p:txBody>
          <a:bodyPr/>
          <a:lstStyle/>
          <a:p>
            <a:pPr algn="ctr"/>
            <a:r>
              <a:rPr lang="en-US" sz="3100" dirty="0" smtClean="0"/>
              <a:t>Quick Review</a:t>
            </a:r>
            <a:endParaRPr lang="en-US" sz="3100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sz="2000" dirty="0"/>
              <a:t>Note that since </a:t>
            </a:r>
            <a:r>
              <a:rPr lang="en-US" sz="2000" b="1" dirty="0"/>
              <a:t>A</a:t>
            </a:r>
            <a:r>
              <a:rPr lang="en-US" sz="2000" dirty="0"/>
              <a:t> is orthonormal,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Take a time derivative to </a:t>
            </a:r>
            <a:r>
              <a:rPr lang="en-US" sz="2000" dirty="0" smtClean="0"/>
              <a:t>eventually get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means that the matrix product at the left is a skew-symmetric matrix</a:t>
            </a:r>
          </a:p>
          <a:p>
            <a:pPr lvl="1"/>
            <a:r>
              <a:rPr lang="en-US" sz="1800" dirty="0"/>
              <a:t>Therefore there is a generator vector </a:t>
            </a:r>
            <a:r>
              <a:rPr lang="en-US" sz="2000" b="1" dirty="0">
                <a:latin typeface="Symbol" pitchFamily="18" charset="2"/>
                <a:sym typeface="Symbol" pitchFamily="18" charset="2"/>
              </a:rPr>
              <a:t></a:t>
            </a:r>
            <a:r>
              <a:rPr lang="en-US" sz="1800" dirty="0"/>
              <a:t> that can be used to represent this skew-symmetric matrix: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b="1" dirty="0">
                <a:solidFill>
                  <a:srgbClr val="CC0000"/>
                </a:solidFill>
              </a:rPr>
              <a:t>By definition, the generator vector </a:t>
            </a:r>
            <a:r>
              <a:rPr lang="en-US" sz="2000" b="1" dirty="0">
                <a:latin typeface="Symbol" pitchFamily="18" charset="2"/>
                <a:sym typeface="Symbol" pitchFamily="18" charset="2"/>
              </a:rPr>
              <a:t></a:t>
            </a:r>
            <a:r>
              <a:rPr lang="en-US" sz="1800" b="1" dirty="0">
                <a:solidFill>
                  <a:srgbClr val="CC0000"/>
                </a:solidFill>
              </a:rPr>
              <a:t> is called the angular velocity of the body on which the </a:t>
            </a:r>
            <a:r>
              <a:rPr lang="en-US" sz="1800" b="1" dirty="0" smtClean="0">
                <a:solidFill>
                  <a:srgbClr val="CC0000"/>
                </a:solidFill>
              </a:rPr>
              <a:t>L-RF is </a:t>
            </a:r>
            <a:r>
              <a:rPr lang="en-US" sz="1800" b="1" dirty="0">
                <a:solidFill>
                  <a:srgbClr val="CC0000"/>
                </a:solidFill>
              </a:rPr>
              <a:t>attached</a:t>
            </a:r>
          </a:p>
          <a:p>
            <a:pPr lvl="1"/>
            <a:r>
              <a:rPr lang="en-US" sz="1800" b="1" i="1" u="sng" dirty="0">
                <a:solidFill>
                  <a:srgbClr val="CC0000"/>
                </a:solidFill>
              </a:rPr>
              <a:t>NOTE</a:t>
            </a:r>
            <a:r>
              <a:rPr lang="en-US" sz="1800" b="1" dirty="0">
                <a:solidFill>
                  <a:srgbClr val="CC0000"/>
                </a:solidFill>
              </a:rPr>
              <a:t>: </a:t>
            </a:r>
            <a:r>
              <a:rPr lang="en-US" sz="2000" b="1" dirty="0">
                <a:latin typeface="Symbol" pitchFamily="18" charset="2"/>
                <a:sym typeface="Symbol" pitchFamily="18" charset="2"/>
              </a:rPr>
              <a:t></a:t>
            </a:r>
            <a:r>
              <a:rPr lang="en-US" sz="1800" b="1" dirty="0">
                <a:solidFill>
                  <a:srgbClr val="CC0000"/>
                </a:solidFill>
              </a:rPr>
              <a:t> is an attribute of the body, and not of the </a:t>
            </a:r>
            <a:r>
              <a:rPr lang="en-US" sz="1800" b="1" dirty="0" smtClean="0">
                <a:solidFill>
                  <a:srgbClr val="CC0000"/>
                </a:solidFill>
              </a:rPr>
              <a:t>L-RF attached </a:t>
            </a:r>
            <a:r>
              <a:rPr lang="en-US" sz="1800" b="1" dirty="0">
                <a:solidFill>
                  <a:srgbClr val="CC0000"/>
                </a:solidFill>
              </a:rPr>
              <a:t>to </a:t>
            </a:r>
            <a:r>
              <a:rPr lang="en-US" sz="1800" b="1" dirty="0" smtClean="0">
                <a:solidFill>
                  <a:srgbClr val="CC0000"/>
                </a:solidFill>
              </a:rPr>
              <a:t>it</a:t>
            </a:r>
            <a:endParaRPr lang="en-US" sz="1800" b="1" dirty="0">
              <a:solidFill>
                <a:srgbClr val="CC0000"/>
              </a:solidFill>
            </a:endParaRPr>
          </a:p>
        </p:txBody>
      </p:sp>
      <p:pic>
        <p:nvPicPr>
          <p:cNvPr id="605190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572000"/>
            <a:ext cx="10922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05191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2743200"/>
            <a:ext cx="337820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05192" name="Picture 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1652588"/>
            <a:ext cx="2590800" cy="328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5193" name="AutoShape 9"/>
          <p:cNvSpPr>
            <a:spLocks/>
          </p:cNvSpPr>
          <p:nvPr/>
        </p:nvSpPr>
        <p:spPr bwMode="auto">
          <a:xfrm>
            <a:off x="7315200" y="2324100"/>
            <a:ext cx="1600200" cy="342900"/>
          </a:xfrm>
          <a:prstGeom prst="borderCallout1">
            <a:avLst>
              <a:gd name="adj1" fmla="val 33333"/>
              <a:gd name="adj2" fmla="val -4764"/>
              <a:gd name="adj3" fmla="val -91204"/>
              <a:gd name="adj4" fmla="val -8859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Identity matrix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Last Time (Th):  Overview of ADAMS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Last Tuesday:</a:t>
            </a:r>
          </a:p>
          <a:p>
            <a:pPr lvl="1" eaLnBrk="1" hangingPunct="1"/>
            <a:r>
              <a:rPr lang="en-US" sz="2000" dirty="0" smtClean="0"/>
              <a:t>Implicit Function Theorem</a:t>
            </a:r>
          </a:p>
          <a:p>
            <a:pPr lvl="1" eaLnBrk="1" hangingPunct="1"/>
            <a:r>
              <a:rPr lang="en-US" sz="2000" dirty="0" smtClean="0"/>
              <a:t>Hopping from RF to RF</a:t>
            </a:r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Today:</a:t>
            </a:r>
          </a:p>
          <a:p>
            <a:pPr lvl="1" eaLnBrk="1" hangingPunct="1"/>
            <a:r>
              <a:rPr lang="en-US" dirty="0" smtClean="0"/>
              <a:t>Describing the orientation of a body using Euler Angles</a:t>
            </a:r>
          </a:p>
          <a:p>
            <a:pPr lvl="1" eaLnBrk="1" hangingPunct="1"/>
            <a:r>
              <a:rPr lang="en-US" dirty="0" smtClean="0"/>
              <a:t>Describing the orientation of a body using Euler Parameters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HW3 due on 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Angular Velocity for 3-1-3 Euler Sequence 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 sz="2200"/>
              <a:t>When using the 3-1-3 Euler angles, based on the expression of </a:t>
            </a:r>
            <a:r>
              <a:rPr lang="en-US" sz="2200" b="1"/>
              <a:t>A</a:t>
            </a:r>
            <a:r>
              <a:rPr lang="en-US" sz="2200"/>
              <a:t>, one gets:</a:t>
            </a:r>
          </a:p>
        </p:txBody>
      </p:sp>
      <p:pic>
        <p:nvPicPr>
          <p:cNvPr id="599046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2641600"/>
            <a:ext cx="6400800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99050" name="Rectangle 10"/>
          <p:cNvSpPr>
            <a:spLocks noChangeArrowheads="1"/>
          </p:cNvSpPr>
          <p:nvPr/>
        </p:nvSpPr>
        <p:spPr bwMode="auto">
          <a:xfrm>
            <a:off x="685800" y="4267200"/>
            <a:ext cx="36576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sz="2200"/>
              <a:t>What you </a:t>
            </a:r>
            <a:br>
              <a:rPr lang="en-US" sz="2200"/>
            </a:br>
            <a:r>
              <a:rPr lang="en-US" sz="2200"/>
              <a:t>additionally know is that:</a:t>
            </a:r>
          </a:p>
        </p:txBody>
      </p:sp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52742" y="3048000"/>
            <a:ext cx="3531115" cy="94031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952742" y="4318000"/>
            <a:ext cx="3454915" cy="94031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952996" y="5613400"/>
            <a:ext cx="3581408" cy="940310"/>
          </a:xfrm>
          <a:prstGeom prst="rect">
            <a:avLst/>
          </a:prstGeom>
          <a:noFill/>
          <a:ln/>
          <a:effectLst/>
        </p:spPr>
      </p:pic>
      <p:pic>
        <p:nvPicPr>
          <p:cNvPr id="599054" name="Picture 14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0" y="3352800"/>
            <a:ext cx="228600" cy="303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655638"/>
          </a:xfrm>
        </p:spPr>
        <p:txBody>
          <a:bodyPr/>
          <a:lstStyle/>
          <a:p>
            <a:pPr algn="r"/>
            <a:r>
              <a:rPr lang="en-US" sz="2700"/>
              <a:t>Angular Velocity for 3-1-3 Euler Sequence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15200" cy="795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If you carry out the horrific matrix multiplications you end up with the following expression for </a:t>
            </a:r>
            <a:r>
              <a:rPr lang="en-US" sz="2200" b="1" dirty="0" smtClean="0">
                <a:latin typeface="Symbol" pitchFamily="18" charset="2"/>
                <a:sym typeface="Symbol" pitchFamily="18" charset="2"/>
              </a:rPr>
              <a:t></a:t>
            </a:r>
            <a:r>
              <a:rPr lang="en-US" sz="2000" dirty="0"/>
              <a:t>: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381000" y="3429000"/>
            <a:ext cx="76200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l"/>
            </a:pPr>
            <a:r>
              <a:rPr lang="en-US" sz="2200"/>
              <a:t>Equivalently, you can write this in matrix form like</a:t>
            </a:r>
          </a:p>
        </p:txBody>
      </p:sp>
      <p:pic>
        <p:nvPicPr>
          <p:cNvPr id="16" name="Picture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52339" y="2209800"/>
            <a:ext cx="5436120" cy="940310"/>
          </a:xfrm>
          <a:prstGeom prst="rect">
            <a:avLst/>
          </a:prstGeom>
          <a:noFill/>
          <a:ln/>
          <a:effectLst/>
        </p:spPr>
      </p:pic>
      <p:sp>
        <p:nvSpPr>
          <p:cNvPr id="607245" name="Rectangle 13"/>
          <p:cNvSpPr>
            <a:spLocks noChangeArrowheads="1"/>
          </p:cNvSpPr>
          <p:nvPr/>
        </p:nvSpPr>
        <p:spPr bwMode="auto">
          <a:xfrm>
            <a:off x="381000" y="5181600"/>
            <a:ext cx="8001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</a:pPr>
            <a:r>
              <a:rPr lang="en-US" sz="2200" dirty="0"/>
              <a:t>…where the </a:t>
            </a:r>
            <a:r>
              <a:rPr lang="en-US" sz="2200" dirty="0" smtClean="0"/>
              <a:t>array of generalized coordinates </a:t>
            </a:r>
            <a:r>
              <a:rPr lang="en-US" sz="2600" dirty="0">
                <a:latin typeface="Symbol" pitchFamily="18" charset="2"/>
                <a:sym typeface="Symbol" pitchFamily="18" charset="2"/>
              </a:rPr>
              <a:t></a:t>
            </a:r>
            <a:r>
              <a:rPr lang="en-US" sz="2200" dirty="0"/>
              <a:t> is defined as </a:t>
            </a:r>
          </a:p>
        </p:txBody>
      </p:sp>
      <p:pic>
        <p:nvPicPr>
          <p:cNvPr id="12" name="Picture 1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428998" y="5715000"/>
            <a:ext cx="1143002" cy="94031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083299" y="4064506"/>
            <a:ext cx="5003301" cy="964694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162800" cy="655638"/>
          </a:xfrm>
        </p:spPr>
        <p:txBody>
          <a:bodyPr/>
          <a:lstStyle/>
          <a:p>
            <a:pPr algn="r"/>
            <a:r>
              <a:rPr lang="en-US" sz="2700"/>
              <a:t>Angular Velocity for 3-1-3 Euler Sequence 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152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There is a simpler way to get </a:t>
            </a:r>
            <a:r>
              <a:rPr lang="en-US" sz="2000" dirty="0" smtClean="0">
                <a:latin typeface="cmmi10"/>
              </a:rPr>
              <a:t>!</a:t>
            </a:r>
            <a:r>
              <a:rPr lang="en-US" sz="2000" dirty="0" smtClean="0"/>
              <a:t> though, and it draws on the following identity that we proven on slide 27 on Jan. 28 :</a:t>
            </a:r>
            <a:endParaRPr lang="en-US" sz="2000" dirty="0"/>
          </a:p>
        </p:txBody>
      </p:sp>
      <p:pic>
        <p:nvPicPr>
          <p:cNvPr id="16" name="Picture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4000" y="5181600"/>
            <a:ext cx="5436120" cy="94031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3048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The above identity is used in conjunction with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429000" y="2209800"/>
            <a:ext cx="1549911" cy="35509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3733800"/>
            <a:ext cx="6400800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4495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dirty="0" smtClean="0">
                <a:latin typeface="+mn-lt"/>
              </a:rPr>
              <a:t>Open up the parenthesis above to get that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1162"/>
            <a:ext cx="7162800" cy="655638"/>
          </a:xfrm>
        </p:spPr>
        <p:txBody>
          <a:bodyPr/>
          <a:lstStyle/>
          <a:p>
            <a:pPr algn="r"/>
            <a:r>
              <a:rPr lang="en-US" sz="2700" dirty="0"/>
              <a:t>Angular Velocity for 3-1-3 Euler Sequence 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315200" cy="795338"/>
          </a:xfrm>
        </p:spPr>
        <p:txBody>
          <a:bodyPr/>
          <a:lstStyle/>
          <a:p>
            <a:r>
              <a:rPr lang="en-US" sz="1800" dirty="0"/>
              <a:t>The previous slide says that you can compute the time derivatives of the Euler angles given </a:t>
            </a:r>
            <a:r>
              <a:rPr lang="en-US" sz="2000" b="1" dirty="0">
                <a:latin typeface="Symbol" pitchFamily="18" charset="2"/>
                <a:sym typeface="Symbol" pitchFamily="18" charset="2"/>
              </a:rPr>
              <a:t></a:t>
            </a:r>
            <a:r>
              <a:rPr lang="en-US" sz="1800" dirty="0"/>
              <a:t> by solving the linear system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381000" y="3648670"/>
            <a:ext cx="815340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Note that </a:t>
            </a: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)=sin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dirty="0"/>
              <a:t>, which yet again indicates that when the second rotation (the “1” in the 3-1-3 sequence) is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 =k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dirty="0"/>
              <a:t>, the matrix </a:t>
            </a:r>
            <a:r>
              <a:rPr lang="en-US" b="1" dirty="0"/>
              <a:t>B</a:t>
            </a:r>
            <a:r>
              <a:rPr lang="en-US" dirty="0"/>
              <a:t> is singular and you are in trouble </a:t>
            </a:r>
            <a:r>
              <a:rPr lang="en-US" dirty="0" smtClean="0"/>
              <a:t>(</a:t>
            </a:r>
            <a:r>
              <a:rPr lang="en-US" dirty="0"/>
              <a:t>singular configuration)</a:t>
            </a:r>
          </a:p>
        </p:txBody>
      </p:sp>
      <p:pic>
        <p:nvPicPr>
          <p:cNvPr id="609290" name="Picture 1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819400"/>
            <a:ext cx="838200" cy="20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09291" name="Rectangle 11"/>
          <p:cNvSpPr>
            <a:spLocks noChangeArrowheads="1"/>
          </p:cNvSpPr>
          <p:nvPr/>
        </p:nvSpPr>
        <p:spPr bwMode="auto">
          <a:xfrm>
            <a:off x="381000" y="5109627"/>
            <a:ext cx="8382000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dirty="0"/>
              <a:t>To avoid this situation people introduced a set of four “Euler parameters” which </a:t>
            </a:r>
            <a:r>
              <a:rPr lang="en-US" dirty="0" smtClean="0"/>
              <a:t>have less issues albeit at a slight increase in abstraction</a:t>
            </a:r>
          </a:p>
          <a:p>
            <a:pPr marL="800100" lvl="1" indent="-342900"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1600" dirty="0" smtClean="0"/>
              <a:t>You </a:t>
            </a:r>
            <a:r>
              <a:rPr lang="en-US" sz="1600" dirty="0"/>
              <a:t>have some redundancy in information (three parameters are necessary, yet you have four Euler parameters </a:t>
            </a:r>
            <a:r>
              <a:rPr lang="en-US" sz="1600" dirty="0">
                <a:latin typeface="cmsy10" pitchFamily="34" charset="0"/>
              </a:rPr>
              <a:t>)</a:t>
            </a:r>
            <a:r>
              <a:rPr lang="en-US" sz="1600" dirty="0"/>
              <a:t> leads to one additional constraint equation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057400" y="2743200"/>
            <a:ext cx="5257800" cy="1754326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33CC"/>
                </a:solidFill>
              </a:rPr>
              <a:t>End “</a:t>
            </a:r>
            <a:r>
              <a:rPr lang="en-US" b="1" dirty="0" smtClean="0">
                <a:solidFill>
                  <a:srgbClr val="0033CC"/>
                </a:solidFill>
              </a:rPr>
              <a:t>Using Euler Angles as Generalized Coordinates for Rigid Body Rotation</a:t>
            </a:r>
            <a:r>
              <a:rPr lang="en-US" dirty="0" smtClean="0">
                <a:solidFill>
                  <a:srgbClr val="0033CC"/>
                </a:solidFill>
              </a:rPr>
              <a:t>”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33CC"/>
                </a:solidFill>
              </a:rPr>
              <a:t>#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33CC"/>
                </a:solidFill>
              </a:rPr>
              <a:t>Begin “</a:t>
            </a:r>
            <a:r>
              <a:rPr lang="en-US" b="1" dirty="0" smtClean="0">
                <a:solidFill>
                  <a:srgbClr val="0033CC"/>
                </a:solidFill>
              </a:rPr>
              <a:t>Using Euler Parameters as Generalized Coordinates for Rigid Body Rotation</a:t>
            </a:r>
            <a:r>
              <a:rPr lang="en-US" dirty="0" smtClean="0">
                <a:solidFill>
                  <a:srgbClr val="0033CC"/>
                </a:solidFill>
              </a:rPr>
              <a:t>”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Parameters:</a:t>
            </a:r>
            <a:br>
              <a:rPr lang="en-US" dirty="0" smtClean="0"/>
            </a:br>
            <a:r>
              <a:rPr lang="en-US" dirty="0" smtClean="0"/>
              <a:t>Analytical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Question –  What is underlying this new approach that uses a set of four Euler parameters to characterize the orientation attitude of a rigid body?</a:t>
            </a:r>
          </a:p>
          <a:p>
            <a:endParaRPr lang="en-US" dirty="0" smtClean="0"/>
          </a:p>
          <a:p>
            <a:r>
              <a:rPr lang="en-US" dirty="0" smtClean="0"/>
              <a:t>Answer – The Euler Theorem:</a:t>
            </a:r>
          </a:p>
          <a:p>
            <a:pPr lvl="1"/>
            <a:r>
              <a:rPr lang="en-US" dirty="0" smtClean="0"/>
              <a:t>If the origins of two right-hand Cartesian reference frames coincide, then the RFs may be brought into coincidence by a single rotation of a certain angle </a:t>
            </a:r>
            <a:r>
              <a:rPr lang="en-US" dirty="0" smtClean="0">
                <a:latin typeface="cmmi10"/>
              </a:rPr>
              <a:t>Â</a:t>
            </a:r>
            <a:r>
              <a:rPr lang="en-US" dirty="0" smtClean="0"/>
              <a:t> about a carefully chosen unit axis </a:t>
            </a:r>
            <a:r>
              <a:rPr lang="en-US" b="1" dirty="0" smtClean="0"/>
              <a:t>u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Euler Theorem proved in the following references:</a:t>
            </a:r>
          </a:p>
          <a:p>
            <a:pPr lvl="2"/>
            <a:r>
              <a:rPr lang="en-US" dirty="0" smtClean="0"/>
              <a:t>Goldstein – Classical Mechanics, 2</a:t>
            </a:r>
            <a:r>
              <a:rPr lang="en-US" baseline="30000" dirty="0" smtClean="0"/>
              <a:t>nd</a:t>
            </a:r>
            <a:r>
              <a:rPr lang="en-US" dirty="0" smtClean="0"/>
              <a:t> edition, (1980)</a:t>
            </a:r>
          </a:p>
          <a:p>
            <a:pPr lvl="2"/>
            <a:r>
              <a:rPr lang="en-US" dirty="0" err="1" smtClean="0"/>
              <a:t>Wittenburg</a:t>
            </a:r>
            <a:r>
              <a:rPr lang="en-US" dirty="0" smtClean="0"/>
              <a:t> – Dynamics of Systems of Rigid Bodies (1977)</a:t>
            </a:r>
          </a:p>
          <a:p>
            <a:pPr lvl="2"/>
            <a:r>
              <a:rPr lang="en-US" dirty="0" smtClean="0"/>
              <a:t>Angeles – Fundamentals of Robotic Mechanical Systems (2003)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1066800"/>
          </a:xfrm>
        </p:spPr>
        <p:txBody>
          <a:bodyPr/>
          <a:lstStyle/>
          <a:p>
            <a:r>
              <a:rPr lang="en-US" sz="2400" dirty="0" smtClean="0"/>
              <a:t>[pp.338]</a:t>
            </a:r>
            <a:br>
              <a:rPr lang="en-US" sz="2400" dirty="0" smtClean="0"/>
            </a:br>
            <a:r>
              <a:rPr lang="en-US" dirty="0" smtClean="0"/>
              <a:t>Euler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3276600" cy="414337"/>
          </a:xfrm>
        </p:spPr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1944579" name="Object 3"/>
          <p:cNvGraphicFramePr>
            <a:graphicFrameLocks noChangeAspect="1"/>
          </p:cNvGraphicFramePr>
          <p:nvPr/>
        </p:nvGraphicFramePr>
        <p:xfrm>
          <a:off x="5029200" y="2057400"/>
          <a:ext cx="3971925" cy="3700463"/>
        </p:xfrm>
        <a:graphic>
          <a:graphicData uri="http://schemas.openxmlformats.org/presentationml/2006/ole">
            <p:oleObj spid="_x0000_s2015234" name="Visio" r:id="rId8" imgW="3972013" imgH="3700858" progId="Visio.Drawing.11">
              <p:embed/>
            </p:oleObj>
          </a:graphicData>
        </a:graphic>
      </p:graphicFrame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2390" y="2286000"/>
            <a:ext cx="4550998" cy="373589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222490" y="6248400"/>
            <a:ext cx="864110" cy="278892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648200" y="6222492"/>
            <a:ext cx="888494" cy="330708"/>
          </a:xfrm>
          <a:prstGeom prst="rect">
            <a:avLst/>
          </a:prstGeom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326890" y="6248400"/>
            <a:ext cx="888494" cy="278892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6172200"/>
            <a:ext cx="3276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otation used: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1066800"/>
          </a:xfrm>
        </p:spPr>
        <p:txBody>
          <a:bodyPr/>
          <a:lstStyle/>
          <a:p>
            <a:r>
              <a:rPr lang="en-US" sz="2000" dirty="0" smtClean="0"/>
              <a:t>[pp.338]</a:t>
            </a:r>
            <a:br>
              <a:rPr lang="en-US" sz="2000" dirty="0" smtClean="0"/>
            </a:br>
            <a:r>
              <a:rPr lang="en-US" dirty="0" smtClean="0"/>
              <a:t>Euler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1944579" name="Object 3"/>
          <p:cNvGraphicFramePr>
            <a:graphicFrameLocks noChangeAspect="1"/>
          </p:cNvGraphicFramePr>
          <p:nvPr/>
        </p:nvGraphicFramePr>
        <p:xfrm>
          <a:off x="5029200" y="1905000"/>
          <a:ext cx="3971925" cy="3700463"/>
        </p:xfrm>
        <a:graphic>
          <a:graphicData uri="http://schemas.openxmlformats.org/presentationml/2006/ole">
            <p:oleObj spid="_x0000_s1944579" name="Visio" r:id="rId5" imgW="3972013" imgH="3700858" progId="Visio.Drawing.11">
              <p:embed/>
            </p:oleObj>
          </a:graphicData>
        </a:graphic>
      </p:graphicFrame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9605" y="2128417"/>
            <a:ext cx="4550998" cy="2672183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90600" y="5486400"/>
            <a:ext cx="3276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starting point: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394149" y="6096000"/>
          <a:ext cx="1635051" cy="395287"/>
        </p:xfrm>
        <a:graphic>
          <a:graphicData uri="http://schemas.openxmlformats.org/presentationml/2006/ole">
            <p:oleObj spid="_x0000_s1944580" name="Equation" r:id="rId7" imgW="11556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2016258" name="Object 2"/>
          <p:cNvGraphicFramePr>
            <a:graphicFrameLocks noChangeAspect="1"/>
          </p:cNvGraphicFramePr>
          <p:nvPr/>
        </p:nvGraphicFramePr>
        <p:xfrm>
          <a:off x="3190875" y="76200"/>
          <a:ext cx="5876925" cy="5475265"/>
        </p:xfrm>
        <a:graphic>
          <a:graphicData uri="http://schemas.openxmlformats.org/presentationml/2006/ole">
            <p:oleObj spid="_x0000_s2016258" name="Visio" r:id="rId10" imgW="3972013" imgH="3700858" progId="Visio.Drawing.11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95400" y="2286000"/>
          <a:ext cx="457200" cy="685800"/>
        </p:xfrm>
        <a:graphic>
          <a:graphicData uri="http://schemas.openxmlformats.org/presentationml/2006/ole">
            <p:oleObj spid="_x0000_s2016259" name="Equation" r:id="rId11" imgW="126720" imgH="190440" progId="Equation.DSMT4">
              <p:embed/>
            </p:oleObj>
          </a:graphicData>
        </a:graphic>
      </p:graphicFrame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2971800"/>
            <a:ext cx="3886200" cy="2608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28600" y="228600"/>
            <a:ext cx="2819400" cy="1905000"/>
            <a:chOff x="76200" y="2514600"/>
            <a:chExt cx="2819400" cy="1905000"/>
          </a:xfrm>
        </p:grpSpPr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304800" y="2590800"/>
              <a:ext cx="1397510" cy="254508"/>
            </a:xfrm>
            <a:prstGeom prst="rect">
              <a:avLst/>
            </a:prstGeom>
          </p:spPr>
        </p:pic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>
            <a:xfrm>
              <a:off x="228600" y="3200400"/>
              <a:ext cx="2514606" cy="330708"/>
            </a:xfrm>
            <a:prstGeom prst="rect">
              <a:avLst/>
            </a:prstGeom>
          </p:spPr>
        </p:pic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/>
            <a:stretch>
              <a:fillRect/>
            </a:stretch>
          </p:blipFill>
          <p:spPr>
            <a:xfrm>
              <a:off x="228600" y="3886200"/>
              <a:ext cx="1321310" cy="33070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6200" y="2514600"/>
              <a:ext cx="2819400" cy="1905000"/>
            </a:xfrm>
            <a:prstGeom prst="rect">
              <a:avLst/>
            </a:prstGeom>
            <a:solidFill>
              <a:srgbClr val="00B0F0">
                <a:alpha val="7000"/>
              </a:srgb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04800" y="6172200"/>
            <a:ext cx="5993903" cy="483108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86995" y="4038600"/>
            <a:ext cx="1727605" cy="1219200"/>
          </a:xfrm>
          <a:prstGeom prst="rect">
            <a:avLst/>
          </a:prstGeom>
        </p:spPr>
      </p:pic>
      <p:graphicFrame>
        <p:nvGraphicFramePr>
          <p:cNvPr id="2016260" name="Object 4"/>
          <p:cNvGraphicFramePr>
            <a:graphicFrameLocks noChangeAspect="1"/>
          </p:cNvGraphicFramePr>
          <p:nvPr/>
        </p:nvGraphicFramePr>
        <p:xfrm>
          <a:off x="1295400" y="3276600"/>
          <a:ext cx="457200" cy="685800"/>
        </p:xfrm>
        <a:graphic>
          <a:graphicData uri="http://schemas.openxmlformats.org/presentationml/2006/ole">
            <p:oleObj spid="_x0000_s2016260" name="Equation" r:id="rId18" imgW="126720" imgH="190440" progId="Equation.DSMT4">
              <p:embed/>
            </p:oleObj>
          </a:graphicData>
        </a:graphic>
      </p:graphicFrame>
      <p:graphicFrame>
        <p:nvGraphicFramePr>
          <p:cNvPr id="2016261" name="Object 5"/>
          <p:cNvGraphicFramePr>
            <a:graphicFrameLocks noChangeAspect="1"/>
          </p:cNvGraphicFramePr>
          <p:nvPr/>
        </p:nvGraphicFramePr>
        <p:xfrm>
          <a:off x="1295400" y="5334000"/>
          <a:ext cx="457200" cy="685800"/>
        </p:xfrm>
        <a:graphic>
          <a:graphicData uri="http://schemas.openxmlformats.org/presentationml/2006/ole">
            <p:oleObj spid="_x0000_s2016261" name="Equation" r:id="rId19" imgW="126720" imgH="190440" progId="Equation.DSMT4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1676400" y="2438400"/>
            <a:ext cx="1212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[HOMEWORK]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676400" y="5514201"/>
            <a:ext cx="1212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[HOMEWORK]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95800" cy="990600"/>
          </a:xfrm>
        </p:spPr>
        <p:txBody>
          <a:bodyPr/>
          <a:lstStyle/>
          <a:p>
            <a:r>
              <a:rPr lang="en-US" sz="1800" dirty="0" smtClean="0"/>
              <a:t>[AO]</a:t>
            </a:r>
            <a:br>
              <a:rPr lang="en-US" sz="1800" dirty="0" smtClean="0"/>
            </a:br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9538"/>
            <a:ext cx="7696200" cy="4411662"/>
          </a:xfrm>
        </p:spPr>
        <p:txBody>
          <a:bodyPr/>
          <a:lstStyle/>
          <a:p>
            <a:r>
              <a:rPr lang="en-US" dirty="0" smtClean="0"/>
              <a:t>A body is rotated about the Ox axis by an angle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 (see below).           What is the expression of the orientation matrix associated with a L-RF attached to the body?</a:t>
            </a:r>
          </a:p>
          <a:p>
            <a:r>
              <a:rPr lang="en-US" dirty="0" smtClean="0"/>
              <a:t>If the expression of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(t) as a function of time is prescribed, what is the angular velocity of the body in its rotation?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1929219" name="Object 3"/>
          <p:cNvGraphicFramePr>
            <a:graphicFrameLocks noChangeAspect="1"/>
          </p:cNvGraphicFramePr>
          <p:nvPr/>
        </p:nvGraphicFramePr>
        <p:xfrm>
          <a:off x="685800" y="3367087"/>
          <a:ext cx="2312987" cy="3338513"/>
        </p:xfrm>
        <a:graphic>
          <a:graphicData uri="http://schemas.openxmlformats.org/presentationml/2006/ole">
            <p:oleObj spid="_x0000_s1929219" name="Visio" r:id="rId4" imgW="2313432" imgH="3338967" progId="Visio.Drawing.11">
              <p:embed/>
            </p:oleObj>
          </a:graphicData>
        </a:graphic>
      </p:graphicFrame>
      <p:graphicFrame>
        <p:nvGraphicFramePr>
          <p:cNvPr id="1929221" name="Object 5"/>
          <p:cNvGraphicFramePr>
            <a:graphicFrameLocks noChangeAspect="1"/>
          </p:cNvGraphicFramePr>
          <p:nvPr/>
        </p:nvGraphicFramePr>
        <p:xfrm>
          <a:off x="5334000" y="3367087"/>
          <a:ext cx="2736850" cy="3189287"/>
        </p:xfrm>
        <a:graphic>
          <a:graphicData uri="http://schemas.openxmlformats.org/presentationml/2006/ole">
            <p:oleObj spid="_x0000_s1929221" name="Visio" r:id="rId5" imgW="2736870" imgH="3189498" progId="Visio.Drawing.11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82950" y="4821237"/>
          <a:ext cx="1697038" cy="520700"/>
        </p:xfrm>
        <a:graphic>
          <a:graphicData uri="http://schemas.openxmlformats.org/presentationml/2006/ole">
            <p:oleObj spid="_x0000_s1929222" name="Equation" r:id="rId6" imgW="1244520" imgH="3808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95800" cy="914400"/>
          </a:xfrm>
        </p:spPr>
        <p:txBody>
          <a:bodyPr/>
          <a:lstStyle/>
          <a:p>
            <a:r>
              <a:rPr lang="en-US" sz="1800" dirty="0" smtClean="0"/>
              <a:t>[Homework]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9538"/>
            <a:ext cx="7696200" cy="1820862"/>
          </a:xfrm>
        </p:spPr>
        <p:txBody>
          <a:bodyPr/>
          <a:lstStyle/>
          <a:p>
            <a:r>
              <a:rPr lang="en-US" dirty="0" smtClean="0"/>
              <a:t>A body is rotated about the Oz axis by an angle </a:t>
            </a:r>
            <a:r>
              <a:rPr lang="en-US" dirty="0" smtClean="0">
                <a:latin typeface="cmmi10"/>
              </a:rPr>
              <a:t>Ã</a:t>
            </a:r>
            <a:r>
              <a:rPr lang="en-US" dirty="0" smtClean="0"/>
              <a:t> .</a:t>
            </a:r>
            <a:br>
              <a:rPr lang="en-US" dirty="0" smtClean="0"/>
            </a:br>
            <a:r>
              <a:rPr lang="en-US" dirty="0" smtClean="0"/>
              <a:t> What is the expression of the orientation matrix associated with a L-RF attached to the body?</a:t>
            </a:r>
          </a:p>
          <a:p>
            <a:r>
              <a:rPr lang="en-US" dirty="0" smtClean="0"/>
              <a:t>If the expression of </a:t>
            </a:r>
            <a:r>
              <a:rPr lang="en-US" dirty="0" smtClean="0">
                <a:latin typeface="cmmi10"/>
              </a:rPr>
              <a:t>Ã</a:t>
            </a:r>
            <a:r>
              <a:rPr lang="en-US" dirty="0" smtClean="0"/>
              <a:t>(t) as a function of time is prescribed, what is the angular velocity of the body in its rotation?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1929219" name="Object 3"/>
          <p:cNvGraphicFramePr>
            <a:graphicFrameLocks noChangeAspect="1"/>
          </p:cNvGraphicFramePr>
          <p:nvPr/>
        </p:nvGraphicFramePr>
        <p:xfrm>
          <a:off x="685800" y="3367087"/>
          <a:ext cx="2312987" cy="3338513"/>
        </p:xfrm>
        <a:graphic>
          <a:graphicData uri="http://schemas.openxmlformats.org/presentationml/2006/ole">
            <p:oleObj spid="_x0000_s1930242" name="Visio" r:id="rId4" imgW="2313432" imgH="3338967" progId="Visio.Drawing.11">
              <p:embed/>
            </p:oleObj>
          </a:graphicData>
        </a:graphic>
      </p:graphicFrame>
      <p:graphicFrame>
        <p:nvGraphicFramePr>
          <p:cNvPr id="1930244" name="Object 4"/>
          <p:cNvGraphicFramePr>
            <a:graphicFrameLocks noChangeAspect="1"/>
          </p:cNvGraphicFramePr>
          <p:nvPr/>
        </p:nvGraphicFramePr>
        <p:xfrm>
          <a:off x="3282950" y="4821238"/>
          <a:ext cx="1697038" cy="520700"/>
        </p:xfrm>
        <a:graphic>
          <a:graphicData uri="http://schemas.openxmlformats.org/presentationml/2006/ole">
            <p:oleObj spid="_x0000_s1930244" name="Equation" r:id="rId5" imgW="1244520" imgH="380880" progId="Equation.DSMT4">
              <p:embed/>
            </p:oleObj>
          </a:graphicData>
        </a:graphic>
      </p:graphicFrame>
      <p:graphicFrame>
        <p:nvGraphicFramePr>
          <p:cNvPr id="1930245" name="Object 5"/>
          <p:cNvGraphicFramePr>
            <a:graphicFrameLocks noChangeAspect="1"/>
          </p:cNvGraphicFramePr>
          <p:nvPr/>
        </p:nvGraphicFramePr>
        <p:xfrm>
          <a:off x="5334000" y="3352800"/>
          <a:ext cx="2108200" cy="3336925"/>
        </p:xfrm>
        <a:graphic>
          <a:graphicData uri="http://schemas.openxmlformats.org/presentationml/2006/ole">
            <p:oleObj spid="_x0000_s1930245" name="Visio" r:id="rId6" imgW="2108395" imgH="3337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543800" cy="1112838"/>
          </a:xfrm>
        </p:spPr>
        <p:txBody>
          <a:bodyPr/>
          <a:lstStyle/>
          <a:p>
            <a:r>
              <a:rPr lang="en-US" dirty="0" smtClean="0"/>
              <a:t>Euler Angles</a:t>
            </a:r>
            <a:br>
              <a:rPr lang="en-US" dirty="0" smtClean="0"/>
            </a:br>
            <a:r>
              <a:rPr lang="en-US" sz="2000" dirty="0" smtClean="0"/>
              <a:t>Putting Things in Perspective, What Comes Next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9138"/>
            <a:ext cx="8305800" cy="4411662"/>
          </a:xfrm>
        </p:spPr>
        <p:txBody>
          <a:bodyPr/>
          <a:lstStyle/>
          <a:p>
            <a:r>
              <a:rPr lang="en-US" dirty="0" smtClean="0"/>
              <a:t>You need three generalized coordinates (GCs) to uniquely define the orientation of a body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are about to choose the three GCs to be the set of Euler Angles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using this set of GCs, we are interested in:</a:t>
            </a:r>
          </a:p>
          <a:p>
            <a:pPr lvl="1"/>
            <a:r>
              <a:rPr lang="en-US" dirty="0" smtClean="0"/>
              <a:t>Producing the orientation matrix 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Finding the angular velocity of a body as a function of the time derivative of the GCs considered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54575" y="0"/>
            <a:ext cx="4213225" cy="4781550"/>
            <a:chOff x="2256" y="60"/>
            <a:chExt cx="2654" cy="3012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256" y="144"/>
              <a:ext cx="2654" cy="2928"/>
              <a:chOff x="2592" y="1248"/>
              <a:chExt cx="2654" cy="2928"/>
            </a:xfrm>
          </p:grpSpPr>
          <p:pic>
            <p:nvPicPr>
              <p:cNvPr id="563207" name="Picture 7" descr="Euler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92" y="1248"/>
                <a:ext cx="2654" cy="2928"/>
              </a:xfrm>
              <a:prstGeom prst="rect">
                <a:avLst/>
              </a:prstGeom>
              <a:noFill/>
            </p:spPr>
          </p:pic>
          <p:pic>
            <p:nvPicPr>
              <p:cNvPr id="563214" name="Picture 14" descr="TP_tmp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753" y="3303"/>
                <a:ext cx="96" cy="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63215" name="Picture 15" descr="TP_tmp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00" y="2544"/>
                <a:ext cx="101" cy="1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63216" name="Picture 16" descr="TP_tmp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58" y="3222"/>
                <a:ext cx="128" cy="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63219" name="Rectangle 19"/>
            <p:cNvSpPr>
              <a:spLocks noChangeArrowheads="1"/>
            </p:cNvSpPr>
            <p:nvPr/>
          </p:nvSpPr>
          <p:spPr bwMode="auto">
            <a:xfrm>
              <a:off x="3925" y="566"/>
              <a:ext cx="188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y</a:t>
              </a:r>
            </a:p>
          </p:txBody>
        </p:sp>
        <p:sp>
          <p:nvSpPr>
            <p:cNvPr id="563220" name="Rectangle 20"/>
            <p:cNvSpPr>
              <a:spLocks noChangeArrowheads="1"/>
            </p:cNvSpPr>
            <p:nvPr/>
          </p:nvSpPr>
          <p:spPr bwMode="auto">
            <a:xfrm>
              <a:off x="4210" y="1968"/>
              <a:ext cx="14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563221" name="Rectangle 21"/>
            <p:cNvSpPr>
              <a:spLocks noChangeArrowheads="1"/>
            </p:cNvSpPr>
            <p:nvPr/>
          </p:nvSpPr>
          <p:spPr bwMode="auto">
            <a:xfrm>
              <a:off x="2256" y="960"/>
              <a:ext cx="188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z</a:t>
              </a:r>
            </a:p>
          </p:txBody>
        </p:sp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2870" y="2606"/>
              <a:ext cx="298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X</a:t>
              </a:r>
            </a:p>
          </p:txBody>
        </p:sp>
        <p:sp>
          <p:nvSpPr>
            <p:cNvPr id="563223" name="Rectangle 23"/>
            <p:cNvSpPr>
              <a:spLocks noChangeArrowheads="1"/>
            </p:cNvSpPr>
            <p:nvPr/>
          </p:nvSpPr>
          <p:spPr bwMode="auto">
            <a:xfrm>
              <a:off x="3351" y="60"/>
              <a:ext cx="214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Z</a:t>
              </a:r>
            </a:p>
          </p:txBody>
        </p:sp>
        <p:sp>
          <p:nvSpPr>
            <p:cNvPr id="563224" name="Rectangle 24"/>
            <p:cNvSpPr>
              <a:spLocks noChangeArrowheads="1"/>
            </p:cNvSpPr>
            <p:nvPr/>
          </p:nvSpPr>
          <p:spPr bwMode="auto">
            <a:xfrm>
              <a:off x="4670" y="1798"/>
              <a:ext cx="2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0099CC"/>
                  </a:solidFill>
                </a:rPr>
                <a:t>Y</a:t>
              </a:r>
            </a:p>
          </p:txBody>
        </p:sp>
      </p:grpSp>
      <p:sp>
        <p:nvSpPr>
          <p:cNvPr id="56322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8006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Euler </a:t>
            </a:r>
            <a:r>
              <a:rPr lang="en-US" dirty="0" smtClean="0"/>
              <a:t>Angles, definition: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set of three angles used to describe the orientation of a reference frame in 3D space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Draws </a:t>
            </a:r>
            <a:r>
              <a:rPr lang="en-US" dirty="0"/>
              <a:t>on the following </a:t>
            </a:r>
            <a:r>
              <a:rPr lang="en-US" dirty="0" smtClean="0"/>
              <a:t>observation: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/>
              <a:t>You can </a:t>
            </a:r>
            <a:r>
              <a:rPr lang="en-US" sz="2000" b="1" u="sng" dirty="0"/>
              <a:t>align </a:t>
            </a:r>
            <a:r>
              <a:rPr lang="en-US" sz="2000" b="1" u="sng" dirty="0" smtClean="0"/>
              <a:t>(superimpose) the </a:t>
            </a:r>
            <a:r>
              <a:rPr lang="en-US" sz="2000" b="1" u="sng" dirty="0"/>
              <a:t>global reference frame to any arbitrary reference frame</a:t>
            </a:r>
            <a:r>
              <a:rPr lang="en-US" sz="2000" dirty="0"/>
              <a:t> through a sequence of THREE rotation </a:t>
            </a:r>
            <a:r>
              <a:rPr lang="en-US" sz="2000" dirty="0" smtClean="0"/>
              <a:t>operations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In picture: start from </a:t>
            </a:r>
            <a:r>
              <a:rPr lang="en-US" sz="2200" dirty="0" smtClean="0">
                <a:solidFill>
                  <a:srgbClr val="0070C0"/>
                </a:solidFill>
              </a:rPr>
              <a:t>blue RF</a:t>
            </a:r>
            <a:r>
              <a:rPr lang="en-US" sz="2200" dirty="0" smtClean="0"/>
              <a:t>, end in the </a:t>
            </a:r>
            <a:r>
              <a:rPr lang="en-US" sz="2200" dirty="0" smtClean="0">
                <a:solidFill>
                  <a:srgbClr val="FF0000"/>
                </a:solidFill>
              </a:rPr>
              <a:t>red RF</a:t>
            </a:r>
            <a:r>
              <a:rPr lang="en-US" sz="2200" dirty="0" smtClean="0"/>
              <a:t> after three rotations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63218" name="Rectangle 18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3429000" cy="731838"/>
          </a:xfrm>
          <a:noFill/>
          <a:ln/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63228" name="Rectangle 28"/>
          <p:cNvSpPr>
            <a:spLocks noChangeArrowheads="1"/>
          </p:cNvSpPr>
          <p:nvPr/>
        </p:nvSpPr>
        <p:spPr bwMode="auto">
          <a:xfrm>
            <a:off x="1403350" y="6451600"/>
            <a:ext cx="6597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http://prt.fernuni-hagen.de/lehre/KURSE/PRT001/course_main_sh3d/node10.html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6200" y="5300663"/>
            <a:ext cx="8229600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sequence of three rotations that we’ll consider is 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About axes Z then X then Z again (called the 3-1-3 sequence)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We’ll denote the three Euler Angles by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Á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µ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and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Ã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respectively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295400"/>
          </a:xfrm>
        </p:spPr>
        <p:txBody>
          <a:bodyPr/>
          <a:lstStyle/>
          <a:p>
            <a:r>
              <a:rPr lang="en-US" dirty="0" smtClean="0"/>
              <a:t>Euler Angles,</a:t>
            </a:r>
            <a:br>
              <a:rPr lang="en-US" dirty="0" smtClean="0"/>
            </a:br>
            <a:r>
              <a:rPr lang="en-US" dirty="0" smtClean="0"/>
              <a:t>Quick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4495800"/>
          </a:xfrm>
        </p:spPr>
        <p:txBody>
          <a:bodyPr/>
          <a:lstStyle/>
          <a:p>
            <a:r>
              <a:rPr lang="en-US" dirty="0" smtClean="0"/>
              <a:t>Some notation conventions:</a:t>
            </a:r>
          </a:p>
          <a:p>
            <a:pPr lvl="1"/>
            <a:r>
              <a:rPr lang="en-US" dirty="0" smtClean="0"/>
              <a:t>The G-RF is denoted by OXYZ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The L-RF that we must land on after three rotations </a:t>
            </a:r>
            <a:r>
              <a:rPr lang="en-US" dirty="0" smtClean="0">
                <a:latin typeface="cmmi10"/>
              </a:rPr>
              <a:t>Á</a:t>
            </a:r>
            <a:r>
              <a:rPr lang="en-US" dirty="0" smtClean="0"/>
              <a:t>,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, </a:t>
            </a:r>
            <a:r>
              <a:rPr lang="en-US" dirty="0" smtClean="0">
                <a:latin typeface="cmmi10"/>
              </a:rPr>
              <a:t>Ã</a:t>
            </a:r>
            <a:r>
              <a:rPr lang="en-US" dirty="0" smtClean="0"/>
              <a:t>, denoted by </a:t>
            </a:r>
            <a:r>
              <a:rPr lang="en-US" dirty="0" err="1" smtClean="0"/>
              <a:t>O’x’y’z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Details regarding the three rotations:</a:t>
            </a:r>
          </a:p>
          <a:p>
            <a:pPr lvl="1"/>
            <a:r>
              <a:rPr lang="en-US" dirty="0" err="1" smtClean="0"/>
              <a:t>O’x’y’z</a:t>
            </a:r>
            <a:r>
              <a:rPr lang="en-US" dirty="0" smtClean="0"/>
              <a:t>’ is obtained by rotating </a:t>
            </a:r>
            <a:r>
              <a:rPr lang="en-US" dirty="0" err="1" smtClean="0"/>
              <a:t>O’’x’’y’’z</a:t>
            </a:r>
            <a:r>
              <a:rPr lang="en-US" dirty="0" smtClean="0"/>
              <a:t>’’ around the </a:t>
            </a:r>
            <a:r>
              <a:rPr lang="en-US" dirty="0" err="1" smtClean="0"/>
              <a:t>O’’z</a:t>
            </a:r>
            <a:r>
              <a:rPr lang="en-US" dirty="0" smtClean="0"/>
              <a:t>’’ axis by angle </a:t>
            </a:r>
            <a:r>
              <a:rPr lang="en-US" dirty="0" smtClean="0">
                <a:latin typeface="cmmi10"/>
              </a:rPr>
              <a:t>Ã</a:t>
            </a:r>
          </a:p>
          <a:p>
            <a:pPr lvl="3"/>
            <a:endParaRPr lang="en-US" dirty="0" smtClean="0"/>
          </a:p>
          <a:p>
            <a:pPr lvl="1"/>
            <a:r>
              <a:rPr lang="en-US" dirty="0" err="1" smtClean="0"/>
              <a:t>O’’x’’y’’z</a:t>
            </a:r>
            <a:r>
              <a:rPr lang="en-US" dirty="0" smtClean="0"/>
              <a:t>’’ is obtained by rotating </a:t>
            </a:r>
            <a:r>
              <a:rPr lang="en-US" dirty="0" err="1" smtClean="0"/>
              <a:t>O’’’x’’’y’’’z</a:t>
            </a:r>
            <a:r>
              <a:rPr lang="en-US" dirty="0" smtClean="0"/>
              <a:t>’’’ around the </a:t>
            </a:r>
            <a:r>
              <a:rPr lang="en-US" dirty="0" err="1" smtClean="0"/>
              <a:t>O’’’x</a:t>
            </a:r>
            <a:r>
              <a:rPr lang="en-US" dirty="0" smtClean="0"/>
              <a:t>’’’ axis by angle </a:t>
            </a:r>
            <a:r>
              <a:rPr lang="en-US" dirty="0" smtClean="0">
                <a:latin typeface="cmmi10"/>
              </a:rPr>
              <a:t>µ</a:t>
            </a:r>
          </a:p>
          <a:p>
            <a:pPr lvl="3"/>
            <a:endParaRPr lang="en-US" dirty="0" smtClean="0"/>
          </a:p>
          <a:p>
            <a:pPr lvl="1"/>
            <a:r>
              <a:rPr lang="en-US" dirty="0" err="1" smtClean="0"/>
              <a:t>O’’’x’’’y’’’z</a:t>
            </a:r>
            <a:r>
              <a:rPr lang="en-US" dirty="0" smtClean="0"/>
              <a:t>’’’ is obtained by rotating OXYZ around OZ axis by angle </a:t>
            </a:r>
            <a:r>
              <a:rPr lang="en-US" dirty="0" smtClean="0">
                <a:latin typeface="cmmi10"/>
              </a:rPr>
              <a:t>Á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Angles,</a:t>
            </a:r>
            <a:br>
              <a:rPr lang="en-US" dirty="0" smtClean="0"/>
            </a:br>
            <a:r>
              <a:rPr lang="en-US" dirty="0" smtClean="0"/>
              <a:t>Quick Remarks </a:t>
            </a:r>
            <a:r>
              <a:rPr lang="en-US" sz="2000" dirty="0" smtClean="0"/>
              <a:t>[Cntd.]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Euler Angles choices</a:t>
            </a:r>
          </a:p>
          <a:p>
            <a:pPr lvl="1"/>
            <a:r>
              <a:rPr lang="en-US" dirty="0" smtClean="0"/>
              <a:t>1-2-3, 1-3-1, etc.</a:t>
            </a:r>
          </a:p>
          <a:p>
            <a:pPr lvl="1"/>
            <a:r>
              <a:rPr lang="en-US" dirty="0" smtClean="0"/>
              <a:t>The approach we follow for our 3-1-3 choice to find </a:t>
            </a:r>
            <a:r>
              <a:rPr lang="en-US" b="1" dirty="0" smtClean="0"/>
              <a:t>A</a:t>
            </a:r>
            <a:r>
              <a:rPr lang="en-US" dirty="0" smtClean="0"/>
              <a:t> given the three angles of rotation applies exactly to any other choice of rotation sequence</a:t>
            </a:r>
          </a:p>
          <a:p>
            <a:endParaRPr lang="en-US" dirty="0" smtClean="0"/>
          </a:p>
          <a:p>
            <a:r>
              <a:rPr lang="en-US" dirty="0" smtClean="0"/>
              <a:t>ADAMS also uses the 3-1-3 sequence</a:t>
            </a:r>
          </a:p>
          <a:p>
            <a:endParaRPr lang="en-US" dirty="0" smtClean="0"/>
          </a:p>
          <a:p>
            <a:r>
              <a:rPr lang="en-US" dirty="0" smtClean="0"/>
              <a:t>It’s important to remember that the last two rotations (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 and </a:t>
            </a:r>
            <a:r>
              <a:rPr lang="en-US" dirty="0" smtClean="0">
                <a:latin typeface="cmmi10"/>
              </a:rPr>
              <a:t>Ã</a:t>
            </a:r>
            <a:r>
              <a:rPr lang="en-US" dirty="0" smtClean="0"/>
              <a:t>) are measured with respect to the rotated reference frame</a:t>
            </a:r>
          </a:p>
          <a:p>
            <a:pPr lvl="1"/>
            <a:r>
              <a:rPr lang="en-US" dirty="0" smtClean="0"/>
              <a:t>Even the first one is, yet at the beginning, the z axis of the two RFs coincide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315200" cy="1036638"/>
          </a:xfrm>
        </p:spPr>
        <p:txBody>
          <a:bodyPr/>
          <a:lstStyle/>
          <a:p>
            <a:pPr algn="r"/>
            <a:r>
              <a:rPr lang="en-US" sz="3100"/>
              <a:t>Expressing A using Euler Angles</a:t>
            </a:r>
            <a:br>
              <a:rPr lang="en-US" sz="3100"/>
            </a:br>
            <a:r>
              <a:rPr lang="en-US" sz="3100"/>
              <a:t>(Part 1 of 3)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763000" cy="4681537"/>
          </a:xfrm>
        </p:spPr>
        <p:txBody>
          <a:bodyPr/>
          <a:lstStyle/>
          <a:p>
            <a:r>
              <a:rPr lang="en-US" sz="2200" dirty="0"/>
              <a:t>Recall that I have a 3-1-3 rotation sequence.</a:t>
            </a:r>
          </a:p>
          <a:p>
            <a:r>
              <a:rPr lang="en-US" sz="2200" dirty="0"/>
              <a:t>The last sequence, is a rotation of angle </a:t>
            </a:r>
            <a:r>
              <a:rPr lang="en-US" sz="2200" dirty="0">
                <a:latin typeface="Symbol" pitchFamily="18" charset="2"/>
                <a:sym typeface="Symbol" pitchFamily="18" charset="2"/>
              </a:rPr>
              <a:t></a:t>
            </a:r>
            <a:r>
              <a:rPr lang="en-US" sz="2200" dirty="0"/>
              <a:t> about </a:t>
            </a:r>
            <a:r>
              <a:rPr lang="en-US" sz="2200" dirty="0" smtClean="0"/>
              <a:t>z’’ </a:t>
            </a:r>
            <a:r>
              <a:rPr lang="en-US" sz="2200" dirty="0"/>
              <a:t>to get </a:t>
            </a:r>
            <a:r>
              <a:rPr lang="en-US" sz="2200" dirty="0" err="1" smtClean="0"/>
              <a:t>O’x’y’z</a:t>
            </a:r>
            <a:r>
              <a:rPr lang="en-US" sz="2200" dirty="0" smtClean="0"/>
              <a:t>’.</a:t>
            </a:r>
            <a:endParaRPr lang="en-US" sz="2200" dirty="0"/>
          </a:p>
          <a:p>
            <a:r>
              <a:rPr lang="en-US" sz="2200" dirty="0"/>
              <a:t>Therefore, the rotation matrix that relates </a:t>
            </a:r>
            <a:r>
              <a:rPr lang="en-US" sz="2200" dirty="0" err="1" smtClean="0"/>
              <a:t>O’x’y’z</a:t>
            </a:r>
            <a:r>
              <a:rPr lang="en-US" sz="2200" dirty="0" smtClean="0"/>
              <a:t>’ </a:t>
            </a:r>
            <a:r>
              <a:rPr lang="en-US" sz="2200" dirty="0"/>
              <a:t>to </a:t>
            </a:r>
            <a:r>
              <a:rPr lang="en-US" sz="2200" dirty="0" err="1" smtClean="0"/>
              <a:t>O’’x’’y’’z</a:t>
            </a:r>
            <a:r>
              <a:rPr lang="en-US" sz="2200" dirty="0" smtClean="0"/>
              <a:t>’’ </a:t>
            </a:r>
            <a:r>
              <a:rPr lang="en-US" sz="2200" dirty="0"/>
              <a:t>is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other words, if I have  a vector represented as </a:t>
            </a:r>
            <a:r>
              <a:rPr lang="en-US" sz="2200" b="1" dirty="0" smtClean="0"/>
              <a:t>a’</a:t>
            </a:r>
            <a:r>
              <a:rPr lang="en-US" sz="2200" dirty="0" smtClean="0"/>
              <a:t> </a:t>
            </a:r>
            <a:r>
              <a:rPr lang="en-US" sz="2200" dirty="0"/>
              <a:t>in </a:t>
            </a:r>
            <a:r>
              <a:rPr lang="en-US" sz="2200" dirty="0" err="1" smtClean="0"/>
              <a:t>O’x’y’z</a:t>
            </a:r>
            <a:r>
              <a:rPr lang="en-US" sz="2200" dirty="0" smtClean="0"/>
              <a:t>’, </a:t>
            </a:r>
            <a:r>
              <a:rPr lang="en-US" sz="2200" dirty="0"/>
              <a:t>it will be represented in </a:t>
            </a:r>
            <a:r>
              <a:rPr lang="en-US" sz="2200" dirty="0" err="1" smtClean="0"/>
              <a:t>O’’x’’y’’z</a:t>
            </a:r>
            <a:r>
              <a:rPr lang="en-US" sz="2200" dirty="0" smtClean="0"/>
              <a:t>’’ as</a:t>
            </a:r>
            <a:endParaRPr lang="en-US" sz="2200" dirty="0"/>
          </a:p>
        </p:txBody>
      </p:sp>
      <p:pic>
        <p:nvPicPr>
          <p:cNvPr id="271365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3200400"/>
            <a:ext cx="3124200" cy="93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71366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867400"/>
            <a:ext cx="1371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 = {\bf{A}}_1 {\bf{a''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4"/>
  <p:tag name="PICTUREFILESIZE" val="24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 = {\bf{A}}_1 {\bf{a'''}} = {\bf{A}}_1 ({\bf{A}}_2 {\bf{a''}}) = {\bf{A}}_1 ({\bf{A}}_2 ({\bf{A}}_3 {\bf{a'}})) = {\bf{A}}_1 {\bf{A}}_2 {\bf{A}}_3 {\bf{a'}} \;  \Rightarrow \; {\bf{A}} = {\bf{A}}_1 {\bf{A}}_2 {\bf{A}}_3 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322"/>
  <p:tag name="PICTUREFILESIZE" val="138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 = {\bf{A}}_1 {\bf{a''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4"/>
  <p:tag name="PICTUREFILESIZE" val="24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'''}} = {\bf{A}}_2 {\bf{a'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50"/>
  <p:tag name="PICTUREFILESIZE" val="287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''}} = {\bf{A}}_3 {\bf{a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5"/>
  <p:tag name="PICTUREFILESIZE" val="28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6"/>
  <p:tag name="PICTUREFILESIZE" val="1189"/>
  <p:tag name="TEXPOINT" val="latex"/>
  <p:tag name="SOURCE" val="\documentclass{article}\pagestyle{empty}&#10;\begin{document}&#10;$\phi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5"/>
  <p:tag name="PICTUREFILESIZE" val="875"/>
  <p:tag name="TEXPOINT" val="latex"/>
  <p:tag name="SOURCE" val="\documentclass{article}\pagestyle{empty}&#10;\begin{document}&#10;$\theta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8"/>
  <p:tag name="PICTUREFILESIZE" val="1265"/>
  <p:tag name="TEXPOINT" val="latex"/>
  <p:tag name="SOURCE" val="\documentclass{article}\pagestyle{empty}&#10;\begin{document}&#10;$\psi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 A} = {\bf{A}}_1 {\bf{A}}_2 {\bf{A}}_3  = \left[ {\begin{array}{*{20}c}&#10;   {\cos \phi } &amp; { - \sin \phi } &amp; 0  \\&#10;   {\sin \phi } &amp; {\cos \phi } &amp; 0  \\&#10;   0 &amp; 0 &amp; 1  \\&#10;\end{array}} \right]&#10;\left[ {\begin{array}{*{20}c}&#10;   1 &amp; 0 &amp; 0  \\&#10;   0 &amp; {\cos \theta } &amp; { - \sin \theta }  \\&#10;   0 &amp; {\sin \theta } &amp; {\cos \theta }  \\&#10;\end{array}} \right]&#10;\left[ {\begin{array}{*{20}c}&#10;   {\cos \psi } &amp; { - \sin \psi } &amp; 0  \\&#10;   {\sin \psi } &amp; {\cos \psi } &amp; 0  \\&#10;   0 &amp; 0 &amp; 1  \\&#10;\end{array}} \right]&#10;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370"/>
  <p:tag name="PICTUREFILESIZE" val="328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A}} = \left[ {\begin{array}{*{20}c}&#10;   {\cos \psi \cos \phi  - \cos \theta \sin \phi \sin \psi } &amp; { - \sin \psi \cos \phi  - \cos \theta \sin \phi \cos \psi } &amp; {\sin \theta \sin \phi }  \\&#10;   {\cos \psi \sin \phi  + \cos \theta \cos \phi \sin \psi } &amp; { - \sin \psi \sin \phi  + \cos \theta \cos \phi \cos \psi } &amp; { - \sin \theta \cos \phi }  \\&#10;   {\sin \theta \sin \psi } &amp; {\sin \theta \cos \psi } &amp; {\cos \theta }  \\&#10;\end{array}} \right]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363"/>
  <p:tag name="PICTUREFILESIZE" val="40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6"/>
  <p:tag name="PICTUREFILESIZE" val="1189"/>
  <p:tag name="TEXPOINT" val="latex"/>
  <p:tag name="SOURCE" val="\documentclass{article}\pagestyle{empty}&#10;\begin{document}&#10;$\phi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43"/>
  <p:tag name="PICTUREFILESIZE" val="2740"/>
  <p:tag name="TEXPOINT" val="latex"/>
  <p:tag name="SOURCE" val="\documentclass{article}\pagestyle{empty}&#10;\begin{document}&#10;\[&#10; {\dot {\bf A}} {\bf A}^T = {\tilde {\bf \omega}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\dot {\bf A}} {\bf A}^T = -  {\bf A}{\dot {\bf A}}^T = -\left( {\dot {\bf A}} {\bf A}^T \right)^T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33"/>
  <p:tag name="PICTUREFILESIZE" val="73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A} {\bf A}^T ={\bf A}^T {\bf A} =  {\bf I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79"/>
  <p:tag name="PICTUREFILESIZE" val="309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\tilde {\bf \omega}} =  {\dot {\bf A}} {\bf A}^T = ({\bf{\dot A}}_1 {\bf{A}}_2 {\bf{A}}_3  + {\bf{A}}_1 {\bf{\dot A}}_2 {\bf{A}}_3  + {\bf{A}}_1 {\bf{A}}_2 {\bf{\dot A}}_3 )&#10; {\bf{A}}_3^T {\bf{A}}_2 ^T{\bf{A}}_1^T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252"/>
  <p:tag name="PICTUREFILESIZE" val="127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dot{\bf{A}}}_1  = {\dot \phi} \left[ {\begin{array}{*{20}c}&#10;   {-\sin \phi } &amp; { - \cos \phi } &amp; 0  \\&#10;   {\cos \phi } &amp; {-\sin \phi } &amp; 0  \\&#10;   0 &amp; 0 &amp; 0  \\&#10;\end{array}} \right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43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dot{\bf{A}}}_2  = {\dot \theta} \left[ {\begin{array}{*{20}c}&#10;   0 &amp; 0 &amp; 0  \\&#10;   0 &amp; {-\sin \theta } &amp; { - \cos \theta }  \\&#10;   0 &amp; {\cos \theta } &amp; {-\sin \theta }  \\&#10;\end{array}} 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141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dot{\bf{A}}}_3  = {\dot \psi} \left[ {\begin{array}{*{20}c}&#10;   {-\sin \psi } &amp; { - \cos \psi } &amp; 0  \\&#10;   {\cos \psi } &amp; {-\sin \psi } &amp; 0  \\&#10;   0 &amp; 0 &amp; 0 \\&#10;\end{array}} \right]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149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left\{ \right.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"/>
  <p:tag name="PICTUREFILESIZE" val="6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 \omega}  &#10;= &#10;\left[ {\begin{array}{*{20}c}&#10;   0  \\&#10;   0  \\&#10;   1  \\&#10;\end{array}} \right]\dot \phi &#10;+ &#10;\left[ {\begin{array}{*{20}c}&#10;   {\cos \phi }  \\&#10;   {\sin \phi }  \\&#10;   0  \\&#10;\end{array}} \right]\dot \theta  &#10;+ &#10;\left[ {\begin{array}{*{20}c}&#10;   {\sin \theta \sin \phi }  \\&#10;   { - \sin \theta \cos \phi }  \\&#10;   {\cos \theta }  \\&#10;\end{array}} \right]\dot \psi  &#10;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4"/>
  <p:tag name="PICTUREFILESIZE" val="208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epsilon} = &#10;\left[ {\begin{array}{*{20}c}&#10;   {\phi }  \\&#10;   {\theta }  \\&#10;   {\psi }  \\&#10;\end{array}} 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52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5"/>
  <p:tag name="PICTUREFILESIZE" val="875"/>
  <p:tag name="TEXPOINT" val="latex"/>
  <p:tag name="SOURCE" val="\documentclass{article}\pagestyle{empty}&#10;\begin{document}&#10;$\theta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omega} = &#10;\left[ {\begin{array}{*{20}c}&#10;    0 &amp; {\cos \phi } &amp; {\sin \theta \sin \phi }  \\&#10;   0 &amp; {\sin \phi } &amp; { - \sin \theta \cos \phi }   \\&#10;   1 &amp; 0 &amp; {\cos \theta }  \\&#10;\end{array}} \right]\left[ {\begin{array}{*{20}c}&#10;   {\dot \phi }  \\&#10;   {\dot \theta }  \\&#10;   {\dot \psi }  \\&#10;\end{array}} \right]&#10;\equiv {\bf B} {\dot {\bf \epsilon}}&#10;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217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 \omega}  &#10;= &#10;\left[ {\begin{array}{*{20}c}&#10;   0  \\&#10;   0  \\&#10;   1  \\&#10;\end{array}} \right]\dot \phi &#10;+ &#10;\left[ {\begin{array}{*{20}c}&#10;   {\cos \phi }  \\&#10;   {\sin \phi }  \\&#10;   0  \\&#10;\end{array}} \right]\dot \theta  &#10;+ &#10;\left[ {\begin{array}{*{20}c}&#10;   {\sin \theta \sin \phi }  \\&#10;   { - \sin \theta \cos \phi }  \\&#10;   {\cos \theta }  \\&#10;\end{array}} \right]\dot \psi  &#10;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4"/>
  <p:tag name="PICTUREFILESIZE" val="208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widetilde {({\bf {A}}{\bar {\bf s}})}} ={\bf{A}} {\tilde {\bar {\bf s}}}{{\bf{A}}^T} &#10;\]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45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 {\tilde {\bf \omega}} =  {\dot {\bf A}} {\bf A}^T = ({\bf{\dot A}}_1 {\bf{A}}_2 {\bf{A}}_3  + {\bf{A}}_1 {\bf{\dot A}}_2 {\bf{A}}_3  + {\bf{A}}_1 {\bf{A}}_2 {\bf{\dot A}}_3 )&#10; {\bf{A}}_3^T {\bf{A}}_2 ^T{\bf{A}}_1^T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252"/>
  <p:tag name="PICTUREFILESIZE" val="127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B} {\dot {\bf \epsilon}} = {\bf \omega} 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33"/>
  <p:tag name="PICTUREFILESIZE" val="19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[left=7cm,right=7cm]{geometry} &#10;&#10;\begin{document}&#10;&#10;\begin{itemize}&#10; \item Green color - used for quantities that define the Euler rotation: the axis of rotation defined by the {\textbf{unit}} vector ${\vec {\bf u}}$ and the angle $\chi$&#10; \item Red color - used to indicate the vectors that need to be summed up to get axis ${\vec {\bf h}}$ of the L-RF&#10; \item Blue color - denotes the ${\vec {\bf f}}-{\vec {\bf g}}-{\vec {\bf h}}$ axes of the L-RF&#10; \item Black dotted line - support entities (helpers, don't play any role but only help with the derivation).  The angle $\alpha$ measured between the axis of rotation ${\vec {\bf u}}$ and the ${\vec {\bf k}}$ unit vector.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098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||{\vec {\bf c}}||=c  template TPT1  env TPENV1  fore 0  back 16777215  eqnno 1"/>
  <p:tag name="FILENAME" val="TP_tmp"/>
  <p:tag name="ORIGWIDTH" val="34"/>
  <p:tag name="PICTUREFILESIZE" val="19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||{\vec {\bf b}}||=b  template TPT1  env TPENV1  fore 0  back 16777215  eqnno 2"/>
  <p:tag name="FILENAME" val="TP_tmp"/>
  <p:tag name="ORIGWIDTH" val="35"/>
  <p:tag name="PICTUREFILESIZE" val="21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||{\vec {\bf a}}||=a  template TPT1  env TPENV1  fore 0  back 16777215  eqnno 3"/>
  <p:tag name="FILENAME" val="TP_tmp"/>
  <p:tag name="ORIGWIDTH" val="35"/>
  <p:tag name="PICTUREFILESIZE" val="20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[left=7cm,right=7cm]{geometry} &#10;&#10;\begin{document}&#10;&#10;\begin{itemize}&#10; \item The points ${\bf N}$, ${\bf R}$, ${\bf P}$, ${\bf W}$, as well as the vector ${\vec {\bf u}} \times {\vec {\bf k}}$ belong to the same plane&#10; \item The rotation axis ${\vec {\bf u}}$ is perpendicular to the plane mentioned above&#10; \item Note that $||{\vec {\bf u}} \times {\vec {\bf k}}||=\sin \alpha$&#10; \item {\textbf{Our Goal}}: express ${\vec {\bf h}}$ as a function of ${\vec {\bf k}}$ and the parameters associated with the rotation; i.e., ${\vec {\bf u}}$ and $\chi$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744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8"/>
  <p:tag name="PICTUREFILESIZE" val="1265"/>
  <p:tag name="TEXPOINT" val="latex"/>
  <p:tag name="SOURCE" val="\documentclass{article}\pagestyle{empty}&#10;\begin{document}&#10;$\psi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h} &#10;= &#10;{\bf k}\cos \chi  &#10;+ &#10;({\bf u}^T {\bf k}){\bf u}(1 - \cos \chi) &#10;+ &#10;({\tilde{\bf u}}{\bf k})\sin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4"/>
  <p:tag name="PICTUREFILESIZE" val="1000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h} &#10;= &#10;{\bf k}(2{\cos^2}\frac{\chi }{2} - 1) &#10;+ &#10;2{\bf u}({\bf u}^T {\bf k}){\sin^2}\frac{\chi }{2} &#10;+ &#10;2{\tilde{\bf u}}{\bf k} \sin \frac{\chi}{2}\cos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6"/>
  <p:tag name="PICTUREFILESIZE" val="1514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1 - \cos \chi  = 2{\sin ^2}\frac{\chi }{2}\vspace{0.4cm} \\ &#10; \sin \chi  = 2\sin \frac{\chi }{2}\cos \frac{\chi }{2}  \vspace{0.4cm} \\ &#10; \cos \chi  = 2{\cos ^2}\frac{\chi }{2} - 1  &#10; 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196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a}} = {\tilde{\bf u}} {\bf k}\,\sin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5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b}} = [{\bf{k}} - ({{\bf{u}}^T}{\bf{k}}){\bf u}]\cos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573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&#10;{\bf{c}} = ({\bf{u}}^T {\bf k}){\bf u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3  = \left[ {\begin{array}{*{20}c}&#10;   {\cos \psi } &amp; { - \sin \psi } &amp; 0  \\&#10;   {\sin \psi } &amp; {\cos \psi } &amp; 0  \\&#10;   0 &amp; 0 &amp; 1  \\&#10;\end{array}} 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23"/>
  <p:tag name="PICTUREFILESIZE" val="135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''}} = {\bf{A}}_3 {\bf{a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5"/>
  <p:tag name="PICTUREFILESIZE" val="28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'''}} = {\bf{A}}_2 {\bf{a''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50"/>
  <p:tag name="PICTUREFILESIZE" val="287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A}}_2  = \left[ {\begin{array}{*{20}c}&#10;   1 &amp; 0 &amp; 0  \\&#10;   0 &amp; {\cos \theta } &amp; { - \sin \theta }  \\&#10;   0 &amp; {\sin \theta } &amp; {\cos \theta }  \\&#10;\end{array}} \right]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20"/>
  <p:tag name="PICTUREFILESIZE" val="128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A}}_1  = \left[ {\begin{array}{*{20}c}&#10;   {\cos \phi } &amp; { - \sin \phi } &amp; 0  \\&#10;   {\sin \phi } &amp; {\cos \phi } &amp; 0  \\&#10;   0 &amp; 0 &amp; 1  \\&#10;\end{array}} 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22"/>
  <p:tag name="PICTUREFILESIZE" val="1302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72658</TotalTime>
  <Words>1925</Words>
  <Application>Microsoft Office PowerPoint</Application>
  <PresentationFormat>On-screen Show (4:3)</PresentationFormat>
  <Paragraphs>281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Wingdings</vt:lpstr>
      <vt:lpstr>Tahoma</vt:lpstr>
      <vt:lpstr>cmmi10</vt:lpstr>
      <vt:lpstr>Symbol</vt:lpstr>
      <vt:lpstr>cmsy10</vt:lpstr>
      <vt:lpstr>Network</vt:lpstr>
      <vt:lpstr>Visio</vt:lpstr>
      <vt:lpstr>Equation</vt:lpstr>
      <vt:lpstr>ME751  Advanced Computational Multibody Dynamics</vt:lpstr>
      <vt:lpstr>Before we get started…</vt:lpstr>
      <vt:lpstr>[AO] Exercise:</vt:lpstr>
      <vt:lpstr>[Homework] Exercise:</vt:lpstr>
      <vt:lpstr>Euler Angles Putting Things in Perspective, What Comes Next</vt:lpstr>
      <vt:lpstr>Euler Angles</vt:lpstr>
      <vt:lpstr>Euler Angles, Quick Remarks</vt:lpstr>
      <vt:lpstr>Euler Angles, Quick Remarks [Cntd.]</vt:lpstr>
      <vt:lpstr>Expressing A using Euler Angles (Part 1 of 3)</vt:lpstr>
      <vt:lpstr>Expressing A using Euler Angles (Part 2 of 3)</vt:lpstr>
      <vt:lpstr>Expressing A using Euler Angles (Part 3 of 3)</vt:lpstr>
      <vt:lpstr>Expressing A using Euler Angles ~ Putting it All Together ~</vt:lpstr>
      <vt:lpstr>Expressing A using Euler Angles ~ Putting it All Together ~</vt:lpstr>
      <vt:lpstr>Expressing A using Euler Angles ~ Two Questions ~</vt:lpstr>
      <vt:lpstr>Expressing A using Euler Angles ~ Two Answers ~</vt:lpstr>
      <vt:lpstr>[AO] Exercise</vt:lpstr>
      <vt:lpstr>Quick Remark</vt:lpstr>
      <vt:lpstr>Expressing the Angular Velocity when Using Euler Angles</vt:lpstr>
      <vt:lpstr>Quick Review</vt:lpstr>
      <vt:lpstr>Angular Velocity for 3-1-3 Euler Sequence </vt:lpstr>
      <vt:lpstr>Angular Velocity for 3-1-3 Euler Sequence </vt:lpstr>
      <vt:lpstr>Angular Velocity for 3-1-3 Euler Sequence </vt:lpstr>
      <vt:lpstr>Angular Velocity for 3-1-3 Euler Sequence </vt:lpstr>
      <vt:lpstr>Slide 24</vt:lpstr>
      <vt:lpstr>Euler Parameters: Analytical Foundation</vt:lpstr>
      <vt:lpstr>[pp.338] Euler Parameters</vt:lpstr>
      <vt:lpstr>[pp.338] Euler Parameters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873</cp:revision>
  <cp:lastPrinted>1601-01-01T00:00:00Z</cp:lastPrinted>
  <dcterms:created xsi:type="dcterms:W3CDTF">1601-01-01T00:00:00Z</dcterms:created>
  <dcterms:modified xsi:type="dcterms:W3CDTF">2010-02-09T16:52:37Z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