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notesSlides/notesSlide14.xml" ContentType="application/vnd.openxmlformats-officedocument.presentationml.notesSlide+xml"/>
  <Override PartName="/ppt/tags/tag36.xml" ContentType="application/vnd.openxmlformats-officedocument.presentationml.tags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25.xml" ContentType="application/vnd.openxmlformats-officedocument.presentationml.tags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notesSlides/notesSlide21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notesSlides/notesSlide15.xml" ContentType="application/vnd.openxmlformats-officedocument.presentationml.notesSlide+xml"/>
  <Override PartName="/ppt/tags/tag3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notesSlides/notesSlide13.xml" ContentType="application/vnd.openxmlformats-officedocument.presentationml.notesSlide+xml"/>
  <Override PartName="/ppt/tags/tag35.xml" ContentType="application/vnd.openxmlformats-officedocument.presentationml.tags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notesSlides/notesSlide20.xml" ContentType="application/vnd.openxmlformats-officedocument.presentationml.notesSlide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Default Extension="wmf" ContentType="image/x-wmf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tags/tag29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51" r:id="rId1"/>
  </p:sldMasterIdLst>
  <p:notesMasterIdLst>
    <p:notesMasterId r:id="rId25"/>
  </p:notesMasterIdLst>
  <p:handoutMasterIdLst>
    <p:handoutMasterId r:id="rId26"/>
  </p:handoutMasterIdLst>
  <p:sldIdLst>
    <p:sldId id="992" r:id="rId2"/>
    <p:sldId id="993" r:id="rId3"/>
    <p:sldId id="966" r:id="rId4"/>
    <p:sldId id="968" r:id="rId5"/>
    <p:sldId id="972" r:id="rId6"/>
    <p:sldId id="973" r:id="rId7"/>
    <p:sldId id="974" r:id="rId8"/>
    <p:sldId id="975" r:id="rId9"/>
    <p:sldId id="979" r:id="rId10"/>
    <p:sldId id="981" r:id="rId11"/>
    <p:sldId id="982" r:id="rId12"/>
    <p:sldId id="980" r:id="rId13"/>
    <p:sldId id="983" r:id="rId14"/>
    <p:sldId id="986" r:id="rId15"/>
    <p:sldId id="987" r:id="rId16"/>
    <p:sldId id="997" r:id="rId17"/>
    <p:sldId id="998" r:id="rId18"/>
    <p:sldId id="985" r:id="rId19"/>
    <p:sldId id="999" r:id="rId20"/>
    <p:sldId id="1000" r:id="rId21"/>
    <p:sldId id="978" r:id="rId22"/>
    <p:sldId id="1001" r:id="rId23"/>
    <p:sldId id="1002" r:id="rId24"/>
  </p:sldIdLst>
  <p:sldSz cx="9144000" cy="6858000" type="screen4x3"/>
  <p:notesSz cx="7010400" cy="9296400"/>
  <p:embeddedFontLst>
    <p:embeddedFont>
      <p:font typeface="Tahoma" pitchFamily="34" charset="0"/>
      <p:regular r:id="rId27"/>
      <p:bold r:id="rId28"/>
    </p:embeddedFont>
    <p:embeddedFont>
      <p:font typeface="cmmi10" pitchFamily="34" charset="0"/>
      <p:regular r:id="rId29"/>
    </p:embeddedFont>
    <p:embeddedFont>
      <p:font typeface="cmsy10" pitchFamily="34" charset="0"/>
      <p:regular r:id="rId30"/>
    </p:embeddedFont>
  </p:embeddedFontLst>
  <p:custDataLst>
    <p:tags r:id="rId3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 Negrut" initials="DN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CCFF"/>
    <a:srgbClr val="FF6600"/>
    <a:srgbClr val="0099CC"/>
    <a:srgbClr val="A7B6E7"/>
    <a:srgbClr val="FF0000"/>
    <a:srgbClr val="808080"/>
    <a:srgbClr val="FF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aximized">
    <p:restoredLeft sz="34587" autoAdjust="0"/>
    <p:restoredTop sz="94656" autoAdjust="0"/>
  </p:normalViewPr>
  <p:slideViewPr>
    <p:cSldViewPr>
      <p:cViewPr varScale="1">
        <p:scale>
          <a:sx n="119" d="100"/>
          <a:sy n="119" d="100"/>
        </p:scale>
        <p:origin x="-47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2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01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2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2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B1F2A13-956C-4708-A61E-CBABBBEFF8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4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fld id="{F8D30C5E-2BE9-4CAC-AABA-34653A95D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5925CA-3456-40B9-97D4-F4B39903F971}" type="slidenum">
              <a:rPr lang="en-US"/>
              <a:pPr/>
              <a:t>1</a:t>
            </a:fld>
            <a:endParaRPr lang="en-US"/>
          </a:p>
        </p:txBody>
      </p:sp>
      <p:sp>
        <p:nvSpPr>
          <p:cNvPr id="515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5922AF-28D9-4BD1-868D-5DA8BE7F5C9C}" type="slidenum">
              <a:rPr lang="en-US"/>
              <a:pPr/>
              <a:t>2</a:t>
            </a:fld>
            <a:endParaRPr lang="en-US"/>
          </a:p>
        </p:txBody>
      </p:sp>
      <p:sp>
        <p:nvSpPr>
          <p:cNvPr id="516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5325"/>
            <a:ext cx="4648200" cy="3486150"/>
          </a:xfrm>
          <a:ln/>
        </p:spPr>
      </p:sp>
      <p:sp>
        <p:nvSpPr>
          <p:cNvPr id="516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418465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D30C5E-2BE9-4CAC-AABA-34653A95D74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7F066ED-7F34-4D27-A5D5-9DCBC7EA8B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60E62-4760-4BEA-8726-2AF571E59F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DBE25-3DBC-4D25-8D15-E214A2FB87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A6C93-19F7-4558-AA45-0CFB316011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05800" y="6477000"/>
            <a:ext cx="762000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E52FC-A2BF-46C6-811F-6DA475FD4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A1D11-DD09-4A2E-B623-7C27C5DF21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AAFDB-E8A0-402B-92D5-FF4BD34738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4B51BE-FBCC-4AE0-827F-C8A4A715D8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6053D-1E15-4C7F-B6D0-1C30009F8A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1D4DC7-54CC-475B-926C-DB2DC54990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2080C-D431-4E49-A090-1AD1578CE5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44252-B4F9-4789-A660-8AEA4B8694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/>
            </a:lvl1pPr>
          </a:lstStyle>
          <a:p>
            <a:pPr>
              <a:defRPr/>
            </a:pPr>
            <a:fld id="{B43940AB-5EFD-498A-916F-AC3E230DE3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63496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72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21.xml"/><Relationship Id="rId7" Type="http://schemas.openxmlformats.org/officeDocument/2006/relationships/image" Target="../media/image21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20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5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25.png"/><Relationship Id="rId5" Type="http://schemas.openxmlformats.org/officeDocument/2006/relationships/image" Target="../media/image26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28.xml"/><Relationship Id="rId7" Type="http://schemas.openxmlformats.org/officeDocument/2006/relationships/image" Target="../media/image27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23.pn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33.png"/><Relationship Id="rId5" Type="http://schemas.openxmlformats.org/officeDocument/2006/relationships/image" Target="../media/image23.png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2.bin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6.png"/><Relationship Id="rId18" Type="http://schemas.openxmlformats.org/officeDocument/2006/relationships/oleObject" Target="../embeddings/oleObject5.bin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tags" Target="../tags/tag3.xml"/><Relationship Id="rId16" Type="http://schemas.openxmlformats.org/officeDocument/2006/relationships/image" Target="../media/image9.png"/><Relationship Id="rId1" Type="http://schemas.openxmlformats.org/officeDocument/2006/relationships/vmlDrawing" Target="../drawings/vmlDrawing2.vml"/><Relationship Id="rId6" Type="http://schemas.openxmlformats.org/officeDocument/2006/relationships/tags" Target="../tags/tag7.xml"/><Relationship Id="rId11" Type="http://schemas.openxmlformats.org/officeDocument/2006/relationships/oleObject" Target="../embeddings/oleObject4.bin"/><Relationship Id="rId5" Type="http://schemas.openxmlformats.org/officeDocument/2006/relationships/tags" Target="../tags/tag6.xml"/><Relationship Id="rId15" Type="http://schemas.openxmlformats.org/officeDocument/2006/relationships/image" Target="../media/image8.png"/><Relationship Id="rId10" Type="http://schemas.openxmlformats.org/officeDocument/2006/relationships/oleObject" Target="../embeddings/oleObject3.bin"/><Relationship Id="rId19" Type="http://schemas.openxmlformats.org/officeDocument/2006/relationships/oleObject" Target="../embeddings/oleObject6.bin"/><Relationship Id="rId4" Type="http://schemas.openxmlformats.org/officeDocument/2006/relationships/tags" Target="../tags/tag5.xml"/><Relationship Id="rId9" Type="http://schemas.openxmlformats.org/officeDocument/2006/relationships/notesSlide" Target="../notesSlides/notesSlide4.xml"/><Relationship Id="rId1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1.xml"/><Relationship Id="rId7" Type="http://schemas.openxmlformats.org/officeDocument/2006/relationships/image" Target="../media/image9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3.png"/><Relationship Id="rId4" Type="http://schemas.openxmlformats.org/officeDocument/2006/relationships/tags" Target="../tags/tag12.xml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15.xml"/><Relationship Id="rId7" Type="http://schemas.openxmlformats.org/officeDocument/2006/relationships/image" Target="../media/image15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4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17.xml"/><Relationship Id="rId7" Type="http://schemas.openxmlformats.org/officeDocument/2006/relationships/image" Target="../media/image17.png"/><Relationship Id="rId2" Type="http://schemas.openxmlformats.org/officeDocument/2006/relationships/tags" Target="../tags/tag16.xml"/><Relationship Id="rId1" Type="http://schemas.openxmlformats.org/officeDocument/2006/relationships/vmlDrawing" Target="../drawings/vmlDrawing3.v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9.png"/><Relationship Id="rId4" Type="http://schemas.openxmlformats.org/officeDocument/2006/relationships/tags" Target="../tags/tag18.xml"/><Relationship Id="rId9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533400"/>
            <a:ext cx="6781800" cy="2133600"/>
          </a:xfrm>
        </p:spPr>
        <p:txBody>
          <a:bodyPr/>
          <a:lstStyle/>
          <a:p>
            <a:pPr algn="ctr" eaLnBrk="1" hangingPunct="1"/>
            <a:r>
              <a:rPr lang="en-US" sz="3200" dirty="0" smtClean="0"/>
              <a:t>ME751 </a:t>
            </a:r>
            <a:br>
              <a:rPr lang="en-US" sz="3200" dirty="0" smtClean="0"/>
            </a:br>
            <a:r>
              <a:rPr lang="en-US" sz="3200" dirty="0" smtClean="0"/>
              <a:t>Advanced Computational Multibody Dynamics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1335087"/>
          </a:xfrm>
        </p:spPr>
        <p:txBody>
          <a:bodyPr/>
          <a:lstStyle/>
          <a:p>
            <a:pPr eaLnBrk="1" hangingPunct="1"/>
            <a:r>
              <a:rPr lang="en-US" sz="2000" dirty="0" smtClean="0"/>
              <a:t>Section 9.3</a:t>
            </a:r>
          </a:p>
          <a:p>
            <a:pPr eaLnBrk="1" hangingPunct="1"/>
            <a:r>
              <a:rPr lang="en-US" sz="2000" dirty="0" smtClean="0"/>
              <a:t>February 11, 2010</a:t>
            </a:r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193675" y="6321425"/>
            <a:ext cx="12346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900" dirty="0">
                <a:latin typeface="Tahoma" pitchFamily="34" charset="0"/>
              </a:rPr>
              <a:t>© Dan Negrut, </a:t>
            </a:r>
            <a:r>
              <a:rPr lang="en-US" sz="900" dirty="0" smtClean="0">
                <a:latin typeface="Tahoma" pitchFamily="34" charset="0"/>
              </a:rPr>
              <a:t>2010</a:t>
            </a:r>
            <a:r>
              <a:rPr lang="en-US" sz="900" dirty="0">
                <a:latin typeface="Tahoma" pitchFamily="34" charset="0"/>
              </a:rPr>
              <a:t/>
            </a:r>
            <a:br>
              <a:rPr lang="en-US" sz="900" dirty="0">
                <a:latin typeface="Tahoma" pitchFamily="34" charset="0"/>
              </a:rPr>
            </a:br>
            <a:r>
              <a:rPr lang="en-US" sz="900" dirty="0" smtClean="0">
                <a:latin typeface="Tahoma" pitchFamily="34" charset="0"/>
              </a:rPr>
              <a:t>ME751</a:t>
            </a:r>
            <a:r>
              <a:rPr lang="en-US" sz="900" dirty="0">
                <a:latin typeface="Tahoma" pitchFamily="34" charset="0"/>
              </a:rPr>
              <a:t>, UW-Madison</a:t>
            </a:r>
          </a:p>
        </p:txBody>
      </p:sp>
      <p:sp>
        <p:nvSpPr>
          <p:cNvPr id="6" name="Rectangle 5"/>
          <p:cNvSpPr/>
          <p:nvPr/>
        </p:nvSpPr>
        <p:spPr>
          <a:xfrm>
            <a:off x="5257800" y="6181636"/>
            <a:ext cx="3810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“Success is a lousy teacher. It seduces smart people into thinking they can't lose.”  Bill Gates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22238"/>
            <a:ext cx="7696200" cy="1295400"/>
          </a:xfrm>
        </p:spPr>
        <p:txBody>
          <a:bodyPr/>
          <a:lstStyle/>
          <a:p>
            <a:r>
              <a:rPr lang="en-US" dirty="0" smtClean="0"/>
              <a:t>Part 1:</a:t>
            </a:r>
            <a:br>
              <a:rPr lang="en-US" dirty="0" smtClean="0"/>
            </a:br>
            <a:r>
              <a:rPr lang="en-US" dirty="0" smtClean="0"/>
              <a:t>The p and A One-To-One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024063"/>
            <a:ext cx="8534400" cy="4605337"/>
          </a:xfrm>
        </p:spPr>
        <p:txBody>
          <a:bodyPr/>
          <a:lstStyle/>
          <a:p>
            <a:r>
              <a:rPr lang="en-US" dirty="0" smtClean="0"/>
              <a:t>Given a set of “healthy” Euler Parameters </a:t>
            </a:r>
            <a:r>
              <a:rPr lang="en-US" b="1" dirty="0" smtClean="0"/>
              <a:t>p</a:t>
            </a:r>
            <a:r>
              <a:rPr lang="en-US" dirty="0" smtClean="0"/>
              <a:t>, we should prove that they lead to a unique and healthy orientation matrix </a:t>
            </a:r>
            <a:r>
              <a:rPr lang="en-US" b="1" dirty="0" smtClean="0"/>
              <a:t>A</a:t>
            </a:r>
          </a:p>
          <a:p>
            <a:pPr lvl="2"/>
            <a:r>
              <a:rPr lang="en-US" dirty="0" smtClean="0"/>
              <a:t>Healthy </a:t>
            </a:r>
            <a:r>
              <a:rPr lang="en-US" b="1" dirty="0" smtClean="0"/>
              <a:t>p</a:t>
            </a:r>
            <a:r>
              <a:rPr lang="en-US" dirty="0" smtClean="0"/>
              <a:t> : it satisfies the constraint </a:t>
            </a:r>
            <a:r>
              <a:rPr lang="en-US" b="1" dirty="0" err="1" smtClean="0">
                <a:latin typeface="Arial"/>
              </a:rPr>
              <a:t>p</a:t>
            </a:r>
            <a:r>
              <a:rPr lang="en-US" baseline="30000" dirty="0" err="1" smtClean="0">
                <a:latin typeface="Arial"/>
              </a:rPr>
              <a:t>T</a:t>
            </a:r>
            <a:r>
              <a:rPr lang="en-US" dirty="0" smtClean="0">
                <a:latin typeface="cmsy10"/>
              </a:rPr>
              <a:t>¢</a:t>
            </a:r>
            <a:r>
              <a:rPr lang="en-US" dirty="0" smtClean="0"/>
              <a:t> </a:t>
            </a:r>
            <a:r>
              <a:rPr lang="en-US" b="1" dirty="0" smtClean="0"/>
              <a:t>p</a:t>
            </a:r>
            <a:r>
              <a:rPr lang="en-US" dirty="0" smtClean="0"/>
              <a:t> = 1</a:t>
            </a:r>
          </a:p>
          <a:p>
            <a:pPr lvl="2"/>
            <a:r>
              <a:rPr lang="en-US" dirty="0" smtClean="0"/>
              <a:t>Healthy </a:t>
            </a:r>
            <a:r>
              <a:rPr lang="en-US" b="1" dirty="0" smtClean="0"/>
              <a:t>A</a:t>
            </a:r>
            <a:r>
              <a:rPr lang="en-US" dirty="0" smtClean="0"/>
              <a:t>: the matrix is orthonormal (</a:t>
            </a:r>
            <a:r>
              <a:rPr lang="en-US" b="1" dirty="0" smtClean="0">
                <a:latin typeface="Arial"/>
              </a:rPr>
              <a:t>A</a:t>
            </a:r>
            <a:r>
              <a:rPr lang="en-US" baseline="30000" dirty="0" smtClean="0">
                <a:latin typeface="Arial"/>
              </a:rPr>
              <a:t>T</a:t>
            </a:r>
            <a:r>
              <a:rPr lang="en-US" dirty="0" smtClean="0">
                <a:latin typeface="cmsy10"/>
              </a:rPr>
              <a:t>¢</a:t>
            </a:r>
            <a:r>
              <a:rPr lang="en-US" dirty="0" smtClean="0"/>
              <a:t> </a:t>
            </a:r>
            <a:r>
              <a:rPr lang="en-US" b="1" dirty="0" smtClean="0">
                <a:latin typeface="Arial"/>
              </a:rPr>
              <a:t>A</a:t>
            </a:r>
            <a:r>
              <a:rPr lang="en-US" dirty="0" smtClean="0">
                <a:latin typeface="Arial"/>
              </a:rPr>
              <a:t>=</a:t>
            </a:r>
            <a:r>
              <a:rPr lang="en-US" b="1" dirty="0" smtClean="0">
                <a:latin typeface="Arial"/>
              </a:rPr>
              <a:t>I</a:t>
            </a:r>
            <a:r>
              <a:rPr lang="en-US" baseline="-25000" dirty="0" smtClean="0">
                <a:latin typeface="Arial"/>
              </a:rPr>
              <a:t>3</a:t>
            </a:r>
            <a:r>
              <a:rPr lang="en-US" dirty="0" smtClean="0"/>
              <a:t>)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Recall that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Moreover, according to Eq. (1), it’s obvious that given p=[</a:t>
            </a:r>
            <a:r>
              <a:rPr lang="en-US" dirty="0" smtClean="0">
                <a:latin typeface="Arial"/>
              </a:rPr>
              <a:t>e</a:t>
            </a:r>
            <a:r>
              <a:rPr lang="en-US" baseline="-25000" dirty="0" smtClean="0">
                <a:latin typeface="Arial"/>
              </a:rPr>
              <a:t>0</a:t>
            </a:r>
            <a:r>
              <a:rPr lang="en-US" dirty="0" smtClean="0"/>
              <a:t>, </a:t>
            </a:r>
            <a:r>
              <a:rPr lang="en-US" dirty="0" smtClean="0">
                <a:latin typeface="Arial"/>
              </a:rPr>
              <a:t>e</a:t>
            </a:r>
            <a:r>
              <a:rPr lang="en-US" baseline="-25000" dirty="0" smtClean="0"/>
              <a:t>1</a:t>
            </a:r>
            <a:r>
              <a:rPr lang="en-US" dirty="0" smtClean="0">
                <a:latin typeface="Arial"/>
              </a:rPr>
              <a:t>,e</a:t>
            </a:r>
            <a:r>
              <a:rPr lang="en-US" baseline="-25000" dirty="0" smtClean="0"/>
              <a:t>2</a:t>
            </a:r>
            <a:r>
              <a:rPr lang="en-US" dirty="0" smtClean="0">
                <a:latin typeface="Arial"/>
              </a:rPr>
              <a:t>,e</a:t>
            </a:r>
            <a:r>
              <a:rPr lang="en-US" baseline="-25000" dirty="0" smtClean="0"/>
              <a:t>3</a:t>
            </a:r>
            <a:r>
              <a:rPr lang="en-US" dirty="0" smtClean="0">
                <a:latin typeface="Arial"/>
              </a:rPr>
              <a:t>]</a:t>
            </a:r>
            <a:r>
              <a:rPr lang="en-US" baseline="30000" dirty="0" smtClean="0">
                <a:latin typeface="Arial"/>
              </a:rPr>
              <a:t>T</a:t>
            </a:r>
            <a:r>
              <a:rPr lang="en-US" dirty="0" smtClean="0"/>
              <a:t> the matrix </a:t>
            </a:r>
            <a:r>
              <a:rPr lang="en-US" b="1" dirty="0" smtClean="0"/>
              <a:t>A</a:t>
            </a:r>
            <a:r>
              <a:rPr lang="en-US" dirty="0" smtClean="0"/>
              <a:t> is unique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10" name="Picture 9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219200" y="3886200"/>
            <a:ext cx="7355269" cy="1065021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711920" y="5257800"/>
            <a:ext cx="5231457" cy="304774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176517" y="381000"/>
            <a:ext cx="1938283" cy="38081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22238"/>
            <a:ext cx="7696200" cy="1554162"/>
          </a:xfrm>
        </p:spPr>
        <p:txBody>
          <a:bodyPr/>
          <a:lstStyle/>
          <a:p>
            <a:r>
              <a:rPr lang="en-US" sz="2000" dirty="0" smtClean="0"/>
              <a:t>[pp.341]</a:t>
            </a:r>
            <a:br>
              <a:rPr lang="en-US" sz="2000" dirty="0" smtClean="0"/>
            </a:br>
            <a:r>
              <a:rPr lang="en-US" dirty="0" smtClean="0"/>
              <a:t>Part 2:</a:t>
            </a:r>
            <a:br>
              <a:rPr lang="en-US" dirty="0" smtClean="0"/>
            </a:br>
            <a:r>
              <a:rPr lang="en-US" dirty="0" smtClean="0"/>
              <a:t>The p and A One-To-One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024063"/>
            <a:ext cx="8534400" cy="4605337"/>
          </a:xfrm>
        </p:spPr>
        <p:txBody>
          <a:bodyPr/>
          <a:lstStyle/>
          <a:p>
            <a:r>
              <a:rPr lang="en-US" dirty="0" smtClean="0"/>
              <a:t>Need to prove that given a rotation matrix </a:t>
            </a:r>
            <a:r>
              <a:rPr lang="en-US" b="1" dirty="0" smtClean="0"/>
              <a:t>A</a:t>
            </a:r>
            <a:r>
              <a:rPr lang="en-US" dirty="0" smtClean="0"/>
              <a:t>, that is, an orientation of the rigid body, there is a unique set of “healthy” Euler Parameters </a:t>
            </a:r>
            <a:r>
              <a:rPr lang="en-US" b="1" dirty="0" smtClean="0"/>
              <a:t>p</a:t>
            </a:r>
            <a:r>
              <a:rPr lang="en-US" dirty="0" smtClean="0"/>
              <a:t> that are associated with that orientation of the body</a:t>
            </a:r>
          </a:p>
          <a:p>
            <a:endParaRPr lang="en-US" dirty="0" smtClean="0"/>
          </a:p>
          <a:p>
            <a:r>
              <a:rPr lang="en-US" dirty="0" smtClean="0"/>
              <a:t>The basic idea of the analysis: given the entries </a:t>
            </a:r>
            <a:r>
              <a:rPr lang="en-US" dirty="0" smtClean="0">
                <a:latin typeface="Arial"/>
              </a:rPr>
              <a:t>a</a:t>
            </a:r>
            <a:r>
              <a:rPr lang="en-US" baseline="-25000" dirty="0" smtClean="0">
                <a:latin typeface="Arial"/>
              </a:rPr>
              <a:t>11</a:t>
            </a:r>
            <a:r>
              <a:rPr lang="en-US" dirty="0" smtClean="0"/>
              <a:t>, …, </a:t>
            </a:r>
            <a:r>
              <a:rPr lang="en-US" dirty="0" smtClean="0">
                <a:latin typeface="Arial"/>
              </a:rPr>
              <a:t>a</a:t>
            </a:r>
            <a:r>
              <a:rPr lang="en-US" baseline="-25000" dirty="0" smtClean="0">
                <a:latin typeface="Arial"/>
              </a:rPr>
              <a:t>33</a:t>
            </a:r>
            <a:r>
              <a:rPr lang="en-US" dirty="0" smtClean="0"/>
              <a:t> of a healthy </a:t>
            </a:r>
            <a:r>
              <a:rPr lang="en-US" b="1" dirty="0" smtClean="0"/>
              <a:t>A</a:t>
            </a:r>
            <a:r>
              <a:rPr lang="en-US" dirty="0" smtClean="0"/>
              <a:t>, we should show that they lead to a unique </a:t>
            </a:r>
            <a:r>
              <a:rPr lang="en-US" b="1" dirty="0" smtClean="0"/>
              <a:t>p</a:t>
            </a:r>
            <a:r>
              <a:rPr lang="en-US" dirty="0" smtClean="0"/>
              <a:t>.  </a:t>
            </a:r>
          </a:p>
          <a:p>
            <a:pPr lvl="1"/>
            <a:r>
              <a:rPr lang="en-US" dirty="0" smtClean="0"/>
              <a:t>If it turns out that </a:t>
            </a:r>
            <a:r>
              <a:rPr lang="en-US" b="1" dirty="0" smtClean="0"/>
              <a:t>p</a:t>
            </a:r>
            <a:r>
              <a:rPr lang="en-US" dirty="0" smtClean="0"/>
              <a:t> is not unique, can we live with it?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11" name="Picture 10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524000" y="4800600"/>
            <a:ext cx="6271621" cy="1065014"/>
          </a:xfrm>
          <a:prstGeom prst="rect">
            <a:avLst/>
          </a:prstGeom>
          <a:noFill/>
          <a:ln/>
          <a:effectLst/>
        </p:spPr>
      </p:pic>
      <p:sp>
        <p:nvSpPr>
          <p:cNvPr id="6" name="Rectangle 5"/>
          <p:cNvSpPr/>
          <p:nvPr/>
        </p:nvSpPr>
        <p:spPr>
          <a:xfrm>
            <a:off x="1752600" y="6172200"/>
            <a:ext cx="17059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These nine entries </a:t>
            </a:r>
            <a:br>
              <a:rPr lang="en-US" sz="1400" dirty="0" smtClean="0"/>
            </a:br>
            <a:r>
              <a:rPr lang="en-US" sz="1400" dirty="0" smtClean="0"/>
              <a:t>are given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5105400" y="6321623"/>
            <a:ext cx="31293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Can you get </a:t>
            </a:r>
            <a:r>
              <a:rPr lang="en-US" sz="1400" dirty="0" smtClean="0">
                <a:latin typeface="Arial"/>
              </a:rPr>
              <a:t>e</a:t>
            </a:r>
            <a:r>
              <a:rPr lang="en-US" sz="1400" baseline="-25000" dirty="0" smtClean="0">
                <a:latin typeface="Arial"/>
              </a:rPr>
              <a:t>0</a:t>
            </a:r>
            <a:r>
              <a:rPr lang="en-US" sz="1400" dirty="0" smtClean="0"/>
              <a:t> , </a:t>
            </a:r>
            <a:r>
              <a:rPr lang="en-US" sz="1400" dirty="0" smtClean="0">
                <a:latin typeface="Arial"/>
              </a:rPr>
              <a:t>e</a:t>
            </a:r>
            <a:r>
              <a:rPr lang="en-US" sz="1400" baseline="-25000" dirty="0" smtClean="0">
                <a:latin typeface="Arial"/>
              </a:rPr>
              <a:t>1</a:t>
            </a:r>
            <a:r>
              <a:rPr lang="en-US" sz="1400" dirty="0" smtClean="0"/>
              <a:t> , </a:t>
            </a:r>
            <a:r>
              <a:rPr lang="en-US" sz="1400" dirty="0" smtClean="0">
                <a:latin typeface="Arial"/>
              </a:rPr>
              <a:t>e</a:t>
            </a:r>
            <a:r>
              <a:rPr lang="en-US" sz="1400" baseline="-25000" dirty="0" smtClean="0">
                <a:latin typeface="Arial"/>
              </a:rPr>
              <a:t>2</a:t>
            </a:r>
            <a:r>
              <a:rPr lang="en-US" sz="1400" dirty="0" smtClean="0"/>
              <a:t> , </a:t>
            </a:r>
            <a:r>
              <a:rPr lang="en-US" sz="1400" dirty="0" smtClean="0">
                <a:latin typeface="Arial"/>
              </a:rPr>
              <a:t>e</a:t>
            </a:r>
            <a:r>
              <a:rPr lang="en-US" sz="1400" baseline="-25000" dirty="0" smtClean="0">
                <a:latin typeface="Arial"/>
              </a:rPr>
              <a:t>3</a:t>
            </a:r>
            <a:r>
              <a:rPr lang="en-US" sz="1400" dirty="0" smtClean="0"/>
              <a:t> uniquely?</a:t>
            </a:r>
            <a:endParaRPr lang="en-US" sz="1400" dirty="0"/>
          </a:p>
        </p:txBody>
      </p:sp>
      <p:pic>
        <p:nvPicPr>
          <p:cNvPr id="8" name="Picture 7" descr="arrows2.jpg"/>
          <p:cNvPicPr>
            <a:picLocks noChangeAspect="1"/>
          </p:cNvPicPr>
          <p:nvPr/>
        </p:nvPicPr>
        <p:blipFill>
          <a:blip r:embed="rId6" cstate="print"/>
          <a:srcRect l="69958" t="68889" r="7233" b="27778"/>
          <a:stretch>
            <a:fillRect/>
          </a:stretch>
        </p:blipFill>
        <p:spPr>
          <a:xfrm rot="5757343" flipH="1">
            <a:off x="2275809" y="5900207"/>
            <a:ext cx="446476" cy="228600"/>
          </a:xfrm>
          <a:prstGeom prst="rect">
            <a:avLst/>
          </a:prstGeom>
        </p:spPr>
      </p:pic>
      <p:pic>
        <p:nvPicPr>
          <p:cNvPr id="9" name="Picture 8" descr="arrows2.jpg"/>
          <p:cNvPicPr>
            <a:picLocks noChangeAspect="1"/>
          </p:cNvPicPr>
          <p:nvPr/>
        </p:nvPicPr>
        <p:blipFill>
          <a:blip r:embed="rId6" cstate="print"/>
          <a:srcRect l="69958" t="68889" r="7233" b="27778"/>
          <a:stretch>
            <a:fillRect/>
          </a:stretch>
        </p:blipFill>
        <p:spPr>
          <a:xfrm rot="14572892">
            <a:off x="4742138" y="6048574"/>
            <a:ext cx="588774" cy="228600"/>
          </a:xfrm>
          <a:prstGeom prst="rect">
            <a:avLst/>
          </a:prstGeom>
        </p:spPr>
      </p:pic>
      <p:pic>
        <p:nvPicPr>
          <p:cNvPr id="12" name="Picture 11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209799" y="609600"/>
            <a:ext cx="2326131" cy="457016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7772400" cy="1401762"/>
          </a:xfrm>
        </p:spPr>
        <p:txBody>
          <a:bodyPr/>
          <a:lstStyle/>
          <a:p>
            <a:r>
              <a:rPr lang="en-US" sz="2000" dirty="0" smtClean="0"/>
              <a:t>[pp.341]</a:t>
            </a:r>
            <a:br>
              <a:rPr lang="en-US" sz="2000" dirty="0" smtClean="0"/>
            </a:br>
            <a:r>
              <a:rPr lang="en-US" dirty="0" smtClean="0"/>
              <a:t>Part 2: </a:t>
            </a:r>
            <a:br>
              <a:rPr lang="en-US" dirty="0" smtClean="0"/>
            </a:br>
            <a:r>
              <a:rPr lang="en-US" dirty="0" smtClean="0"/>
              <a:t>Two Possible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871663"/>
            <a:ext cx="8229600" cy="4224337"/>
          </a:xfrm>
        </p:spPr>
        <p:txBody>
          <a:bodyPr/>
          <a:lstStyle/>
          <a:p>
            <a:r>
              <a:rPr lang="en-US" dirty="0" smtClean="0"/>
              <a:t>Note that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Based on the value of </a:t>
            </a:r>
            <a:r>
              <a:rPr lang="en-US" dirty="0" smtClean="0">
                <a:latin typeface="Arial"/>
              </a:rPr>
              <a:t>e</a:t>
            </a:r>
            <a:r>
              <a:rPr lang="en-US" baseline="-25000" dirty="0" smtClean="0">
                <a:latin typeface="Arial"/>
              </a:rPr>
              <a:t>0</a:t>
            </a:r>
            <a:r>
              <a:rPr lang="en-US" dirty="0" smtClean="0"/>
              <a:t> we have two cases associated with Part 2:</a:t>
            </a:r>
          </a:p>
          <a:p>
            <a:pPr lvl="1"/>
            <a:r>
              <a:rPr lang="en-US" dirty="0" smtClean="0">
                <a:latin typeface="Arial"/>
              </a:rPr>
              <a:t>Case 1: e</a:t>
            </a:r>
            <a:r>
              <a:rPr lang="en-US" baseline="-25000" dirty="0" smtClean="0">
                <a:latin typeface="Arial"/>
              </a:rPr>
              <a:t>0</a:t>
            </a:r>
            <a:r>
              <a:rPr lang="en-US" dirty="0" smtClean="0"/>
              <a:t> </a:t>
            </a:r>
            <a:r>
              <a:rPr lang="en-US" dirty="0" smtClean="0">
                <a:latin typeface="Symbol"/>
                <a:sym typeface="Symbol"/>
              </a:rPr>
              <a:t></a:t>
            </a:r>
            <a:r>
              <a:rPr lang="en-US" dirty="0" smtClean="0"/>
              <a:t> 0</a:t>
            </a:r>
          </a:p>
          <a:p>
            <a:pPr lvl="2"/>
            <a:r>
              <a:rPr lang="en-US" dirty="0" smtClean="0"/>
              <a:t>Note that in this case the sign of </a:t>
            </a:r>
            <a:r>
              <a:rPr lang="en-US" dirty="0" smtClean="0">
                <a:latin typeface="Arial"/>
              </a:rPr>
              <a:t>e</a:t>
            </a:r>
            <a:r>
              <a:rPr lang="en-US" baseline="-25000" dirty="0" smtClean="0">
                <a:latin typeface="Arial"/>
              </a:rPr>
              <a:t>0</a:t>
            </a:r>
            <a:r>
              <a:rPr lang="en-US" dirty="0" smtClean="0"/>
              <a:t> is arbitrary and not important (more later)</a:t>
            </a:r>
          </a:p>
          <a:p>
            <a:pPr lvl="2"/>
            <a:r>
              <a:rPr lang="en-US" dirty="0" smtClean="0"/>
              <a:t>Nonetheless, in what follows we’ll have to stick with that sign decision</a:t>
            </a:r>
          </a:p>
          <a:p>
            <a:pPr lvl="1"/>
            <a:r>
              <a:rPr lang="en-US" dirty="0" smtClean="0">
                <a:latin typeface="Arial"/>
              </a:rPr>
              <a:t>Case 2: e</a:t>
            </a:r>
            <a:r>
              <a:rPr lang="en-US" baseline="-25000" dirty="0" smtClean="0">
                <a:latin typeface="Arial"/>
              </a:rPr>
              <a:t>0</a:t>
            </a:r>
            <a:r>
              <a:rPr lang="en-US" dirty="0" smtClean="0">
                <a:latin typeface="Arial"/>
              </a:rPr>
              <a:t>=0</a:t>
            </a:r>
            <a:endParaRPr lang="en-US" dirty="0">
              <a:latin typeface="Arial"/>
            </a:endParaRPr>
          </a:p>
        </p:txBody>
      </p:sp>
      <p:pic>
        <p:nvPicPr>
          <p:cNvPr id="8" name="Content Placeholder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381000" y="2895600"/>
            <a:ext cx="8305816" cy="940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209799" y="533400"/>
            <a:ext cx="2326131" cy="457016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7772400" cy="1096962"/>
          </a:xfrm>
        </p:spPr>
        <p:txBody>
          <a:bodyPr/>
          <a:lstStyle/>
          <a:p>
            <a:r>
              <a:rPr lang="en-US" sz="2000" dirty="0" smtClean="0"/>
              <a:t>[pp.341]</a:t>
            </a:r>
            <a:br>
              <a:rPr lang="en-US" sz="2000" dirty="0" smtClean="0"/>
            </a:br>
            <a:r>
              <a:rPr lang="en-US" dirty="0" smtClean="0"/>
              <a:t>Part 2, Case 1: </a:t>
            </a:r>
            <a:r>
              <a:rPr lang="en-US" b="0" dirty="0" smtClean="0">
                <a:latin typeface="Arial"/>
              </a:rPr>
              <a:t>e</a:t>
            </a:r>
            <a:r>
              <a:rPr lang="en-US" baseline="-25000" dirty="0" smtClean="0">
                <a:latin typeface="Arial"/>
              </a:rPr>
              <a:t>0</a:t>
            </a:r>
            <a:r>
              <a:rPr lang="en-US" dirty="0" smtClean="0"/>
              <a:t> </a:t>
            </a:r>
            <a:r>
              <a:rPr lang="en-US" dirty="0" smtClean="0">
                <a:latin typeface="Symbol"/>
                <a:sym typeface="Symbol"/>
              </a:rPr>
              <a:t></a:t>
            </a:r>
            <a:r>
              <a:rPr lang="en-US" dirty="0" smtClean="0"/>
              <a:t> 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that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Then, with </a:t>
            </a:r>
            <a:r>
              <a:rPr lang="en-US" dirty="0" smtClean="0">
                <a:latin typeface="Arial"/>
              </a:rPr>
              <a:t>e</a:t>
            </a:r>
            <a:r>
              <a:rPr lang="en-US" baseline="-25000" dirty="0" smtClean="0">
                <a:latin typeface="Arial"/>
              </a:rPr>
              <a:t>0</a:t>
            </a:r>
            <a:r>
              <a:rPr lang="en-US" dirty="0" smtClean="0">
                <a:latin typeface="Symbol"/>
                <a:sym typeface="Symbol"/>
              </a:rPr>
              <a:t></a:t>
            </a:r>
            <a:r>
              <a:rPr lang="en-US" dirty="0" smtClean="0"/>
              <a:t> 0 available to you (see previous slide), you get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From where,</a:t>
            </a:r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219200" y="2133600"/>
            <a:ext cx="6271621" cy="1065014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3505200" y="3886200"/>
            <a:ext cx="1905012" cy="990606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3733800" y="5359906"/>
            <a:ext cx="1371602" cy="14218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543800" cy="808038"/>
          </a:xfrm>
        </p:spPr>
        <p:txBody>
          <a:bodyPr/>
          <a:lstStyle/>
          <a:p>
            <a:r>
              <a:rPr lang="en-US" dirty="0" smtClean="0"/>
              <a:t>“p” or “–p”?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304800" y="1828790"/>
            <a:ext cx="8356110" cy="47244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7543800" cy="1036638"/>
          </a:xfrm>
        </p:spPr>
        <p:txBody>
          <a:bodyPr/>
          <a:lstStyle/>
          <a:p>
            <a:r>
              <a:rPr lang="en-US" sz="2400" dirty="0" smtClean="0"/>
              <a:t>[AO]</a:t>
            </a:r>
            <a:br>
              <a:rPr lang="en-US" sz="2400" dirty="0" smtClean="0"/>
            </a:br>
            <a:r>
              <a:rPr lang="en-US" dirty="0" smtClean="0"/>
              <a:t>Exercise</a:t>
            </a:r>
            <a:endParaRPr lang="en-US" dirty="0"/>
          </a:p>
        </p:txBody>
      </p:sp>
      <p:pic>
        <p:nvPicPr>
          <p:cNvPr id="6" name="Content Placeholder 5" descr="TP_tmp.png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28600" y="1981200"/>
            <a:ext cx="8356110" cy="203149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7543800" cy="1036638"/>
          </a:xfrm>
        </p:spPr>
        <p:txBody>
          <a:bodyPr/>
          <a:lstStyle/>
          <a:p>
            <a:r>
              <a:rPr lang="en-US" sz="2400" dirty="0" smtClean="0"/>
              <a:t>[HW]</a:t>
            </a:r>
            <a:br>
              <a:rPr lang="en-US" sz="2400" dirty="0" smtClean="0"/>
            </a:br>
            <a:r>
              <a:rPr lang="en-US" dirty="0" smtClean="0"/>
              <a:t>Exercise</a:t>
            </a:r>
            <a:endParaRPr lang="en-US" dirty="0"/>
          </a:p>
        </p:txBody>
      </p:sp>
      <p:pic>
        <p:nvPicPr>
          <p:cNvPr id="9" name="Picture 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229333" y="1981200"/>
            <a:ext cx="8354640" cy="2793007"/>
          </a:xfrm>
          <a:prstGeom prst="rect">
            <a:avLst/>
          </a:prstGeom>
          <a:noFill/>
          <a:ln/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162"/>
            <a:ext cx="7543800" cy="731838"/>
          </a:xfrm>
        </p:spPr>
        <p:txBody>
          <a:bodyPr/>
          <a:lstStyle/>
          <a:p>
            <a:r>
              <a:rPr lang="en-US" dirty="0" smtClean="0"/>
              <a:t>Putting Things in Perspective…</a:t>
            </a:r>
            <a:endParaRPr lang="en-US" dirty="0"/>
          </a:p>
        </p:txBody>
      </p:sp>
      <p:pic>
        <p:nvPicPr>
          <p:cNvPr id="7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178534" y="1981189"/>
            <a:ext cx="8355620" cy="4495546"/>
          </a:xfrm>
          <a:prstGeom prst="rect">
            <a:avLst/>
          </a:prstGeom>
          <a:noFill/>
          <a:ln/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98438"/>
            <a:ext cx="4648200" cy="1096962"/>
          </a:xfrm>
        </p:spPr>
        <p:txBody>
          <a:bodyPr/>
          <a:lstStyle/>
          <a:p>
            <a:r>
              <a:rPr lang="en-US" sz="2000" dirty="0" smtClean="0"/>
              <a:t>[pp.341]</a:t>
            </a:r>
            <a:br>
              <a:rPr lang="en-US" sz="2000" dirty="0" smtClean="0"/>
            </a:br>
            <a:r>
              <a:rPr lang="en-US" dirty="0" smtClean="0"/>
              <a:t>Part 2, Case 2: </a:t>
            </a:r>
            <a:r>
              <a:rPr lang="en-US" b="0" dirty="0" smtClean="0">
                <a:latin typeface="Arial"/>
              </a:rPr>
              <a:t>e</a:t>
            </a:r>
            <a:r>
              <a:rPr lang="en-US" baseline="-25000" dirty="0" smtClean="0">
                <a:latin typeface="Arial"/>
              </a:rPr>
              <a:t>0</a:t>
            </a:r>
            <a:r>
              <a:rPr lang="en-US" dirty="0" smtClean="0"/>
              <a:t> </a:t>
            </a:r>
            <a:r>
              <a:rPr lang="en-US" dirty="0" smtClean="0">
                <a:latin typeface="Symbol"/>
                <a:sym typeface="Symbol"/>
              </a:rPr>
              <a:t>=</a:t>
            </a:r>
            <a:r>
              <a:rPr lang="en-US" dirty="0" smtClean="0"/>
              <a:t> 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4580561" y="76200"/>
            <a:ext cx="4487239" cy="762000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381000" y="1828800"/>
            <a:ext cx="8382008" cy="4607163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7543800" cy="1036638"/>
          </a:xfrm>
        </p:spPr>
        <p:txBody>
          <a:bodyPr/>
          <a:lstStyle/>
          <a:p>
            <a:r>
              <a:rPr lang="en-US" sz="2400" dirty="0" smtClean="0"/>
              <a:t>[HW]</a:t>
            </a:r>
            <a:br>
              <a:rPr lang="en-US" sz="2400" dirty="0" smtClean="0"/>
            </a:br>
            <a:r>
              <a:rPr lang="en-US" dirty="0" smtClean="0"/>
              <a:t>Exercise</a:t>
            </a:r>
            <a:endParaRPr lang="en-US" dirty="0"/>
          </a:p>
        </p:txBody>
      </p:sp>
      <p:pic>
        <p:nvPicPr>
          <p:cNvPr id="7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165079" y="1981200"/>
            <a:ext cx="8329279" cy="1599734"/>
          </a:xfrm>
          <a:prstGeom prst="rect">
            <a:avLst/>
          </a:prstGeom>
          <a:noFill/>
          <a:ln/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543800" cy="682844"/>
          </a:xfrm>
        </p:spPr>
        <p:txBody>
          <a:bodyPr/>
          <a:lstStyle/>
          <a:p>
            <a:pPr eaLnBrk="1" hangingPunct="1"/>
            <a:r>
              <a:rPr lang="en-US" dirty="0" smtClean="0"/>
              <a:t>Before we get started…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686800" cy="4724400"/>
          </a:xfrm>
        </p:spPr>
        <p:txBody>
          <a:bodyPr/>
          <a:lstStyle/>
          <a:p>
            <a:pPr eaLnBrk="1" hangingPunct="1"/>
            <a:r>
              <a:rPr lang="en-US" dirty="0" smtClean="0"/>
              <a:t>Last Time:</a:t>
            </a:r>
          </a:p>
          <a:p>
            <a:pPr lvl="1" eaLnBrk="1" hangingPunct="1"/>
            <a:r>
              <a:rPr lang="en-US" dirty="0" smtClean="0"/>
              <a:t>Describing the orientation of a body using Euler Angles</a:t>
            </a:r>
          </a:p>
          <a:p>
            <a:pPr lvl="1" eaLnBrk="1" hangingPunct="1"/>
            <a:r>
              <a:rPr lang="en-US" dirty="0" smtClean="0"/>
              <a:t>Describing the orientation of a body using Euler Parameters</a:t>
            </a:r>
          </a:p>
          <a:p>
            <a:pPr lvl="2" eaLnBrk="1" hangingPunct="1"/>
            <a:endParaRPr lang="en-US" dirty="0" smtClean="0"/>
          </a:p>
          <a:p>
            <a:pPr eaLnBrk="1" hangingPunct="1"/>
            <a:r>
              <a:rPr lang="en-US" dirty="0" smtClean="0"/>
              <a:t>Today:</a:t>
            </a:r>
          </a:p>
          <a:p>
            <a:pPr lvl="1" eaLnBrk="1" hangingPunct="1"/>
            <a:r>
              <a:rPr lang="en-US" sz="2000" dirty="0" smtClean="0"/>
              <a:t>Finish Euler Parameters discussion </a:t>
            </a:r>
          </a:p>
          <a:p>
            <a:pPr lvl="1" eaLnBrk="1" hangingPunct="1"/>
            <a:r>
              <a:rPr lang="en-US" sz="2000" dirty="0" smtClean="0"/>
              <a:t>Rigid Body 3D Kinematics</a:t>
            </a:r>
          </a:p>
          <a:p>
            <a:pPr lvl="1" eaLnBrk="1" hangingPunct="1"/>
            <a:r>
              <a:rPr lang="en-US" sz="2000" dirty="0" smtClean="0"/>
              <a:t>Kinematic constraints</a:t>
            </a:r>
            <a:endParaRPr lang="en-US" dirty="0" smtClean="0"/>
          </a:p>
          <a:p>
            <a:pPr lvl="2" eaLnBrk="1" hangingPunct="1"/>
            <a:endParaRPr lang="en-US" dirty="0" smtClean="0"/>
          </a:p>
          <a:p>
            <a:pPr eaLnBrk="1" hangingPunct="1"/>
            <a:r>
              <a:rPr lang="en-US" dirty="0" smtClean="0"/>
              <a:t>HW4 </a:t>
            </a:r>
          </a:p>
          <a:p>
            <a:pPr lvl="1" eaLnBrk="1" hangingPunct="1"/>
            <a:r>
              <a:rPr lang="en-US" dirty="0" smtClean="0"/>
              <a:t>Posted this afternoon, due on Feb. 18</a:t>
            </a:r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dirty="0" smtClean="0"/>
              <a:t>Quick Remark: start thinking about Final Project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001000" cy="914400"/>
          </a:xfrm>
        </p:spPr>
        <p:txBody>
          <a:bodyPr/>
          <a:lstStyle/>
          <a:p>
            <a:r>
              <a:rPr lang="en-US" sz="2400" dirty="0" smtClean="0"/>
              <a:t>Euler Parameters: </a:t>
            </a:r>
            <a:br>
              <a:rPr lang="en-US" sz="2400" dirty="0" smtClean="0"/>
            </a:br>
            <a:r>
              <a:rPr lang="en-US" sz="2400" dirty="0" smtClean="0"/>
              <a:t>The One-To-One Mapping to A – Concluding Remarks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328863"/>
            <a:ext cx="8534400" cy="3843337"/>
          </a:xfrm>
        </p:spPr>
        <p:txBody>
          <a:bodyPr/>
          <a:lstStyle/>
          <a:p>
            <a:r>
              <a:rPr lang="en-US" dirty="0" smtClean="0"/>
              <a:t>One-To-One Mapping, Euler Parameter to Body Orientation, final word: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Things worked out well…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>
              <a:buNone/>
            </a:pPr>
            <a:r>
              <a:rPr lang="en-US" dirty="0" smtClean="0"/>
              <a:t>…(with the caveat that you have for each </a:t>
            </a:r>
            <a:r>
              <a:rPr lang="en-US" b="1" dirty="0" smtClean="0"/>
              <a:t>A</a:t>
            </a:r>
            <a:r>
              <a:rPr lang="en-US" dirty="0" smtClean="0"/>
              <a:t> two </a:t>
            </a:r>
            <a:r>
              <a:rPr lang="en-US" b="1" dirty="0" smtClean="0"/>
              <a:t>p</a:t>
            </a:r>
            <a:r>
              <a:rPr lang="en-US" dirty="0" smtClean="0"/>
              <a:t> sets, yet they are far apart and there is no danger to get confused)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[New Topic]</a:t>
            </a:r>
            <a:br>
              <a:rPr lang="en-US" sz="2000" dirty="0" smtClean="0"/>
            </a:br>
            <a:r>
              <a:rPr lang="en-US" dirty="0" smtClean="0"/>
              <a:t>Euler Parameter Identities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2938"/>
            <a:ext cx="8382000" cy="4411662"/>
          </a:xfrm>
        </p:spPr>
        <p:txBody>
          <a:bodyPr/>
          <a:lstStyle/>
          <a:p>
            <a:r>
              <a:rPr lang="en-US" dirty="0" smtClean="0"/>
              <a:t>We’ll discuss a couple of identities (formulas) that involve the Euler parameters.  Why?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They are needed for the discussion regarding the angular velocity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They are needed later on when discussing about the concept of virtual displacement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There is very little intuition behind these identities (at least to me)</a:t>
            </a:r>
          </a:p>
          <a:p>
            <a:pPr lvl="1"/>
            <a:r>
              <a:rPr lang="en-US" dirty="0" smtClean="0"/>
              <a:t>Take them as they are: some helpers who are going to show up here and there in proving various results that involve the matrix </a:t>
            </a:r>
            <a:r>
              <a:rPr lang="en-US" b="1" dirty="0" smtClean="0"/>
              <a:t>A</a:t>
            </a:r>
            <a:r>
              <a:rPr lang="en-US" dirty="0" smtClean="0"/>
              <a:t> or its time derivatives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 Level Identities</a:t>
            </a:r>
            <a:br>
              <a:rPr lang="en-US" dirty="0" smtClean="0"/>
            </a:br>
            <a:r>
              <a:rPr lang="en-US" sz="2400" dirty="0" smtClean="0"/>
              <a:t>[Level 0 Identities][p.343]</a:t>
            </a:r>
            <a:endParaRPr lang="en-US" dirty="0"/>
          </a:p>
        </p:txBody>
      </p:sp>
      <p:pic>
        <p:nvPicPr>
          <p:cNvPr id="10" name="Picture 9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304800" y="2133600"/>
            <a:ext cx="8610689" cy="3852150"/>
          </a:xfrm>
          <a:prstGeom prst="rect">
            <a:avLst/>
          </a:prstGeom>
          <a:noFill/>
          <a:ln/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58762"/>
            <a:ext cx="7543800" cy="1036638"/>
          </a:xfrm>
        </p:spPr>
        <p:txBody>
          <a:bodyPr/>
          <a:lstStyle/>
          <a:p>
            <a:r>
              <a:rPr lang="en-US" dirty="0" smtClean="0"/>
              <a:t>Velocity Level Identities</a:t>
            </a:r>
            <a:br>
              <a:rPr lang="en-US" dirty="0" smtClean="0"/>
            </a:br>
            <a:r>
              <a:rPr lang="en-US" sz="2400" dirty="0" smtClean="0"/>
              <a:t>[Level 1 Identities][p.344]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pic>
        <p:nvPicPr>
          <p:cNvPr id="7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381000" y="1904990"/>
            <a:ext cx="8356110" cy="4724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7543800" cy="1066800"/>
          </a:xfrm>
        </p:spPr>
        <p:txBody>
          <a:bodyPr/>
          <a:lstStyle/>
          <a:p>
            <a:r>
              <a:rPr lang="en-US" sz="2000" dirty="0" smtClean="0"/>
              <a:t>[pp.338]</a:t>
            </a:r>
            <a:br>
              <a:rPr lang="en-US" sz="2000" dirty="0" smtClean="0"/>
            </a:br>
            <a:r>
              <a:rPr lang="en-US" dirty="0" smtClean="0"/>
              <a:t>Euler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graphicFrame>
        <p:nvGraphicFramePr>
          <p:cNvPr id="1944579" name="Object 3"/>
          <p:cNvGraphicFramePr>
            <a:graphicFrameLocks noChangeAspect="1"/>
          </p:cNvGraphicFramePr>
          <p:nvPr/>
        </p:nvGraphicFramePr>
        <p:xfrm>
          <a:off x="5029200" y="1905000"/>
          <a:ext cx="3971925" cy="3700463"/>
        </p:xfrm>
        <a:graphic>
          <a:graphicData uri="http://schemas.openxmlformats.org/presentationml/2006/ole">
            <p:oleObj spid="_x0000_s1944579" name="Visio" r:id="rId5" imgW="3972013" imgH="3700858" progId="Visio.Drawing.11">
              <p:embed/>
            </p:oleObj>
          </a:graphicData>
        </a:graphic>
      </p:graphicFrame>
      <p:pic>
        <p:nvPicPr>
          <p:cNvPr id="8" name="Picture 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49600" y="1905000"/>
            <a:ext cx="4551007" cy="3124573"/>
          </a:xfrm>
          <a:prstGeom prst="rect">
            <a:avLst/>
          </a:prstGeom>
          <a:noFill/>
          <a:ln/>
          <a:effectLst/>
        </p:spPr>
      </p:pic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990600" y="5486400"/>
            <a:ext cx="3276600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starting point: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3394149" y="6096000"/>
          <a:ext cx="1635051" cy="395287"/>
        </p:xfrm>
        <a:graphic>
          <a:graphicData uri="http://schemas.openxmlformats.org/presentationml/2006/ole">
            <p:oleObj spid="_x0000_s1944580" name="Equation" r:id="rId7" imgW="1155600" imgH="2793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graphicFrame>
        <p:nvGraphicFramePr>
          <p:cNvPr id="2016258" name="Object 2"/>
          <p:cNvGraphicFramePr>
            <a:graphicFrameLocks noChangeAspect="1"/>
          </p:cNvGraphicFramePr>
          <p:nvPr/>
        </p:nvGraphicFramePr>
        <p:xfrm>
          <a:off x="3190875" y="76200"/>
          <a:ext cx="5876925" cy="5475265"/>
        </p:xfrm>
        <a:graphic>
          <a:graphicData uri="http://schemas.openxmlformats.org/presentationml/2006/ole">
            <p:oleObj spid="_x0000_s2016258" name="Visio" r:id="rId10" imgW="3972013" imgH="3700858" progId="Visio.Drawing.11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295400" y="2286000"/>
          <a:ext cx="457200" cy="685800"/>
        </p:xfrm>
        <a:graphic>
          <a:graphicData uri="http://schemas.openxmlformats.org/presentationml/2006/ole">
            <p:oleObj spid="_x0000_s2016259" name="Equation" r:id="rId11" imgW="126720" imgH="190440" progId="Equation.DSMT4">
              <p:embed/>
            </p:oleObj>
          </a:graphicData>
        </a:graphic>
      </p:graphicFrame>
      <p:pic>
        <p:nvPicPr>
          <p:cNvPr id="13" name="Picture 12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76200" y="2971800"/>
            <a:ext cx="3886200" cy="260843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228600" y="228600"/>
            <a:ext cx="2819400" cy="1905000"/>
            <a:chOff x="76200" y="2514600"/>
            <a:chExt cx="2819400" cy="1905000"/>
          </a:xfrm>
        </p:grpSpPr>
        <p:pic>
          <p:nvPicPr>
            <p:cNvPr id="6" name="Picture 5" descr="TP_tmp.pn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 cstate="print"/>
            <a:stretch>
              <a:fillRect/>
            </a:stretch>
          </p:blipFill>
          <p:spPr>
            <a:xfrm>
              <a:off x="304800" y="2590800"/>
              <a:ext cx="1397510" cy="254508"/>
            </a:xfrm>
            <a:prstGeom prst="rect">
              <a:avLst/>
            </a:prstGeom>
          </p:spPr>
        </p:pic>
        <p:pic>
          <p:nvPicPr>
            <p:cNvPr id="8" name="Picture 7" descr="TP_tmp.pn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 cstate="print"/>
            <a:stretch>
              <a:fillRect/>
            </a:stretch>
          </p:blipFill>
          <p:spPr>
            <a:xfrm>
              <a:off x="228600" y="3200400"/>
              <a:ext cx="2514606" cy="330708"/>
            </a:xfrm>
            <a:prstGeom prst="rect">
              <a:avLst/>
            </a:prstGeom>
          </p:spPr>
        </p:pic>
        <p:pic>
          <p:nvPicPr>
            <p:cNvPr id="10" name="Picture 9" descr="TP_tmp.pn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 cstate="print"/>
            <a:stretch>
              <a:fillRect/>
            </a:stretch>
          </p:blipFill>
          <p:spPr>
            <a:xfrm>
              <a:off x="228600" y="3886200"/>
              <a:ext cx="1321310" cy="330708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76200" y="2514600"/>
              <a:ext cx="2819400" cy="1905000"/>
            </a:xfrm>
            <a:prstGeom prst="rect">
              <a:avLst/>
            </a:prstGeom>
            <a:solidFill>
              <a:srgbClr val="00B0F0">
                <a:alpha val="7000"/>
              </a:srgb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/>
          <a:stretch>
            <a:fillRect/>
          </a:stretch>
        </p:blipFill>
        <p:spPr>
          <a:xfrm>
            <a:off x="304800" y="6172200"/>
            <a:ext cx="5993903" cy="483108"/>
          </a:xfrm>
          <a:prstGeom prst="rect">
            <a:avLst/>
          </a:prstGeom>
        </p:spPr>
      </p:pic>
      <p:pic>
        <p:nvPicPr>
          <p:cNvPr id="18" name="Picture 17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/>
          <a:stretch>
            <a:fillRect/>
          </a:stretch>
        </p:blipFill>
        <p:spPr>
          <a:xfrm>
            <a:off x="786995" y="4038600"/>
            <a:ext cx="1727605" cy="1219200"/>
          </a:xfrm>
          <a:prstGeom prst="rect">
            <a:avLst/>
          </a:prstGeom>
        </p:spPr>
      </p:pic>
      <p:graphicFrame>
        <p:nvGraphicFramePr>
          <p:cNvPr id="2016260" name="Object 4"/>
          <p:cNvGraphicFramePr>
            <a:graphicFrameLocks noChangeAspect="1"/>
          </p:cNvGraphicFramePr>
          <p:nvPr/>
        </p:nvGraphicFramePr>
        <p:xfrm>
          <a:off x="1295400" y="3276600"/>
          <a:ext cx="457200" cy="685800"/>
        </p:xfrm>
        <a:graphic>
          <a:graphicData uri="http://schemas.openxmlformats.org/presentationml/2006/ole">
            <p:oleObj spid="_x0000_s2016260" name="Equation" r:id="rId18" imgW="126720" imgH="190440" progId="Equation.DSMT4">
              <p:embed/>
            </p:oleObj>
          </a:graphicData>
        </a:graphic>
      </p:graphicFrame>
      <p:graphicFrame>
        <p:nvGraphicFramePr>
          <p:cNvPr id="2016261" name="Object 5"/>
          <p:cNvGraphicFramePr>
            <a:graphicFrameLocks noChangeAspect="1"/>
          </p:cNvGraphicFramePr>
          <p:nvPr/>
        </p:nvGraphicFramePr>
        <p:xfrm>
          <a:off x="1295400" y="5334000"/>
          <a:ext cx="457200" cy="685800"/>
        </p:xfrm>
        <a:graphic>
          <a:graphicData uri="http://schemas.openxmlformats.org/presentationml/2006/ole">
            <p:oleObj spid="_x0000_s2016261" name="Equation" r:id="rId19" imgW="126720" imgH="19044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Euler Parameters:</a:t>
            </a:r>
            <a:br>
              <a:rPr lang="en-US" dirty="0" smtClean="0"/>
            </a:br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534400" cy="457200"/>
          </a:xfrm>
        </p:spPr>
        <p:txBody>
          <a:bodyPr/>
          <a:lstStyle/>
          <a:p>
            <a:r>
              <a:rPr lang="en-US" sz="1800" dirty="0" smtClean="0"/>
              <a:t>Note that following *exactly* the same steps for axes </a:t>
            </a:r>
            <a:r>
              <a:rPr lang="en-US" sz="1800" b="1" dirty="0" smtClean="0"/>
              <a:t>f</a:t>
            </a:r>
            <a:r>
              <a:rPr lang="en-US" sz="1800" dirty="0" smtClean="0"/>
              <a:t> and </a:t>
            </a:r>
            <a:r>
              <a:rPr lang="en-US" sz="1800" b="1" dirty="0" smtClean="0"/>
              <a:t>g</a:t>
            </a:r>
            <a:r>
              <a:rPr lang="en-US" sz="1800" dirty="0" smtClean="0"/>
              <a:t> we eventually get: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1609868" y="3581400"/>
            <a:ext cx="5765303" cy="464683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9600" y="434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Recall that we want to express everything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terms of </a:t>
            </a:r>
            <a:r>
              <a:rPr kumimoji="0" lang="en-US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=[</a:t>
            </a:r>
            <a:r>
              <a:rPr kumimoji="0" lang="en-US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</a:t>
            </a:r>
            <a:r>
              <a:rPr kumimoji="0" lang="en-US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</a:t>
            </a:r>
            <a:r>
              <a:rPr kumimoji="0" lang="en-US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</a:t>
            </a:r>
            <a:r>
              <a:rPr lang="en-US" kern="0" baseline="-25000" dirty="0" smtClean="0">
                <a:latin typeface="Arial"/>
              </a:rPr>
              <a:t>3</a:t>
            </a:r>
            <a:r>
              <a:rPr kumimoji="0" lang="en-US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]</a:t>
            </a:r>
            <a:r>
              <a:rPr kumimoji="0" lang="en-US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mi10"/>
              </a:rPr>
              <a:t>Â</a:t>
            </a:r>
            <a:endParaRPr kumimoji="0" lang="en-US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mmi1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entries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the expressions of </a:t>
            </a:r>
            <a:r>
              <a:rPr kumimoji="0" lang="en-US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and </a:t>
            </a:r>
            <a:r>
              <a:rPr kumimoji="0" lang="en-US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motivate the decision to introduce the following generalized coordinates (the “Euler Parameters”):</a:t>
            </a:r>
          </a:p>
        </p:txBody>
      </p:sp>
      <p:pic>
        <p:nvPicPr>
          <p:cNvPr id="9" name="Picture 8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600200" y="2209800"/>
            <a:ext cx="5521511" cy="464644"/>
          </a:xfrm>
          <a:prstGeom prst="rect">
            <a:avLst/>
          </a:prstGeom>
          <a:noFill/>
          <a:ln/>
          <a:effectLst/>
        </p:spPr>
      </p:pic>
      <p:pic>
        <p:nvPicPr>
          <p:cNvPr id="10" name="Picture 9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602119" y="2895600"/>
            <a:ext cx="5569880" cy="464644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425639" y="5537065"/>
            <a:ext cx="6194361" cy="109233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Euler Parameters:</a:t>
            </a:r>
            <a:br>
              <a:rPr lang="en-US" dirty="0" smtClean="0"/>
            </a:br>
            <a:r>
              <a:rPr lang="en-US" dirty="0" smtClean="0"/>
              <a:t>Quick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19263"/>
            <a:ext cx="8610600" cy="4411662"/>
          </a:xfrm>
        </p:spPr>
        <p:txBody>
          <a:bodyPr/>
          <a:lstStyle/>
          <a:p>
            <a:r>
              <a:rPr lang="en-US" dirty="0" smtClean="0"/>
              <a:t>Recall that </a:t>
            </a:r>
            <a:r>
              <a:rPr lang="en-US" b="1" dirty="0" smtClean="0"/>
              <a:t>u</a:t>
            </a:r>
            <a:r>
              <a:rPr lang="en-US" dirty="0" smtClean="0"/>
              <a:t> is a unit vector.  Therefore, the following holds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Identity above referred to as the “Euler Parameter normalization constraint”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Euler Parameters </a:t>
            </a:r>
            <a:r>
              <a:rPr lang="en-US" dirty="0" smtClean="0">
                <a:latin typeface="Arial"/>
              </a:rPr>
              <a:t>e</a:t>
            </a:r>
            <a:r>
              <a:rPr lang="en-US" baseline="-25000" dirty="0" smtClean="0">
                <a:latin typeface="Arial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latin typeface="Arial"/>
              </a:rPr>
              <a:t>e</a:t>
            </a:r>
            <a:r>
              <a:rPr lang="en-US" baseline="-25000" dirty="0" smtClean="0">
                <a:latin typeface="Arial"/>
              </a:rPr>
              <a:t>2</a:t>
            </a:r>
            <a:r>
              <a:rPr lang="en-US" dirty="0" smtClean="0"/>
              <a:t>, and </a:t>
            </a:r>
            <a:r>
              <a:rPr lang="en-US" dirty="0" smtClean="0">
                <a:latin typeface="Arial"/>
              </a:rPr>
              <a:t>e</a:t>
            </a:r>
            <a:r>
              <a:rPr lang="en-US" baseline="-25000" dirty="0" smtClean="0">
                <a:latin typeface="Arial"/>
              </a:rPr>
              <a:t>3</a:t>
            </a:r>
            <a:r>
              <a:rPr lang="en-US" dirty="0" smtClean="0"/>
              <a:t> are typically grouped together and denoted by </a:t>
            </a:r>
            <a:r>
              <a:rPr lang="en-US" b="1" dirty="0" smtClean="0"/>
              <a:t>e</a:t>
            </a:r>
            <a:r>
              <a:rPr lang="en-US" dirty="0" smtClean="0"/>
              <a:t>:</a:t>
            </a:r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r>
              <a:rPr lang="en-US" dirty="0" smtClean="0"/>
              <a:t>Then, Eq.(1) becomes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9" name="Picture 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692885" y="2209800"/>
            <a:ext cx="5917715" cy="330709"/>
          </a:xfrm>
          <a:prstGeom prst="rect">
            <a:avLst/>
          </a:prstGeom>
          <a:noFill/>
          <a:ln/>
          <a:effectLst/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3022089" y="4114800"/>
            <a:ext cx="2388111" cy="940310"/>
          </a:xfrm>
          <a:prstGeom prst="rect">
            <a:avLst/>
          </a:prstGeom>
        </p:spPr>
      </p:pic>
      <p:pic>
        <p:nvPicPr>
          <p:cNvPr id="11" name="Picture 10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3276600" y="5638800"/>
            <a:ext cx="2235711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543800" cy="1189038"/>
          </a:xfrm>
        </p:spPr>
        <p:txBody>
          <a:bodyPr/>
          <a:lstStyle/>
          <a:p>
            <a:r>
              <a:rPr lang="en-US" dirty="0" smtClean="0"/>
              <a:t>Using Euler Parameters to Express Orientation Matrix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458200" cy="4411662"/>
          </a:xfrm>
        </p:spPr>
        <p:txBody>
          <a:bodyPr/>
          <a:lstStyle/>
          <a:p>
            <a:r>
              <a:rPr lang="en-US" dirty="0" smtClean="0"/>
              <a:t>Recall that </a:t>
            </a:r>
            <a:r>
              <a:rPr lang="en-US" b="1" dirty="0" smtClean="0"/>
              <a:t>A</a:t>
            </a:r>
            <a:r>
              <a:rPr lang="en-US" dirty="0" smtClean="0"/>
              <a:t>=[</a:t>
            </a:r>
            <a:r>
              <a:rPr lang="en-US" b="1" dirty="0" smtClean="0"/>
              <a:t>f</a:t>
            </a:r>
            <a:r>
              <a:rPr lang="en-US" dirty="0" smtClean="0"/>
              <a:t> </a:t>
            </a:r>
            <a:r>
              <a:rPr lang="en-US" b="1" dirty="0" smtClean="0"/>
              <a:t>g</a:t>
            </a:r>
            <a:r>
              <a:rPr lang="en-US" dirty="0" smtClean="0"/>
              <a:t> </a:t>
            </a:r>
            <a:r>
              <a:rPr lang="en-US" b="1" dirty="0" smtClean="0"/>
              <a:t>h</a:t>
            </a:r>
            <a:r>
              <a:rPr lang="en-US" dirty="0" smtClean="0"/>
              <a:t>]</a:t>
            </a:r>
          </a:p>
          <a:p>
            <a:r>
              <a:rPr lang="en-US" dirty="0" smtClean="0"/>
              <a:t>Based on the definition of </a:t>
            </a:r>
            <a:r>
              <a:rPr lang="en-US" dirty="0" smtClean="0">
                <a:latin typeface="Arial"/>
              </a:rPr>
              <a:t>e</a:t>
            </a:r>
            <a:r>
              <a:rPr lang="en-US" baseline="-25000" dirty="0" smtClean="0">
                <a:latin typeface="Arial"/>
              </a:rPr>
              <a:t>0</a:t>
            </a:r>
            <a:r>
              <a:rPr lang="en-US" dirty="0" smtClean="0"/>
              <a:t>, </a:t>
            </a:r>
            <a:r>
              <a:rPr lang="en-US" dirty="0" smtClean="0">
                <a:latin typeface="Arial"/>
              </a:rPr>
              <a:t>e</a:t>
            </a:r>
            <a:r>
              <a:rPr lang="en-US" baseline="-25000" dirty="0" smtClean="0">
                <a:latin typeface="Arial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latin typeface="Arial"/>
              </a:rPr>
              <a:t>e</a:t>
            </a:r>
            <a:r>
              <a:rPr lang="en-US" baseline="-25000" dirty="0" smtClean="0">
                <a:latin typeface="Arial"/>
              </a:rPr>
              <a:t>2</a:t>
            </a:r>
            <a:r>
              <a:rPr lang="en-US" dirty="0" smtClean="0"/>
              <a:t>, and </a:t>
            </a:r>
            <a:r>
              <a:rPr lang="en-US" dirty="0" smtClean="0">
                <a:latin typeface="Arial"/>
              </a:rPr>
              <a:t>e</a:t>
            </a:r>
            <a:r>
              <a:rPr lang="en-US" baseline="-25000" dirty="0" smtClean="0">
                <a:latin typeface="Arial"/>
              </a:rPr>
              <a:t>3</a:t>
            </a:r>
            <a:r>
              <a:rPr lang="en-US" dirty="0" smtClean="0"/>
              <a:t>, one has that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Equivalently, Eq.(1) can be explicitly expressed using e</a:t>
            </a:r>
            <a:r>
              <a:rPr lang="en-US" baseline="-25000" dirty="0" smtClean="0"/>
              <a:t>0</a:t>
            </a:r>
            <a:r>
              <a:rPr lang="en-US" dirty="0" smtClean="0"/>
              <a:t>, e</a:t>
            </a:r>
            <a:r>
              <a:rPr lang="en-US" baseline="-25000" dirty="0" smtClean="0"/>
              <a:t>1</a:t>
            </a:r>
            <a:r>
              <a:rPr lang="en-US" dirty="0" smtClean="0"/>
              <a:t>, e</a:t>
            </a:r>
            <a:r>
              <a:rPr lang="en-US" baseline="-25000" dirty="0" smtClean="0"/>
              <a:t>2</a:t>
            </a:r>
            <a:r>
              <a:rPr lang="en-US" dirty="0" smtClean="0"/>
              <a:t>, e</a:t>
            </a:r>
            <a:r>
              <a:rPr lang="en-US" baseline="-25000" dirty="0" smtClean="0"/>
              <a:t>3</a:t>
            </a:r>
            <a:r>
              <a:rPr lang="en-US" dirty="0" smtClean="0"/>
              <a:t> 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565649" y="2590800"/>
            <a:ext cx="3454151" cy="1158380"/>
          </a:xfrm>
          <a:prstGeom prst="rect">
            <a:avLst/>
          </a:prstGeom>
        </p:spPr>
      </p:pic>
      <p:pic>
        <p:nvPicPr>
          <p:cNvPr id="12" name="Picture 11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743200" y="4495800"/>
            <a:ext cx="6122813" cy="330756"/>
          </a:xfrm>
          <a:prstGeom prst="rect">
            <a:avLst/>
          </a:prstGeom>
          <a:noFill/>
          <a:ln/>
          <a:effectLst/>
        </p:spPr>
      </p:pic>
      <p:graphicFrame>
        <p:nvGraphicFramePr>
          <p:cNvPr id="2092034" name="Object 2"/>
          <p:cNvGraphicFramePr>
            <a:graphicFrameLocks noChangeAspect="1"/>
          </p:cNvGraphicFramePr>
          <p:nvPr/>
        </p:nvGraphicFramePr>
        <p:xfrm>
          <a:off x="4114800" y="3810000"/>
          <a:ext cx="457200" cy="685800"/>
        </p:xfrm>
        <a:graphic>
          <a:graphicData uri="http://schemas.openxmlformats.org/presentationml/2006/ole">
            <p:oleObj spid="_x0000_s2092034" name="Equation" r:id="rId9" imgW="126720" imgH="190440" progId="Equation.DSMT4">
              <p:embed/>
            </p:oleObj>
          </a:graphicData>
        </a:graphic>
      </p:graphicFrame>
      <p:pic>
        <p:nvPicPr>
          <p:cNvPr id="11" name="Picture 10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1981200" y="5504992"/>
            <a:ext cx="4953000" cy="120060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667000" y="4419600"/>
            <a:ext cx="3733800" cy="4572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543800" cy="1189038"/>
          </a:xfrm>
        </p:spPr>
        <p:txBody>
          <a:bodyPr/>
          <a:lstStyle/>
          <a:p>
            <a:r>
              <a:rPr lang="en-US" dirty="0" smtClean="0"/>
              <a:t>Euler Parameters:</a:t>
            </a:r>
            <a:br>
              <a:rPr lang="en-US" dirty="0" smtClean="0"/>
            </a:br>
            <a:r>
              <a:rPr lang="en-US" dirty="0" smtClean="0"/>
              <a:t>Putting Things In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910138"/>
          </a:xfrm>
        </p:spPr>
        <p:txBody>
          <a:bodyPr/>
          <a:lstStyle/>
          <a:p>
            <a:r>
              <a:rPr lang="en-US" dirty="0" smtClean="0"/>
              <a:t>I can count on a rotational angle </a:t>
            </a:r>
            <a:r>
              <a:rPr lang="en-US" dirty="0" smtClean="0">
                <a:latin typeface="cmmi10"/>
              </a:rPr>
              <a:t>Â</a:t>
            </a:r>
            <a:r>
              <a:rPr lang="en-US" dirty="0" smtClean="0"/>
              <a:t> and an axis of rotation </a:t>
            </a:r>
            <a:r>
              <a:rPr lang="en-US" b="1" dirty="0" smtClean="0"/>
              <a:t>u</a:t>
            </a:r>
            <a:r>
              <a:rPr lang="en-US" dirty="0" smtClean="0"/>
              <a:t> to take the G-RF into an L-RF (Euler’s Theorem) </a:t>
            </a:r>
          </a:p>
          <a:p>
            <a:endParaRPr lang="en-US" dirty="0" smtClean="0"/>
          </a:p>
          <a:p>
            <a:r>
              <a:rPr lang="en-US" dirty="0" smtClean="0"/>
              <a:t>I used </a:t>
            </a:r>
            <a:r>
              <a:rPr lang="en-US" dirty="0" smtClean="0">
                <a:latin typeface="cmmi10"/>
              </a:rPr>
              <a:t>Â</a:t>
            </a:r>
            <a:r>
              <a:rPr lang="en-US" dirty="0" smtClean="0"/>
              <a:t> and </a:t>
            </a:r>
            <a:r>
              <a:rPr lang="en-US" b="1" dirty="0" smtClean="0"/>
              <a:t>u</a:t>
            </a:r>
            <a:r>
              <a:rPr lang="en-US" dirty="0" smtClean="0"/>
              <a:t> to define a set of four generalized coordinates</a:t>
            </a:r>
          </a:p>
          <a:p>
            <a:pPr lvl="1"/>
            <a:r>
              <a:rPr lang="en-US" dirty="0" smtClean="0"/>
              <a:t>Called them Euler Parameters </a:t>
            </a:r>
            <a:r>
              <a:rPr lang="en-US" b="1" dirty="0" smtClean="0"/>
              <a:t>p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 managed to express the rotation matrix </a:t>
            </a:r>
            <a:r>
              <a:rPr lang="en-US" b="1" dirty="0" smtClean="0"/>
              <a:t>A</a:t>
            </a:r>
            <a:r>
              <a:rPr lang="en-US" dirty="0" smtClean="0"/>
              <a:t> in terms of my choice of generalized coordinates</a:t>
            </a:r>
          </a:p>
          <a:p>
            <a:endParaRPr lang="en-US" dirty="0" smtClean="0"/>
          </a:p>
          <a:p>
            <a:r>
              <a:rPr lang="en-US" dirty="0" smtClean="0"/>
              <a:t>I have to keep in mind that there is a constraint normalization condition that </a:t>
            </a:r>
            <a:r>
              <a:rPr lang="en-US" b="1" dirty="0" smtClean="0"/>
              <a:t>p</a:t>
            </a:r>
            <a:r>
              <a:rPr lang="en-US" dirty="0" smtClean="0"/>
              <a:t> must satisfy (its norm is one)</a:t>
            </a:r>
          </a:p>
          <a:p>
            <a:endParaRPr lang="en-US" dirty="0" smtClean="0"/>
          </a:p>
          <a:p>
            <a:r>
              <a:rPr lang="en-US" dirty="0" smtClean="0"/>
              <a:t>It remains to prove that there is a one-to-one mapping between </a:t>
            </a:r>
            <a:r>
              <a:rPr lang="en-US" b="1" dirty="0" smtClean="0"/>
              <a:t>A</a:t>
            </a:r>
            <a:r>
              <a:rPr lang="en-US" dirty="0" smtClean="0"/>
              <a:t>; i.e., the orientation of the body, and our choice </a:t>
            </a:r>
            <a:r>
              <a:rPr lang="en-US" b="1" dirty="0" smtClean="0"/>
              <a:t>p </a:t>
            </a:r>
            <a:r>
              <a:rPr lang="en-US" dirty="0" smtClean="0"/>
              <a:t>of GCs</a:t>
            </a:r>
            <a:endParaRPr lang="en-US" b="1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Euler Parameters: </a:t>
            </a:r>
            <a:br>
              <a:rPr lang="en-US" dirty="0" smtClean="0"/>
            </a:br>
            <a:r>
              <a:rPr lang="en-US" dirty="0" smtClean="0"/>
              <a:t>The One-To-One Mapping to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024063"/>
            <a:ext cx="8534400" cy="3843337"/>
          </a:xfrm>
        </p:spPr>
        <p:txBody>
          <a:bodyPr/>
          <a:lstStyle/>
          <a:p>
            <a:r>
              <a:rPr lang="en-US" dirty="0" smtClean="0"/>
              <a:t>One-To-One Mapping: What are we interested in?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PART 1: We’d like to see that given a set of “healthy” Euler Parameters </a:t>
            </a:r>
            <a:r>
              <a:rPr lang="en-US" b="1" dirty="0" smtClean="0"/>
              <a:t>p</a:t>
            </a:r>
            <a:r>
              <a:rPr lang="en-US" dirty="0" smtClean="0"/>
              <a:t>, they lead to a unique orientation matrix </a:t>
            </a:r>
            <a:r>
              <a:rPr lang="en-US" b="1" dirty="0" smtClean="0"/>
              <a:t>A</a:t>
            </a:r>
          </a:p>
          <a:p>
            <a:pPr lvl="2"/>
            <a:r>
              <a:rPr lang="en-US" dirty="0" smtClean="0"/>
              <a:t>Healthy </a:t>
            </a:r>
            <a:r>
              <a:rPr lang="en-US" b="1" dirty="0" smtClean="0"/>
              <a:t>p</a:t>
            </a:r>
            <a:r>
              <a:rPr lang="en-US" dirty="0" smtClean="0"/>
              <a:t> : it satisfies the constraint </a:t>
            </a:r>
            <a:r>
              <a:rPr lang="en-US" b="1" dirty="0" err="1" smtClean="0">
                <a:latin typeface="Arial"/>
              </a:rPr>
              <a:t>p</a:t>
            </a:r>
            <a:r>
              <a:rPr lang="en-US" baseline="30000" dirty="0" err="1" smtClean="0">
                <a:latin typeface="Arial"/>
              </a:rPr>
              <a:t>T</a:t>
            </a:r>
            <a:r>
              <a:rPr lang="en-US" dirty="0" smtClean="0">
                <a:latin typeface="cmsy10"/>
              </a:rPr>
              <a:t>¢</a:t>
            </a:r>
            <a:r>
              <a:rPr lang="en-US" dirty="0" smtClean="0"/>
              <a:t> </a:t>
            </a:r>
            <a:r>
              <a:rPr lang="en-US" b="1" dirty="0" smtClean="0"/>
              <a:t>p</a:t>
            </a:r>
            <a:r>
              <a:rPr lang="en-US" dirty="0" smtClean="0"/>
              <a:t> = 1</a:t>
            </a:r>
          </a:p>
          <a:p>
            <a:pPr lvl="2"/>
            <a:r>
              <a:rPr lang="en-US" dirty="0" smtClean="0"/>
              <a:t>Healthy </a:t>
            </a:r>
            <a:r>
              <a:rPr lang="en-US" b="1" dirty="0" smtClean="0"/>
              <a:t>A</a:t>
            </a:r>
            <a:r>
              <a:rPr lang="en-US" dirty="0" smtClean="0"/>
              <a:t>: the matrix is orthonormal (</a:t>
            </a:r>
            <a:r>
              <a:rPr lang="en-US" b="1" dirty="0" smtClean="0">
                <a:latin typeface="Arial"/>
              </a:rPr>
              <a:t>A</a:t>
            </a:r>
            <a:r>
              <a:rPr lang="en-US" baseline="30000" dirty="0" smtClean="0">
                <a:latin typeface="Arial"/>
              </a:rPr>
              <a:t>T</a:t>
            </a:r>
            <a:r>
              <a:rPr lang="en-US" dirty="0" smtClean="0">
                <a:latin typeface="cmsy10"/>
              </a:rPr>
              <a:t>¢</a:t>
            </a:r>
            <a:r>
              <a:rPr lang="en-US" dirty="0" smtClean="0"/>
              <a:t> </a:t>
            </a:r>
            <a:r>
              <a:rPr lang="en-US" b="1" dirty="0" smtClean="0">
                <a:latin typeface="Arial"/>
              </a:rPr>
              <a:t>A</a:t>
            </a:r>
            <a:r>
              <a:rPr lang="en-US" dirty="0" smtClean="0">
                <a:latin typeface="Arial"/>
              </a:rPr>
              <a:t>=</a:t>
            </a:r>
            <a:r>
              <a:rPr lang="en-US" b="1" dirty="0" smtClean="0">
                <a:latin typeface="Arial"/>
              </a:rPr>
              <a:t>I</a:t>
            </a:r>
            <a:r>
              <a:rPr lang="en-US" baseline="-25000" dirty="0" smtClean="0">
                <a:latin typeface="Arial"/>
              </a:rPr>
              <a:t>3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PART 2: Conversely, we’d like to see that given a rotation matrix </a:t>
            </a:r>
            <a:r>
              <a:rPr lang="en-US" b="1" dirty="0" smtClean="0"/>
              <a:t>A</a:t>
            </a:r>
            <a:r>
              <a:rPr lang="en-US" dirty="0" smtClean="0"/>
              <a:t>, that is, an orientation of the rigid body, there is a unique set of “healthy” Euler Parameters </a:t>
            </a:r>
            <a:r>
              <a:rPr lang="en-US" b="1" dirty="0" smtClean="0"/>
              <a:t>p</a:t>
            </a:r>
            <a:r>
              <a:rPr lang="en-US" dirty="0" smtClean="0"/>
              <a:t> that are associated with that orientation of the body</a:t>
            </a:r>
          </a:p>
          <a:p>
            <a:pPr lvl="2"/>
            <a:r>
              <a:rPr lang="en-US" dirty="0" smtClean="0"/>
              <a:t>Recall that the 3-1-3 Euler Angle representation didn’t cut it when </a:t>
            </a:r>
            <a:r>
              <a:rPr lang="en-US" dirty="0" smtClean="0">
                <a:latin typeface="cmmi10"/>
              </a:rPr>
              <a:t>µ</a:t>
            </a:r>
            <a:r>
              <a:rPr lang="en-US" dirty="0" smtClean="0"/>
              <a:t>=k </a:t>
            </a:r>
            <a:r>
              <a:rPr lang="en-US" dirty="0" smtClean="0">
                <a:latin typeface="cmmi10"/>
              </a:rPr>
              <a:t>¼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DAN@OLDLMPNFUVWXYL44" val="3511"/>
  <p:tag name="DEFAULTDISPLAYSOURCE" val="\documentclass{article}\pagestyle{empty}&#10;\begin{document}&#10;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{\bf f} &#10;= &#10;{\bf i}(2{\cos^2}\frac{\chi }{2} - 1) &#10;+ &#10;2{\bf u}({\bf u}^T {\bf i}){\sin^2}\frac{\chi }{2} &#10;+ &#10;2{\tilde{\bf u}}{\bf i} \sin \frac{\chi}{2}\cos \frac{\chi }{2}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26"/>
  <p:tag name="PICTUREFILESIZE" val="1465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{\bf g} &#10;= &#10;{\bf j}(2{\cos^2}\frac{\chi }{2} - 1) &#10;+ &#10;2{\bf u}({\bf u}^T {\bf j}){\sin^2}\frac{\chi }{2} &#10;+ &#10;2{\tilde{\bf u}}{\bf j} \sin \frac{\chi}{2}\cos \frac{\chi }{2}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28"/>
  <p:tag name="PICTUREFILESIZE" val="1548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{\bf p}&#10;=&#10;\left[{&#10;\begin{array}{l}&#10;e_0 \\&#10;e_1 \\&#10;e_2 \\&#10;e_3&#10;\end{array}&#10;}\right]&#10;\quad \quad \mbox{where} \quad \quad&#10;{e_0} = \cos \frac{\chi }{2} \quad \mbox{and} \quad &#10;\left[ {\begin{array}{*{20}{c}}&#10;   {{e_1}}  \\&#10;   {{e_2}}  \\&#10;   {{e_3}}  \\&#10;\end{array}} \right] = {\bf{u}}\sin \frac{\chi }{2}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78"/>
  <p:tag name="PICTUREFILESIZE" val="2600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uation}&#10;{\bf p}^T{\bf p} = e_0^2 + e_1^2 + e_2^2 + e_3^2 = 1&#10;\end{equation}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33"/>
  <p:tag name="PICTUREFILESIZE" val="811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{\bf e}&#10;\equiv&#10;\left[ {\begin{array}{*{20}{c}}&#10;   {{e_1}}  \\&#10;   {{e_2}}  \\&#10;   {{e_3}}  \\&#10;\end{array}} \right] = {\bf{u}}\sin \frac{\chi }{2}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4"/>
  <p:tag name="PICTUREFILESIZE" val="946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p}^T{\bf p} = e_0^2 + {\bf e}^T{\bf e} = 1  template TPT1  env TPENV1  fore 0  back 16777215  eqnno 1"/>
  <p:tag name="FILENAME" val="TP_tmp"/>
  <p:tag name="ORIGWIDTH" val="88"/>
  <p:tag name="PICTUREFILESIZE" val="428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begin{array}{rcl}&#10;{\bf f} &amp; = &amp; [(2e_0^2 - 1){\bf I} + 2({\bf e}{\bf e}^T + {e_0}{\tilde{\bf e}})]{\bf i} \vspace{0.3cm} \\&#10;{\bf g} &amp; = &amp; [(2e_0^2 - 1){\bf I} + 2({\bf e}{\bf e}^T + {e_0}{\tilde{\bf e}})]{\bf j} \vspace{0.3cm} \\&#10;{\bf h} &amp; = &amp; [(2e_0^2 - 1){\bf I} + 2({\bf e}{\bf e}^T + {e_0}{\tilde{\bf e}})]{\bf k} \vspace{0.3cm} &#10;\end{array}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58"/>
  <p:tag name="PICTUREFILESIZE" val="2647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uation}&#10;{\bf A} &#10;=&#10;[(2e_0^2 - 1){\bf I} + 2({\bf e}{\bf e}^T + {e_0}{\tilde{\bf e}})]&#10;\end{equation}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41"/>
  <p:tag name="PICTUREFILESIZE" val="967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{\bf{A}} = 2\left[ {\begin{array}{*{20}{c}}&#10;   {e_0^2 + e_1^2 - \frac{1}{2}} &amp; \;\; {{e_1}{e_2} - {e_0}{e_3}} &amp; \;\; {{e_1}{e_3} + {e_0}{e_2}}  \vspace{0.3cm} \\&#10;   {{e_1}{e_2} + {e_0}{e_3}} &amp; \;\; {e_0^2 + e_2^2 - \frac{1}{2}} &amp; \;\; {{e_2}{e_3} - {e_0}{e_1}}  \vspace{0.3cm} \\&#10;   {{e_1}{e_3} - {e_0}{e_2}} &amp; \;\; {{e_2}{e_3} + {e_0}{e_1}} &amp; \;\; {e_0^2 + e_3^2 - \frac{1}{2}}  &#10;\end{array}} \right]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27"/>
  <p:tag name="PICTUREFILESIZE" val="3111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{\bf A} &#10;=&#10;[(2e_0^2 - 1){\bf I} + 2({\bf e}{\bf e}^T + {e_0}{\tilde{\bf e}})]&#10;= 2\left[ {\begin{array}{*{20}{c}}&#10;   {e_0^2 + e_1^2 - \frac{1}{2}} &amp; \;\; {{e_1}{e_2} - {e_0}{e_3}} &amp; \;\; {{e_1}{e_3} + {e_0}{e_2}}  \vspace{0.3cm} \\&#10;   {{e_1}{e_2} + {e_0}{e_3}} &amp; \;\; {e_0^2 + e_2^2 - \frac{1}{2}} &amp; \;\; {{e_2}{e_3} - {e_0}{e_1}}  \vspace{0.3cm} \\&#10;   {{e_1}{e_3} - {e_0}{e_2}} &amp; \;\; {{e_2}{e_3} + {e_0}{e_1}} &amp; \;\; {e_0^2 + e_3^2 - \frac{1}{2}}  &#10;\end{array}} \right] &#10;\quad\quad (1)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80"/>
  <p:tag name="PICTUREFILESIZE" val="4383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bbm}&#10;\usepackage[left=7cm,right=7cm]{geometry} &#10;&#10;\begin{document}&#10;&#10;\begin{itemize}&#10; \item The points ${\bf N}$, ${\bf R}$, ${\bf P}$, ${\bf W}$, as well as the vector ${\vec {\bf u}} \times {\vec {\bf k}}$ belong to the same plane&#10; \item The rotation axis ${\vec {\bf u}}$ is perpendicular to the plane mentioned above&#10; \item Note that $||{\vec {\bf u}} \times {\vec {\bf k}}||=\sin \alpha$&#10; \item Note that $||NP||=||NW||$&#10; \item {\textbf{Our Goal}}: express ${\vec {\bf h}}$ as a function of ${\vec {\bf k}}$ and the parameters associated with the rotation; i.e., ${\vec {\bf u}}$ and $\chi$&#10;\end{itemize}&#10;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01"/>
  <p:tag name="PICTUREFILESIZE" val="8341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itemize}&#10; \item Since $e_0^2 + {\bf e}^T{\bf e} = 1$, it follows that ${\bf A}^T {\bf A} = {\bf I}$:&#10;\end{itemize}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06"/>
  <p:tag name="PICTUREFILESIZE" val="1051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begin{document}&#10;{\color{red}&#10;\[{\bf p} \quad \Rightarrow \quad {\bf A}\]&#10;}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1"/>
  <p:tag name="PICTUREFILESIZE" val="228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{\bf A} &#10;=&#10;\left[ {\begin{array}{*{20}{c}}&#10;   {{a_{11}}} &amp; {{a_{12}}} &amp; {{a_{13}}}  \\&#10;   {{a_{21}}} &amp; {{a_{22}}} &amp; {{a_{23}}}  \\&#10;   {{a_{31}}} &amp; {{a_{32}}} &amp; {{a_{33}}}  &#10;\end{array}} \right]&#10;= 2\left[ {\begin{array}{*{20}{c}}&#10;   {e_0^2 + e_1^2 - \frac{1}{2}} &amp; \;\; {{e_1}{e_2} - {e_0}{e_3}} &amp; \;\; {{e_1}{e_3} + {e_0}{e_2}}  \vspace{0.3cm} \\&#10;   {{e_1}{e_2} + {e_0}{e_3}} &amp; \;\; {e_0^2 + e_2^2 - \frac{1}{2}} &amp; \;\; {{e_2}{e_3} - {e_0}{e_1}}  \vspace{0.3cm} \\&#10;   {{e_1}{e_3} - {e_0}{e_2}} &amp; \;\; {{e_2}{e_3} + {e_0}{e_1}} &amp; \;\; {e_0^2 + e_3^2 - \frac{1}{2}}  &#10;\end{array}} \right] 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24"/>
  <p:tag name="PICTUREFILESIZE" val="4203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begin{document}&#10;{\color{red}&#10;\[{\bf A} \quad \Rightarrow \quad {\bf p}\]&#10;}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1"/>
  <p:tag name="PICTUREFILESIZE" val="228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left.{&#10;\begin{array}{ccl}&#10;\mbox{trace}({\bf{A}}) &amp; = &amp; {a_{11}} + {a_{22}} + {a_{33}} \vspace{0.5cm} \\&#10;\mbox{trace}({\bf{A}}) &#10; &amp; = &amp; &#10;2(3e_0^2 + e_1^2 + e_2^2 + e_3^2) - 3 = 4e_0^2 - 1&#10;\end{array}&#10;}\right\}&#10;\Rightarrow&#10;e_0^2 = \frac{{\mbox{trace}({\bf{A}}) + 1}}{4}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27"/>
  <p:tag name="PICTUREFILESIZE" val="3174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begin{document}&#10;{\color{red}&#10;\[{\bf A} \quad \Rightarrow \quad {\bf p}\]&#10;}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1"/>
  <p:tag name="PICTUREFILESIZE" val="228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{\bf A} &#10;=&#10;\left[ {\begin{array}{*{20}{c}}&#10;   {{a_{11}}} &amp; {{a_{12}}} &amp; {{a_{13}}}  \\&#10;   {{a_{21}}} &amp; {{a_{22}}} &amp; {{a_{23}}}  \\&#10;   {{a_{31}}} &amp; {{a_{32}}} &amp; {{a_{33}}}  &#10;\end{array}} \right]&#10;= 2\left[ {\begin{array}{*{20}{c}}&#10;   {e_0^2 + e_1^2 - \frac{1}{2}} &amp; \;\; {{e_1}{e_2} - {e_0}{e_3}} &amp; \;\; {{e_1}{e_3} + {e_0}{e_2}}  \vspace{0.3cm} \\&#10;   {{e_1}{e_2} + {e_0}{e_3}} &amp; \;\; {e_0^2 + e_2^2 - \frac{1}{2}} &amp; \;\; {{e_2}{e_3} - {e_0}{e_1}}  \vspace{0.3cm} \\&#10;   {{e_1}{e_3} - {e_0}{e_2}} &amp; \;\; {{e_2}{e_3} + {e_0}{e_1}} &amp; \;\; {e_0^2 + e_3^2 - \frac{1}{2}}  &#10;\end{array}} \right] 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24"/>
  <p:tag name="PICTUREFILESIZE" val="4203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begin{array}{l}&#10; {a_{32}} - {a_{23}} = 4{e_0}{e_1} \vspace{0.1cm} \\ &#10; {a_{13}} - {a_{31}} = 4{e_0}{e_2} \vspace{0.1cm} \\ &#10; {a_{21}} - {a_{12}} = 4{e_0}{e_3} &#10;\end{array}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75"/>
  <p:tag name="PICTUREFILESIZE" val="1307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begin{array}{l}&#10; {e_1} = \frac{{{a_{32}} - {a_{23}}}}{{4{e_0}}} \vspace{0.3cm}\\ &#10; {e_2} = \frac{{{a_{13}} - {a_{31}}}}{{4{e_0}}} \vspace{0.3cm}\\ &#10; {e_3} = \frac{{{a_{21}} - {a_{12}}}}{{4{e_0}}}  &#10;\end{array}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4"/>
  <p:tag name="PICTUREFILESIZE" val="1268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itemize}&#10; \item Question: Say you choose $e_0^+=a&gt;0$ and get ${\bf p}^+$ as outlined before.  What happens if you chose $e_0^-=-a&lt;0$?  How would ${\bf p}^-$ look like?&#10; \item Answer: it turns out that ${\bf p}^- = -{\bf p}^+$&#10; &#10;\begin{itemize}&#10; \item This is immediate to see, since &#10;\[&#10;\begin{array}{l}&#10; {e_1^-} = \frac{{{a_{32}} - {a_{23}}}}{{-4a}} \vspace{0.1cm}\\ &#10; {e_2^-} = \frac{{{a_{13}} - {a_{31}}}}{{-4a}} \vspace{0.1cm}\\ &#10; {e_3^-} = \frac{{{a_{21}} - {a_{12}}}}{{-4a}} &#10;\end{array}&#10;\]&#10;\end{itemize}&#10;\item There is yet a much more interesting meaning to the decision of choosing $e_0=-a&lt;0$.  The resulting Eule Parameter associated with ${\bf p}^-$ describes a rotation of angle $2\pi - \chi$ around the axis $-{\vec {\bf u}}$.&#10;\begin{itemize}&#10; \item Note that this rotation brings the body to {\textit{exactly}} the same attitude&#10;\end{itemize}&#10;\end{itemize}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29"/>
  <p:tag name="PICTUREFILESIZE" val="14713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{\bf h} &#10;= &#10;{\bf k}\cos \chi  &#10;+ &#10;({\bf u}^T {\bf k}){\bf u}(1 - \cos \chi) &#10;+ &#10;({\tilde{\bf u}}{\bf k})\sin \chi 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94"/>
  <p:tag name="PICTUREFILESIZE" val="1000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itemize}&#10; \item Assume that a rigid body rotation of angle $\chi$ and unit axis ${\vec{\bf u}}$ leads to the set of Euler Parameters ${\bf p}$.&#10;\begin{enumerate}&#10; \item Prove that the set of Euler Parameters $-{\bf p}$ correspond to a rotation of angle $2\pi - \chi$ around the axis $-{\vec {\bf u}}$&#10; \item Prove that the set of Euler Parameters $-{\bf p}$ leads in fact to the same orientation matrix ${\bf A}$&#10;\end{enumerate}&#10;\end{itemize}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29"/>
  <p:tag name="PICTUREFILESIZE" val="7437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itemize}&#10; \item Assume that given ${\bf A}$, you have just obtained $e_0$, $e_1$, $e_2$, $e_3$, as indicated before.  For this exercise, we'll assume that indeed $e_0 \neq 0$.  Prove that these values satisfy the Euler Parameter normalization constraint.  That is, &#10;&#10;\[&#10;e_0^2 + e_1^2 + e_2^2 + e_3^2 =1&#10;\] &#10; &#10; \item Hint: Use the fact that the matrix ${\bf A}$ is orthonormal and its determinant is 1.&#10;\end{itemize}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29"/>
  <p:tag name="PICTUREFILESIZE" val="8616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itemize}&#10; \item Recall that so far we considered the case $e_0 \neq 0$ only.  What have we found?&#10; &#10;\begin{itemize}&#10; \item We found a way to compute ${\bf p}$ given ${\bf A}$.&#10; \item The ${\bf p}$ that we found satisifies the Euler Parameter normalization constraint&#10; \item We have a little bit of a problem, in that we actually found two sets: ${\bf p}^+$ and ${\bf p}^-$, that originate from the same ${\bf A}$; i.e., from the same orientation of the rigid body.  &#10; &#10;\begin{itemize}&#10; \item However, we can live with this, since the two are quite different and there is no danger of confusing one for the other (we'll increment values of ${\bf p}$ by small values when we do kinematics/dynamics analysis and a continuity argument will tell us which ${\bf p}$ we have to work with)&#10;\end{itemize}&#10;\end{itemize}&#10;\end{itemize}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29"/>
  <p:tag name="PICTUREFILESIZE" val="16056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{\bf A} &#10;=&#10;\left[ {\begin{array}{*{20}{c}}&#10;   {{a_{11}}} &amp; {{a_{12}}} &amp; {{a_{13}}}  \\&#10;   {{a_{21}}} &amp; {{a_{22}}} &amp; {{a_{23}}}  \\&#10;   {{a_{31}}} &amp; {{a_{32}}} &amp; {{a_{33}}}  &#10;\end{array}} \right]&#10;= 2\left[ {\begin{array}{*{20}{c}}&#10;   {e_0^2 + e_1^2 - \frac{1}{2}} &amp; \;\; {{e_1}{e_2} - {e_0}{e_3}} &amp; \;\; {{e_1}{e_3} + {e_0}{e_2}}  \vspace{0.3cm} \\&#10;   {{e_1}{e_2} + {e_0}{e_3}} &amp; \;\; {e_0^2 + e_2^2 - \frac{1}{2}} &amp; \;\; {{e_2}{e_3} - {e_0}{e_1}}  \vspace{0.3cm} \\&#10;   {{e_1}{e_3} - {e_0}{e_2}} &amp; \;\; {{e_2}{e_3} + {e_0}{e_1}} &amp; \;\; {e_0^2 + e_3^2 - \frac{1}{2}}  &#10;\end{array}} \right] 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24"/>
  <p:tag name="PICTUREFILESIZE" val="4203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left=4.5cm,right=4.5cm]{geometry} &#10;\begin{document}&#10;&#10;\begin{itemize}&#10; \item Since $e_0=\cos\frac{\chi}{2}=0$, it means that $\chi=\pi$.&#10; &#10;\begin{itemize}&#10; \item Note that we assume that $\chi$ is in between $0$ and $2\pi$&#10;\end{itemize}&#10;\item How do you compute $e_1$, $e_2$, $e_3$ next? &#10;\item Their computation draws on the following remark: since now $e_1^2 + e_2^2 + e_3^2=1$, at least one of $e_1$, $e_2$, and $e_3$ is nonzero.  Whichever that one is, you'll use it to solve for the other two using two out of the three following conditions:&#10;\[\begin{array}{l}&#10; {a_{21}} + {a_{12}} = 4{e_1}{e_2} \vspace{0.2cm}\\ &#10; {a_{31}} + {a_{13}} = 4{e_1}{e_3} \vspace{0.2cm}\\ &#10; {a_{32}} + {a_{23}} = 4{e_2}{e_3} &#10; \end{array}\]&#10;\begin{itemize}&#10; \item Note that you'll have the same sign issue like we saw for the $e_0 \neq 0$ case.  However, we understand what that means and what its implications are&#10;\end{itemize}&#10;\end{itemize}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42"/>
  <p:tag name="PICTUREFILESIZE" val="15523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itemize}&#10; \item Assume that given ${\bf A}$, you have just obtained $e_0=0$, $e_1$, $e_2$, $e_3$, as indicated before.  Prove that these values satisfy the Euler Parameter normalization constraint.  That is, &#10;&#10;\[&#10;e_0^2 + e_1^2 + e_2^2 + e_3^2 =1&#10;\] &#10;&#10;\end{itemize}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28"/>
  <p:tag name="PICTUREFILESIZE" val="5194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[left=5cm,right=5cm]{geometry} &#10;\begin{document}&#10;\begin{itemize}&#10; \item There are two $3 \times 4$ matrices that show up quite often:&#10; \[{\bf{E}} \equiv [ - {\bf{e}},{\bf{\tilde e}} + {e_0}{\bf{I}}] = \left[ {\begin{array}{*{20}{c}}&#10;   { - {e_1}} &amp; {{e_0}} &amp; { - {e_3}} &amp; {{e_2}}  \\&#10;   { - {e_2}} &amp; {{e_3}} &amp; {{e_0}} &amp; { - {e_1}}  \\&#10;   { - {e_3}} &amp; { - {e_2}} &amp; {{e_1}} &amp; {{e_0}}  \\&#10;\end{array}} \right]&#10; \quad \quad \quad {\bf{G}} \equiv [ - {\bf{e}}, - {\bf{\tilde e}} + {e_0}{\bf{I}}] = \left[ {\begin{array}{*{20}{c}}&#10;   { - {e_1}} &amp; {{e_0}} &amp; {{e_3}} &amp; { - {e_2}}  \\&#10;   { - {e_2}} &amp; { - {e_3}} &amp; {{e_0}} &amp; {{e_1}}  \\&#10;   { - {e_3}} &amp; {{e_2}} &amp; { - {e_1}} &amp; {{e_0}}  \\&#10;\end{array}} \right]\]&#10;\item The key identity is this [HOMEWORK]:&#10;&#10;\[{\bf{A}} = {\bf{E}}{{\bf{G}}^T}\]&#10;&#10;\item Also note the following four identities:&#10;\begin{enumerate}&#10; \item ${\bf Ep} = {\bf 0}_3$&#10; \item ${\bf Gp} = {\bf 0}_3$&#10; \item ${\bf{E}}{{\bf{E}}^T} = {\bf{G}}{{\bf{G}}^T} = {\bf{I}}_3$&#10; \item ${{\bf{G}}^T}{\bf{G}} = {{\bf{E}}^T}{\bf{E}} = {{\bf{I}}_4} - {\bf{p}}{{\bf{p}}^T}$&#10;\end{enumerate}&#10;\end{itemize}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56"/>
  <p:tag name="PICTUREFILESIZE" val="13850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itemize}&#10; \item Note the following identities that include time derivatives of the Euler Parameters:&#10; &#10;\begin{enumerate}&#10; \item ${{\bf{p}}^T}{\bf{\dot p}} = {{{\bf{\dot p}}}^T}{\bf{p}} = {\bf{0}}$ \vspace{0.2cm}&#10; \item ${\bf{E\dot p}} =  - {\bf{\dot Ep}}$ \vspace{0.2cm}&#10; \item ${\bf{G\dot p}} =  - {\bf{\dot Gp}}$ \vspace{0.2cm}&#10; \item ${\bf{E}}{{{\bf{\dot G}}}^T} = {\bf{\dot E}}{{\bf{G}}^T}$ \vspace{0.2cm}&#10; \item ${\bf{\dot A}} = {\bf{\dot E}}{{\bf{G}}^T} + {\bf{E}}{{{\bf{\dot G}}}^T} = {\bf{2E}}{{{\bf{\dot G}}}^T}$ \vspace{0.2cm}&#10;\end{enumerate}&#10;\item A though one to prove is the following (bottom pp.344):&#10;&#10;\[\widetilde{{\bf{G\dot p}}} = {\bf{G}}{{{\bf{\dot G}}}^T}\]&#10;&#10;\end{itemize}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29"/>
  <p:tag name="PICTUREFILESIZE" val="9925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{\bf h} &#10;= &#10;{\bf k}(2{\cos^2}\frac{\chi }{2} - 1) &#10;+ &#10;2{\bf u}({\bf u}^T {\bf k}){\sin^2}\frac{\chi }{2} &#10;+ &#10;2{\tilde{\bf u}}{\bf k} \sin \frac{\chi}{2}\cos \frac{\chi }{2}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36"/>
  <p:tag name="PICTUREFILESIZE" val="1514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begin{array}{l}&#10; 1 - \cos \chi  = 2{\sin ^2}\frac{\chi }{2}\vspace{0.4cm} \\ &#10; \sin \chi  = 2\sin \frac{\chi }{2}\cos \frac{\chi }{2}  \vspace{0.4cm} \\ &#10; \cos \chi  = 2{\cos ^2}\frac{\chi }{2} - 1  &#10; \end{array}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5"/>
  <p:tag name="PICTUREFILESIZE" val="1963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{\bf{a}} = {\tilde{\bf u}} {\bf k}\,\sin \chi 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5"/>
  <p:tag name="PICTUREFILESIZE" val="35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{\bf{b}} = [{\bf{k}} - ({{\bf{u}}^T}{\bf{k}}){\bf u}]\cos \chi 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9"/>
  <p:tag name="PICTUREFILESIZE" val="573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&#10;\[&#10;{\bf{c}} = ({\bf{u}}^T {\bf k}){\bf u}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2"/>
  <p:tag name="PICTUREFILESIZE" val="311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{\bf h} &#10;= &#10;{\bf k}(2{\cos^2}\frac{\chi }{2} - 1) &#10;+ &#10;2{\bf u}({\bf u}^T {\bf k}){\sin^2}\frac{\chi }{2} &#10;+ &#10;2{\tilde{\bf u}}{\bf k} \sin \frac{\chi}{2}\cos \frac{\chi }{2}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36"/>
  <p:tag name="PICTUREFILESIZE" val="15147"/>
</p:tagLst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75380</TotalTime>
  <Words>979</Words>
  <Application>Microsoft Office PowerPoint</Application>
  <PresentationFormat>On-screen Show (4:3)</PresentationFormat>
  <Paragraphs>189</Paragraphs>
  <Slides>23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Wingdings</vt:lpstr>
      <vt:lpstr>Tahoma</vt:lpstr>
      <vt:lpstr>cmmi10</vt:lpstr>
      <vt:lpstr>cmsy10</vt:lpstr>
      <vt:lpstr>Symbol</vt:lpstr>
      <vt:lpstr>Network</vt:lpstr>
      <vt:lpstr>Visio</vt:lpstr>
      <vt:lpstr>Equation</vt:lpstr>
      <vt:lpstr>ME751  Advanced Computational Multibody Dynamics</vt:lpstr>
      <vt:lpstr>Before we get started…</vt:lpstr>
      <vt:lpstr>[pp.338] Euler Parameters</vt:lpstr>
      <vt:lpstr>Slide 4</vt:lpstr>
      <vt:lpstr>Euler Parameters: Definition</vt:lpstr>
      <vt:lpstr>Euler Parameters: Quick Remarks</vt:lpstr>
      <vt:lpstr>Using Euler Parameters to Express Orientation Matrix A</vt:lpstr>
      <vt:lpstr>Euler Parameters: Putting Things In Perspective</vt:lpstr>
      <vt:lpstr>Euler Parameters:  The One-To-One Mapping to A</vt:lpstr>
      <vt:lpstr>Part 1: The p and A One-To-One Mapping</vt:lpstr>
      <vt:lpstr>[pp.341] Part 2: The p and A One-To-One Mapping</vt:lpstr>
      <vt:lpstr>[pp.341] Part 2:  Two Possible Cases</vt:lpstr>
      <vt:lpstr>[pp.341] Part 2, Case 1: e0  0</vt:lpstr>
      <vt:lpstr>“p” or “–p”?</vt:lpstr>
      <vt:lpstr>[AO] Exercise</vt:lpstr>
      <vt:lpstr>[HW] Exercise</vt:lpstr>
      <vt:lpstr>Putting Things in Perspective…</vt:lpstr>
      <vt:lpstr>[pp.341] Part 2, Case 2: e0 = 0</vt:lpstr>
      <vt:lpstr>[HW] Exercise</vt:lpstr>
      <vt:lpstr>Euler Parameters:  The One-To-One Mapping to A – Concluding Remarks</vt:lpstr>
      <vt:lpstr>[New Topic] Euler Parameter Identities</vt:lpstr>
      <vt:lpstr>Position Level Identities [Level 0 Identities][p.343]</vt:lpstr>
      <vt:lpstr>Velocity Level Identities [Level 1 Identities][p.344]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Dan Negrut</cp:lastModifiedBy>
  <cp:revision>903</cp:revision>
  <cp:lastPrinted>1601-01-01T00:00:00Z</cp:lastPrinted>
  <dcterms:created xsi:type="dcterms:W3CDTF">1601-01-01T00:00:00Z</dcterms:created>
  <dcterms:modified xsi:type="dcterms:W3CDTF">2010-02-11T19:45:05Z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