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1005" r:id="rId2"/>
    <p:sldId id="1006" r:id="rId3"/>
    <p:sldId id="991" r:id="rId4"/>
    <p:sldId id="1003" r:id="rId5"/>
    <p:sldId id="300" r:id="rId6"/>
    <p:sldId id="988" r:id="rId7"/>
    <p:sldId id="994" r:id="rId8"/>
    <p:sldId id="996" r:id="rId9"/>
    <p:sldId id="1004" r:id="rId10"/>
    <p:sldId id="990" r:id="rId11"/>
    <p:sldId id="1007" r:id="rId12"/>
    <p:sldId id="1016" r:id="rId13"/>
    <p:sldId id="1017" r:id="rId14"/>
    <p:sldId id="1008" r:id="rId15"/>
    <p:sldId id="1010" r:id="rId16"/>
    <p:sldId id="1026" r:id="rId17"/>
    <p:sldId id="1009" r:id="rId18"/>
    <p:sldId id="1028" r:id="rId19"/>
    <p:sldId id="1029" r:id="rId20"/>
    <p:sldId id="1011" r:id="rId21"/>
    <p:sldId id="1030" r:id="rId22"/>
    <p:sldId id="1031" r:id="rId23"/>
    <p:sldId id="1012" r:id="rId24"/>
    <p:sldId id="1015" r:id="rId25"/>
    <p:sldId id="1019" r:id="rId26"/>
    <p:sldId id="1032" r:id="rId27"/>
    <p:sldId id="1020" r:id="rId28"/>
    <p:sldId id="1033" r:id="rId29"/>
    <p:sldId id="1018" r:id="rId30"/>
    <p:sldId id="1024" r:id="rId31"/>
    <p:sldId id="1025" r:id="rId32"/>
  </p:sldIdLst>
  <p:sldSz cx="9144000" cy="6858000" type="screen4x3"/>
  <p:notesSz cx="7315200" cy="9601200"/>
  <p:embeddedFontLst>
    <p:embeddedFont>
      <p:font typeface="Tahoma" pitchFamily="34" charset="0"/>
      <p:regular r:id="rId35"/>
      <p:bold r:id="rId36"/>
    </p:embeddedFont>
    <p:embeddedFont>
      <p:font typeface="cmmi10" pitchFamily="34" charset="0"/>
      <p:regular r:id="rId37"/>
    </p:embeddedFont>
  </p:embeddedFontLst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FF6600"/>
    <a:srgbClr val="0099CC"/>
    <a:srgbClr val="A7B6E7"/>
    <a:srgbClr val="FF0000"/>
    <a:srgbClr val="80808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4656" autoAdjust="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925CA-3456-40B9-97D4-F4B39903F971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739FF-F880-487D-A1B1-48EDD62FCECF}" type="slidenum">
              <a:rPr lang="en-US"/>
              <a:pPr/>
              <a:t>10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1583C-89F1-49B3-ABD0-FACCDEA56229}" type="slidenum">
              <a:rPr lang="en-US"/>
              <a:pPr/>
              <a:t>11</a:t>
            </a:fld>
            <a:endParaRPr lang="en-US"/>
          </a:p>
        </p:txBody>
      </p:sp>
      <p:sp>
        <p:nvSpPr>
          <p:cNvPr id="617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17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B2F7F-8F8D-49A2-94C7-92FD2E1441F5}" type="slidenum">
              <a:rPr lang="en-US"/>
              <a:pPr/>
              <a:t>12</a:t>
            </a:fld>
            <a:endParaRPr lang="en-US"/>
          </a:p>
        </p:txBody>
      </p:sp>
      <p:sp>
        <p:nvSpPr>
          <p:cNvPr id="626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26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959F7-29F5-4014-8EA3-7F3FF953AD33}" type="slidenum">
              <a:rPr lang="en-US"/>
              <a:pPr/>
              <a:t>13</a:t>
            </a:fld>
            <a:endParaRPr lang="en-US"/>
          </a:p>
        </p:txBody>
      </p:sp>
      <p:sp>
        <p:nvSpPr>
          <p:cNvPr id="627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27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C00B4-F9DF-4629-ADEB-918EDBC05422}" type="slidenum">
              <a:rPr lang="en-US"/>
              <a:pPr/>
              <a:t>14</a:t>
            </a:fld>
            <a:endParaRPr lang="en-US"/>
          </a:p>
        </p:txBody>
      </p:sp>
      <p:sp>
        <p:nvSpPr>
          <p:cNvPr id="618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18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FCC94-0454-4B91-9333-8CE54393DCB9}" type="slidenum">
              <a:rPr lang="en-US"/>
              <a:pPr/>
              <a:t>15</a:t>
            </a:fld>
            <a:endParaRPr lang="en-US"/>
          </a:p>
        </p:txBody>
      </p:sp>
      <p:sp>
        <p:nvSpPr>
          <p:cNvPr id="620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20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FCC94-0454-4B91-9333-8CE54393DCB9}" type="slidenum">
              <a:rPr lang="en-US"/>
              <a:pPr/>
              <a:t>16</a:t>
            </a:fld>
            <a:endParaRPr lang="en-US"/>
          </a:p>
        </p:txBody>
      </p:sp>
      <p:sp>
        <p:nvSpPr>
          <p:cNvPr id="620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20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71562-8289-481E-99A5-11DAC7FBED65}" type="slidenum">
              <a:rPr lang="en-US"/>
              <a:pPr/>
              <a:t>17</a:t>
            </a:fld>
            <a:endParaRPr lang="en-US"/>
          </a:p>
        </p:txBody>
      </p:sp>
      <p:sp>
        <p:nvSpPr>
          <p:cNvPr id="619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19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C65D98-1A6C-475D-97DD-E75283A822A8}" type="slidenum">
              <a:rPr lang="en-US"/>
              <a:pPr/>
              <a:t>19</a:t>
            </a:fld>
            <a:endParaRPr lang="en-US"/>
          </a:p>
        </p:txBody>
      </p:sp>
      <p:sp>
        <p:nvSpPr>
          <p:cNvPr id="621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21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922AF-28D9-4BD1-868D-5DA8BE7F5C9C}" type="slidenum">
              <a:rPr lang="en-US"/>
              <a:pPr/>
              <a:t>2</a:t>
            </a:fld>
            <a:endParaRPr lang="en-US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7550"/>
            <a:ext cx="4800600" cy="3600450"/>
          </a:xfrm>
          <a:ln/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183" y="4561226"/>
            <a:ext cx="5850835" cy="432185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C65D98-1A6C-475D-97DD-E75283A822A8}" type="slidenum">
              <a:rPr lang="en-US"/>
              <a:pPr/>
              <a:t>20</a:t>
            </a:fld>
            <a:endParaRPr lang="en-US"/>
          </a:p>
        </p:txBody>
      </p:sp>
      <p:sp>
        <p:nvSpPr>
          <p:cNvPr id="621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21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BDC25-32B0-411B-88E2-4B38B6C4548A}" type="slidenum">
              <a:rPr lang="en-US"/>
              <a:pPr/>
              <a:t>23</a:t>
            </a:fld>
            <a:endParaRPr lang="en-US"/>
          </a:p>
        </p:txBody>
      </p:sp>
      <p:sp>
        <p:nvSpPr>
          <p:cNvPr id="622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22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6331A-5532-4A3E-B4FA-5D7557ADFDB7}" type="slidenum">
              <a:rPr lang="en-US"/>
              <a:pPr/>
              <a:t>24</a:t>
            </a:fld>
            <a:endParaRPr lang="en-US"/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2FE463-5E11-48F0-B01D-72C9B2F7B5A7}" type="slidenum">
              <a:rPr lang="en-US"/>
              <a:pPr/>
              <a:t>25</a:t>
            </a:fld>
            <a:endParaRPr lang="en-US"/>
          </a:p>
        </p:txBody>
      </p:sp>
      <p:sp>
        <p:nvSpPr>
          <p:cNvPr id="629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29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95ABC-DAD2-44E2-90B1-09D33AC9FFB0}" type="slidenum">
              <a:rPr lang="en-US"/>
              <a:pPr/>
              <a:t>27</a:t>
            </a:fld>
            <a:endParaRPr lang="en-US"/>
          </a:p>
        </p:txBody>
      </p:sp>
      <p:sp>
        <p:nvSpPr>
          <p:cNvPr id="63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30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95ABC-DAD2-44E2-90B1-09D33AC9FFB0}" type="slidenum">
              <a:rPr lang="en-US"/>
              <a:pPr/>
              <a:t>28</a:t>
            </a:fld>
            <a:endParaRPr lang="en-US"/>
          </a:p>
        </p:txBody>
      </p:sp>
      <p:sp>
        <p:nvSpPr>
          <p:cNvPr id="630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30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1F848-BA7F-4C10-A8C6-7183CBE71EDB}" type="slidenum">
              <a:rPr lang="en-US"/>
              <a:pPr/>
              <a:t>29</a:t>
            </a:fld>
            <a:endParaRPr lang="en-US"/>
          </a:p>
        </p:txBody>
      </p:sp>
      <p:sp>
        <p:nvSpPr>
          <p:cNvPr id="628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28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150AF-B82B-4145-B757-CD9E61E1F972}" type="slidenum">
              <a:rPr lang="en-US"/>
              <a:pPr/>
              <a:t>30</a:t>
            </a:fld>
            <a:endParaRPr lang="en-US"/>
          </a:p>
        </p:txBody>
      </p:sp>
      <p:sp>
        <p:nvSpPr>
          <p:cNvPr id="634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34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FBAFE1-FF3C-47FF-886A-B6FDF94E28D3}" type="slidenum">
              <a:rPr lang="en-US"/>
              <a:pPr/>
              <a:t>31</a:t>
            </a:fld>
            <a:endParaRPr lang="en-US"/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CF956-C6F6-4E8E-B8BC-EABC4AD5F4ED}" type="slidenum">
              <a:rPr lang="en-US"/>
              <a:pPr/>
              <a:t>5</a:t>
            </a:fld>
            <a:endParaRPr lang="en-US"/>
          </a:p>
        </p:txBody>
      </p:sp>
      <p:sp>
        <p:nvSpPr>
          <p:cNvPr id="560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7550"/>
            <a:ext cx="4800600" cy="3600450"/>
          </a:xfrm>
          <a:ln/>
        </p:spPr>
      </p:sp>
      <p:sp>
        <p:nvSpPr>
          <p:cNvPr id="560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183" y="4561226"/>
            <a:ext cx="5850835" cy="432185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18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1.xml"/><Relationship Id="rId7" Type="http://schemas.openxmlformats.org/officeDocument/2006/relationships/image" Target="../media/image2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4.xml"/><Relationship Id="rId7" Type="http://schemas.openxmlformats.org/officeDocument/2006/relationships/image" Target="../media/image3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25.xml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30.xml"/><Relationship Id="rId7" Type="http://schemas.openxmlformats.org/officeDocument/2006/relationships/image" Target="../media/image3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3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2.xml"/><Relationship Id="rId7" Type="http://schemas.openxmlformats.org/officeDocument/2006/relationships/oleObject" Target="../embeddings/oleObject14.bin"/><Relationship Id="rId2" Type="http://schemas.openxmlformats.org/officeDocument/2006/relationships/tags" Target="../tags/tag31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21.xml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33.xml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4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41.xml"/><Relationship Id="rId7" Type="http://schemas.openxmlformats.org/officeDocument/2006/relationships/image" Target="../media/image49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25.xml"/><Relationship Id="rId10" Type="http://schemas.openxmlformats.org/officeDocument/2006/relationships/image" Target="../media/image5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3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45.xml"/><Relationship Id="rId7" Type="http://schemas.openxmlformats.org/officeDocument/2006/relationships/image" Target="../media/image5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7.png"/><Relationship Id="rId4" Type="http://schemas.openxmlformats.org/officeDocument/2006/relationships/tags" Target="../tags/tag46.xml"/><Relationship Id="rId9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49.xml"/><Relationship Id="rId7" Type="http://schemas.openxmlformats.org/officeDocument/2006/relationships/notesSlide" Target="../notesSlides/notesSlide28.xml"/><Relationship Id="rId12" Type="http://schemas.openxmlformats.org/officeDocument/2006/relationships/image" Target="../media/image62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1.png"/><Relationship Id="rId5" Type="http://schemas.openxmlformats.org/officeDocument/2006/relationships/tags" Target="../tags/tag51.xml"/><Relationship Id="rId10" Type="http://schemas.openxmlformats.org/officeDocument/2006/relationships/image" Target="../media/image60.png"/><Relationship Id="rId4" Type="http://schemas.openxmlformats.org/officeDocument/2006/relationships/tags" Target="../tags/tag50.xml"/><Relationship Id="rId9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4.bin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3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2.bin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6.xml"/><Relationship Id="rId12" Type="http://schemas.openxmlformats.org/officeDocument/2006/relationships/oleObject" Target="../embeddings/oleObject7.bin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6.bin"/><Relationship Id="rId5" Type="http://schemas.openxmlformats.org/officeDocument/2006/relationships/tags" Target="../tags/tag11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oleObject" Target="../embeddings/oleObject8.bin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14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6781800" cy="21336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ME751 </a:t>
            </a:r>
            <a:br>
              <a:rPr lang="en-US" sz="3200" dirty="0" smtClean="0"/>
            </a:br>
            <a:r>
              <a:rPr lang="en-US" sz="3200" dirty="0" smtClean="0"/>
              <a:t>Advanced Computational Multibody Dynamics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33508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Section 9.3</a:t>
            </a:r>
          </a:p>
          <a:p>
            <a:pPr eaLnBrk="1" hangingPunct="1"/>
            <a:r>
              <a:rPr lang="en-US" sz="2000" dirty="0" smtClean="0"/>
              <a:t>February 16, 2010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93675" y="6321425"/>
            <a:ext cx="1234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 dirty="0">
                <a:latin typeface="Tahoma" pitchFamily="34" charset="0"/>
              </a:rPr>
              <a:t>© Dan Negrut, </a:t>
            </a:r>
            <a:r>
              <a:rPr lang="en-US" sz="900" dirty="0" smtClean="0">
                <a:latin typeface="Tahoma" pitchFamily="34" charset="0"/>
              </a:rPr>
              <a:t>2010</a:t>
            </a:r>
            <a:r>
              <a:rPr lang="en-US" sz="900" dirty="0">
                <a:latin typeface="Tahoma" pitchFamily="34" charset="0"/>
              </a:rPr>
              <a:t/>
            </a:r>
            <a:br>
              <a:rPr lang="en-US" sz="900" dirty="0">
                <a:latin typeface="Tahoma" pitchFamily="34" charset="0"/>
              </a:rPr>
            </a:br>
            <a:r>
              <a:rPr lang="en-US" sz="900" dirty="0" smtClean="0">
                <a:latin typeface="Tahoma" pitchFamily="34" charset="0"/>
              </a:rPr>
              <a:t>ME751</a:t>
            </a:r>
            <a:r>
              <a:rPr lang="en-US" sz="900" dirty="0">
                <a:latin typeface="Tahoma" pitchFamily="34" charset="0"/>
              </a:rPr>
              <a:t>, UW-Madison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6181636"/>
            <a:ext cx="3810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“Courage is fear holding on a minute longer.”</a:t>
            </a:r>
          </a:p>
          <a:p>
            <a:r>
              <a:rPr lang="en-US" sz="1100" dirty="0" smtClean="0"/>
              <a:t>General George S. Patton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1800"/>
            <a:ext cx="8610600" cy="1371600"/>
          </a:xfrm>
          <a:solidFill>
            <a:srgbClr val="EAEAEA"/>
          </a:solidFill>
        </p:spPr>
        <p:txBody>
          <a:bodyPr/>
          <a:lstStyle/>
          <a:p>
            <a:pPr algn="ctr"/>
            <a:r>
              <a:rPr lang="en-US" sz="3100" dirty="0" smtClean="0"/>
              <a:t>End: Kinematics of a Rigid Body in 3D</a:t>
            </a:r>
            <a:br>
              <a:rPr lang="en-US" sz="31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100" dirty="0" smtClean="0"/>
              <a:t>Begin: Kinematics Analysis of Mech. System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Kinematics Analysis: Definition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458200" cy="4411662"/>
          </a:xfrm>
        </p:spPr>
        <p:txBody>
          <a:bodyPr/>
          <a:lstStyle/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Kinematics Analysis – the process of computing the position, velocity, and acceleration of a system of interconnected bodies that make up a mechanical system </a:t>
            </a:r>
            <a:r>
              <a:rPr lang="en-US" sz="2200" u="sng" dirty="0" smtClean="0"/>
              <a:t>independent</a:t>
            </a:r>
            <a:r>
              <a:rPr lang="en-US" sz="2200" dirty="0" smtClean="0"/>
              <a:t> of the forces that produce its motion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Motivating Example: </a:t>
            </a:r>
            <a:br>
              <a:rPr lang="en-US" dirty="0" smtClean="0"/>
            </a:br>
            <a:r>
              <a:rPr lang="en-US" dirty="0" smtClean="0"/>
              <a:t>Motion of Simple Pendulum 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44958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A revolute (hinge) joint present at point </a:t>
            </a:r>
            <a:r>
              <a:rPr lang="en-US" sz="2200" b="1" dirty="0" smtClean="0">
                <a:solidFill>
                  <a:srgbClr val="C00000"/>
                </a:solidFill>
              </a:rPr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A motion  </a:t>
            </a:r>
            <a:r>
              <a:rPr lang="en-US" sz="2200" dirty="0" smtClean="0">
                <a:latin typeface="cmmi10"/>
              </a:rPr>
              <a:t>µ</a:t>
            </a:r>
            <a:r>
              <a:rPr lang="en-US" sz="2200" dirty="0" smtClean="0"/>
              <a:t>(t)=4</a:t>
            </a:r>
            <a:r>
              <a:rPr lang="en-US" sz="2200" i="1" dirty="0" smtClean="0"/>
              <a:t>t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  is applied to the pendulum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Find the time evolution of this pendulum</a:t>
            </a:r>
          </a:p>
        </p:txBody>
      </p:sp>
      <p:graphicFrame>
        <p:nvGraphicFramePr>
          <p:cNvPr id="2203650" name="Object 2"/>
          <p:cNvGraphicFramePr>
            <a:graphicFrameLocks noChangeAspect="1"/>
          </p:cNvGraphicFramePr>
          <p:nvPr/>
        </p:nvGraphicFramePr>
        <p:xfrm>
          <a:off x="5185104" y="1676400"/>
          <a:ext cx="3873171" cy="4953000"/>
        </p:xfrm>
        <a:graphic>
          <a:graphicData uri="http://schemas.openxmlformats.org/presentationml/2006/ole">
            <p:oleObj spid="_x0000_s2203650" name="Visio" r:id="rId4" imgW="3114587" imgH="3983267" progId="Visio.Drawing.11">
              <p:embed/>
            </p:oleObj>
          </a:graphicData>
        </a:graphic>
      </p:graphicFrame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58000" cy="731838"/>
          </a:xfrm>
        </p:spPr>
        <p:txBody>
          <a:bodyPr/>
          <a:lstStyle/>
          <a:p>
            <a:pPr eaLnBrk="1" hangingPunct="1"/>
            <a:r>
              <a:rPr lang="en-US" smtClean="0"/>
              <a:t>Kinematic Analysis Stages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185863"/>
            <a:ext cx="3962400" cy="3538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Position Analysis</a:t>
            </a:r>
            <a:r>
              <a:rPr lang="en-US" sz="2000" smtClean="0"/>
              <a:t>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Challenging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Velocity Analysis</a:t>
            </a:r>
            <a:r>
              <a:rPr lang="en-US" sz="2000" smtClean="0"/>
              <a:t>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Simple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Acceleration Analysis</a:t>
            </a:r>
            <a:r>
              <a:rPr lang="en-US" sz="2000" smtClean="0"/>
              <a:t>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OK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228600" y="50292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200"/>
              <a:t>To take care of all these stages, ONE step is critical: 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Write down the constraint equations associated with the joints present in your mechanism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200"/>
              <a:t>Once you have the constraints, the rest is boilerplate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808038"/>
          </a:xfrm>
        </p:spPr>
        <p:txBody>
          <a:bodyPr/>
          <a:lstStyle/>
          <a:p>
            <a:pPr eaLnBrk="1" hangingPunct="1"/>
            <a:r>
              <a:rPr lang="en-US" smtClean="0"/>
              <a:t>Why is Kinematics Important?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It can be an end in itself…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Kinematic Analysis</a:t>
            </a:r>
            <a:r>
              <a:rPr lang="en-US" dirty="0" smtClean="0"/>
              <a:t> - Interested how components of a certain mechanism move when motion[s] are applied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Kinematic Synthesis</a:t>
            </a:r>
            <a:r>
              <a:rPr lang="en-US" dirty="0" smtClean="0"/>
              <a:t> – Interested in finding how to design a mechanism to perform a certain operation in a certain way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NOTE: ME751 only covers Kinematic Analysis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is important to understand Kinematics since the building blocks of the infrastructure here will be recycled when assembling the infrastructure for the Kinetic problem (“Dynamics Analysis”, discussed in Chapter 11)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general, the Dynamic Analysis sees more mileage compared to the Kinematic Analysis of mechanism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086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Nomenclature &amp; Conventions</a:t>
            </a:r>
            <a:br>
              <a:rPr lang="en-US" dirty="0" smtClean="0"/>
            </a:br>
            <a:r>
              <a:rPr lang="en-US" sz="2000" dirty="0" smtClean="0"/>
              <a:t>[1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out of 2]</a:t>
            </a:r>
            <a:endParaRPr 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3124200"/>
          </a:xfrm>
        </p:spPr>
        <p:txBody>
          <a:bodyPr/>
          <a:lstStyle/>
          <a:p>
            <a:pPr eaLnBrk="1" hangingPunct="1"/>
            <a:r>
              <a:rPr lang="en-US" dirty="0" smtClean="0"/>
              <a:t>We are dealing with r</a:t>
            </a:r>
            <a:r>
              <a:rPr lang="en-US" sz="2000" dirty="0" smtClean="0"/>
              <a:t>igid bodies only</a:t>
            </a:r>
          </a:p>
          <a:p>
            <a:pPr lvl="3" eaLnBrk="1" hangingPunct="1"/>
            <a:endParaRPr lang="en-US" sz="1400" dirty="0" smtClean="0"/>
          </a:p>
          <a:p>
            <a:pPr eaLnBrk="1" hangingPunct="1"/>
            <a:r>
              <a:rPr lang="en-US" dirty="0" smtClean="0"/>
              <a:t>Recall this: L-RF – is a </a:t>
            </a:r>
            <a:r>
              <a:rPr lang="en-US" u="sng" dirty="0" smtClean="0"/>
              <a:t>b</a:t>
            </a:r>
            <a:r>
              <a:rPr lang="en-US" sz="2000" u="sng" dirty="0" smtClean="0"/>
              <a:t>ody fixed Reference Frame</a:t>
            </a:r>
            <a:r>
              <a:rPr lang="en-US" sz="2000" dirty="0" smtClean="0"/>
              <a:t> used to describe the position and orientation of a rigid body in the 3D space</a:t>
            </a:r>
          </a:p>
          <a:p>
            <a:pPr lvl="3" eaLnBrk="1" hangingPunct="1"/>
            <a:endParaRPr lang="en-US" sz="1400" dirty="0" smtClean="0"/>
          </a:p>
          <a:p>
            <a:pPr eaLnBrk="1" hangingPunct="1"/>
            <a:r>
              <a:rPr lang="en-US" dirty="0" smtClean="0"/>
              <a:t>Body Cartesian generalized </a:t>
            </a:r>
            <a:r>
              <a:rPr lang="en-US" sz="2000" dirty="0" smtClean="0"/>
              <a:t>coordinates (GCs)</a:t>
            </a:r>
          </a:p>
          <a:p>
            <a:pPr lvl="1" eaLnBrk="1" hangingPunct="1"/>
            <a:r>
              <a:rPr lang="en-US" sz="1800" dirty="0" smtClean="0"/>
              <a:t>Used to define the position and orientation of the L-RF </a:t>
            </a:r>
            <a:r>
              <a:rPr lang="en-US" dirty="0" smtClean="0"/>
              <a:t>mentioned above </a:t>
            </a:r>
          </a:p>
          <a:p>
            <a:pPr lvl="1" eaLnBrk="1" hangingPunct="1"/>
            <a:r>
              <a:rPr lang="en-US" dirty="0" smtClean="0"/>
              <a:t>We’ll use Euler Parameters (less headaches than Euler Angles…)</a:t>
            </a:r>
          </a:p>
          <a:p>
            <a:pPr lvl="1" eaLnBrk="1" hangingPunct="1"/>
            <a:r>
              <a:rPr lang="en-US" sz="1800" dirty="0" smtClean="0"/>
              <a:t>For body “i” the GCs that we’ll work with are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pic>
        <p:nvPicPr>
          <p:cNvPr id="30" name="Picture 2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14600" y="4548462"/>
            <a:ext cx="2362200" cy="1988852"/>
          </a:xfrm>
          <a:prstGeom prst="rect">
            <a:avLst/>
          </a:prstGeom>
          <a:noFill/>
          <a:ln/>
          <a:effectLst/>
        </p:spPr>
      </p:pic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648200" y="4495800"/>
          <a:ext cx="628650" cy="1019175"/>
        </p:xfrm>
        <a:graphic>
          <a:graphicData uri="http://schemas.openxmlformats.org/presentationml/2006/ole">
            <p:oleObj spid="_x0000_s2202626" name="Equation" r:id="rId7" imgW="177480" imgH="266400" progId="Equation.DSMT4">
              <p:embed/>
            </p:oleObj>
          </a:graphicData>
        </a:graphic>
      </p:graphicFrame>
      <p:graphicFrame>
        <p:nvGraphicFramePr>
          <p:cNvPr id="2202627" name="Object 3"/>
          <p:cNvGraphicFramePr>
            <a:graphicFrameLocks noChangeAspect="1"/>
          </p:cNvGraphicFramePr>
          <p:nvPr/>
        </p:nvGraphicFramePr>
        <p:xfrm>
          <a:off x="4724400" y="5334000"/>
          <a:ext cx="628650" cy="1295400"/>
        </p:xfrm>
        <a:graphic>
          <a:graphicData uri="http://schemas.openxmlformats.org/presentationml/2006/ole">
            <p:oleObj spid="_x0000_s2202627" name="Equation" r:id="rId8" imgW="177480" imgH="266400" progId="Equation.DSMT4">
              <p:embed/>
            </p:oleObj>
          </a:graphicData>
        </a:graphic>
      </p:graphicFrame>
      <p:sp>
        <p:nvSpPr>
          <p:cNvPr id="38" name="Rectangle 37"/>
          <p:cNvSpPr/>
          <p:nvPr/>
        </p:nvSpPr>
        <p:spPr>
          <a:xfrm>
            <a:off x="5334000" y="4800600"/>
            <a:ext cx="3518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Tell us where the body is located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34000" y="5791200"/>
            <a:ext cx="3403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Tell us how the body is oriented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2" name="Picture 4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705600" y="6477000"/>
            <a:ext cx="1600203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000" kern="0" noProof="0" dirty="0" smtClean="0">
                <a:latin typeface="+mn-lt"/>
              </a:rPr>
              <a:t>The </a:t>
            </a:r>
            <a:r>
              <a:rPr lang="en-US" sz="2000" u="sng" kern="0" noProof="0" dirty="0" smtClean="0">
                <a:latin typeface="+mn-lt"/>
              </a:rPr>
              <a:t>system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GSs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the array of all bodies GCs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kern="0" dirty="0" smtClean="0">
              <a:latin typeface="+mn-lt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9350" lvl="2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9350" lvl="2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349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NOTE: for a mechanism with </a:t>
            </a:r>
            <a:r>
              <a:rPr kumimoji="0" lang="en-US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nb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bodies, the number </a:t>
            </a:r>
            <a:r>
              <a:rPr kumimoji="0" lang="en-US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Cartesian generalized coordinates is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kern="0" dirty="0" smtClean="0">
              <a:latin typeface="+mn-lt"/>
            </a:endParaRP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kern="0" dirty="0" smtClean="0">
              <a:latin typeface="+mn-lt"/>
            </a:endParaRP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nc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” stands for “number of coordinates”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2349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Recall we have a number of </a:t>
            </a:r>
            <a:r>
              <a:rPr kumimoji="0" lang="en-US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nb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lang="en-US" kern="0" dirty="0" smtClean="0"/>
              <a:t>“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Euler Parameter normalization constraints”: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5438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Nomenclature &amp; Conventions</a:t>
            </a:r>
            <a:br>
              <a:rPr lang="en-US" dirty="0" smtClean="0"/>
            </a:br>
            <a:r>
              <a:rPr lang="en-US" sz="2000" dirty="0" smtClean="0"/>
              <a:t>[2/2]</a:t>
            </a:r>
            <a:endParaRPr lang="en-US" dirty="0" smtClean="0"/>
          </a:p>
        </p:txBody>
      </p:sp>
      <p:pic>
        <p:nvPicPr>
          <p:cNvPr id="15" name="Picture 1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742989" y="1981200"/>
            <a:ext cx="3979700" cy="1752948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10000" y="4724400"/>
            <a:ext cx="1192788" cy="202606"/>
          </a:xfrm>
          <a:prstGeom prst="rect">
            <a:avLst/>
          </a:prstGeom>
          <a:noFill/>
          <a:ln/>
          <a:effectLst/>
        </p:spPr>
      </p:pic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pic>
        <p:nvPicPr>
          <p:cNvPr id="21" name="Picture 2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709369" y="6298831"/>
            <a:ext cx="3529631" cy="3305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363"/>
            <a:ext cx="7086600" cy="808037"/>
          </a:xfrm>
        </p:spPr>
        <p:txBody>
          <a:bodyPr/>
          <a:lstStyle/>
          <a:p>
            <a:pPr eaLnBrk="1" hangingPunct="1"/>
            <a:r>
              <a:rPr lang="en-US" sz="3500" dirty="0" smtClean="0"/>
              <a:t>Putting Things in Perspective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39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Before getting lost in the details of the Kinematics Analysis: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Recall that we p</a:t>
            </a:r>
            <a:r>
              <a:rPr lang="en-US" sz="1800" dirty="0" smtClean="0"/>
              <a:t>resented a collection of terms that will help understand the “language” of Kinematics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We are </a:t>
            </a:r>
            <a:r>
              <a:rPr lang="en-US" dirty="0" smtClean="0"/>
              <a:t>about to g</a:t>
            </a:r>
            <a:r>
              <a:rPr lang="en-US" sz="1800" dirty="0" smtClean="0"/>
              <a:t>ive a 30,000 feet perspective of things to come to justify the need for the material presented over the next two lectures</a:t>
            </a:r>
          </a:p>
          <a:p>
            <a:pPr lvl="2" eaLnBrk="1" hangingPunct="1">
              <a:lnSpc>
                <a:spcPct val="80000"/>
              </a:lnSpc>
            </a:pPr>
            <a:endParaRPr lang="en-US" sz="16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Among the concepts introduced today, here are the more important ones: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dirty="0" smtClean="0"/>
              <a:t>Constraint equations (as a means to specifying the geometry associated with the motion of a mechanism)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dirty="0" smtClean="0"/>
              <a:t>Jacobian matrix (or simply, the Jacobian)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Joints (Physical System)</a:t>
            </a:r>
            <a:br>
              <a:rPr lang="en-US" sz="2800" dirty="0" smtClean="0"/>
            </a:br>
            <a:r>
              <a:rPr lang="en-US" sz="2800" dirty="0" smtClean="0"/>
              <a:t>vs. </a:t>
            </a:r>
            <a:br>
              <a:rPr lang="en-US" sz="2800" dirty="0" smtClean="0"/>
            </a:br>
            <a:r>
              <a:rPr lang="en-US" sz="2800" dirty="0" smtClean="0"/>
              <a:t>Constraint Equations (Virtual System)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458200" cy="4833937"/>
          </a:xfrm>
        </p:spPr>
        <p:txBody>
          <a:bodyPr/>
          <a:lstStyle/>
          <a:p>
            <a:r>
              <a:rPr lang="en-US" dirty="0" smtClean="0"/>
              <a:t>Physical Mechanical System:</a:t>
            </a:r>
          </a:p>
          <a:p>
            <a:pPr lvl="1"/>
            <a:r>
              <a:rPr lang="en-US" dirty="0" smtClean="0"/>
              <a:t>A mechanical system (mechanism) uses joints to connect bodies</a:t>
            </a:r>
          </a:p>
          <a:p>
            <a:pPr lvl="1"/>
            <a:r>
              <a:rPr lang="en-US" dirty="0" smtClean="0"/>
              <a:t>Moreover, some of its components are driven in a predefined fashion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Virtual System:</a:t>
            </a:r>
          </a:p>
          <a:p>
            <a:pPr lvl="1"/>
            <a:r>
              <a:rPr lang="en-US" dirty="0" smtClean="0"/>
              <a:t>A set of constraint equations needs to be specified to capture the effect of the joints present in the physical model</a:t>
            </a:r>
          </a:p>
          <a:p>
            <a:pPr lvl="1"/>
            <a:r>
              <a:rPr lang="en-US" dirty="0" smtClean="0"/>
              <a:t>Some of these equations will be time dependent to capture motions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Constraint Equations, taxonomy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Holonomic vs. Nonholonomic constraint</a:t>
            </a:r>
          </a:p>
          <a:p>
            <a:pPr lvl="3" eaLnBrk="1" hangingPunct="1">
              <a:lnSpc>
                <a:spcPct val="80000"/>
              </a:lnSpc>
            </a:pPr>
            <a:r>
              <a:rPr lang="en-US" dirty="0" smtClean="0"/>
              <a:t>Holonomic: only depends on generalized coordinates, not on their time derivative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Scleronomic (“Kinematic”) vs. </a:t>
            </a:r>
            <a:r>
              <a:rPr lang="en-US" sz="1800" dirty="0" err="1" smtClean="0"/>
              <a:t>Rheonomic</a:t>
            </a:r>
            <a:r>
              <a:rPr lang="en-US" sz="1800" dirty="0" smtClean="0"/>
              <a:t> (“Driving”)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7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4038" y="6172200"/>
            <a:ext cx="177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56200" y="6172200"/>
            <a:ext cx="177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371600" y="6477000"/>
            <a:ext cx="1245110" cy="330708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750306" y="6477000"/>
            <a:ext cx="1421894" cy="33070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163"/>
            <a:ext cx="6781800" cy="655637"/>
          </a:xfrm>
        </p:spPr>
        <p:txBody>
          <a:bodyPr/>
          <a:lstStyle/>
          <a:p>
            <a:pPr eaLnBrk="1" hangingPunct="1"/>
            <a:r>
              <a:rPr lang="en-US" sz="3500" dirty="0" smtClean="0"/>
              <a:t>Kinematic Constraints,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8339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What are they, and what role do they play?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collection of equations that, if satisfied, coerce the bodies in the model to move like the bodies of the mechanism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They enforce the geometry of the motion</a:t>
            </a:r>
          </a:p>
          <a:p>
            <a:pPr lvl="2" eaLnBrk="1" hangingPunct="1">
              <a:lnSpc>
                <a:spcPct val="80000"/>
              </a:lnSpc>
            </a:pPr>
            <a:endParaRPr lang="en-US" dirty="0" smtClean="0"/>
          </a:p>
          <a:p>
            <a:pPr lvl="2"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Most important thing in relation to constraints: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For each joint in the model, the equations of constraint that you use must imply the relative motion allowed by the joint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This is where we’ll spend a lecture</a:t>
            </a:r>
          </a:p>
          <a:p>
            <a:pPr lvl="2" eaLnBrk="1" hangingPunct="1">
              <a:lnSpc>
                <a:spcPct val="80000"/>
              </a:lnSpc>
            </a:pP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Keep in mind: the way you </a:t>
            </a:r>
            <a:r>
              <a:rPr lang="en-US" sz="2000" b="1" dirty="0" smtClean="0"/>
              <a:t>model</a:t>
            </a:r>
            <a:r>
              <a:rPr lang="en-US" sz="2000" dirty="0" smtClean="0"/>
              <a:t> should resemble the </a:t>
            </a:r>
            <a:r>
              <a:rPr lang="en-US" sz="2000" b="1" dirty="0" smtClean="0"/>
              <a:t>physical system</a:t>
            </a:r>
            <a:r>
              <a:rPr lang="en-US" sz="2000" dirty="0" smtClean="0"/>
              <a:t> (the geometry of the motion)</a:t>
            </a:r>
          </a:p>
          <a:p>
            <a:pPr lvl="2" eaLnBrk="1" hangingPunct="1">
              <a:lnSpc>
                <a:spcPct val="80000"/>
              </a:lnSpc>
            </a:pPr>
            <a:endParaRPr lang="en-US" b="1" dirty="0" smtClean="0"/>
          </a:p>
          <a:p>
            <a:pPr lvl="2" eaLnBrk="1" hangingPunct="1">
              <a:lnSpc>
                <a:spcPct val="80000"/>
              </a:lnSpc>
            </a:pPr>
            <a:endParaRPr lang="en-US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Notation: We’ll use </a:t>
            </a:r>
            <a:r>
              <a:rPr lang="en-US" sz="2200" dirty="0" err="1" smtClean="0">
                <a:latin typeface="Arial"/>
              </a:rPr>
              <a:t>m</a:t>
            </a:r>
            <a:r>
              <a:rPr lang="en-US" sz="2200" baseline="-25000" dirty="0" err="1" smtClean="0">
                <a:latin typeface="Arial"/>
              </a:rPr>
              <a:t>K</a:t>
            </a:r>
            <a:r>
              <a:rPr lang="en-US" sz="2200" dirty="0" smtClean="0"/>
              <a:t> to denote the number of kinematic (or scleronomic) constraints present in the model: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pic>
        <p:nvPicPr>
          <p:cNvPr id="7" name="Picture 6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535558" y="533400"/>
            <a:ext cx="2008242" cy="53340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352800" y="6376054"/>
            <a:ext cx="1963295" cy="40574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543800" cy="682844"/>
          </a:xfrm>
        </p:spPr>
        <p:txBody>
          <a:bodyPr/>
          <a:lstStyle/>
          <a:p>
            <a:pPr eaLnBrk="1" hangingPunct="1"/>
            <a:r>
              <a:rPr lang="en-US" dirty="0" smtClean="0"/>
              <a:t>Before we get started…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839200" cy="4876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Last Time:</a:t>
            </a:r>
          </a:p>
          <a:p>
            <a:pPr lvl="1" eaLnBrk="1" hangingPunct="1"/>
            <a:r>
              <a:rPr lang="en-US" sz="1600" dirty="0" smtClean="0"/>
              <a:t>Concerned with describing the orientation of a body using Euler Parameters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1800" dirty="0" smtClean="0"/>
              <a:t>Today:</a:t>
            </a:r>
          </a:p>
          <a:p>
            <a:pPr lvl="1" eaLnBrk="1" hangingPunct="1"/>
            <a:r>
              <a:rPr lang="en-US" sz="1600" dirty="0" smtClean="0"/>
              <a:t>Finish Euler Parameters discussion (angular velocity)</a:t>
            </a:r>
          </a:p>
          <a:p>
            <a:pPr lvl="1" eaLnBrk="1" hangingPunct="1"/>
            <a:r>
              <a:rPr lang="en-US" sz="1600" dirty="0" smtClean="0"/>
              <a:t>3D Kinematics of a Rigid Body</a:t>
            </a:r>
          </a:p>
          <a:p>
            <a:pPr lvl="1" eaLnBrk="1" hangingPunct="1"/>
            <a:r>
              <a:rPr lang="en-US" sz="1600" dirty="0" smtClean="0"/>
              <a:t>Kinematics Analysis</a:t>
            </a:r>
          </a:p>
          <a:p>
            <a:pPr lvl="1" eaLnBrk="1" hangingPunct="1"/>
            <a:r>
              <a:rPr lang="en-US" sz="1600" dirty="0" smtClean="0"/>
              <a:t>Kinematic constraints</a:t>
            </a:r>
          </a:p>
          <a:p>
            <a:pPr lvl="3" eaLnBrk="1" hangingPunct="1"/>
            <a:endParaRPr lang="en-US" sz="1200" dirty="0" smtClean="0"/>
          </a:p>
          <a:p>
            <a:pPr eaLnBrk="1" hangingPunct="1"/>
            <a:r>
              <a:rPr lang="en-US" sz="1800" dirty="0" smtClean="0"/>
              <a:t>HW4 </a:t>
            </a:r>
          </a:p>
          <a:p>
            <a:pPr lvl="1" eaLnBrk="1" hangingPunct="1"/>
            <a:r>
              <a:rPr lang="en-US" sz="1600" dirty="0" smtClean="0"/>
              <a:t>Due on Th – make sure you don’t make it harder than it needs to be</a:t>
            </a:r>
          </a:p>
          <a:p>
            <a:pPr lvl="2" eaLnBrk="1" hangingPunct="1"/>
            <a:endParaRPr lang="en-US" sz="1400" dirty="0" smtClean="0"/>
          </a:p>
          <a:p>
            <a:pPr eaLnBrk="1" hangingPunct="1"/>
            <a:r>
              <a:rPr lang="en-US" sz="1800" dirty="0" smtClean="0"/>
              <a:t>Formatting issues cropped up in web ppt material</a:t>
            </a:r>
          </a:p>
          <a:p>
            <a:pPr lvl="1" eaLnBrk="1" hangingPunct="1"/>
            <a:r>
              <a:rPr lang="en-US" sz="1600" dirty="0" smtClean="0"/>
              <a:t>Situation will be corrected shortly (you can fix now, install </a:t>
            </a:r>
            <a:r>
              <a:rPr lang="en-US" sz="1600" dirty="0" err="1" smtClean="0"/>
              <a:t>MathType</a:t>
            </a:r>
            <a:r>
              <a:rPr lang="en-US" sz="1600" dirty="0" smtClean="0"/>
              <a:t> on your machine)</a:t>
            </a:r>
          </a:p>
          <a:p>
            <a:pPr eaLnBrk="1" hangingPunct="1"/>
            <a:r>
              <a:rPr lang="en-US" sz="1800" dirty="0" smtClean="0"/>
              <a:t>Asking for </a:t>
            </a:r>
            <a:r>
              <a:rPr lang="en-US" sz="1800" b="1" dirty="0" smtClean="0"/>
              <a:t>Feedback</a:t>
            </a:r>
            <a:r>
              <a:rPr lang="en-US" sz="1800" dirty="0" smtClean="0"/>
              <a:t> – Tu, Feb. 23: Provide anonymously on a printed page two concerns and/or things that I can do to improve ME751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163"/>
            <a:ext cx="6781800" cy="655637"/>
          </a:xfrm>
        </p:spPr>
        <p:txBody>
          <a:bodyPr/>
          <a:lstStyle/>
          <a:p>
            <a:pPr eaLnBrk="1" hangingPunct="1"/>
            <a:r>
              <a:rPr lang="en-US" sz="3500" dirty="0" smtClean="0"/>
              <a:t>Driving Constraints,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48339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What are they, and what role do they play?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An equation, such as </a:t>
            </a:r>
            <a:r>
              <a:rPr lang="en-US" sz="2000" dirty="0" smtClean="0">
                <a:latin typeface="cmmi10"/>
              </a:rPr>
              <a:t>µ</a:t>
            </a:r>
            <a:r>
              <a:rPr lang="en-US" sz="2000" dirty="0" smtClean="0"/>
              <a:t>(t)=</a:t>
            </a:r>
            <a:r>
              <a:rPr lang="en-US" sz="2000" dirty="0" smtClean="0">
                <a:latin typeface="cmmi10"/>
              </a:rPr>
              <a:t>¼</a:t>
            </a:r>
            <a:r>
              <a:rPr lang="en-US" sz="2000" dirty="0" smtClean="0"/>
              <a:t> t + </a:t>
            </a:r>
            <a:r>
              <a:rPr lang="en-US" sz="2000" dirty="0" smtClean="0">
                <a:latin typeface="cmmi10"/>
              </a:rPr>
              <a:t>¼</a:t>
            </a:r>
            <a:r>
              <a:rPr lang="en-US" sz="2000" dirty="0" smtClean="0"/>
              <a:t>/2, that specifies how a generalized coordinate or a relation that depends on model GCs changes in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They define (prescribe) the motion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Notation: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We’ll use </a:t>
            </a:r>
            <a:r>
              <a:rPr lang="en-US" dirty="0" err="1" smtClean="0">
                <a:latin typeface="Arial"/>
              </a:rPr>
              <a:t>m</a:t>
            </a:r>
            <a:r>
              <a:rPr lang="en-US" baseline="-25000" dirty="0" err="1" smtClean="0">
                <a:latin typeface="Arial"/>
              </a:rPr>
              <a:t>D</a:t>
            </a:r>
            <a:r>
              <a:rPr lang="en-US" dirty="0" smtClean="0"/>
              <a:t> to denote the number of driving (or </a:t>
            </a:r>
            <a:r>
              <a:rPr lang="en-US" dirty="0" err="1" smtClean="0"/>
              <a:t>rheonomic</a:t>
            </a:r>
            <a:r>
              <a:rPr lang="en-US" dirty="0" smtClean="0"/>
              <a:t>) constraints present in the model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We’ll use m to denote the total number of constraints (kinematic and driving) present in the model: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pic>
        <p:nvPicPr>
          <p:cNvPr id="8" name="Picture 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962362" y="533400"/>
            <a:ext cx="2294317" cy="533619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96160" y="4648200"/>
            <a:ext cx="2181373" cy="40561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57600" y="5867400"/>
            <a:ext cx="1676404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543800" cy="1189038"/>
          </a:xfrm>
        </p:spPr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Handling a Spherical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229600" cy="795337"/>
          </a:xfrm>
        </p:spPr>
        <p:txBody>
          <a:bodyPr/>
          <a:lstStyle/>
          <a:p>
            <a:r>
              <a:rPr lang="en-US" dirty="0" smtClean="0"/>
              <a:t>Define a set of Kinematic Constraints that reflect the existence of a spherical joint between points P on body i and Q on body 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aphicFrame>
        <p:nvGraphicFramePr>
          <p:cNvPr id="2207746" name="Object 2"/>
          <p:cNvGraphicFramePr>
            <a:graphicFrameLocks noChangeAspect="1"/>
          </p:cNvGraphicFramePr>
          <p:nvPr/>
        </p:nvGraphicFramePr>
        <p:xfrm>
          <a:off x="152400" y="2514600"/>
          <a:ext cx="4589463" cy="3335337"/>
        </p:xfrm>
        <a:graphic>
          <a:graphicData uri="http://schemas.openxmlformats.org/presentationml/2006/ole">
            <p:oleObj spid="_x0000_s2207746" name="Visio" r:id="rId7" imgW="4589585" imgH="3334746" progId="Visio.Drawing.11">
              <p:embed/>
            </p:oleObj>
          </a:graphicData>
        </a:graphic>
      </p:graphicFrame>
      <p:pic>
        <p:nvPicPr>
          <p:cNvPr id="15" name="Picture 14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20140" y="2895600"/>
            <a:ext cx="3215035" cy="32194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99552" y="3505199"/>
            <a:ext cx="3311048" cy="34548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029200" y="4876800"/>
            <a:ext cx="3581414" cy="1011294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>
          <a:xfrm>
            <a:off x="4953000" y="4800600"/>
            <a:ext cx="914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7200" y="6019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that the spherical joint condition is enforced by requiring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the points 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coincide at all times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1" descr="arrowRedDa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5400000">
            <a:off x="4182864" y="5389325"/>
            <a:ext cx="943410" cy="46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Specifying 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r>
              <a:rPr lang="en-US" dirty="0" smtClean="0"/>
              <a:t>Wrecker boom with two motions prescribed (ME451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Picture 4" descr="boo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048000"/>
            <a:ext cx="48895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553200" y="3226308"/>
            <a:ext cx="2031495" cy="27889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943600" y="2590800"/>
            <a:ext cx="29718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Prescribed motions:</a:t>
            </a:r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858000" y="3733800"/>
            <a:ext cx="1295402" cy="2788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731838"/>
          </a:xfrm>
        </p:spPr>
        <p:txBody>
          <a:bodyPr/>
          <a:lstStyle/>
          <a:p>
            <a:pPr eaLnBrk="1" hangingPunct="1"/>
            <a:r>
              <a:rPr lang="en-US" smtClean="0"/>
              <a:t>Degrees of Freedom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800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Number of degrees of freedom (NDOF, </a:t>
            </a:r>
            <a:r>
              <a:rPr lang="en-US" sz="2000" dirty="0" err="1" smtClean="0"/>
              <a:t>ndof</a:t>
            </a:r>
            <a:r>
              <a:rPr lang="en-US" sz="2000" dirty="0" smtClean="0"/>
              <a:t>) is equal to total number of generalized coordinates minus the number of constraints that these coordinates must satisfy</a:t>
            </a:r>
          </a:p>
          <a:p>
            <a:pPr lvl="1" eaLnBrk="1" hangingPunct="1"/>
            <a:r>
              <a:rPr lang="en-US" sz="1800" dirty="0" smtClean="0"/>
              <a:t>Sometimes also called “</a:t>
            </a:r>
            <a:r>
              <a:rPr lang="en-US" sz="1800" dirty="0" err="1" smtClean="0"/>
              <a:t>Gruebler</a:t>
            </a:r>
            <a:r>
              <a:rPr lang="en-US" sz="1800" dirty="0" smtClean="0"/>
              <a:t> Count”</a:t>
            </a:r>
          </a:p>
          <a:p>
            <a:pPr lvl="2" eaLnBrk="1" hangingPunct="1"/>
            <a:endParaRPr lang="en-US" sz="1600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sz="1600" dirty="0" smtClean="0"/>
          </a:p>
          <a:p>
            <a:pPr eaLnBrk="1" hangingPunct="1"/>
            <a:r>
              <a:rPr lang="en-US" sz="2000" dirty="0" smtClean="0"/>
              <a:t>Quick Remarks: </a:t>
            </a:r>
          </a:p>
          <a:p>
            <a:pPr lvl="1" eaLnBrk="1" hangingPunct="1"/>
            <a:r>
              <a:rPr lang="en-US" sz="1800" dirty="0" smtClean="0"/>
              <a:t>NDOF is an attribute of the model, and it is independent of the set of generalized coordinates used to represent the motion of the mechanism</a:t>
            </a:r>
          </a:p>
          <a:p>
            <a:pPr lvl="1" eaLnBrk="1" hangingPunct="1"/>
            <a:r>
              <a:rPr lang="en-US" dirty="0" smtClean="0"/>
              <a:t>When using Euler Parameters for body orientation, </a:t>
            </a:r>
            <a:r>
              <a:rPr lang="en-US" dirty="0" err="1" smtClean="0">
                <a:latin typeface="Arial"/>
              </a:rPr>
              <a:t>m</a:t>
            </a:r>
            <a:r>
              <a:rPr lang="en-US" baseline="-25000" dirty="0" err="1" smtClean="0">
                <a:latin typeface="Arial"/>
              </a:rPr>
              <a:t>K</a:t>
            </a:r>
            <a:r>
              <a:rPr lang="en-US" dirty="0" smtClean="0"/>
              <a:t> should also include the set of </a:t>
            </a:r>
            <a:r>
              <a:rPr lang="en-US" dirty="0" err="1" smtClean="0"/>
              <a:t>nb</a:t>
            </a:r>
            <a:r>
              <a:rPr lang="en-US" dirty="0" smtClean="0"/>
              <a:t> normalization constraints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In general, for carrying out Kinematic Analysis, NDOF=0</a:t>
            </a:r>
          </a:p>
          <a:p>
            <a:pPr lvl="1" eaLnBrk="1" hangingPunct="1"/>
            <a:r>
              <a:rPr lang="en-US" sz="1600" dirty="0" smtClean="0"/>
              <a:t>For Dynamics Analysis, NDOF    0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pic>
        <p:nvPicPr>
          <p:cNvPr id="16" name="Picture 1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997696" y="3175000"/>
            <a:ext cx="2869704" cy="254509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86200" y="6172200"/>
            <a:ext cx="118872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362"/>
            <a:ext cx="7543800" cy="1036638"/>
          </a:xfrm>
        </p:spPr>
        <p:txBody>
          <a:bodyPr/>
          <a:lstStyle/>
          <a:p>
            <a:pPr eaLnBrk="1" hangingPunct="1"/>
            <a:r>
              <a:rPr lang="en-US" dirty="0" smtClean="0"/>
              <a:t>Motion: Causes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024063"/>
            <a:ext cx="8991600" cy="4376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 can one set a mechanical system in motion?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Approach leading to Kinematic Analysis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Prescribe motions for various components of the mechanical system until NDOF=0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For a well posed problem, you’ll be able to uniquely determine </a:t>
            </a:r>
            <a:r>
              <a:rPr lang="en-US" sz="1800" b="1" dirty="0" smtClean="0"/>
              <a:t>q</a:t>
            </a:r>
            <a:r>
              <a:rPr lang="en-US" sz="1800" dirty="0" smtClean="0"/>
              <a:t>(t) as the solution of an algebraic problem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Approach leading to Dynamics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Apply a set of forces upon the mechanism and specify a number of motions, but when doing the latter make sure you end up with </a:t>
            </a:r>
            <a:r>
              <a:rPr lang="en-US" sz="1800" dirty="0" smtClean="0"/>
              <a:t>NDOF     0</a:t>
            </a:r>
            <a:endParaRPr lang="en-US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For a well posed problem, </a:t>
            </a:r>
            <a:r>
              <a:rPr lang="en-US" sz="1800" b="1" dirty="0" smtClean="0"/>
              <a:t>q</a:t>
            </a:r>
            <a:r>
              <a:rPr lang="en-US" sz="1800" dirty="0" smtClean="0"/>
              <a:t>(t) found as the solution of a differential problem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962400" y="4676001"/>
            <a:ext cx="1905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(Forget </a:t>
            </a:r>
            <a:r>
              <a:rPr lang="en-US" sz="1200" b="1" dirty="0">
                <a:solidFill>
                  <a:srgbClr val="C00000"/>
                </a:solidFill>
              </a:rPr>
              <a:t>this for now</a:t>
            </a:r>
            <a:r>
              <a:rPr lang="en-US" sz="1200" b="1" dirty="0" smtClean="0">
                <a:solidFill>
                  <a:srgbClr val="C00000"/>
                </a:solidFill>
              </a:rPr>
              <a:t>…)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213093" y="5486400"/>
            <a:ext cx="178307" cy="228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363"/>
            <a:ext cx="6629400" cy="808037"/>
          </a:xfrm>
        </p:spPr>
        <p:txBody>
          <a:bodyPr/>
          <a:lstStyle/>
          <a:p>
            <a:pPr eaLnBrk="1" hangingPunct="1"/>
            <a:r>
              <a:rPr lang="en-US" dirty="0" smtClean="0"/>
              <a:t>Position Analysis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5105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en-US" sz="2000" dirty="0" smtClean="0"/>
              <a:t>How do you get the </a:t>
            </a:r>
            <a:r>
              <a:rPr lang="en-US" sz="2000" u="sng" dirty="0" smtClean="0"/>
              <a:t>position</a:t>
            </a:r>
            <a:r>
              <a:rPr lang="en-US" sz="2000" dirty="0" smtClean="0"/>
              <a:t> configuration of the mechanism?</a:t>
            </a:r>
          </a:p>
          <a:p>
            <a:pPr lvl="1" eaLnBrk="1" hangingPunct="1"/>
            <a:r>
              <a:rPr lang="en-US" sz="1800" dirty="0" smtClean="0"/>
              <a:t>Kinematic Analysis key observation: The number of constraints (kinematic and driving) is equal to the number of generalized coordinates: m=</a:t>
            </a:r>
            <a:r>
              <a:rPr lang="en-US" sz="1800" dirty="0" err="1" smtClean="0"/>
              <a:t>nc</a:t>
            </a:r>
            <a:endParaRPr lang="en-US" sz="1800" dirty="0" smtClean="0"/>
          </a:p>
          <a:p>
            <a:pPr lvl="2" eaLnBrk="1" hangingPunct="1"/>
            <a:r>
              <a:rPr lang="en-US" sz="1700" dirty="0" smtClean="0"/>
              <a:t>This is a prerequisite for Kinematic Analysis</a:t>
            </a:r>
          </a:p>
          <a:p>
            <a:pPr lvl="2" eaLnBrk="1" hangingPunct="1"/>
            <a:endParaRPr lang="en-US" sz="1700" dirty="0" smtClean="0"/>
          </a:p>
          <a:p>
            <a:pPr lvl="2" eaLnBrk="1" hangingPunct="1"/>
            <a:endParaRPr lang="en-US" sz="1700" dirty="0" smtClean="0"/>
          </a:p>
          <a:p>
            <a:pPr lvl="2" eaLnBrk="1" hangingPunct="1"/>
            <a:endParaRPr lang="en-US" sz="1700" dirty="0" smtClean="0"/>
          </a:p>
          <a:p>
            <a:pPr lvl="2" eaLnBrk="1" hangingPunct="1"/>
            <a:endParaRPr lang="en-US" sz="1700" dirty="0" smtClean="0"/>
          </a:p>
          <a:p>
            <a:pPr lvl="2" eaLnBrk="1" hangingPunct="1"/>
            <a:endParaRPr lang="en-US" sz="1700" dirty="0" smtClean="0"/>
          </a:p>
          <a:p>
            <a:pPr lvl="2" eaLnBrk="1" hangingPunct="1"/>
            <a:endParaRPr lang="en-US" sz="1700" dirty="0" smtClean="0"/>
          </a:p>
          <a:p>
            <a:pPr lvl="2" eaLnBrk="1" hangingPunct="1"/>
            <a:endParaRPr lang="en-US" sz="1700" dirty="0" smtClean="0"/>
          </a:p>
          <a:p>
            <a:pPr lvl="2" eaLnBrk="1" hangingPunct="1"/>
            <a:endParaRPr lang="en-US" sz="1700" dirty="0" smtClean="0"/>
          </a:p>
          <a:p>
            <a:pPr lvl="1" eaLnBrk="1" hangingPunct="1"/>
            <a:r>
              <a:rPr lang="en-US" sz="1900" dirty="0" smtClean="0"/>
              <a:t>The solution of the nonlinear system is found by using the so called “Newton-Raphson” algorithm</a:t>
            </a:r>
          </a:p>
          <a:p>
            <a:pPr lvl="2" eaLnBrk="1" hangingPunct="1"/>
            <a:r>
              <a:rPr lang="en-US" sz="1700" dirty="0" smtClean="0"/>
              <a:t>We’ll elaborate on this later, for now just assume that you have a way to solve the above nonlinear system to find the solution </a:t>
            </a:r>
            <a:r>
              <a:rPr lang="en-US" sz="1700" b="1" dirty="0" smtClean="0"/>
              <a:t>q</a:t>
            </a:r>
            <a:r>
              <a:rPr lang="en-US" sz="1700" dirty="0" smtClean="0"/>
              <a:t>(t)</a:t>
            </a:r>
          </a:p>
        </p:txBody>
      </p:sp>
      <p:pic>
        <p:nvPicPr>
          <p:cNvPr id="172037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4191000"/>
            <a:ext cx="965200" cy="280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72038" name="Picture 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4343400"/>
            <a:ext cx="2185988" cy="280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72039" name="Picture 7" descr="arrowRedDa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164292">
            <a:off x="3990975" y="3733800"/>
            <a:ext cx="73342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040" name="Picture 8" descr="arrowRedD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-6211897">
            <a:off x="1064419" y="3688556"/>
            <a:ext cx="5048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041" name="Picture 9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3124200"/>
            <a:ext cx="3530600" cy="66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6705600" y="2819400"/>
            <a:ext cx="2133600" cy="15684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600"/>
              <a:t>IMPORTANT: This is a nonlinear systems with </a:t>
            </a:r>
            <a:r>
              <a:rPr lang="en-US" sz="1600" i="1"/>
              <a:t>nc</a:t>
            </a:r>
            <a:r>
              <a:rPr lang="en-US" sz="1600"/>
              <a:t> equations and </a:t>
            </a:r>
            <a:r>
              <a:rPr lang="en-US" sz="1600" i="1"/>
              <a:t>nc</a:t>
            </a:r>
            <a:r>
              <a:rPr lang="en-US" sz="1600"/>
              <a:t> unknowns that you must solve to find </a:t>
            </a:r>
            <a:r>
              <a:rPr lang="en-US" sz="1600" b="1"/>
              <a:t>q</a:t>
            </a:r>
          </a:p>
        </p:txBody>
      </p:sp>
      <p:pic>
        <p:nvPicPr>
          <p:cNvPr id="172043" name="Picture 11" descr="arrowRedDa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-2632202">
            <a:off x="5638800" y="3200400"/>
            <a:ext cx="73342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044" name="Text Box 12"/>
          <p:cNvSpPr txBox="1">
            <a:spLocks noChangeArrowheads="1"/>
          </p:cNvSpPr>
          <p:nvPr/>
        </p:nvSpPr>
        <p:spPr bwMode="auto">
          <a:xfrm>
            <a:off x="838200" y="2997200"/>
            <a:ext cx="4419600" cy="18034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600"/>
          </a:p>
          <a:p>
            <a:pPr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600"/>
          </a:p>
          <a:p>
            <a:pPr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600"/>
          </a:p>
          <a:p>
            <a:pPr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600"/>
          </a:p>
          <a:p>
            <a:pPr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60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Kinematic Analysis</a:t>
            </a:r>
            <a:endParaRPr lang="en-US" dirty="0"/>
          </a:p>
        </p:txBody>
      </p:sp>
      <p:pic>
        <p:nvPicPr>
          <p:cNvPr id="6" name="Content Placeholder 5" descr="TP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3400" y="1905000"/>
            <a:ext cx="7188721" cy="17785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aphicFrame>
        <p:nvGraphicFramePr>
          <p:cNvPr id="2206722" name="Object 2"/>
          <p:cNvGraphicFramePr>
            <a:graphicFrameLocks noChangeAspect="1"/>
          </p:cNvGraphicFramePr>
          <p:nvPr/>
        </p:nvGraphicFramePr>
        <p:xfrm>
          <a:off x="304800" y="3810000"/>
          <a:ext cx="3179763" cy="2903537"/>
        </p:xfrm>
        <a:graphic>
          <a:graphicData uri="http://schemas.openxmlformats.org/presentationml/2006/ole">
            <p:oleObj spid="_x0000_s2206722" name="Visio" r:id="rId6" imgW="3179298" imgH="290286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2"/>
            <a:ext cx="5410200" cy="808038"/>
          </a:xfrm>
        </p:spPr>
        <p:txBody>
          <a:bodyPr/>
          <a:lstStyle/>
          <a:p>
            <a:pPr eaLnBrk="1" hangingPunct="1"/>
            <a:r>
              <a:rPr lang="en-US" sz="3200" dirty="0" smtClean="0"/>
              <a:t>Velocity Analysis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686800" cy="4986337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Take one time derivative of constraints </a:t>
            </a:r>
            <a:r>
              <a:rPr lang="en-US" b="1" dirty="0" smtClean="0">
                <a:latin typeface="Symbol" pitchFamily="18" charset="2"/>
                <a:sym typeface="Symbol" pitchFamily="18" charset="2"/>
              </a:rPr>
              <a:t></a:t>
            </a:r>
            <a:r>
              <a:rPr lang="en-US" dirty="0" smtClean="0"/>
              <a:t>(</a:t>
            </a:r>
            <a:r>
              <a:rPr lang="en-US" dirty="0" err="1" smtClean="0"/>
              <a:t>q,t</a:t>
            </a:r>
            <a:r>
              <a:rPr lang="en-US" dirty="0" smtClean="0"/>
              <a:t>) to obtain the </a:t>
            </a:r>
            <a:r>
              <a:rPr lang="en-US" b="1" u="sng" dirty="0" smtClean="0"/>
              <a:t>velocity equation</a:t>
            </a:r>
            <a:r>
              <a:rPr lang="en-US" b="1" dirty="0" smtClean="0"/>
              <a:t>:</a:t>
            </a:r>
            <a:endParaRPr lang="en-US" b="1" u="sng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Jacobian has as many rows (m) as it has columns (</a:t>
            </a:r>
            <a:r>
              <a:rPr lang="en-US" dirty="0" err="1" smtClean="0"/>
              <a:t>nc</a:t>
            </a:r>
            <a:r>
              <a:rPr lang="en-US" dirty="0" smtClean="0"/>
              <a:t>) since for Kinematics Analysis, NDOF=</a:t>
            </a:r>
            <a:r>
              <a:rPr lang="en-US" dirty="0" err="1" smtClean="0"/>
              <a:t>nc</a:t>
            </a:r>
            <a:r>
              <a:rPr lang="en-US" dirty="0" smtClean="0"/>
              <a:t>-m =0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Therefore, you have a linear system that you need to solve to recover </a:t>
            </a:r>
          </a:p>
        </p:txBody>
      </p:sp>
      <p:pic>
        <p:nvPicPr>
          <p:cNvPr id="173061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400" y="3192462"/>
            <a:ext cx="4114800" cy="54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8546432" y="5686926"/>
            <a:ext cx="152400" cy="254508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16200000">
            <a:off x="6248400" y="3429000"/>
            <a:ext cx="228600" cy="533400"/>
          </a:xfrm>
          <a:prstGeom prst="leftBrace">
            <a:avLst>
              <a:gd name="adj1" fmla="val 39912"/>
              <a:gd name="adj2" fmla="val 48684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248400" y="3886200"/>
            <a:ext cx="162632" cy="162632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750454" y="6324600"/>
            <a:ext cx="1240323" cy="3585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315200" cy="655638"/>
          </a:xfrm>
        </p:spPr>
        <p:txBody>
          <a:bodyPr/>
          <a:lstStyle/>
          <a:p>
            <a:pPr eaLnBrk="1" hangingPunct="1"/>
            <a:r>
              <a:rPr lang="en-US" dirty="0" smtClean="0"/>
              <a:t>Acceleration Analysis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686800" cy="4986337"/>
          </a:xfrm>
        </p:spPr>
        <p:txBody>
          <a:bodyPr/>
          <a:lstStyle/>
          <a:p>
            <a:pPr eaLnBrk="1" hangingPunct="1"/>
            <a:r>
              <a:rPr lang="en-US" sz="1800" dirty="0" smtClean="0"/>
              <a:t>Take yet one more time derivative to obtain the </a:t>
            </a:r>
            <a:r>
              <a:rPr lang="en-US" sz="1800" b="1" u="sng" dirty="0" smtClean="0"/>
              <a:t>acceleration equation</a:t>
            </a:r>
            <a:r>
              <a:rPr lang="en-US" sz="1800" b="1" dirty="0" smtClean="0"/>
              <a:t>:</a:t>
            </a:r>
            <a:endParaRPr lang="en-US" sz="1800" b="1" u="sng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NOTE: Getting right-hand side of acceleration equation is tedious</a:t>
            </a:r>
          </a:p>
          <a:p>
            <a:pPr lvl="1" eaLnBrk="1" hangingPunct="1"/>
            <a:r>
              <a:rPr lang="en-US" sz="1600" dirty="0" smtClean="0"/>
              <a:t>One observation that simplifies the computation: note that the right side of the above equation is made up of everything in the expression of       that does *not* depend on second time derivatives (accelerations)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Just like we pointed out for the velocity analysis, you also have to solve a linear system of retrieve the acceleration </a:t>
            </a:r>
          </a:p>
        </p:txBody>
      </p:sp>
      <p:pic>
        <p:nvPicPr>
          <p:cNvPr id="173062" name="Picture 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2438400"/>
            <a:ext cx="7167563" cy="561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231105" y="5811253"/>
            <a:ext cx="152400" cy="254508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969508" y="4267200"/>
            <a:ext cx="202692" cy="254508"/>
          </a:xfrm>
          <a:prstGeom prst="rect">
            <a:avLst/>
          </a:prstGeom>
          <a:noFill/>
          <a:ln/>
          <a:effectLst/>
        </p:spPr>
      </p:pic>
      <p:sp>
        <p:nvSpPr>
          <p:cNvPr id="13" name="Left Brace 12"/>
          <p:cNvSpPr/>
          <p:nvPr/>
        </p:nvSpPr>
        <p:spPr>
          <a:xfrm rot="16200000">
            <a:off x="6705600" y="1600200"/>
            <a:ext cx="228600" cy="2971800"/>
          </a:xfrm>
          <a:prstGeom prst="leftBrace">
            <a:avLst>
              <a:gd name="adj1" fmla="val 57456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6705600" y="3276600"/>
            <a:ext cx="228600" cy="228600"/>
          </a:xfrm>
          <a:prstGeom prst="rect">
            <a:avLst/>
          </a:prstGeom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733800" y="6324600"/>
            <a:ext cx="1273631" cy="3585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543800" cy="1295400"/>
          </a:xfrm>
        </p:spPr>
        <p:txBody>
          <a:bodyPr/>
          <a:lstStyle/>
          <a:p>
            <a:pPr eaLnBrk="1" hangingPunct="1"/>
            <a:r>
              <a:rPr lang="en-US" sz="3500" dirty="0" smtClean="0"/>
              <a:t>Kinematics Analysis:</a:t>
            </a:r>
            <a:br>
              <a:rPr lang="en-US" sz="3500" dirty="0" smtClean="0"/>
            </a:br>
            <a:r>
              <a:rPr lang="en-US" sz="3500" dirty="0" smtClean="0"/>
              <a:t>Comments on the Three Stages</a:t>
            </a:r>
            <a:endParaRPr lang="en-US" sz="2700" dirty="0" smtClean="0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 three stages of Kinematics Analysis: </a:t>
            </a:r>
            <a:r>
              <a:rPr lang="en-US" sz="1800" u="sng" dirty="0" smtClean="0"/>
              <a:t>position</a:t>
            </a:r>
            <a:r>
              <a:rPr lang="en-US" sz="1800" dirty="0" smtClean="0"/>
              <a:t> analysis, </a:t>
            </a:r>
            <a:r>
              <a:rPr lang="en-US" sz="1800" u="sng" dirty="0" smtClean="0"/>
              <a:t>velocity</a:t>
            </a:r>
            <a:r>
              <a:rPr lang="en-US" sz="1800" dirty="0" smtClean="0"/>
              <a:t> analysis, and </a:t>
            </a:r>
            <a:r>
              <a:rPr lang="en-US" sz="1800" u="sng" dirty="0" smtClean="0"/>
              <a:t>acceleration</a:t>
            </a:r>
            <a:r>
              <a:rPr lang="en-US" sz="1800" dirty="0" smtClean="0"/>
              <a:t> analysis they each follow *very* similar recipes for finding for each body of the mechanism its position, velocity, and acceleration, respectively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ALL STAGES RELY ON THE CONCEPT OF JACOBIAN MATRIX: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 smtClean="0">
                <a:latin typeface="Symbol" pitchFamily="18" charset="2"/>
                <a:sym typeface="Symbol" pitchFamily="18" charset="2"/>
              </a:rPr>
              <a:t></a:t>
            </a:r>
            <a:r>
              <a:rPr lang="en-US" sz="1600" b="1" baseline="-25000" dirty="0" smtClean="0">
                <a:sym typeface="Symbol" pitchFamily="18" charset="2"/>
              </a:rPr>
              <a:t>q</a:t>
            </a:r>
            <a:r>
              <a:rPr lang="en-US" sz="1600" dirty="0" smtClean="0"/>
              <a:t> – the partial derivative of the constraints </a:t>
            </a:r>
            <a:r>
              <a:rPr lang="en-US" sz="1600" dirty="0" err="1" smtClean="0"/>
              <a:t>wrt</a:t>
            </a:r>
            <a:r>
              <a:rPr lang="en-US" sz="1600" dirty="0" smtClean="0"/>
              <a:t> the generalized coordinates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ALL STAGES REQUIRE THE SOLUTION OF A SYSTEM OF EQUATIONS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WHAT IS </a:t>
            </a:r>
            <a:r>
              <a:rPr lang="en-US" sz="1800" i="1" dirty="0" smtClean="0"/>
              <a:t>DIFFERENT</a:t>
            </a:r>
            <a:r>
              <a:rPr lang="en-US" sz="1800" dirty="0" smtClean="0"/>
              <a:t> BETWEEN THE THREE STAGES IS THE EXPRESSION OF THE RIGHT-SIDE OF THE LINEAR EQUATION, “</a:t>
            </a:r>
            <a:r>
              <a:rPr lang="en-US" sz="1800" b="1" dirty="0" smtClean="0"/>
              <a:t>b</a:t>
            </a:r>
            <a:r>
              <a:rPr lang="en-US" sz="1800" dirty="0" smtClean="0"/>
              <a:t>”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 smtClean="0"/>
          </a:p>
        </p:txBody>
      </p:sp>
      <p:pic>
        <p:nvPicPr>
          <p:cNvPr id="171013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572000"/>
            <a:ext cx="14557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P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743200" y="381000"/>
            <a:ext cx="3122228" cy="406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62000" y="1981200"/>
            <a:ext cx="3429000" cy="3429000"/>
            <a:chOff x="152400" y="1981200"/>
            <a:chExt cx="3429000" cy="3429000"/>
          </a:xfrm>
        </p:grpSpPr>
        <p:pic>
          <p:nvPicPr>
            <p:cNvPr id="8" name="Picture 7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381000" y="2209800"/>
              <a:ext cx="2895600" cy="3004408"/>
            </a:xfrm>
            <a:prstGeom prst="rect">
              <a:avLst/>
            </a:prstGeom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676400" y="2667000"/>
            <a:ext cx="177800" cy="279400"/>
          </p:xfrm>
          <a:graphic>
            <a:graphicData uri="http://schemas.openxmlformats.org/presentationml/2006/ole">
              <p:oleObj spid="_x0000_s2151426" name="Equation" r:id="rId9" imgW="177480" imgH="279360" progId="Equation.DSMT4">
                <p:embed/>
              </p:oleObj>
            </a:graphicData>
          </a:graphic>
        </p:graphicFrame>
        <p:graphicFrame>
          <p:nvGraphicFramePr>
            <p:cNvPr id="2151427" name="Object 3"/>
            <p:cNvGraphicFramePr>
              <a:graphicFrameLocks noChangeAspect="1"/>
            </p:cNvGraphicFramePr>
            <p:nvPr/>
          </p:nvGraphicFramePr>
          <p:xfrm>
            <a:off x="1676400" y="3505200"/>
            <a:ext cx="177800" cy="279400"/>
          </p:xfrm>
          <a:graphic>
            <a:graphicData uri="http://schemas.openxmlformats.org/presentationml/2006/ole">
              <p:oleObj spid="_x0000_s2151427" name="Equation" r:id="rId10" imgW="177480" imgH="279360" progId="Equation.DSMT4">
                <p:embed/>
              </p:oleObj>
            </a:graphicData>
          </a:graphic>
        </p:graphicFrame>
        <p:graphicFrame>
          <p:nvGraphicFramePr>
            <p:cNvPr id="2151428" name="Object 4"/>
            <p:cNvGraphicFramePr>
              <a:graphicFrameLocks noChangeAspect="1"/>
            </p:cNvGraphicFramePr>
            <p:nvPr/>
          </p:nvGraphicFramePr>
          <p:xfrm>
            <a:off x="1676400" y="4419600"/>
            <a:ext cx="177800" cy="279400"/>
          </p:xfrm>
          <a:graphic>
            <a:graphicData uri="http://schemas.openxmlformats.org/presentationml/2006/ole">
              <p:oleObj spid="_x0000_s2151428" name="Equation" r:id="rId11" imgW="177480" imgH="279360" progId="Equation.DSMT4">
                <p:embed/>
              </p:oleObj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152400" y="1981200"/>
              <a:ext cx="3429000" cy="3429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2743200"/>
            <a:ext cx="2895600" cy="1752600"/>
            <a:chOff x="5334000" y="2743200"/>
            <a:chExt cx="2895600" cy="1752600"/>
          </a:xfrm>
        </p:grpSpPr>
        <p:pic>
          <p:nvPicPr>
            <p:cNvPr id="14" name="Picture 13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/>
            <a:stretch>
              <a:fillRect/>
            </a:stretch>
          </p:blipFill>
          <p:spPr>
            <a:xfrm>
              <a:off x="5638800" y="2971800"/>
              <a:ext cx="2336295" cy="116890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334000" y="2743200"/>
              <a:ext cx="2895600" cy="17526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151429" name="Object 5"/>
            <p:cNvGraphicFramePr>
              <a:graphicFrameLocks noChangeAspect="1"/>
            </p:cNvGraphicFramePr>
            <p:nvPr/>
          </p:nvGraphicFramePr>
          <p:xfrm>
            <a:off x="6705600" y="3429000"/>
            <a:ext cx="177800" cy="279400"/>
          </p:xfrm>
          <a:graphic>
            <a:graphicData uri="http://schemas.openxmlformats.org/presentationml/2006/ole">
              <p:oleObj spid="_x0000_s2151429" name="Equation" r:id="rId13" imgW="177480" imgH="279360" progId="Equation.DSMT4">
                <p:embed/>
              </p:oleObj>
            </a:graphicData>
          </a:graphic>
        </p:graphicFrame>
      </p:grpSp>
      <p:sp>
        <p:nvSpPr>
          <p:cNvPr id="16" name="Rectangle 15"/>
          <p:cNvSpPr/>
          <p:nvPr/>
        </p:nvSpPr>
        <p:spPr>
          <a:xfrm>
            <a:off x="533400" y="6248400"/>
            <a:ext cx="1822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pp.344, Haug’s book</a:t>
            </a:r>
            <a:endParaRPr 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7848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Formulating Kinematic Constraints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39200" cy="441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What are we after?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Derive kinematic constraints that specify that the location and/or attitude of a body </a:t>
            </a:r>
            <a:r>
              <a:rPr lang="en-US" sz="2200" dirty="0" err="1" smtClean="0"/>
              <a:t>wrt</a:t>
            </a:r>
            <a:r>
              <a:rPr lang="en-US" sz="2200" dirty="0" smtClean="0"/>
              <a:t> the global (or absolute) RF is constrained in a certain way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Sometimes called </a:t>
            </a:r>
            <a:r>
              <a:rPr lang="en-US" sz="2000" u="sng" dirty="0" smtClean="0">
                <a:solidFill>
                  <a:srgbClr val="C00000"/>
                </a:solidFill>
              </a:rPr>
              <a:t>absolute</a:t>
            </a:r>
            <a:r>
              <a:rPr lang="en-US" sz="2000" dirty="0" smtClean="0"/>
              <a:t> constraints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Derive kinematic constraints that couple the relative motion of two bodies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Sometimes called </a:t>
            </a:r>
            <a:r>
              <a:rPr lang="en-US" sz="2000" u="sng" dirty="0" smtClean="0">
                <a:solidFill>
                  <a:srgbClr val="C00000"/>
                </a:solidFill>
              </a:rPr>
              <a:t>relative</a:t>
            </a:r>
            <a:r>
              <a:rPr lang="en-US" sz="2000" dirty="0" smtClean="0"/>
              <a:t> constraints</a:t>
            </a:r>
          </a:p>
          <a:p>
            <a:pPr eaLnBrk="1" hangingPunct="1">
              <a:lnSpc>
                <a:spcPct val="80000"/>
              </a:lnSpc>
            </a:pPr>
            <a:endParaRPr lang="en-US" sz="2200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172200" cy="808038"/>
          </a:xfrm>
        </p:spPr>
        <p:txBody>
          <a:bodyPr/>
          <a:lstStyle/>
          <a:p>
            <a:pPr eaLnBrk="1" hangingPunct="1"/>
            <a:r>
              <a:rPr lang="en-US" smtClean="0"/>
              <a:t>The Drill…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74" y="2057400"/>
            <a:ext cx="9039726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Step 1: Identify a joint or joint primitive (revolute, translational, relative distance, etc.; i.e., the </a:t>
            </a:r>
            <a:r>
              <a:rPr lang="en-US" sz="1800" i="1" dirty="0" smtClean="0"/>
              <a:t>physical</a:t>
            </a:r>
            <a:r>
              <a:rPr lang="en-US" sz="1800" dirty="0" smtClean="0"/>
              <a:t> thing) acting between two components of a mechanism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Step 2: Formulate the algebraic equations </a:t>
            </a:r>
            <a:r>
              <a:rPr lang="en-US" sz="1800" b="1" dirty="0" smtClean="0">
                <a:latin typeface="Symbol" pitchFamily="18" charset="2"/>
                <a:sym typeface="Symbol" pitchFamily="18" charset="2"/>
              </a:rPr>
              <a:t></a:t>
            </a:r>
            <a:r>
              <a:rPr lang="en-US" sz="1800" dirty="0" smtClean="0"/>
              <a:t>(</a:t>
            </a:r>
            <a:r>
              <a:rPr lang="en-US" sz="1800" b="1" dirty="0" smtClean="0"/>
              <a:t>q</a:t>
            </a:r>
            <a:r>
              <a:rPr lang="en-US" sz="1800" dirty="0" smtClean="0"/>
              <a:t>)=</a:t>
            </a:r>
            <a:r>
              <a:rPr lang="en-US" sz="1800" b="1" dirty="0" smtClean="0"/>
              <a:t>0</a:t>
            </a:r>
            <a:r>
              <a:rPr lang="en-US" sz="1800" dirty="0" smtClean="0"/>
              <a:t>, that capture the effect of the joint</a:t>
            </a:r>
            <a:endParaRPr lang="en-US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This is called “modeling”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Step 3: Compute the Jacobian (or the sensitivity matrix) </a:t>
            </a:r>
            <a:r>
              <a:rPr lang="en-US" sz="1800" b="1" dirty="0" smtClean="0">
                <a:latin typeface="Symbol" pitchFamily="18" charset="2"/>
                <a:sym typeface="Symbol" pitchFamily="18" charset="2"/>
              </a:rPr>
              <a:t></a:t>
            </a:r>
            <a:r>
              <a:rPr lang="en-US" sz="1800" b="1" baseline="-25000" dirty="0" smtClean="0">
                <a:sym typeface="Symbol" pitchFamily="18" charset="2"/>
              </a:rPr>
              <a:t>q</a:t>
            </a:r>
            <a:endParaRPr lang="en-US" sz="1800" b="1" dirty="0" smtClean="0"/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Step 4: Compute 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</a:t>
            </a:r>
            <a:r>
              <a:rPr lang="en-US" sz="1800" dirty="0" smtClean="0"/>
              <a:t>, the right side of the velocity equation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Step 5: Compute 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</a:t>
            </a:r>
            <a:r>
              <a:rPr lang="en-US" sz="1800" dirty="0" smtClean="0"/>
              <a:t>, the right side of the acceleration equation (tedious…)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743602" y="381000"/>
            <a:ext cx="3121423" cy="406295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27" name="Picture 2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14342" y="2819400"/>
            <a:ext cx="3988830" cy="2159790"/>
          </a:xfrm>
          <a:prstGeom prst="rect">
            <a:avLst/>
          </a:prstGeom>
          <a:noFill/>
          <a:ln/>
          <a:effectLst/>
        </p:spPr>
      </p:pic>
      <p:cxnSp>
        <p:nvCxnSpPr>
          <p:cNvPr id="22" name="Straight Arrow Connector 21"/>
          <p:cNvCxnSpPr/>
          <p:nvPr/>
        </p:nvCxnSpPr>
        <p:spPr>
          <a:xfrm rot="10800000" flipV="1">
            <a:off x="3657600" y="3962400"/>
            <a:ext cx="60960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62400" y="4724400"/>
            <a:ext cx="1143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038600" y="3352006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6248400"/>
            <a:ext cx="1822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pp.345, Haug’s book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990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[New Topic: Combining Translation and Rotation]</a:t>
            </a:r>
            <a:br>
              <a:rPr lang="en-US" sz="2000" dirty="0" smtClean="0"/>
            </a:br>
            <a:r>
              <a:rPr lang="en-US" dirty="0" smtClean="0"/>
              <a:t>Full 3D Kinematics of Rigid Bodies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7696200" cy="1447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So far, we focused on the rotation of a rigid body</a:t>
            </a:r>
          </a:p>
          <a:p>
            <a:pPr eaLnBrk="1" hangingPunct="1"/>
            <a:r>
              <a:rPr lang="en-US" sz="1800" dirty="0" smtClean="0"/>
              <a:t>Scenario used: the body was connected to ground through a spherical joint that allowed it to experience an arbitrary rotation</a:t>
            </a:r>
          </a:p>
          <a:p>
            <a:pPr eaLnBrk="1" hangingPunct="1"/>
            <a:r>
              <a:rPr lang="en-US" sz="1800" dirty="0" smtClean="0"/>
              <a:t>Yet bodies are in general experiencing both translation and rotation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" y="6477000"/>
            <a:ext cx="762000" cy="3048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8581" y="3080533"/>
            <a:ext cx="4343432" cy="2939273"/>
          </a:xfrm>
          <a:prstGeom prst="rect">
            <a:avLst/>
          </a:prstGeom>
          <a:noFill/>
          <a:ln/>
          <a:effectLst/>
        </p:spPr>
      </p:pic>
      <p:graphicFrame>
        <p:nvGraphicFramePr>
          <p:cNvPr id="2099203" name="Object 3"/>
          <p:cNvGraphicFramePr>
            <a:graphicFrameLocks noChangeAspect="1"/>
          </p:cNvGraphicFramePr>
          <p:nvPr/>
        </p:nvGraphicFramePr>
        <p:xfrm>
          <a:off x="4572000" y="3200400"/>
          <a:ext cx="4500563" cy="3338513"/>
        </p:xfrm>
        <a:graphic>
          <a:graphicData uri="http://schemas.openxmlformats.org/presentationml/2006/ole">
            <p:oleObj spid="_x0000_s2099203" name="Visio" r:id="rId6" imgW="4500606" imgH="333896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362"/>
            <a:ext cx="7543800" cy="1265238"/>
          </a:xfrm>
        </p:spPr>
        <p:txBody>
          <a:bodyPr/>
          <a:lstStyle/>
          <a:p>
            <a:r>
              <a:rPr lang="en-US" dirty="0" smtClean="0"/>
              <a:t>3D Rigid Body Kinematics:</a:t>
            </a:r>
            <a:br>
              <a:rPr lang="en-US" dirty="0" smtClean="0"/>
            </a:br>
            <a:r>
              <a:rPr lang="en-US" sz="2400" dirty="0" smtClean="0"/>
              <a:t>Determining Position of Arbitrary Point P</a:t>
            </a:r>
            <a:br>
              <a:rPr lang="en-US" sz="2400" dirty="0" smtClean="0"/>
            </a:br>
            <a:r>
              <a:rPr lang="en-US" sz="1800" dirty="0" smtClean="0"/>
              <a:t>[Very Important to Understand]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95463"/>
            <a:ext cx="4191000" cy="490537"/>
          </a:xfrm>
        </p:spPr>
        <p:txBody>
          <a:bodyPr/>
          <a:lstStyle/>
          <a:p>
            <a:r>
              <a:rPr lang="en-US" dirty="0" smtClean="0"/>
              <a:t>In the Geometric Vector world: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79047" y="5105400"/>
            <a:ext cx="3283353" cy="349943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62000" y="2286000"/>
            <a:ext cx="2006361" cy="330584"/>
          </a:xfrm>
          <a:prstGeom prst="rect">
            <a:avLst/>
          </a:prstGeom>
          <a:noFill/>
          <a:ln/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4603057"/>
            <a:ext cx="4191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Algebraic Vector world: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3000" y="3271555"/>
            <a:ext cx="1345190" cy="278788"/>
          </a:xfrm>
          <a:prstGeom prst="rect">
            <a:avLst/>
          </a:prstGeom>
          <a:noFill/>
          <a:ln/>
          <a:effectLst/>
        </p:spPr>
      </p:pic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752599" y="2743199"/>
          <a:ext cx="222691" cy="349943"/>
        </p:xfrm>
        <a:graphic>
          <a:graphicData uri="http://schemas.openxmlformats.org/presentationml/2006/ole">
            <p:oleObj spid="_x0000_s2147332" name="Equation" r:id="rId11" imgW="177480" imgH="279360" progId="Equation.DSMT4">
              <p:embed/>
            </p:oleObj>
          </a:graphicData>
        </a:graphic>
      </p:graphicFrame>
      <p:graphicFrame>
        <p:nvGraphicFramePr>
          <p:cNvPr id="2147333" name="Object 5"/>
          <p:cNvGraphicFramePr>
            <a:graphicFrameLocks noChangeAspect="1"/>
          </p:cNvGraphicFramePr>
          <p:nvPr/>
        </p:nvGraphicFramePr>
        <p:xfrm>
          <a:off x="4034361" y="1219200"/>
          <a:ext cx="5033439" cy="3733800"/>
        </p:xfrm>
        <a:graphic>
          <a:graphicData uri="http://schemas.openxmlformats.org/presentationml/2006/ole">
            <p:oleObj spid="_x0000_s2147333" name="Visio" r:id="rId12" imgW="4500606" imgH="3338967" progId="Visio.Drawing.11">
              <p:embed/>
            </p:oleObj>
          </a:graphicData>
        </a:graphic>
      </p:graphicFrame>
      <p:pic>
        <p:nvPicPr>
          <p:cNvPr id="21" name="Picture 2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8600" y="5722897"/>
            <a:ext cx="8211922" cy="98275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8356" name="Object 4"/>
          <p:cNvGraphicFramePr>
            <a:graphicFrameLocks noChangeAspect="1"/>
          </p:cNvGraphicFramePr>
          <p:nvPr/>
        </p:nvGraphicFramePr>
        <p:xfrm>
          <a:off x="4800600" y="761999"/>
          <a:ext cx="4181760" cy="3102025"/>
        </p:xfrm>
        <a:graphic>
          <a:graphicData uri="http://schemas.openxmlformats.org/presentationml/2006/ole">
            <p:oleObj spid="_x0000_s2148356" name="Visio" r:id="rId7" imgW="4500606" imgH="3338967" progId="Visio.Drawing.11">
              <p:embed/>
            </p:oleObj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3962400" cy="719137"/>
          </a:xfrm>
        </p:spPr>
        <p:txBody>
          <a:bodyPr/>
          <a:lstStyle/>
          <a:p>
            <a:r>
              <a:rPr lang="en-US" dirty="0" smtClean="0"/>
              <a:t>In the Geometric Vector world, by definition: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2" name="Picture 1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21405" y="4572000"/>
            <a:ext cx="6598595" cy="350012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249" y="2693123"/>
            <a:ext cx="3705157" cy="583262"/>
          </a:xfrm>
          <a:prstGeom prst="rect">
            <a:avLst/>
          </a:prstGeom>
          <a:noFill/>
          <a:ln/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3886200"/>
            <a:ext cx="533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Algebraic Vector representation: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7543800" cy="1112838"/>
          </a:xfrm>
        </p:spPr>
        <p:txBody>
          <a:bodyPr/>
          <a:lstStyle/>
          <a:p>
            <a:r>
              <a:rPr lang="en-US" dirty="0" smtClean="0"/>
              <a:t>3D Rigid Body Kinematics:</a:t>
            </a:r>
            <a:br>
              <a:rPr lang="en-US" dirty="0" smtClean="0"/>
            </a:br>
            <a:r>
              <a:rPr lang="en-US" sz="2400" dirty="0" smtClean="0"/>
              <a:t>Determining Velocity of Arbitrary Point P</a:t>
            </a:r>
            <a:endParaRPr lang="en-US" sz="2400" dirty="0"/>
          </a:p>
        </p:txBody>
      </p:sp>
      <p:pic>
        <p:nvPicPr>
          <p:cNvPr id="16" name="Picture 15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9088" y="5334000"/>
            <a:ext cx="8355130" cy="9142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8356" name="Object 4"/>
          <p:cNvGraphicFramePr>
            <a:graphicFrameLocks noChangeAspect="1"/>
          </p:cNvGraphicFramePr>
          <p:nvPr/>
        </p:nvGraphicFramePr>
        <p:xfrm>
          <a:off x="5181600" y="762000"/>
          <a:ext cx="3800760" cy="2819400"/>
        </p:xfrm>
        <a:graphic>
          <a:graphicData uri="http://schemas.openxmlformats.org/presentationml/2006/ole">
            <p:oleObj spid="_x0000_s2150402" name="Visio" r:id="rId6" imgW="4500606" imgH="3338967" progId="Visio.Drawing.11">
              <p:embed/>
            </p:oleObj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3962400" cy="719137"/>
          </a:xfrm>
        </p:spPr>
        <p:txBody>
          <a:bodyPr/>
          <a:lstStyle/>
          <a:p>
            <a:r>
              <a:rPr lang="en-US" dirty="0" smtClean="0"/>
              <a:t>In the Geometric Vector world, by definition: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5" name="Picture 14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47384" y="4495800"/>
            <a:ext cx="8415616" cy="35001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6942" y="2693123"/>
            <a:ext cx="4291034" cy="583411"/>
          </a:xfrm>
          <a:prstGeom prst="rect">
            <a:avLst/>
          </a:prstGeom>
          <a:noFill/>
          <a:ln/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3886200"/>
            <a:ext cx="533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the Algebraic Vector representation: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2"/>
            <a:ext cx="7543800" cy="1112838"/>
          </a:xfrm>
        </p:spPr>
        <p:txBody>
          <a:bodyPr/>
          <a:lstStyle/>
          <a:p>
            <a:r>
              <a:rPr lang="en-US" dirty="0" smtClean="0"/>
              <a:t>3D Rigid Body Kinematics:</a:t>
            </a:r>
            <a:br>
              <a:rPr lang="en-US" dirty="0" smtClean="0"/>
            </a:br>
            <a:r>
              <a:rPr lang="en-US" sz="2400" dirty="0" smtClean="0"/>
              <a:t>Determining Acceleration of Arbitrary Point 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543800" cy="1219200"/>
          </a:xfrm>
        </p:spPr>
        <p:txBody>
          <a:bodyPr/>
          <a:lstStyle/>
          <a:p>
            <a:r>
              <a:rPr lang="en-US" dirty="0" smtClean="0"/>
              <a:t>3D Translation and Rotation OK.</a:t>
            </a:r>
            <a:br>
              <a:rPr lang="en-US" dirty="0" smtClean="0"/>
            </a:br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90662"/>
            <a:ext cx="8686800" cy="1481138"/>
          </a:xfrm>
        </p:spPr>
        <p:txBody>
          <a:bodyPr/>
          <a:lstStyle/>
          <a:p>
            <a:r>
              <a:rPr lang="en-US" sz="1800" dirty="0" smtClean="0"/>
              <a:t>Given an arbitrary point P on a rigid body, we know how to</a:t>
            </a:r>
          </a:p>
          <a:p>
            <a:pPr lvl="1"/>
            <a:r>
              <a:rPr lang="en-US" sz="1600" dirty="0" smtClean="0"/>
              <a:t>Capture its position with respect to both a G-RF and a L-RF</a:t>
            </a:r>
          </a:p>
          <a:p>
            <a:pPr lvl="1"/>
            <a:r>
              <a:rPr lang="en-US" sz="1600" dirty="0" smtClean="0"/>
              <a:t>Compute its velocity</a:t>
            </a:r>
          </a:p>
          <a:p>
            <a:pPr lvl="1"/>
            <a:r>
              <a:rPr lang="en-US" sz="1600" dirty="0" smtClean="0"/>
              <a:t>Compute its acceleration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sz="1400" dirty="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2153477" name="Object 5"/>
          <p:cNvGraphicFramePr>
            <a:graphicFrameLocks noChangeAspect="1"/>
          </p:cNvGraphicFramePr>
          <p:nvPr/>
        </p:nvGraphicFramePr>
        <p:xfrm>
          <a:off x="4782773" y="2438400"/>
          <a:ext cx="4285028" cy="3429000"/>
        </p:xfrm>
        <a:graphic>
          <a:graphicData uri="http://schemas.openxmlformats.org/presentationml/2006/ole">
            <p:oleObj spid="_x0000_s2153477" name="Visio" r:id="rId4" imgW="4172126" imgH="3338967" progId="Visio.Drawing.11">
              <p:embed/>
            </p:oleObj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6200" y="3048000"/>
            <a:ext cx="472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will become important when we discuss  how to express in </a:t>
            </a: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mathematical terms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fact that the motion of a body is constrained by the presence of joints that limit its relative motion to ground or to other bodies in a mechanical system</a:t>
            </a: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92150" marR="0" lvl="1" indent="-347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We start with a geometric perspective on the relative motion between two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bodies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and then formulate a set of equations in terms of algebraic vectors that enforce the kinematics; that is, capture the effect of the joint connecting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the two bodies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vec {\bf r}}^P&#10;= &#10;{\vec{\bf r}}&#10;+&#10;{\vec {\bf s}}^P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3"/>
  <p:tag name="PICTUREFILESIZE" val="283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0.1cm,right=0.1cm]{geometry} &#10;\begin{document}&#10;\begin{itemize}&#10;\item Important observation:&#10;\begin{itemize}&#10;\item The vector ${\bar {\bf s}}^P$ that provides the location of $P$ in the L-RF is a constant vector&#10;\begin{itemize}&#10;\item True because the body is assumed to be rigid&#10;\end{itemize}&#10;\end{itemize}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76"/>
  <p:tag name="PICTUREFILESIZE" val="415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dot {\bf r}}^P&#10;= &#10;{\dot {\bf r}}&#10;+&#10;{\dot{\bf s}}^P&#10;=&#10;{\dot {\bf r}}&#10;+ &#10;{\dot{\bf A}} {\bar {\bf s}}^{P}&#10;=&#10;{\dot {\bf r}}&#10;+ &#10;{\tilde {\bf \omega}} {\bf A} {\bar {\bf s}}^{P}&#10;=&#10;{\dot {\bf r}}&#10;+ &#10;{\tilde {\bf \omega}} {\bf s}^{P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7"/>
  <p:tag name="PICTUREFILESIZE" val="769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[&#10;{\vec {\bf v}}^P&#10;=&#10;\frac{d {\vec {\bf r}}^P}{dt}&#10;= &#10;{\dot {\vec{\bf r}}}&#10;+&#10;{\dot {\vec {\bf s}}^P}&#10;= &#10;{\dot {\vec{\bf r}}}&#10;+&#10;{\vec {\bf \omega}} \times  {\vec {\bf s}}^P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6"/>
  <p:tag name="PICTUREFILESIZE" val="101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In plain words: the velocity ${\dot {\bf r}}^P$ of a point P is equal to the sum of the velocity ${\dot {\bf r}}$ of the point where the L-RF is located  and the velocity ${\tilde {\bf \omega}} {\bf s}^{P}$ due to the rotation with angular velocity ${\bf \omega}$ of the rigid body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4420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{\bf a}}^P&#10;\equiv &#10;{\ddot {\bf r}}^P&#10;=&#10;{\ddot {\bf r}}&#10;+&#10;{\ddot{\bf s}}^P&#10;=&#10;{\ddot {\bf r}}&#10;+ &#10;{\tilde {\bf \omega}}{\tilde {\bf \omega}} {\bf A} {\bar {\bf s}}^{P}&#10;+ &#10;{\tilde {\dot {\bf \omega}}} {\bf A} {\bar {\bf s}}^{P}&#10;=&#10;{\ddot {\bf r}}&#10;+ &#10;{\tilde {\bf \omega}}{\tilde {\bf \omega}} {{\bf s}}^{P}&#10;+ &#10;{\tilde {\dot {\bf \omega}}} {\bf s}^{P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4"/>
  <p:tag name="PICTUREFILESIZE" val="103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vec {\bf a}}^P&#10;\equiv&#10;\frac{d^2 {\vec {\bf r}}^P}{dt^2}&#10;= &#10;{\ddot {\vec{\bf r}}}&#10;+&#10;{\vec {\bf \omega}} \times {\vec {\bf \omega}} \times {{\vec {\bf s}}^P}&#10;+&#10;{\vec {\dot {\bf \omega}}} \times {{\vec {\bf s}}^P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9"/>
  <p:tag name="PICTUREFILESIZE" val="1257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begin{document}&#10;\[&#10;{\bf q}_i&#10;=&#10;\left[&#10;\begin{array}{c}&#10;{\bf r}_i \\&#10;{\bf p}_i&#10;\end{array}&#10;\right]&#10;=&#10;\left[&#10;\begin{array}{c}&#10;x_i \\&#10;y_i \\&#10;z_i \\&#10;e_{0,i} \\&#10;e_{1,i} \\&#10;e_{2,i} \\&#10;e_{3,i}&#10;\end{array}&#10;\right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1"/>
  <p:tag name="PICTUREFILESIZE" val="1966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begin{document}&#10;\noindent Note: ${\bf q}_i \in {\mathbbm{R}}^7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427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begin{document}&#10;\[&#10;{\bf q}&#10;=&#10;\left[&#10;\begin{array}{c}&#10;{\bf q}_1 \\&#10;{\bf q}_2 \\&#10;\cdots \\&#10;{\bf q}_{nb}&#10;\end{array}&#10;\right] &#10;=&#10;\left[&#10;\begin{array}{c}&#10;x_1 \\&#10;y_1 \\&#10;\vdots \\&#10;\vdots \\&#10;e_{2,nb} \\&#10;e_{3,nb} &#10;\end{array}&#10;\right]&#10;\equiv&#10;\left[&#10;\begin{array}{c}&#10;q_1 \\&#10;q_2 \\&#10;\vdots \\&#10;\vdots \\&#10;q_{nc}&#10;\end{array}&#10;\right] \in {\mathbbm{R}}^{nc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3"/>
  <p:tag name="PICTUREFILESIZE" val="306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{\color{blue}&#10;\[&#10;{\dot {\bf p}} \mbox{ given;} \quad \quad {\bf \omega}=?&#10;\]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7"/>
  <p:tag name="PICTUREFILESIZE" val="426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nc = 7 \cdot nb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27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p}_i^T \cdot {\bf p}_i = 1 \; ,\quad \quad i=1,2,\ldots,nb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61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Downarrow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7"/>
  <p:tag name="PICTUREFILESIZE" val="9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\Downarrow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7"/>
  <p:tag name="PICTUREFILESIZE" val="9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\Phi}^K({\bf q}) = {\bf 0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"/>
  <p:tag name="PICTUREFILESIZE" val="358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\Phi}^D({\bf q},t) = {\bf 0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6"/>
  <p:tag name="PICTUREFILESIZE" val="400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\Phi}^K({\bf q}) = {\bf 0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"/>
  <p:tag name="PICTUREFILESIZE" val="358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begin{document}&#10;\[&#10;{\bf \Phi}^K({\bf q}) \in {\mathbbm{R}}^{m_K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49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\Phi}^D({\bf q},t) = {\bf 0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6"/>
  <p:tag name="PICTUREFILESIZE" val="400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begin{document}&#10;\[&#10;{\bf \Phi}^D({\bf q},t) \in {\mathbbm{R}}^{m_D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52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\bf{\omega }} = {\bf{A}}{\bar {\bf{\omega }}} = 2{\bf{E}}{{\bf{G}}^T}{\bf{G\dot p}}\]&#10;&#10;\[{\bf{\omega }} = 2{\bf{E\dot p}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2"/>
  <p:tag name="PICTUREFILESIZE" val="1094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m = m_K + m_D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326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r}^P&#10;= &#10;{\bf r}_i&#10;+&#10;{\bf s}_i^P&#10;=&#10;{\bf r}_i&#10;+ &#10;{\bf A}_i ({\bf p}_i){\bar {\bf s}}_i^{P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0"/>
  <p:tag name="PICTUREFILESIZE" val="669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r}^Q&#10;= &#10;{\bf r}_j&#10;+&#10;{\bf s}_j^Q&#10;=&#10;{\bf r}_j&#10;+ &#10;{\bf A}_j ({\bf p}_j){\bar {\bf s}}_j^{Q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805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r}^P&#10;= &#10;{\bf r}^Q&#10;\quad \Rightarrow \quad &#10;{\bf r}_i&#10;+ &#10;{\bf A}_i {\bar {\bf s}}_i^{P}&#10;= &#10;{\bf r}_j&#10;+ &#10;{\bf A}_j {\bar {\bf s}}_j^{Q}&#10;\]&#10;&#10;&#10;\[&#10;{\bf \Phi}({\bf q}_i, {\bf q}_j)&#10;=&#10;{\bf r}_i&#10;+ &#10;{\bf A}_i {\bar {\bf s}}_i^{P}&#10;-&#10;{\bf r}_j&#10;- &#10;{\bf A}_j {\bar {\bf s}}_j^{Q}&#10;=&#10;{\bf 0}_3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7"/>
  <p:tag name="PICTUREFILESIZE" val="2315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$||{P_1}{P_2}|| = 3 + 0.1t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0"/>
  <p:tag name="PICTUREFILESIZE" val="399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 ${\phi _1}(t) = 0.1t$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35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NDOF = nc - {m_K} - {m_D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614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\ge$  template TPT1  env TPENV1  fore 0  back 16777215  eqnno 3"/>
  <p:tag name="FILENAME" val="TP_tmp"/>
  <p:tag name="ORIGWIDTH" val="7"/>
  <p:tag name="PICTUREFILESIZE" val="88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ge  template TPT1  env TPENV1  fore 0  back 16777215  eqnno 1"/>
  <p:tag name="FILENAME" val="TP_tmp"/>
  <p:tag name="ORIGWIDTH" val="7"/>
  <p:tag name="PICTUREFILESIZE" val="88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2pt]{slides}&#10;\usepackage{theorem, amsfonts, amsmath, latexsym, epsfig}&#10;\usepackage{graphicx}&#10;\usepackage{bbm}&#10;\begin{document}&#10;\[&#10;{\bf q} \in {\mathbbm{R}}^{nc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72"/>
  <p:tag name="PICTUREFILESIZE" val="62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{{\tilde{\bar {\bf \omega }}}}} = {{\bf{A}}^T}{\bf{\dot A}} = 2{\bf{G}}{{\bf{E}}^T}{\bf{E}}{{{\bf{\dot G}}}^T}\]&#10;&#10;\[{{{\tilde{\bar {\bf \omega }}}}} = 2{\bf{G}}{{{\bf{\dot G}}}^T}\]&#10;&#10;\[{{{\tilde{\bar {\bf \omega }}}}} =  2\widetilde{({\bf{G\dot p}})}\]&#10;&#10;\[{\bar{\bf{\omega }}} = 2({\bf{G\dot p}})\]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270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12pt]{slides}&#10;\usepackage{amsfonts, amsmath, latexsym}&#10;\usepackage{bbm}&#10;\begin{document}&#10;\[&#10;{\bf \Phi}: {\mathbbm{R}}^{nc+1} \rightarrow {\mathbbm{R}}^{nc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63"/>
  <p:tag name="PICTUREFILESIZE" val="97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\Phi} ({\bf{q}},t) = \left[ {\begin{array}{*{20}c}&#10;   {{\bf \Phi}^K ({\bf{q}})}  \\&#10;   {{\bf \Phi}^D ({\bf{q}},t)}  \\&#10;\end{array}} \right]_{nc\times 1}&#10;=&#10;{\bf 0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39"/>
  <p:tag name="PICTUREFILESIZE" val="1226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A particle moves on a circle of radius 1&#10; \item The generalized coordinates used are ${\bf q} = [x \; , \; y ]^T$&#10; \item The y coordinate has a prescribed motion: $y(t) = 0.1 \sin(50\pi t)$&#10; \item Carry our Position Analysis for the given one particle system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3"/>
  <p:tag name="PICTUREFILESIZE" val="582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d}{{dt}}{\bf{\Phi}}({\bf{q}},t) = {\bf{0}} \quad \quad \Rightarrow \quad \quad {\bf{\Phi}}_{\bf{q}} {\bf{\dot q}} = -{\bf{\Phi}}_t  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67"/>
  <p:tag name="PICTUREFILESIZE" val="1003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dot {\bf q}}  template TPT1  env TPENV1  fore 0  back 16777215  eqnno 1"/>
  <p:tag name="FILENAME" val="TP_tmp"/>
  <p:tag name="ORIGWIDTH" val="6"/>
  <p:tag name="PICTUREFILESIZE" val="99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noindent {\color{red}${\bf {\nu}}$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6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noindent {\color{red}&#10;\[&#10;{\bf{\Phi}}_{\bf{q}} \dot {\bf{q}} &#10;=&#10;{\bf {\nu}}&#10;\]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8"/>
  <p:tag name="PICTUREFILESIZE" val="25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ddot{\bf{\Phi}} &#10;= &#10;\frac{{d^2 }}{{dt^2 }}{\bf{\Phi}}({\bf{q}},t)&#10;= &#10;{\bf{0}}&#10;\quad \quad \Rightarrow \quad \quad&#10;{\bf{\Phi}}_{\bf{q}} \ddot {\bf{q}} &#10;= &#10;-({\bf{\Phi}}_{\bf{q}} \dot {\bf{q}})_{\bf{q}} \; \dot {\bf{q}} &#10;-&#10;2 {\bf{\Phi}}_{{\bf{q}}t} \; {\bf{\dot q}} &#10;- &#10;{\bf{\Phi}}_{tt} 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3"/>
  <p:tag name="PICTUREFILESIZE" val="1678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ddot {\bf q}}  template TPT1  env TPENV1  fore 0  back 16777215  eqnno 2"/>
  <p:tag name="FILENAME" val="TP_tmp"/>
  <p:tag name="ORIGWIDTH" val="6"/>
  <p:tag name="PICTUREFILESIZE" val="100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ddot {\bf {\Phi}}}  template TPT1  env TPENV1  fore 0  back 16777215  eqnno 2"/>
  <p:tag name="FILENAME" val="TP_tmp"/>
  <p:tag name="ORIGWIDTH" val="8"/>
  <p:tag name="PICTUREFILESIZE" val="10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{\color{blue}&#10;\[&#10;{\bf \omega} \mbox{ given;} \quad \quad {\dot {\bf p}}=?&#10;\]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7"/>
  <p:tag name="PICTUREFILESIZE" val="424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noindent {\color{red}${\bf {\gamma}}$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89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noindent {\color{red}&#10;\[&#10;{\bf{\Phi}}_{\bf{q}} \ddot {\bf{q}} &#10;=&#10;{\bf {\gamma}}&#10;\]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"/>
  <p:tag name="PICTUREFILESIZE" val="267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\Phi}_{\bf q}  \; {\bf x} = {\bf b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42"/>
  <p:tag name="PICTUREFILESIZE" val="26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{\bar {\bf{\omega }}} = 2{\bf{G\dot p}}\]&#10;&#10;\[{{\bf{G}}^T}{\bar {\bf{\omega }}} = 2{{\bf{G}}^T}{\bf{G\dot p}}\]&#10;&#10;\[{\bf{\dot p}} = \frac{1}{2}{{\bf{G}}^T}{\bar {\bf{\omega }}}&#10;\quad \quad \quad\quad \quad \quad&#10;{\bf{\dot p}} = \frac{1}{2}{{\bf{E}}^T}{\bf{\omega }}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237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{amsmath}&#10;\usepackage{color}&#10;\usepackage[left=7cm,right=7cm]{geometry} &#10;&#10; &#10;\begin{document}&#10;&#10;\begin{itemize}&#10;\item Framework and Notation Conventions:&#10;\begin{itemize}&#10; \item A L-RF is attached to the rigid body at some location denoted by $O^\prime$&#10; \item Relative to the G-RF, point $O^\prime$ is located by vector {\color{red}${\vec {\bf r}}$}&#10; \item L-RF defined by vectors {\color{blue}${\vec{\bf f}}$}, {\color{blue}${\vec{\bf g}}$}, {\color{blue}${\vec{\bf h}}$}&#10; \item An arbitrary point $P$ of the rigid body is considered.  Its location relative to the L-RF is provided through the vector {\color{red}${\vec {\bf s}}^P$}&#10;\end{itemize}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1"/>
  <p:tag name="PICTUREFILESIZE" val="872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r}^P&#10;= &#10;{\bf r}&#10;+&#10;{\bf s}^P&#10;=&#10;{\bf r}&#10;+ &#10;{\bf A} {\bar {\bf s}}^{P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3"/>
  <p:tag name="PICTUREFILESIZE" val="39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overrightarrow{OP}}&#10;=&#10;{\overrightarrow{OO^\prime}}&#10;+&#10;{\overrightarrow{O^\prime P}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9"/>
  <p:tag name="PICTUREFILESIZE" val="4791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76761</TotalTime>
  <Words>2000</Words>
  <Application>Microsoft Office PowerPoint</Application>
  <PresentationFormat>On-screen Show (4:3)</PresentationFormat>
  <Paragraphs>330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Wingdings</vt:lpstr>
      <vt:lpstr>Tahoma</vt:lpstr>
      <vt:lpstr>cmmi10</vt:lpstr>
      <vt:lpstr>Symbol</vt:lpstr>
      <vt:lpstr>Network</vt:lpstr>
      <vt:lpstr>Equation</vt:lpstr>
      <vt:lpstr>Visio</vt:lpstr>
      <vt:lpstr>ME751  Advanced Computational Multibody Dynamics</vt:lpstr>
      <vt:lpstr>Before we get started…</vt:lpstr>
      <vt:lpstr>Slide 3</vt:lpstr>
      <vt:lpstr>Slide 4</vt:lpstr>
      <vt:lpstr>[New Topic: Combining Translation and Rotation] Full 3D Kinematics of Rigid Bodies</vt:lpstr>
      <vt:lpstr>3D Rigid Body Kinematics: Determining Position of Arbitrary Point P [Very Important to Understand]</vt:lpstr>
      <vt:lpstr>3D Rigid Body Kinematics: Determining Velocity of Arbitrary Point P</vt:lpstr>
      <vt:lpstr>3D Rigid Body Kinematics: Determining Acceleration of Arbitrary Point P</vt:lpstr>
      <vt:lpstr>3D Translation and Rotation OK. Now What?</vt:lpstr>
      <vt:lpstr>End: Kinematics of a Rigid Body in 3D  Begin: Kinematics Analysis of Mech. System</vt:lpstr>
      <vt:lpstr>Kinematics Analysis: Definition</vt:lpstr>
      <vt:lpstr>Motivating Example:  Motion of Simple Pendulum </vt:lpstr>
      <vt:lpstr>Kinematic Analysis Stages</vt:lpstr>
      <vt:lpstr>Why is Kinematics Important?</vt:lpstr>
      <vt:lpstr>Nomenclature &amp; Conventions [1st out of 2]</vt:lpstr>
      <vt:lpstr>Nomenclature &amp; Conventions [2/2]</vt:lpstr>
      <vt:lpstr>Putting Things in Perspective</vt:lpstr>
      <vt:lpstr>Joints (Physical System) vs.  Constraint Equations (Virtual System)</vt:lpstr>
      <vt:lpstr>Kinematic Constraints, </vt:lpstr>
      <vt:lpstr>Driving Constraints, </vt:lpstr>
      <vt:lpstr>Example:  Handling a Spherical Joint</vt:lpstr>
      <vt:lpstr>Example:  Specifying Motions</vt:lpstr>
      <vt:lpstr>Degrees of Freedom</vt:lpstr>
      <vt:lpstr>Motion: Causes</vt:lpstr>
      <vt:lpstr>Position Analysis</vt:lpstr>
      <vt:lpstr>Exercise: Kinematic Analysis</vt:lpstr>
      <vt:lpstr>Velocity Analysis</vt:lpstr>
      <vt:lpstr>Acceleration Analysis</vt:lpstr>
      <vt:lpstr>Kinematics Analysis: Comments on the Three Stages</vt:lpstr>
      <vt:lpstr>Formulating Kinematic Constraints</vt:lpstr>
      <vt:lpstr>The Drill…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Negrut</cp:lastModifiedBy>
  <cp:revision>940</cp:revision>
  <cp:lastPrinted>1601-01-01T00:00:00Z</cp:lastPrinted>
  <dcterms:created xsi:type="dcterms:W3CDTF">1601-01-01T00:00:00Z</dcterms:created>
  <dcterms:modified xsi:type="dcterms:W3CDTF">2010-02-16T19:09:52Z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