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tags/tag38.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45.xml" ContentType="application/vnd.openxmlformats-officedocument.presentationml.tags+xml"/>
  <Override PartName="/docProps/custom.xml" ContentType="application/vnd.openxmlformats-officedocument.custom-propertie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28.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35.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Default Extension="vml" ContentType="application/vnd.openxmlformats-officedocument.vmlDrawing"/>
  <Override PartName="/ppt/tags/tag44.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51" r:id="rId1"/>
  </p:sldMasterIdLst>
  <p:notesMasterIdLst>
    <p:notesMasterId r:id="rId34"/>
  </p:notesMasterIdLst>
  <p:handoutMasterIdLst>
    <p:handoutMasterId r:id="rId35"/>
  </p:handoutMasterIdLst>
  <p:sldIdLst>
    <p:sldId id="1065" r:id="rId2"/>
    <p:sldId id="1066" r:id="rId3"/>
    <p:sldId id="1094" r:id="rId4"/>
    <p:sldId id="1095" r:id="rId5"/>
    <p:sldId id="1096" r:id="rId6"/>
    <p:sldId id="1097" r:id="rId7"/>
    <p:sldId id="1089" r:id="rId8"/>
    <p:sldId id="1090" r:id="rId9"/>
    <p:sldId id="1091" r:id="rId10"/>
    <p:sldId id="1092" r:id="rId11"/>
    <p:sldId id="1093" r:id="rId12"/>
    <p:sldId id="1099" r:id="rId13"/>
    <p:sldId id="1098" r:id="rId14"/>
    <p:sldId id="1100" r:id="rId15"/>
    <p:sldId id="1101" r:id="rId16"/>
    <p:sldId id="1102" r:id="rId17"/>
    <p:sldId id="1103" r:id="rId18"/>
    <p:sldId id="1104" r:id="rId19"/>
    <p:sldId id="1106" r:id="rId20"/>
    <p:sldId id="1107" r:id="rId21"/>
    <p:sldId id="1108" r:id="rId22"/>
    <p:sldId id="1109" r:id="rId23"/>
    <p:sldId id="1110" r:id="rId24"/>
    <p:sldId id="1111" r:id="rId25"/>
    <p:sldId id="1112" r:id="rId26"/>
    <p:sldId id="1113" r:id="rId27"/>
    <p:sldId id="1114" r:id="rId28"/>
    <p:sldId id="1105" r:id="rId29"/>
    <p:sldId id="1117" r:id="rId30"/>
    <p:sldId id="1118" r:id="rId31"/>
    <p:sldId id="1119" r:id="rId32"/>
    <p:sldId id="1124" r:id="rId33"/>
  </p:sldIdLst>
  <p:sldSz cx="9144000" cy="6858000" type="screen4x3"/>
  <p:notesSz cx="7010400" cy="9296400"/>
  <p:embeddedFontLst>
    <p:embeddedFont>
      <p:font typeface="Tahoma" pitchFamily="34" charset="0"/>
      <p:regular r:id="rId36"/>
      <p:bold r:id="rId37"/>
    </p:embeddedFont>
    <p:embeddedFont>
      <p:font typeface="cmmi10" pitchFamily="34" charset="0"/>
      <p:regular r:id="rId38"/>
    </p:embeddedFont>
  </p:embeddedFontLst>
  <p:custDataLst>
    <p:tags r:id="rId3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Negrut" initials="DN"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CCFF"/>
    <a:srgbClr val="FF6600"/>
    <a:srgbClr val="0099CC"/>
    <a:srgbClr val="A7B6E7"/>
    <a:srgbClr val="FF0000"/>
    <a:srgbClr val="80808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7" autoAdjust="0"/>
    <p:restoredTop sz="94656" autoAdjust="0"/>
  </p:normalViewPr>
  <p:slideViewPr>
    <p:cSldViewPr>
      <p:cViewPr varScale="1">
        <p:scale>
          <a:sx n="120" d="100"/>
          <a:sy n="120" d="100"/>
        </p:scale>
        <p:origin x="-1290" y="-90"/>
      </p:cViewPr>
      <p:guideLst>
        <p:guide orient="horz" pos="2160"/>
        <p:guide pos="2880"/>
      </p:guideLst>
    </p:cSldViewPr>
  </p:slideViewPr>
  <p:outlineViewPr>
    <p:cViewPr>
      <p:scale>
        <a:sx n="33" d="100"/>
        <a:sy n="33" d="100"/>
      </p:scale>
      <p:origin x="0" y="31296"/>
    </p:cViewPr>
  </p:outlineViewPr>
  <p:notesTextViewPr>
    <p:cViewPr>
      <p:scale>
        <a:sx n="100" d="100"/>
        <a:sy n="100" d="100"/>
      </p:scale>
      <p:origin x="0" y="0"/>
    </p:cViewPr>
  </p:notesTextViewPr>
  <p:sorterViewPr>
    <p:cViewPr>
      <p:scale>
        <a:sx n="100" d="100"/>
        <a:sy n="100" d="100"/>
      </p:scale>
      <p:origin x="0" y="67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249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00249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00250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00250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3B1F2A13-956C-4708-A61E-CBABBBEFF865}"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smtClean="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smtClean="0"/>
            </a:lvl1pPr>
          </a:lstStyle>
          <a:p>
            <a:pPr>
              <a:defRPr/>
            </a:pPr>
            <a:endParaRPr lang="en-US"/>
          </a:p>
        </p:txBody>
      </p:sp>
      <p:sp>
        <p:nvSpPr>
          <p:cNvPr id="51405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smtClean="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smtClean="0"/>
            </a:lvl1pPr>
          </a:lstStyle>
          <a:p>
            <a:pPr>
              <a:defRPr/>
            </a:pPr>
            <a:fld id="{F8D30C5E-2BE9-4CAC-AABA-34653A95D749}"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7"/>
          <p:cNvSpPr>
            <a:spLocks noGrp="1" noChangeArrowheads="1"/>
          </p:cNvSpPr>
          <p:nvPr>
            <p:ph type="sldNum" sz="quarter" idx="5"/>
          </p:nvPr>
        </p:nvSpPr>
        <p:spPr>
          <a:noFill/>
        </p:spPr>
        <p:txBody>
          <a:bodyPr/>
          <a:lstStyle/>
          <a:p>
            <a:fld id="{FA5925CA-3456-40B9-97D4-F4B39903F971}" type="slidenum">
              <a:rPr lang="en-US"/>
              <a:pPr/>
              <a:t>1</a:t>
            </a:fld>
            <a:endParaRPr lang="en-US"/>
          </a:p>
        </p:txBody>
      </p:sp>
      <p:sp>
        <p:nvSpPr>
          <p:cNvPr id="515075" name="Rectangle 2"/>
          <p:cNvSpPr>
            <a:spLocks noGrp="1" noRot="1" noChangeAspect="1" noChangeArrowheads="1" noTextEdit="1"/>
          </p:cNvSpPr>
          <p:nvPr>
            <p:ph type="sldImg"/>
          </p:nvPr>
        </p:nvSpPr>
        <p:spPr>
          <a:ln/>
        </p:spPr>
      </p:sp>
      <p:sp>
        <p:nvSpPr>
          <p:cNvPr id="515076"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7"/>
          <p:cNvSpPr>
            <a:spLocks noGrp="1" noChangeArrowheads="1"/>
          </p:cNvSpPr>
          <p:nvPr>
            <p:ph type="sldNum" sz="quarter" idx="5"/>
          </p:nvPr>
        </p:nvSpPr>
        <p:spPr>
          <a:noFill/>
        </p:spPr>
        <p:txBody>
          <a:bodyPr/>
          <a:lstStyle/>
          <a:p>
            <a:fld id="{2E5922AF-28D9-4BD1-868D-5DA8BE7F5C9C}" type="slidenum">
              <a:rPr lang="en-US"/>
              <a:pPr/>
              <a:t>2</a:t>
            </a:fld>
            <a:endParaRPr lang="en-US"/>
          </a:p>
        </p:txBody>
      </p:sp>
      <p:sp>
        <p:nvSpPr>
          <p:cNvPr id="516099" name="Rectangle 2"/>
          <p:cNvSpPr>
            <a:spLocks noGrp="1" noRot="1" noChangeAspect="1" noChangeArrowheads="1" noTextEdit="1"/>
          </p:cNvSpPr>
          <p:nvPr>
            <p:ph type="sldImg"/>
          </p:nvPr>
        </p:nvSpPr>
        <p:spPr>
          <a:xfrm>
            <a:off x="1182688" y="695325"/>
            <a:ext cx="4648200" cy="3486150"/>
          </a:xfrm>
          <a:ln/>
        </p:spPr>
      </p:sp>
      <p:sp>
        <p:nvSpPr>
          <p:cNvPr id="516100" name="Rectangle 3"/>
          <p:cNvSpPr>
            <a:spLocks noGrp="1" noChangeArrowheads="1"/>
          </p:cNvSpPr>
          <p:nvPr>
            <p:ph type="body" idx="1"/>
          </p:nvPr>
        </p:nvSpPr>
        <p:spPr>
          <a:xfrm>
            <a:off x="701676" y="4416425"/>
            <a:ext cx="5607050" cy="4184650"/>
          </a:xfrm>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7"/>
          <p:cNvSpPr>
            <a:spLocks noGrp="1" noChangeArrowheads="1"/>
          </p:cNvSpPr>
          <p:nvPr>
            <p:ph type="sldNum" sz="quarter" idx="5"/>
          </p:nvPr>
        </p:nvSpPr>
        <p:spPr>
          <a:noFill/>
        </p:spPr>
        <p:txBody>
          <a:bodyPr/>
          <a:lstStyle/>
          <a:p>
            <a:fld id="{DB5C0FC1-6943-41D6-8A73-D56BC9C260E4}" type="slidenum">
              <a:rPr lang="en-US"/>
              <a:pPr/>
              <a:t>21</a:t>
            </a:fld>
            <a:endParaRPr lang="en-US"/>
          </a:p>
        </p:txBody>
      </p:sp>
      <p:sp>
        <p:nvSpPr>
          <p:cNvPr id="721923" name="Rectangle 2"/>
          <p:cNvSpPr>
            <a:spLocks noGrp="1" noRot="1" noChangeAspect="1" noChangeArrowheads="1" noTextEdit="1"/>
          </p:cNvSpPr>
          <p:nvPr>
            <p:ph type="sldImg"/>
          </p:nvPr>
        </p:nvSpPr>
        <p:spPr>
          <a:xfrm>
            <a:off x="1182688" y="696913"/>
            <a:ext cx="4648200" cy="3486150"/>
          </a:xfrm>
          <a:ln/>
        </p:spPr>
      </p:sp>
      <p:sp>
        <p:nvSpPr>
          <p:cNvPr id="72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7"/>
          <p:cNvSpPr>
            <a:spLocks noGrp="1" noChangeArrowheads="1"/>
          </p:cNvSpPr>
          <p:nvPr>
            <p:ph type="sldNum" sz="quarter" idx="5"/>
          </p:nvPr>
        </p:nvSpPr>
        <p:spPr>
          <a:noFill/>
        </p:spPr>
        <p:txBody>
          <a:bodyPr/>
          <a:lstStyle/>
          <a:p>
            <a:fld id="{694388BE-4BA9-4C61-B215-A879E1435AA4}" type="slidenum">
              <a:rPr lang="en-US"/>
              <a:pPr/>
              <a:t>22</a:t>
            </a:fld>
            <a:endParaRPr lang="en-US"/>
          </a:p>
        </p:txBody>
      </p:sp>
      <p:sp>
        <p:nvSpPr>
          <p:cNvPr id="722947" name="Rectangle 2"/>
          <p:cNvSpPr>
            <a:spLocks noGrp="1" noRot="1" noChangeAspect="1" noChangeArrowheads="1" noTextEdit="1"/>
          </p:cNvSpPr>
          <p:nvPr>
            <p:ph type="sldImg"/>
          </p:nvPr>
        </p:nvSpPr>
        <p:spPr>
          <a:xfrm>
            <a:off x="1182688" y="696913"/>
            <a:ext cx="4648200" cy="3486150"/>
          </a:xfrm>
          <a:ln/>
        </p:spPr>
      </p:sp>
      <p:sp>
        <p:nvSpPr>
          <p:cNvPr id="72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7"/>
          <p:cNvSpPr>
            <a:spLocks noGrp="1" noChangeArrowheads="1"/>
          </p:cNvSpPr>
          <p:nvPr>
            <p:ph type="sldNum" sz="quarter" idx="5"/>
          </p:nvPr>
        </p:nvSpPr>
        <p:spPr>
          <a:noFill/>
        </p:spPr>
        <p:txBody>
          <a:bodyPr/>
          <a:lstStyle/>
          <a:p>
            <a:fld id="{11A822D1-B9E7-42EF-A684-3B7B2A552A6B}" type="slidenum">
              <a:rPr lang="en-US"/>
              <a:pPr/>
              <a:t>23</a:t>
            </a:fld>
            <a:endParaRPr lang="en-US"/>
          </a:p>
        </p:txBody>
      </p:sp>
      <p:sp>
        <p:nvSpPr>
          <p:cNvPr id="728067" name="Rectangle 2"/>
          <p:cNvSpPr>
            <a:spLocks noGrp="1" noRot="1" noChangeAspect="1" noChangeArrowheads="1" noTextEdit="1"/>
          </p:cNvSpPr>
          <p:nvPr>
            <p:ph type="sldImg"/>
          </p:nvPr>
        </p:nvSpPr>
        <p:spPr>
          <a:xfrm>
            <a:off x="1182688" y="696913"/>
            <a:ext cx="4648200" cy="3486150"/>
          </a:xfrm>
          <a:ln/>
        </p:spPr>
      </p:sp>
      <p:sp>
        <p:nvSpPr>
          <p:cNvPr id="72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7"/>
          <p:cNvSpPr>
            <a:spLocks noGrp="1" noChangeArrowheads="1"/>
          </p:cNvSpPr>
          <p:nvPr>
            <p:ph type="sldNum" sz="quarter" idx="5"/>
          </p:nvPr>
        </p:nvSpPr>
        <p:spPr>
          <a:noFill/>
        </p:spPr>
        <p:txBody>
          <a:bodyPr/>
          <a:lstStyle/>
          <a:p>
            <a:fld id="{79F0AB3C-657F-4B60-B08F-D1C0DF9A4D51}" type="slidenum">
              <a:rPr lang="en-US"/>
              <a:pPr/>
              <a:t>24</a:t>
            </a:fld>
            <a:endParaRPr lang="en-US"/>
          </a:p>
        </p:txBody>
      </p:sp>
      <p:sp>
        <p:nvSpPr>
          <p:cNvPr id="729091" name="Rectangle 2"/>
          <p:cNvSpPr>
            <a:spLocks noGrp="1" noRot="1" noChangeAspect="1" noChangeArrowheads="1" noTextEdit="1"/>
          </p:cNvSpPr>
          <p:nvPr>
            <p:ph type="sldImg"/>
          </p:nvPr>
        </p:nvSpPr>
        <p:spPr>
          <a:xfrm>
            <a:off x="1182688" y="696913"/>
            <a:ext cx="4648200" cy="3486150"/>
          </a:xfrm>
          <a:ln/>
        </p:spPr>
      </p:sp>
      <p:sp>
        <p:nvSpPr>
          <p:cNvPr id="7290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7"/>
          <p:cNvSpPr>
            <a:spLocks noGrp="1" noChangeArrowheads="1"/>
          </p:cNvSpPr>
          <p:nvPr>
            <p:ph type="sldNum" sz="quarter" idx="5"/>
          </p:nvPr>
        </p:nvSpPr>
        <p:spPr>
          <a:noFill/>
        </p:spPr>
        <p:txBody>
          <a:bodyPr/>
          <a:lstStyle/>
          <a:p>
            <a:fld id="{2FB0B5BE-DB0A-4091-B5F2-8E355A6CF4F9}" type="slidenum">
              <a:rPr lang="en-US"/>
              <a:pPr/>
              <a:t>25</a:t>
            </a:fld>
            <a:endParaRPr lang="en-US"/>
          </a:p>
        </p:txBody>
      </p:sp>
      <p:sp>
        <p:nvSpPr>
          <p:cNvPr id="731139" name="Rectangle 2"/>
          <p:cNvSpPr>
            <a:spLocks noGrp="1" noRot="1" noChangeAspect="1" noChangeArrowheads="1" noTextEdit="1"/>
          </p:cNvSpPr>
          <p:nvPr>
            <p:ph type="sldImg"/>
          </p:nvPr>
        </p:nvSpPr>
        <p:spPr>
          <a:xfrm>
            <a:off x="1182688" y="696913"/>
            <a:ext cx="4648200" cy="3486150"/>
          </a:xfrm>
          <a:ln/>
        </p:spPr>
      </p:sp>
      <p:sp>
        <p:nvSpPr>
          <p:cNvPr id="7311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7"/>
          <p:cNvSpPr>
            <a:spLocks noGrp="1" noChangeArrowheads="1"/>
          </p:cNvSpPr>
          <p:nvPr>
            <p:ph type="sldNum" sz="quarter" idx="5"/>
          </p:nvPr>
        </p:nvSpPr>
        <p:spPr>
          <a:noFill/>
        </p:spPr>
        <p:txBody>
          <a:bodyPr/>
          <a:lstStyle/>
          <a:p>
            <a:fld id="{06DD9801-120A-432E-B098-F0175A516885}" type="slidenum">
              <a:rPr lang="en-US"/>
              <a:pPr/>
              <a:t>26</a:t>
            </a:fld>
            <a:endParaRPr lang="en-US"/>
          </a:p>
        </p:txBody>
      </p:sp>
      <p:sp>
        <p:nvSpPr>
          <p:cNvPr id="742403" name="Rectangle 2"/>
          <p:cNvSpPr>
            <a:spLocks noGrp="1" noRot="1" noChangeAspect="1" noChangeArrowheads="1" noTextEdit="1"/>
          </p:cNvSpPr>
          <p:nvPr>
            <p:ph type="sldImg"/>
          </p:nvPr>
        </p:nvSpPr>
        <p:spPr>
          <a:xfrm>
            <a:off x="1182688" y="696913"/>
            <a:ext cx="4648200" cy="3486150"/>
          </a:xfrm>
          <a:ln/>
        </p:spPr>
      </p:sp>
      <p:sp>
        <p:nvSpPr>
          <p:cNvPr id="7424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7"/>
          <p:cNvSpPr>
            <a:spLocks noGrp="1" noChangeArrowheads="1"/>
          </p:cNvSpPr>
          <p:nvPr>
            <p:ph type="sldNum" sz="quarter" idx="5"/>
          </p:nvPr>
        </p:nvSpPr>
        <p:spPr>
          <a:noFill/>
        </p:spPr>
        <p:txBody>
          <a:bodyPr/>
          <a:lstStyle/>
          <a:p>
            <a:fld id="{20502F34-B21D-47E8-8AFD-EA8A68E0D467}" type="slidenum">
              <a:rPr lang="en-US"/>
              <a:pPr/>
              <a:t>27</a:t>
            </a:fld>
            <a:endParaRPr lang="en-US"/>
          </a:p>
        </p:txBody>
      </p:sp>
      <p:sp>
        <p:nvSpPr>
          <p:cNvPr id="743427" name="Rectangle 2"/>
          <p:cNvSpPr>
            <a:spLocks noGrp="1" noRot="1" noChangeAspect="1" noChangeArrowheads="1" noTextEdit="1"/>
          </p:cNvSpPr>
          <p:nvPr>
            <p:ph type="sldImg"/>
          </p:nvPr>
        </p:nvSpPr>
        <p:spPr>
          <a:xfrm>
            <a:off x="1182688" y="696913"/>
            <a:ext cx="4648200" cy="3486150"/>
          </a:xfrm>
          <a:ln/>
        </p:spPr>
      </p:sp>
      <p:sp>
        <p:nvSpPr>
          <p:cNvPr id="74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7"/>
          <p:cNvSpPr>
            <a:spLocks noGrp="1" noChangeArrowheads="1"/>
          </p:cNvSpPr>
          <p:nvPr>
            <p:ph type="sldNum" sz="quarter" idx="5"/>
          </p:nvPr>
        </p:nvSpPr>
        <p:spPr>
          <a:noFill/>
        </p:spPr>
        <p:txBody>
          <a:bodyPr/>
          <a:lstStyle/>
          <a:p>
            <a:fld id="{ED01E2A3-7490-4F78-A408-FC4BC145981B}" type="slidenum">
              <a:rPr lang="en-US"/>
              <a:pPr/>
              <a:t>29</a:t>
            </a:fld>
            <a:endParaRPr lang="en-US"/>
          </a:p>
        </p:txBody>
      </p:sp>
      <p:sp>
        <p:nvSpPr>
          <p:cNvPr id="816131" name="Rectangle 2"/>
          <p:cNvSpPr>
            <a:spLocks noGrp="1" noRot="1" noChangeAspect="1" noChangeArrowheads="1" noTextEdit="1"/>
          </p:cNvSpPr>
          <p:nvPr>
            <p:ph type="sldImg"/>
          </p:nvPr>
        </p:nvSpPr>
        <p:spPr>
          <a:ln/>
        </p:spPr>
      </p:sp>
      <p:sp>
        <p:nvSpPr>
          <p:cNvPr id="816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7"/>
          <p:cNvSpPr>
            <a:spLocks noGrp="1" noChangeArrowheads="1"/>
          </p:cNvSpPr>
          <p:nvPr>
            <p:ph type="sldNum" sz="quarter" idx="5"/>
          </p:nvPr>
        </p:nvSpPr>
        <p:spPr>
          <a:noFill/>
        </p:spPr>
        <p:txBody>
          <a:bodyPr/>
          <a:lstStyle/>
          <a:p>
            <a:fld id="{40859472-D957-4D3B-AB39-FECFBEEE9483}" type="slidenum">
              <a:rPr lang="en-US"/>
              <a:pPr/>
              <a:t>30</a:t>
            </a:fld>
            <a:endParaRPr lang="en-US"/>
          </a:p>
        </p:txBody>
      </p:sp>
      <p:sp>
        <p:nvSpPr>
          <p:cNvPr id="817155" name="Rectangle 2"/>
          <p:cNvSpPr>
            <a:spLocks noGrp="1" noRot="1" noChangeAspect="1" noChangeArrowheads="1" noTextEdit="1"/>
          </p:cNvSpPr>
          <p:nvPr>
            <p:ph type="sldImg"/>
          </p:nvPr>
        </p:nvSpPr>
        <p:spPr>
          <a:ln/>
        </p:spPr>
      </p:sp>
      <p:sp>
        <p:nvSpPr>
          <p:cNvPr id="817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Rectangle 7"/>
          <p:cNvSpPr>
            <a:spLocks noGrp="1" noChangeArrowheads="1"/>
          </p:cNvSpPr>
          <p:nvPr>
            <p:ph type="sldNum" sz="quarter" idx="5"/>
          </p:nvPr>
        </p:nvSpPr>
        <p:spPr>
          <a:noFill/>
        </p:spPr>
        <p:txBody>
          <a:bodyPr/>
          <a:lstStyle/>
          <a:p>
            <a:fld id="{B7F8500A-1897-4E0A-9018-08F0D557A950}" type="slidenum">
              <a:rPr lang="en-US"/>
              <a:pPr/>
              <a:t>31</a:t>
            </a:fld>
            <a:endParaRPr lang="en-US"/>
          </a:p>
        </p:txBody>
      </p:sp>
      <p:sp>
        <p:nvSpPr>
          <p:cNvPr id="818179" name="Rectangle 2"/>
          <p:cNvSpPr>
            <a:spLocks noGrp="1" noRot="1" noChangeAspect="1" noChangeArrowheads="1" noTextEdit="1"/>
          </p:cNvSpPr>
          <p:nvPr>
            <p:ph type="sldImg"/>
          </p:nvPr>
        </p:nvSpPr>
        <p:spPr>
          <a:ln/>
        </p:spPr>
      </p:sp>
      <p:sp>
        <p:nvSpPr>
          <p:cNvPr id="8181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8D30C5E-2BE9-4CAC-AABA-34653A95D749}"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sp>
        <p:nvSpPr>
          <p:cNvPr id="3174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31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38" name="Rectangle 5"/>
          <p:cNvSpPr>
            <a:spLocks noGrp="1" noChangeArrowheads="1"/>
          </p:cNvSpPr>
          <p:nvPr>
            <p:ph type="dt" sz="half" idx="10"/>
          </p:nvPr>
        </p:nvSpPr>
        <p:spPr/>
        <p:txBody>
          <a:bodyPr/>
          <a:lstStyle>
            <a:lvl1pPr>
              <a:defRPr smtClean="0"/>
            </a:lvl1pPr>
          </a:lstStyle>
          <a:p>
            <a:pPr>
              <a:defRPr/>
            </a:pPr>
            <a:endParaRPr lang="en-US" altLang="en-US"/>
          </a:p>
        </p:txBody>
      </p:sp>
      <p:sp>
        <p:nvSpPr>
          <p:cNvPr id="39" name="Rectangle 6"/>
          <p:cNvSpPr>
            <a:spLocks noGrp="1" noChangeArrowheads="1"/>
          </p:cNvSpPr>
          <p:nvPr>
            <p:ph type="ftr" sz="quarter" idx="11"/>
          </p:nvPr>
        </p:nvSpPr>
        <p:spPr/>
        <p:txBody>
          <a:bodyPr/>
          <a:lstStyle>
            <a:lvl1pPr>
              <a:defRPr smtClean="0"/>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smtClean="0"/>
            </a:lvl1pPr>
          </a:lstStyle>
          <a:p>
            <a:pPr>
              <a:defRPr/>
            </a:pPr>
            <a:fld id="{07F066ED-7F34-4D27-A5D5-9DCBC7EA8B95}"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35660E62-4760-4BEA-8726-2AF571E59F7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89BDBE25-3DBC-4D25-8D15-E214A2FB87D7}"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0A3A6C93-19F7-4558-AA45-0CFB3160113A}"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xfrm>
            <a:off x="8305800" y="6477000"/>
            <a:ext cx="762000" cy="304800"/>
          </a:xfrm>
          <a:ln/>
        </p:spPr>
        <p:txBody>
          <a:bodyPr/>
          <a:lstStyle>
            <a:lvl1pPr>
              <a:defRPr/>
            </a:lvl1pPr>
          </a:lstStyle>
          <a:p>
            <a:pPr>
              <a:defRPr/>
            </a:pPr>
            <a:fld id="{E96E52FC-A2BF-46C6-811F-6DA475FD4DE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p:cNvSpPr>
            <a:spLocks noGrp="1" noChangeArrowheads="1"/>
          </p:cNvSpPr>
          <p:nvPr>
            <p:ph type="sldNum" sz="quarter" idx="12"/>
          </p:nvPr>
        </p:nvSpPr>
        <p:spPr>
          <a:ln/>
        </p:spPr>
        <p:txBody>
          <a:bodyPr/>
          <a:lstStyle>
            <a:lvl1pPr>
              <a:defRPr/>
            </a:lvl1pPr>
          </a:lstStyle>
          <a:p>
            <a:pPr>
              <a:defRPr/>
            </a:pPr>
            <a:fld id="{E1DA1D11-DD09-4A2E-B623-7C27C5DF212A}"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720AAFDB-E8A0-402B-92D5-FF4BD34738EA}"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7"/>
          <p:cNvSpPr>
            <a:spLocks noGrp="1" noChangeArrowheads="1"/>
          </p:cNvSpPr>
          <p:nvPr>
            <p:ph type="sldNum" sz="quarter" idx="12"/>
          </p:nvPr>
        </p:nvSpPr>
        <p:spPr>
          <a:ln/>
        </p:spPr>
        <p:txBody>
          <a:bodyPr/>
          <a:lstStyle>
            <a:lvl1pPr>
              <a:defRPr/>
            </a:lvl1pPr>
          </a:lstStyle>
          <a:p>
            <a:pPr>
              <a:defRPr/>
            </a:pPr>
            <a:fld id="{804B51BE-FBCC-4AE0-827F-C8A4A715D80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a:ln/>
        </p:spPr>
        <p:txBody>
          <a:bodyPr/>
          <a:lstStyle>
            <a:lvl1pPr>
              <a:defRPr/>
            </a:lvl1pPr>
          </a:lstStyle>
          <a:p>
            <a:pPr>
              <a:defRPr/>
            </a:pPr>
            <a:fld id="{37C6053D-1E15-4C7F-B6D0-1C30009F8A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7"/>
          <p:cNvSpPr>
            <a:spLocks noGrp="1" noChangeArrowheads="1"/>
          </p:cNvSpPr>
          <p:nvPr>
            <p:ph type="sldNum" sz="quarter" idx="12"/>
          </p:nvPr>
        </p:nvSpPr>
        <p:spPr>
          <a:ln/>
        </p:spPr>
        <p:txBody>
          <a:bodyPr/>
          <a:lstStyle>
            <a:lvl1pPr>
              <a:defRPr/>
            </a:lvl1pPr>
          </a:lstStyle>
          <a:p>
            <a:pPr>
              <a:defRPr/>
            </a:pPr>
            <a:fld id="{E81D4DC7-54CC-475B-926C-DB2DC549909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DAB2080C-D431-4E49-A090-1AD1578CE5A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B1844252-B4F9-4789-A660-8AEA4B8694C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en-US"/>
          </a:p>
        </p:txBody>
      </p:sp>
      <p:sp>
        <p:nvSpPr>
          <p:cNvPr id="6349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349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pPr>
              <a:defRPr/>
            </a:pPr>
            <a:endParaRPr lang="en-US" altLang="en-US"/>
          </a:p>
        </p:txBody>
      </p:sp>
      <p:sp>
        <p:nvSpPr>
          <p:cNvPr id="30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lvl1pPr>
          </a:lstStyle>
          <a:p>
            <a:pPr>
              <a:defRPr/>
            </a:pPr>
            <a:endParaRPr lang="en-US" altLang="en-US"/>
          </a:p>
        </p:txBody>
      </p:sp>
      <p:sp>
        <p:nvSpPr>
          <p:cNvPr id="30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pPr>
              <a:defRPr/>
            </a:pPr>
            <a:fld id="{B43940AB-5EFD-498A-916F-AC3E230DE373}" type="slidenum">
              <a:rPr lang="en-US" altLang="en-US"/>
              <a:pPr>
                <a:defRPr/>
              </a:pPr>
              <a:t>‹#›</a:t>
            </a:fld>
            <a:endParaRPr lang="en-US" altLang="en-US"/>
          </a:p>
        </p:txBody>
      </p:sp>
      <p:grpSp>
        <p:nvGrpSpPr>
          <p:cNvPr id="63496" name="Group 8"/>
          <p:cNvGrpSpPr>
            <a:grpSpLocks/>
          </p:cNvGrpSpPr>
          <p:nvPr/>
        </p:nvGrpSpPr>
        <p:grpSpPr bwMode="auto">
          <a:xfrm>
            <a:off x="8153400" y="152400"/>
            <a:ext cx="792163" cy="1295400"/>
            <a:chOff x="5136" y="960"/>
            <a:chExt cx="528" cy="864"/>
          </a:xfrm>
        </p:grpSpPr>
        <p:sp>
          <p:nvSpPr>
            <p:cNvPr id="30729"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0"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1" name="Oval 11"/>
            <p:cNvSpPr>
              <a:spLocks noChangeArrowheads="1"/>
            </p:cNvSpPr>
            <p:nvPr/>
          </p:nvSpPr>
          <p:spPr bwMode="auto">
            <a:xfrm>
              <a:off x="5360" y="960"/>
              <a:ext cx="79"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32" name="Oval 12"/>
            <p:cNvSpPr>
              <a:spLocks noChangeArrowheads="1"/>
            </p:cNvSpPr>
            <p:nvPr/>
          </p:nvSpPr>
          <p:spPr bwMode="auto">
            <a:xfrm>
              <a:off x="5136" y="1072"/>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3" name="Oval 13"/>
            <p:cNvSpPr>
              <a:spLocks noChangeArrowheads="1"/>
            </p:cNvSpPr>
            <p:nvPr/>
          </p:nvSpPr>
          <p:spPr bwMode="auto">
            <a:xfrm>
              <a:off x="5248"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4" name="Oval 14"/>
            <p:cNvSpPr>
              <a:spLocks noChangeArrowheads="1"/>
            </p:cNvSpPr>
            <p:nvPr/>
          </p:nvSpPr>
          <p:spPr bwMode="auto">
            <a:xfrm>
              <a:off x="5360" y="1072"/>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5" name="Oval 15"/>
            <p:cNvSpPr>
              <a:spLocks noChangeArrowheads="1"/>
            </p:cNvSpPr>
            <p:nvPr/>
          </p:nvSpPr>
          <p:spPr bwMode="auto">
            <a:xfrm>
              <a:off x="5472" y="1072"/>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6" name="Oval 16"/>
            <p:cNvSpPr>
              <a:spLocks noChangeArrowheads="1"/>
            </p:cNvSpPr>
            <p:nvPr/>
          </p:nvSpPr>
          <p:spPr bwMode="auto">
            <a:xfrm>
              <a:off x="5136" y="1184"/>
              <a:ext cx="80"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7" name="Oval 17"/>
            <p:cNvSpPr>
              <a:spLocks noChangeArrowheads="1"/>
            </p:cNvSpPr>
            <p:nvPr/>
          </p:nvSpPr>
          <p:spPr bwMode="auto">
            <a:xfrm>
              <a:off x="5248" y="1184"/>
              <a:ext cx="79" cy="79"/>
            </a:xfrm>
            <a:prstGeom prst="ellipse">
              <a:avLst/>
            </a:prstGeom>
            <a:solidFill>
              <a:schemeClr val="tx2"/>
            </a:solidFill>
            <a:ln w="9525">
              <a:noFill/>
              <a:round/>
              <a:headEnd/>
              <a:tailEnd/>
            </a:ln>
            <a:effectLst/>
          </p:spPr>
          <p:txBody>
            <a:bodyPr wrap="none" anchor="ctr"/>
            <a:lstStyle/>
            <a:p>
              <a:pPr>
                <a:defRPr/>
              </a:pPr>
              <a:endParaRPr lang="en-US"/>
            </a:p>
          </p:txBody>
        </p:sp>
        <p:sp>
          <p:nvSpPr>
            <p:cNvPr id="30738" name="Oval 18"/>
            <p:cNvSpPr>
              <a:spLocks noChangeArrowheads="1"/>
            </p:cNvSpPr>
            <p:nvPr/>
          </p:nvSpPr>
          <p:spPr bwMode="auto">
            <a:xfrm>
              <a:off x="5360"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39" name="Oval 19"/>
            <p:cNvSpPr>
              <a:spLocks noChangeArrowheads="1"/>
            </p:cNvSpPr>
            <p:nvPr/>
          </p:nvSpPr>
          <p:spPr bwMode="auto">
            <a:xfrm>
              <a:off x="5472" y="1184"/>
              <a:ext cx="79"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0" name="Oval 20"/>
            <p:cNvSpPr>
              <a:spLocks noChangeArrowheads="1"/>
            </p:cNvSpPr>
            <p:nvPr/>
          </p:nvSpPr>
          <p:spPr bwMode="auto">
            <a:xfrm>
              <a:off x="5584" y="1184"/>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1"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a:p>
          </p:txBody>
        </p:sp>
        <p:sp>
          <p:nvSpPr>
            <p:cNvPr id="30742"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3" name="Oval 23"/>
            <p:cNvSpPr>
              <a:spLocks noChangeArrowheads="1"/>
            </p:cNvSpPr>
            <p:nvPr/>
          </p:nvSpPr>
          <p:spPr bwMode="auto">
            <a:xfrm>
              <a:off x="5360" y="1296"/>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4" name="Oval 24"/>
            <p:cNvSpPr>
              <a:spLocks noChangeArrowheads="1"/>
            </p:cNvSpPr>
            <p:nvPr/>
          </p:nvSpPr>
          <p:spPr bwMode="auto">
            <a:xfrm>
              <a:off x="5472" y="1296"/>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5"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6"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47" name="Oval 27"/>
            <p:cNvSpPr>
              <a:spLocks noChangeArrowheads="1"/>
            </p:cNvSpPr>
            <p:nvPr/>
          </p:nvSpPr>
          <p:spPr bwMode="auto">
            <a:xfrm>
              <a:off x="5360"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8" name="Oval 28"/>
            <p:cNvSpPr>
              <a:spLocks noChangeArrowheads="1"/>
            </p:cNvSpPr>
            <p:nvPr/>
          </p:nvSpPr>
          <p:spPr bwMode="auto">
            <a:xfrm>
              <a:off x="5472" y="1408"/>
              <a:ext cx="79" cy="80"/>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49"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0"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a:p>
          </p:txBody>
        </p:sp>
        <p:sp>
          <p:nvSpPr>
            <p:cNvPr id="30751"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2" name="Oval 32"/>
            <p:cNvSpPr>
              <a:spLocks noChangeArrowheads="1"/>
            </p:cNvSpPr>
            <p:nvPr/>
          </p:nvSpPr>
          <p:spPr bwMode="auto">
            <a:xfrm>
              <a:off x="5360" y="1520"/>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3" name="Oval 33"/>
            <p:cNvSpPr>
              <a:spLocks noChangeArrowheads="1"/>
            </p:cNvSpPr>
            <p:nvPr/>
          </p:nvSpPr>
          <p:spPr bwMode="auto">
            <a:xfrm>
              <a:off x="5472" y="1520"/>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4" name="Oval 34"/>
            <p:cNvSpPr>
              <a:spLocks noChangeArrowheads="1"/>
            </p:cNvSpPr>
            <p:nvPr/>
          </p:nvSpPr>
          <p:spPr bwMode="auto">
            <a:xfrm>
              <a:off x="5136" y="1632"/>
              <a:ext cx="80"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5" name="Oval 35"/>
            <p:cNvSpPr>
              <a:spLocks noChangeArrowheads="1"/>
            </p:cNvSpPr>
            <p:nvPr/>
          </p:nvSpPr>
          <p:spPr bwMode="auto">
            <a:xfrm>
              <a:off x="5248" y="1632"/>
              <a:ext cx="79" cy="79"/>
            </a:xfrm>
            <a:prstGeom prst="ellipse">
              <a:avLst/>
            </a:prstGeom>
            <a:solidFill>
              <a:schemeClr val="accent1"/>
            </a:solidFill>
            <a:ln w="9525">
              <a:noFill/>
              <a:round/>
              <a:headEnd/>
              <a:tailEnd/>
            </a:ln>
            <a:effectLst/>
          </p:spPr>
          <p:txBody>
            <a:bodyPr wrap="none" anchor="ctr"/>
            <a:lstStyle/>
            <a:p>
              <a:pPr>
                <a:defRPr/>
              </a:pPr>
              <a:endParaRPr lang="en-US"/>
            </a:p>
          </p:txBody>
        </p:sp>
        <p:sp>
          <p:nvSpPr>
            <p:cNvPr id="30756" name="Oval 36"/>
            <p:cNvSpPr>
              <a:spLocks noChangeArrowheads="1"/>
            </p:cNvSpPr>
            <p:nvPr/>
          </p:nvSpPr>
          <p:spPr bwMode="auto">
            <a:xfrm>
              <a:off x="5360"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7" name="Oval 37"/>
            <p:cNvSpPr>
              <a:spLocks noChangeArrowheads="1"/>
            </p:cNvSpPr>
            <p:nvPr/>
          </p:nvSpPr>
          <p:spPr bwMode="auto">
            <a:xfrm>
              <a:off x="5472" y="1632"/>
              <a:ext cx="79" cy="79"/>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8"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a:p>
          </p:txBody>
        </p:sp>
        <p:sp>
          <p:nvSpPr>
            <p:cNvPr id="30759" name="Oval 39"/>
            <p:cNvSpPr>
              <a:spLocks noChangeArrowheads="1"/>
            </p:cNvSpPr>
            <p:nvPr/>
          </p:nvSpPr>
          <p:spPr bwMode="auto">
            <a:xfrm>
              <a:off x="5472" y="1744"/>
              <a:ext cx="79" cy="80"/>
            </a:xfrm>
            <a:prstGeom prst="ellipse">
              <a:avLst/>
            </a:prstGeom>
            <a:solidFill>
              <a:schemeClr val="folHlink"/>
            </a:solidFill>
            <a:ln w="9525">
              <a:noFill/>
              <a:round/>
              <a:headEnd/>
              <a:tailEnd/>
            </a:ln>
            <a:effectLst/>
          </p:spPr>
          <p:txBody>
            <a:bodyPr wrap="none" anchor="ct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6.png"/><Relationship Id="rId5" Type="http://schemas.openxmlformats.org/officeDocument/2006/relationships/image" Target="../media/image2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6.png"/><Relationship Id="rId5" Type="http://schemas.openxmlformats.org/officeDocument/2006/relationships/image" Target="../media/image2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36.xml"/><Relationship Id="rId7" Type="http://schemas.openxmlformats.org/officeDocument/2006/relationships/oleObject" Target="../embeddings/oleObject1.bin"/><Relationship Id="rId2" Type="http://schemas.openxmlformats.org/officeDocument/2006/relationships/tags" Target="../tags/tag35.xml"/><Relationship Id="rId1" Type="http://schemas.openxmlformats.org/officeDocument/2006/relationships/vmlDrawing" Target="../drawings/vmlDrawing1.vml"/><Relationship Id="rId6" Type="http://schemas.openxmlformats.org/officeDocument/2006/relationships/notesSlide" Target="../notesSlides/notesSlide24.xml"/><Relationship Id="rId5" Type="http://schemas.openxmlformats.org/officeDocument/2006/relationships/slideLayout" Target="../slideLayouts/slideLayout2.xml"/><Relationship Id="rId10" Type="http://schemas.openxmlformats.org/officeDocument/2006/relationships/image" Target="../media/image36.png"/><Relationship Id="rId4" Type="http://schemas.openxmlformats.org/officeDocument/2006/relationships/tags" Target="../tags/tag37.xml"/><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25.xml"/><Relationship Id="rId5" Type="http://schemas.openxmlformats.org/officeDocument/2006/relationships/slideLayout" Target="../slideLayouts/slideLayout2.xml"/><Relationship Id="rId10" Type="http://schemas.openxmlformats.org/officeDocument/2006/relationships/image" Target="../media/image39.png"/><Relationship Id="rId4" Type="http://schemas.openxmlformats.org/officeDocument/2006/relationships/tags" Target="../tags/tag41.xml"/><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ogre3d.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44.xml"/><Relationship Id="rId7" Type="http://schemas.openxmlformats.org/officeDocument/2006/relationships/image" Target="../media/image41.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40.png"/><Relationship Id="rId5" Type="http://schemas.openxmlformats.org/officeDocument/2006/relationships/notesSlide" Target="../notesSlides/notesSlide31.xm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45.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6.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ctrTitle"/>
          </p:nvPr>
        </p:nvSpPr>
        <p:spPr>
          <a:xfrm>
            <a:off x="457200" y="533400"/>
            <a:ext cx="6781800" cy="2133600"/>
          </a:xfrm>
        </p:spPr>
        <p:txBody>
          <a:bodyPr/>
          <a:lstStyle/>
          <a:p>
            <a:pPr algn="ctr" eaLnBrk="1" hangingPunct="1"/>
            <a:r>
              <a:rPr lang="en-US" sz="3200" dirty="0" smtClean="0"/>
              <a:t>ME751 </a:t>
            </a:r>
            <a:br>
              <a:rPr lang="en-US" sz="3200" dirty="0" smtClean="0"/>
            </a:br>
            <a:r>
              <a:rPr lang="en-US" sz="3200" dirty="0" smtClean="0"/>
              <a:t>Advanced Computational Multibody Dynamics</a:t>
            </a:r>
          </a:p>
        </p:txBody>
      </p:sp>
      <p:sp>
        <p:nvSpPr>
          <p:cNvPr id="65539" name="Rectangle 3"/>
          <p:cNvSpPr>
            <a:spLocks noGrp="1" noChangeArrowheads="1"/>
          </p:cNvSpPr>
          <p:nvPr>
            <p:ph type="subTitle" idx="1"/>
          </p:nvPr>
        </p:nvSpPr>
        <p:spPr>
          <a:xfrm>
            <a:off x="849313" y="3049588"/>
            <a:ext cx="6248400" cy="1335087"/>
          </a:xfrm>
        </p:spPr>
        <p:txBody>
          <a:bodyPr/>
          <a:lstStyle/>
          <a:p>
            <a:pPr eaLnBrk="1" hangingPunct="1"/>
            <a:r>
              <a:rPr lang="en-US" sz="2000" dirty="0" smtClean="0"/>
              <a:t>Section 9.6</a:t>
            </a:r>
          </a:p>
          <a:p>
            <a:pPr eaLnBrk="1" hangingPunct="1"/>
            <a:r>
              <a:rPr lang="en-US" sz="2000" dirty="0" smtClean="0"/>
              <a:t>February 25, 2010</a:t>
            </a:r>
          </a:p>
        </p:txBody>
      </p:sp>
      <p:sp>
        <p:nvSpPr>
          <p:cNvPr id="65541" name="Rectangle 5"/>
          <p:cNvSpPr>
            <a:spLocks noChangeArrowheads="1"/>
          </p:cNvSpPr>
          <p:nvPr/>
        </p:nvSpPr>
        <p:spPr bwMode="auto">
          <a:xfrm>
            <a:off x="193675" y="6321425"/>
            <a:ext cx="1234633" cy="369332"/>
          </a:xfrm>
          <a:prstGeom prst="rect">
            <a:avLst/>
          </a:prstGeom>
          <a:noFill/>
          <a:ln w="9525">
            <a:noFill/>
            <a:miter lim="800000"/>
            <a:headEnd/>
            <a:tailEnd/>
          </a:ln>
        </p:spPr>
        <p:txBody>
          <a:bodyPr wrap="none">
            <a:spAutoFit/>
          </a:bodyPr>
          <a:lstStyle/>
          <a:p>
            <a:pPr eaLnBrk="0" hangingPunct="0"/>
            <a:r>
              <a:rPr lang="en-US" sz="900" dirty="0">
                <a:latin typeface="Tahoma" pitchFamily="34" charset="0"/>
              </a:rPr>
              <a:t>© Dan Negrut, </a:t>
            </a:r>
            <a:r>
              <a:rPr lang="en-US" sz="900" dirty="0" smtClean="0">
                <a:latin typeface="Tahoma" pitchFamily="34" charset="0"/>
              </a:rPr>
              <a:t>2010</a:t>
            </a:r>
            <a:r>
              <a:rPr lang="en-US" sz="900" dirty="0">
                <a:latin typeface="Tahoma" pitchFamily="34" charset="0"/>
              </a:rPr>
              <a:t/>
            </a:r>
            <a:br>
              <a:rPr lang="en-US" sz="900" dirty="0">
                <a:latin typeface="Tahoma" pitchFamily="34" charset="0"/>
              </a:rPr>
            </a:br>
            <a:r>
              <a:rPr lang="en-US" sz="900" dirty="0" smtClean="0">
                <a:latin typeface="Tahoma" pitchFamily="34" charset="0"/>
              </a:rPr>
              <a:t>ME751</a:t>
            </a:r>
            <a:r>
              <a:rPr lang="en-US" sz="900" dirty="0">
                <a:latin typeface="Tahoma" pitchFamily="34" charset="0"/>
              </a:rPr>
              <a:t>, UW-Madison</a:t>
            </a:r>
          </a:p>
        </p:txBody>
      </p:sp>
      <p:sp>
        <p:nvSpPr>
          <p:cNvPr id="6" name="Rectangle 5"/>
          <p:cNvSpPr/>
          <p:nvPr/>
        </p:nvSpPr>
        <p:spPr>
          <a:xfrm>
            <a:off x="5257800" y="6181636"/>
            <a:ext cx="3810000" cy="600164"/>
          </a:xfrm>
          <a:prstGeom prst="rect">
            <a:avLst/>
          </a:prstGeom>
        </p:spPr>
        <p:txBody>
          <a:bodyPr wrap="square">
            <a:spAutoFit/>
          </a:bodyPr>
          <a:lstStyle/>
          <a:p>
            <a:r>
              <a:rPr lang="en-US" sz="1100" dirty="0" smtClean="0"/>
              <a:t>“In China if you are one in a million – there are 1,300 other people just like you."</a:t>
            </a:r>
          </a:p>
          <a:p>
            <a:r>
              <a:rPr lang="en-US" sz="1100" dirty="0" smtClean="0"/>
              <a:t>Bill Gates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5" cstate="print"/>
          <a:stretch>
            <a:fillRect/>
          </a:stretch>
        </p:blipFill>
        <p:spPr bwMode="auto">
          <a:xfrm>
            <a:off x="1329081" y="381000"/>
            <a:ext cx="5363455" cy="609601"/>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10</a:t>
            </a:fld>
            <a:endParaRPr lang="en-US" altLang="en-US"/>
          </a:p>
        </p:txBody>
      </p:sp>
      <p:pic>
        <p:nvPicPr>
          <p:cNvPr id="6" name="Picture 5" descr="TP_tmp.png"/>
          <p:cNvPicPr>
            <a:picLocks noChangeAspect="1"/>
          </p:cNvPicPr>
          <p:nvPr>
            <p:custDataLst>
              <p:tags r:id="rId2"/>
            </p:custDataLst>
          </p:nvPr>
        </p:nvPicPr>
        <p:blipFill>
          <a:blip r:embed="rId6" cstate="print"/>
          <a:stretch>
            <a:fillRect/>
          </a:stretch>
        </p:blipFill>
        <p:spPr bwMode="auto">
          <a:xfrm>
            <a:off x="609322" y="2133600"/>
            <a:ext cx="8103678" cy="4115089"/>
          </a:xfrm>
          <a:prstGeom prst="rect">
            <a:avLst/>
          </a:prstGeom>
          <a:noFill/>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P_tmp.png"/>
          <p:cNvPicPr>
            <a:picLocks noChangeAspect="1"/>
          </p:cNvPicPr>
          <p:nvPr>
            <p:custDataLst>
              <p:tags r:id="rId1"/>
            </p:custDataLst>
          </p:nvPr>
        </p:nvPicPr>
        <p:blipFill>
          <a:blip r:embed="rId5" cstate="print"/>
          <a:stretch>
            <a:fillRect/>
          </a:stretch>
        </p:blipFill>
        <p:spPr bwMode="auto">
          <a:xfrm>
            <a:off x="893463" y="381000"/>
            <a:ext cx="6234691" cy="609601"/>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11</a:t>
            </a:fld>
            <a:endParaRPr lang="en-US" altLang="en-US"/>
          </a:p>
        </p:txBody>
      </p:sp>
      <p:pic>
        <p:nvPicPr>
          <p:cNvPr id="10" name="Picture 9" descr="TP_tmp.png"/>
          <p:cNvPicPr>
            <a:picLocks noChangeAspect="1"/>
          </p:cNvPicPr>
          <p:nvPr>
            <p:custDataLst>
              <p:tags r:id="rId2"/>
            </p:custDataLst>
          </p:nvPr>
        </p:nvPicPr>
        <p:blipFill>
          <a:blip r:embed="rId6" cstate="print"/>
          <a:stretch>
            <a:fillRect/>
          </a:stretch>
        </p:blipFill>
        <p:spPr>
          <a:xfrm>
            <a:off x="762000" y="2209800"/>
            <a:ext cx="7746507" cy="388620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12</a:t>
            </a:fld>
            <a:endParaRPr lang="en-US" altLang="en-US"/>
          </a:p>
        </p:txBody>
      </p:sp>
      <p:pic>
        <p:nvPicPr>
          <p:cNvPr id="6" name="Picture 5" descr="TP_tmp.png"/>
          <p:cNvPicPr>
            <a:picLocks noChangeAspect="1"/>
          </p:cNvPicPr>
          <p:nvPr>
            <p:custDataLst>
              <p:tags r:id="rId1"/>
            </p:custDataLst>
          </p:nvPr>
        </p:nvPicPr>
        <p:blipFill>
          <a:blip r:embed="rId4" cstate="print"/>
          <a:stretch>
            <a:fillRect/>
          </a:stretch>
        </p:blipFill>
        <p:spPr>
          <a:xfrm>
            <a:off x="1689348" y="3175000"/>
            <a:ext cx="5765303" cy="9144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TP_tmp.png"/>
          <p:cNvPicPr>
            <a:picLocks noChangeAspect="1"/>
          </p:cNvPicPr>
          <p:nvPr>
            <p:custDataLst>
              <p:tags r:id="rId1"/>
            </p:custDataLst>
          </p:nvPr>
        </p:nvPicPr>
        <p:blipFill>
          <a:blip r:embed="rId5" cstate="print"/>
          <a:stretch>
            <a:fillRect/>
          </a:stretch>
        </p:blipFill>
        <p:spPr bwMode="auto">
          <a:xfrm>
            <a:off x="78417" y="1905000"/>
            <a:ext cx="8922987" cy="4682163"/>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13</a:t>
            </a:fld>
            <a:endParaRPr lang="en-US" altLang="en-US"/>
          </a:p>
        </p:txBody>
      </p:sp>
      <p:pic>
        <p:nvPicPr>
          <p:cNvPr id="7" name="Picture 6" descr="TP_tmp.png"/>
          <p:cNvPicPr>
            <a:picLocks noChangeAspect="1"/>
          </p:cNvPicPr>
          <p:nvPr>
            <p:custDataLst>
              <p:tags r:id="rId2"/>
            </p:custDataLst>
          </p:nvPr>
        </p:nvPicPr>
        <p:blipFill>
          <a:blip r:embed="rId6" cstate="print"/>
          <a:stretch>
            <a:fillRect/>
          </a:stretch>
        </p:blipFill>
        <p:spPr>
          <a:xfrm>
            <a:off x="609600" y="381000"/>
            <a:ext cx="3387784" cy="6096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descr="TP_tmp.png"/>
          <p:cNvPicPr>
            <a:picLocks noChangeAspect="1"/>
          </p:cNvPicPr>
          <p:nvPr>
            <p:custDataLst>
              <p:tags r:id="rId1"/>
            </p:custDataLst>
          </p:nvPr>
        </p:nvPicPr>
        <p:blipFill>
          <a:blip r:embed="rId5" cstate="print"/>
          <a:stretch>
            <a:fillRect/>
          </a:stretch>
        </p:blipFill>
        <p:spPr bwMode="auto">
          <a:xfrm>
            <a:off x="587354" y="533400"/>
            <a:ext cx="6846909" cy="698556"/>
          </a:xfrm>
          <a:prstGeom prst="rect">
            <a:avLst/>
          </a:prstGeom>
          <a:noFill/>
          <a:ln/>
          <a:effectLst/>
        </p:spPr>
      </p:pic>
      <p:sp>
        <p:nvSpPr>
          <p:cNvPr id="4" name="Slide Number Placeholder 3"/>
          <p:cNvSpPr>
            <a:spLocks noGrp="1"/>
          </p:cNvSpPr>
          <p:nvPr>
            <p:ph type="sldNum" sz="quarter" idx="12"/>
          </p:nvPr>
        </p:nvSpPr>
        <p:spPr>
          <a:xfrm>
            <a:off x="8229600" y="6400800"/>
            <a:ext cx="762000" cy="304800"/>
          </a:xfrm>
        </p:spPr>
        <p:txBody>
          <a:bodyPr/>
          <a:lstStyle/>
          <a:p>
            <a:pPr>
              <a:defRPr/>
            </a:pPr>
            <a:fld id="{E96E52FC-A2BF-46C6-811F-6DA475FD4DE0}" type="slidenum">
              <a:rPr lang="en-US" altLang="en-US" smtClean="0"/>
              <a:pPr>
                <a:defRPr/>
              </a:pPr>
              <a:t>14</a:t>
            </a:fld>
            <a:endParaRPr lang="en-US" altLang="en-US" dirty="0"/>
          </a:p>
        </p:txBody>
      </p:sp>
      <p:pic>
        <p:nvPicPr>
          <p:cNvPr id="51" name="Picture 50" descr="TP_tmp.png"/>
          <p:cNvPicPr>
            <a:picLocks noChangeAspect="1"/>
          </p:cNvPicPr>
          <p:nvPr>
            <p:custDataLst>
              <p:tags r:id="rId2"/>
            </p:custDataLst>
          </p:nvPr>
        </p:nvPicPr>
        <p:blipFill>
          <a:blip r:embed="rId6" cstate="print"/>
          <a:stretch>
            <a:fillRect/>
          </a:stretch>
        </p:blipFill>
        <p:spPr bwMode="auto">
          <a:xfrm>
            <a:off x="293091" y="2133600"/>
            <a:ext cx="8470143" cy="3581598"/>
          </a:xfrm>
          <a:prstGeom prst="rect">
            <a:avLst/>
          </a:prstGeom>
          <a:noFill/>
          <a:ln/>
          <a:effectLst/>
        </p:spPr>
      </p:pic>
      <p:sp>
        <p:nvSpPr>
          <p:cNvPr id="52" name="Rectangle 51"/>
          <p:cNvSpPr/>
          <p:nvPr/>
        </p:nvSpPr>
        <p:spPr>
          <a:xfrm>
            <a:off x="5003006" y="4267200"/>
            <a:ext cx="1300163" cy="381000"/>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6553200" y="4267200"/>
            <a:ext cx="1331119" cy="381000"/>
          </a:xfrm>
          <a:prstGeom prst="rect">
            <a:avLst/>
          </a:prstGeom>
          <a:noFill/>
          <a:ln w="952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15</a:t>
            </a:fld>
            <a:endParaRPr lang="en-US" altLang="en-US"/>
          </a:p>
        </p:txBody>
      </p:sp>
      <p:pic>
        <p:nvPicPr>
          <p:cNvPr id="11" name="Picture 10" descr="TP_tmp.png"/>
          <p:cNvPicPr>
            <a:picLocks noChangeAspect="1"/>
          </p:cNvPicPr>
          <p:nvPr>
            <p:custDataLst>
              <p:tags r:id="rId1"/>
            </p:custDataLst>
          </p:nvPr>
        </p:nvPicPr>
        <p:blipFill>
          <a:blip r:embed="rId5" cstate="print"/>
          <a:stretch>
            <a:fillRect/>
          </a:stretch>
        </p:blipFill>
        <p:spPr bwMode="auto">
          <a:xfrm>
            <a:off x="355067" y="1905000"/>
            <a:ext cx="8303721" cy="4543346"/>
          </a:xfrm>
          <a:prstGeom prst="rect">
            <a:avLst/>
          </a:prstGeom>
          <a:noFill/>
          <a:ln/>
          <a:effectLst/>
        </p:spPr>
      </p:pic>
      <p:pic>
        <p:nvPicPr>
          <p:cNvPr id="7" name="Picture 6" descr="TP_tmp.png"/>
          <p:cNvPicPr>
            <a:picLocks noChangeAspect="1"/>
          </p:cNvPicPr>
          <p:nvPr>
            <p:custDataLst>
              <p:tags r:id="rId2"/>
            </p:custDataLst>
          </p:nvPr>
        </p:nvPicPr>
        <p:blipFill>
          <a:blip r:embed="rId6" cstate="print"/>
          <a:stretch>
            <a:fillRect/>
          </a:stretch>
        </p:blipFill>
        <p:spPr bwMode="auto">
          <a:xfrm>
            <a:off x="565978" y="533400"/>
            <a:ext cx="6889661" cy="698646"/>
          </a:xfrm>
          <a:prstGeom prst="rect">
            <a:avLst/>
          </a:prstGeom>
          <a:noFill/>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16</a:t>
            </a:fld>
            <a:endParaRPr lang="en-US" altLang="en-US"/>
          </a:p>
        </p:txBody>
      </p:sp>
      <p:pic>
        <p:nvPicPr>
          <p:cNvPr id="11" name="Picture 10" descr="TP_tmp.png"/>
          <p:cNvPicPr>
            <a:picLocks noChangeAspect="1"/>
          </p:cNvPicPr>
          <p:nvPr>
            <p:custDataLst>
              <p:tags r:id="rId1"/>
            </p:custDataLst>
          </p:nvPr>
        </p:nvPicPr>
        <p:blipFill>
          <a:blip r:embed="rId5" cstate="print"/>
          <a:stretch>
            <a:fillRect/>
          </a:stretch>
        </p:blipFill>
        <p:spPr bwMode="auto">
          <a:xfrm>
            <a:off x="228852" y="1981200"/>
            <a:ext cx="8610095" cy="4475426"/>
          </a:xfrm>
          <a:prstGeom prst="rect">
            <a:avLst/>
          </a:prstGeom>
          <a:noFill/>
          <a:ln/>
          <a:effectLst/>
        </p:spPr>
      </p:pic>
      <p:pic>
        <p:nvPicPr>
          <p:cNvPr id="7" name="Picture 6" descr="TP_tmp.png"/>
          <p:cNvPicPr>
            <a:picLocks noChangeAspect="1"/>
          </p:cNvPicPr>
          <p:nvPr>
            <p:custDataLst>
              <p:tags r:id="rId2"/>
            </p:custDataLst>
          </p:nvPr>
        </p:nvPicPr>
        <p:blipFill>
          <a:blip r:embed="rId6" cstate="print"/>
          <a:stretch>
            <a:fillRect/>
          </a:stretch>
        </p:blipFill>
        <p:spPr bwMode="auto">
          <a:xfrm>
            <a:off x="1306829" y="533400"/>
            <a:ext cx="5407957" cy="698559"/>
          </a:xfrm>
          <a:prstGeom prst="rect">
            <a:avLst/>
          </a:prstGeom>
          <a:noFill/>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17</a:t>
            </a:fld>
            <a:endParaRPr lang="en-US" altLang="en-US"/>
          </a:p>
        </p:txBody>
      </p:sp>
      <p:pic>
        <p:nvPicPr>
          <p:cNvPr id="8" name="Picture 7" descr="TP_tmp.png"/>
          <p:cNvPicPr>
            <a:picLocks noChangeAspect="1"/>
          </p:cNvPicPr>
          <p:nvPr>
            <p:custDataLst>
              <p:tags r:id="rId1"/>
            </p:custDataLst>
          </p:nvPr>
        </p:nvPicPr>
        <p:blipFill>
          <a:blip r:embed="rId5" cstate="print"/>
          <a:stretch>
            <a:fillRect/>
          </a:stretch>
        </p:blipFill>
        <p:spPr bwMode="auto">
          <a:xfrm>
            <a:off x="457464" y="2209800"/>
            <a:ext cx="8355578" cy="4114546"/>
          </a:xfrm>
          <a:prstGeom prst="rect">
            <a:avLst/>
          </a:prstGeom>
          <a:noFill/>
          <a:ln/>
          <a:effectLst/>
        </p:spPr>
      </p:pic>
      <p:pic>
        <p:nvPicPr>
          <p:cNvPr id="6" name="Picture 5" descr="TP_tmp.png"/>
          <p:cNvPicPr>
            <a:picLocks noChangeAspect="1"/>
          </p:cNvPicPr>
          <p:nvPr>
            <p:custDataLst>
              <p:tags r:id="rId2"/>
            </p:custDataLst>
          </p:nvPr>
        </p:nvPicPr>
        <p:blipFill>
          <a:blip r:embed="rId6" cstate="print"/>
          <a:stretch>
            <a:fillRect/>
          </a:stretch>
        </p:blipFill>
        <p:spPr bwMode="auto">
          <a:xfrm>
            <a:off x="870696" y="533400"/>
            <a:ext cx="6280222" cy="698673"/>
          </a:xfrm>
          <a:prstGeom prst="rect">
            <a:avLst/>
          </a:prstGeom>
          <a:noFill/>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18</a:t>
            </a:fld>
            <a:endParaRPr lang="en-US" altLang="en-US"/>
          </a:p>
        </p:txBody>
      </p:sp>
      <p:pic>
        <p:nvPicPr>
          <p:cNvPr id="10" name="Picture 9" descr="TP_tmp.png"/>
          <p:cNvPicPr>
            <a:picLocks noChangeAspect="1"/>
          </p:cNvPicPr>
          <p:nvPr>
            <p:custDataLst>
              <p:tags r:id="rId1"/>
            </p:custDataLst>
          </p:nvPr>
        </p:nvPicPr>
        <p:blipFill>
          <a:blip r:embed="rId5" cstate="print"/>
          <a:stretch>
            <a:fillRect/>
          </a:stretch>
        </p:blipFill>
        <p:spPr bwMode="auto">
          <a:xfrm>
            <a:off x="152400" y="1676400"/>
            <a:ext cx="8808011" cy="5033325"/>
          </a:xfrm>
          <a:prstGeom prst="rect">
            <a:avLst/>
          </a:prstGeom>
          <a:noFill/>
          <a:ln/>
          <a:effectLst/>
        </p:spPr>
      </p:pic>
      <p:pic>
        <p:nvPicPr>
          <p:cNvPr id="14" name="Picture 13" descr="TP_tmp.png"/>
          <p:cNvPicPr>
            <a:picLocks noChangeAspect="1"/>
          </p:cNvPicPr>
          <p:nvPr>
            <p:custDataLst>
              <p:tags r:id="rId2"/>
            </p:custDataLst>
          </p:nvPr>
        </p:nvPicPr>
        <p:blipFill>
          <a:blip r:embed="rId6" cstate="print"/>
          <a:stretch>
            <a:fillRect/>
          </a:stretch>
        </p:blipFill>
        <p:spPr bwMode="auto">
          <a:xfrm>
            <a:off x="102738" y="457200"/>
            <a:ext cx="7745862" cy="457255"/>
          </a:xfrm>
          <a:prstGeom prst="rect">
            <a:avLst/>
          </a:prstGeom>
          <a:noFill/>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19</a:t>
            </a:fld>
            <a:endParaRPr lang="en-US" altLang="en-US"/>
          </a:p>
        </p:txBody>
      </p:sp>
      <p:pic>
        <p:nvPicPr>
          <p:cNvPr id="8" name="Picture 7" descr="TP_tmp.png"/>
          <p:cNvPicPr>
            <a:picLocks noChangeAspect="1"/>
          </p:cNvPicPr>
          <p:nvPr>
            <p:custDataLst>
              <p:tags r:id="rId1"/>
            </p:custDataLst>
          </p:nvPr>
        </p:nvPicPr>
        <p:blipFill>
          <a:blip r:embed="rId5" cstate="print"/>
          <a:stretch>
            <a:fillRect/>
          </a:stretch>
        </p:blipFill>
        <p:spPr bwMode="auto">
          <a:xfrm>
            <a:off x="413557" y="1786314"/>
            <a:ext cx="8378541" cy="4946537"/>
          </a:xfrm>
          <a:prstGeom prst="rect">
            <a:avLst/>
          </a:prstGeom>
          <a:noFill/>
          <a:ln/>
          <a:effectLst/>
        </p:spPr>
      </p:pic>
      <p:pic>
        <p:nvPicPr>
          <p:cNvPr id="6" name="Picture 5" descr="TP_tmp.png"/>
          <p:cNvPicPr>
            <a:picLocks noChangeAspect="1"/>
          </p:cNvPicPr>
          <p:nvPr>
            <p:custDataLst>
              <p:tags r:id="rId2"/>
            </p:custDataLst>
          </p:nvPr>
        </p:nvPicPr>
        <p:blipFill>
          <a:blip r:embed="rId6" cstate="print"/>
          <a:stretch>
            <a:fillRect/>
          </a:stretch>
        </p:blipFill>
        <p:spPr bwMode="auto">
          <a:xfrm>
            <a:off x="102738" y="457200"/>
            <a:ext cx="7745862" cy="457255"/>
          </a:xfrm>
          <a:prstGeom prst="rect">
            <a:avLst/>
          </a:prstGeom>
          <a:noFill/>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381000"/>
            <a:ext cx="7543800" cy="682844"/>
          </a:xfrm>
        </p:spPr>
        <p:txBody>
          <a:bodyPr/>
          <a:lstStyle/>
          <a:p>
            <a:pPr eaLnBrk="1" hangingPunct="1"/>
            <a:r>
              <a:rPr lang="en-US" dirty="0" smtClean="0"/>
              <a:t>Before we get started…</a:t>
            </a:r>
          </a:p>
        </p:txBody>
      </p:sp>
      <p:sp>
        <p:nvSpPr>
          <p:cNvPr id="66563" name="Rectangle 3"/>
          <p:cNvSpPr>
            <a:spLocks noGrp="1" noChangeArrowheads="1"/>
          </p:cNvSpPr>
          <p:nvPr>
            <p:ph type="body" idx="1"/>
          </p:nvPr>
        </p:nvSpPr>
        <p:spPr>
          <a:xfrm>
            <a:off x="76200" y="1752600"/>
            <a:ext cx="8991600" cy="4876800"/>
          </a:xfrm>
        </p:spPr>
        <p:txBody>
          <a:bodyPr/>
          <a:lstStyle/>
          <a:p>
            <a:pPr eaLnBrk="1" hangingPunct="1"/>
            <a:r>
              <a:rPr lang="en-US" sz="1800" dirty="0" smtClean="0"/>
              <a:t>Last Time:</a:t>
            </a:r>
          </a:p>
          <a:p>
            <a:pPr lvl="1" eaLnBrk="1" hangingPunct="1"/>
            <a:r>
              <a:rPr lang="en-US" sz="1600" dirty="0" smtClean="0"/>
              <a:t>Finished Geometric Constraints </a:t>
            </a:r>
          </a:p>
          <a:p>
            <a:pPr lvl="1" eaLnBrk="1" hangingPunct="1"/>
            <a:r>
              <a:rPr lang="en-US" sz="1600" dirty="0" smtClean="0"/>
              <a:t>Started discussion about their partial derivatives</a:t>
            </a:r>
            <a:endParaRPr lang="en-US" sz="1400" dirty="0" smtClean="0"/>
          </a:p>
          <a:p>
            <a:pPr lvl="1" eaLnBrk="1" hangingPunct="1"/>
            <a:endParaRPr lang="en-US" dirty="0" smtClean="0"/>
          </a:p>
          <a:p>
            <a:pPr eaLnBrk="1" hangingPunct="1"/>
            <a:r>
              <a:rPr lang="en-US" sz="1800" dirty="0" smtClean="0"/>
              <a:t>Today:</a:t>
            </a:r>
          </a:p>
          <a:p>
            <a:pPr lvl="1" eaLnBrk="1" hangingPunct="1"/>
            <a:r>
              <a:rPr lang="en-US" sz="1600" dirty="0" smtClean="0"/>
              <a:t>Discussion of assignment</a:t>
            </a:r>
          </a:p>
          <a:p>
            <a:pPr lvl="1" eaLnBrk="1" hangingPunct="1"/>
            <a:r>
              <a:rPr lang="en-US" sz="1600" dirty="0" smtClean="0"/>
              <a:t>Finish partial derivatives</a:t>
            </a:r>
          </a:p>
          <a:p>
            <a:pPr lvl="1" eaLnBrk="1" hangingPunct="1"/>
            <a:r>
              <a:rPr lang="en-US" sz="1600" dirty="0" smtClean="0"/>
              <a:t>Discuss computation of </a:t>
            </a:r>
            <a:endParaRPr lang="en-US" sz="1600" b="1" dirty="0" smtClean="0">
              <a:latin typeface="cmmi10"/>
            </a:endParaRPr>
          </a:p>
          <a:p>
            <a:pPr lvl="1" eaLnBrk="1" hangingPunct="1"/>
            <a:r>
              <a:rPr lang="en-US" sz="1600" dirty="0" smtClean="0"/>
              <a:t>Quick remarks on Position Analysis + Newton Raphson</a:t>
            </a:r>
          </a:p>
          <a:p>
            <a:pPr lvl="1" eaLnBrk="1" hangingPunct="1"/>
            <a:r>
              <a:rPr lang="en-US" sz="1600" dirty="0" smtClean="0"/>
              <a:t>Start the dynamics problem</a:t>
            </a:r>
          </a:p>
          <a:p>
            <a:pPr lvl="3" eaLnBrk="1" hangingPunct="1"/>
            <a:endParaRPr lang="en-US" sz="1200" dirty="0" smtClean="0"/>
          </a:p>
          <a:p>
            <a:pPr eaLnBrk="1" hangingPunct="1"/>
            <a:r>
              <a:rPr lang="en-US" sz="1800" dirty="0" smtClean="0"/>
              <a:t>HW6 – due on March 4, posted online today</a:t>
            </a:r>
          </a:p>
          <a:p>
            <a:pPr lvl="1" eaLnBrk="1" hangingPunct="1"/>
            <a:r>
              <a:rPr lang="en-US" sz="1600" dirty="0" smtClean="0"/>
              <a:t>Heads up: next week’s HW7 will ask you to define your ME751 Final Project</a:t>
            </a:r>
          </a:p>
          <a:p>
            <a:pPr lvl="2" eaLnBrk="1" hangingPunct="1"/>
            <a:endParaRPr lang="en-US" sz="1400" dirty="0" smtClean="0"/>
          </a:p>
          <a:p>
            <a:pPr eaLnBrk="1" hangingPunct="1"/>
            <a:r>
              <a:rPr lang="en-US" sz="1800" dirty="0" smtClean="0"/>
              <a:t>Student Feedback: posted online on class website </a:t>
            </a:r>
          </a:p>
          <a:p>
            <a:pPr lvl="1" eaLnBrk="1" hangingPunct="1"/>
            <a:r>
              <a:rPr lang="en-US" sz="1600" dirty="0" smtClean="0"/>
              <a:t>Only two students provided feedback</a:t>
            </a:r>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a:t>
            </a:fld>
            <a:endParaRPr lang="en-US" altLang="en-US"/>
          </a:p>
        </p:txBody>
      </p:sp>
      <p:pic>
        <p:nvPicPr>
          <p:cNvPr id="8" name="Picture 7" descr="TP_tmp.png"/>
          <p:cNvPicPr>
            <a:picLocks noChangeAspect="1"/>
          </p:cNvPicPr>
          <p:nvPr>
            <p:custDataLst>
              <p:tags r:id="rId1"/>
            </p:custDataLst>
          </p:nvPr>
        </p:nvPicPr>
        <p:blipFill>
          <a:blip r:embed="rId4" cstate="print"/>
          <a:stretch>
            <a:fillRect/>
          </a:stretch>
        </p:blipFill>
        <p:spPr bwMode="auto">
          <a:xfrm>
            <a:off x="3068541" y="3921153"/>
            <a:ext cx="228600" cy="228600"/>
          </a:xfrm>
          <a:prstGeom prst="rect">
            <a:avLst/>
          </a:prstGeom>
          <a:noFill/>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20</a:t>
            </a:fld>
            <a:endParaRPr lang="en-US" altLang="en-US"/>
          </a:p>
        </p:txBody>
      </p:sp>
      <p:pic>
        <p:nvPicPr>
          <p:cNvPr id="14" name="Picture 13" descr="TP_tmp.png"/>
          <p:cNvPicPr>
            <a:picLocks noChangeAspect="1"/>
          </p:cNvPicPr>
          <p:nvPr>
            <p:custDataLst>
              <p:tags r:id="rId1"/>
            </p:custDataLst>
          </p:nvPr>
        </p:nvPicPr>
        <p:blipFill>
          <a:blip r:embed="rId5" cstate="print"/>
          <a:stretch>
            <a:fillRect/>
          </a:stretch>
        </p:blipFill>
        <p:spPr bwMode="auto">
          <a:xfrm>
            <a:off x="430084" y="1921715"/>
            <a:ext cx="8429433" cy="4263870"/>
          </a:xfrm>
          <a:prstGeom prst="rect">
            <a:avLst/>
          </a:prstGeom>
          <a:noFill/>
          <a:ln/>
          <a:effectLst/>
        </p:spPr>
      </p:pic>
      <p:pic>
        <p:nvPicPr>
          <p:cNvPr id="8" name="Picture 7" descr="TP_tmp.png"/>
          <p:cNvPicPr>
            <a:picLocks noChangeAspect="1"/>
          </p:cNvPicPr>
          <p:nvPr>
            <p:custDataLst>
              <p:tags r:id="rId2"/>
            </p:custDataLst>
          </p:nvPr>
        </p:nvPicPr>
        <p:blipFill>
          <a:blip r:embed="rId6" cstate="print"/>
          <a:stretch>
            <a:fillRect/>
          </a:stretch>
        </p:blipFill>
        <p:spPr bwMode="auto">
          <a:xfrm>
            <a:off x="102738" y="457200"/>
            <a:ext cx="7745862" cy="457255"/>
          </a:xfrm>
          <a:prstGeom prst="rect">
            <a:avLst/>
          </a:prstGeom>
          <a:noFill/>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152400" y="533400"/>
            <a:ext cx="7793038" cy="762000"/>
          </a:xfrm>
        </p:spPr>
        <p:txBody>
          <a:bodyPr/>
          <a:lstStyle/>
          <a:p>
            <a:pPr algn="ctr" eaLnBrk="1" hangingPunct="1"/>
            <a:r>
              <a:rPr lang="en-US" smtClean="0"/>
              <a:t>Solving a Nonlinear System</a:t>
            </a:r>
          </a:p>
        </p:txBody>
      </p:sp>
      <p:sp>
        <p:nvSpPr>
          <p:cNvPr id="262147" name="Rectangle 3"/>
          <p:cNvSpPr>
            <a:spLocks noGrp="1" noChangeArrowheads="1"/>
          </p:cNvSpPr>
          <p:nvPr>
            <p:ph type="body" idx="1"/>
          </p:nvPr>
        </p:nvSpPr>
        <p:spPr>
          <a:xfrm>
            <a:off x="228600" y="2017713"/>
            <a:ext cx="8726488" cy="4114800"/>
          </a:xfrm>
        </p:spPr>
        <p:txBody>
          <a:bodyPr/>
          <a:lstStyle/>
          <a:p>
            <a:pPr eaLnBrk="1" hangingPunct="1">
              <a:lnSpc>
                <a:spcPct val="90000"/>
              </a:lnSpc>
            </a:pPr>
            <a:r>
              <a:rPr lang="en-US" dirty="0" smtClean="0"/>
              <a:t>The most important numerical algorithm to understand in Kinematics </a:t>
            </a:r>
          </a:p>
          <a:p>
            <a:pPr eaLnBrk="1" hangingPunct="1">
              <a:lnSpc>
                <a:spcPct val="90000"/>
              </a:lnSpc>
            </a:pPr>
            <a:r>
              <a:rPr lang="en-US" dirty="0" smtClean="0"/>
              <a:t>Relied upon heavily by ADAMS, used almost in </a:t>
            </a:r>
            <a:r>
              <a:rPr lang="en-US" u="sng" dirty="0" smtClean="0"/>
              <a:t>all</a:t>
            </a:r>
            <a:r>
              <a:rPr lang="en-US" dirty="0" smtClean="0"/>
              <a:t> analysis modes</a:t>
            </a:r>
          </a:p>
          <a:p>
            <a:pPr lvl="2" eaLnBrk="1" hangingPunct="1">
              <a:lnSpc>
                <a:spcPct val="90000"/>
              </a:lnSpc>
            </a:pPr>
            <a:r>
              <a:rPr lang="en-US" sz="1800" dirty="0" smtClean="0"/>
              <a:t>Kinematics</a:t>
            </a:r>
          </a:p>
          <a:p>
            <a:pPr lvl="2" eaLnBrk="1" hangingPunct="1">
              <a:lnSpc>
                <a:spcPct val="90000"/>
              </a:lnSpc>
            </a:pPr>
            <a:r>
              <a:rPr lang="en-US" sz="1800" dirty="0" smtClean="0"/>
              <a:t>Dynamics</a:t>
            </a:r>
          </a:p>
          <a:p>
            <a:pPr lvl="2" eaLnBrk="1" hangingPunct="1">
              <a:lnSpc>
                <a:spcPct val="90000"/>
              </a:lnSpc>
            </a:pPr>
            <a:r>
              <a:rPr lang="en-US" sz="1800" dirty="0" smtClean="0"/>
              <a:t>Equilibrium</a:t>
            </a:r>
          </a:p>
          <a:p>
            <a:pPr lvl="1" eaLnBrk="1" hangingPunct="1">
              <a:lnSpc>
                <a:spcPct val="90000"/>
              </a:lnSpc>
            </a:pPr>
            <a:endParaRPr lang="en-US" dirty="0" smtClean="0"/>
          </a:p>
          <a:p>
            <a:pPr lvl="1" eaLnBrk="1" hangingPunct="1">
              <a:lnSpc>
                <a:spcPct val="90000"/>
              </a:lnSpc>
            </a:pPr>
            <a:endParaRPr lang="en-US" dirty="0" smtClean="0"/>
          </a:p>
          <a:p>
            <a:pPr eaLnBrk="1" hangingPunct="1">
              <a:lnSpc>
                <a:spcPct val="90000"/>
              </a:lnSpc>
            </a:pPr>
            <a:r>
              <a:rPr lang="en-US" dirty="0" smtClean="0"/>
              <a:t>How does one go about finding the solution?</a:t>
            </a:r>
          </a:p>
        </p:txBody>
      </p:sp>
      <p:pic>
        <p:nvPicPr>
          <p:cNvPr id="262148" name="Picture 4" descr="txp_fig"/>
          <p:cNvPicPr>
            <a:picLocks noChangeAspect="1" noChangeArrowheads="1"/>
          </p:cNvPicPr>
          <p:nvPr>
            <p:custDataLst>
              <p:tags r:id="rId1"/>
            </p:custDataLst>
          </p:nvPr>
        </p:nvPicPr>
        <p:blipFill>
          <a:blip r:embed="rId5" cstate="print"/>
          <a:srcRect/>
          <a:stretch>
            <a:fillRect/>
          </a:stretch>
        </p:blipFill>
        <p:spPr bwMode="auto">
          <a:xfrm>
            <a:off x="839788" y="5197475"/>
            <a:ext cx="1920875" cy="288925"/>
          </a:xfrm>
          <a:prstGeom prst="rect">
            <a:avLst/>
          </a:prstGeom>
          <a:noFill/>
          <a:ln w="9525">
            <a:noFill/>
            <a:miter lim="800000"/>
            <a:headEnd/>
            <a:tailEnd/>
          </a:ln>
        </p:spPr>
      </p:pic>
      <p:pic>
        <p:nvPicPr>
          <p:cNvPr id="262149" name="Picture 5" descr="txp_fig"/>
          <p:cNvPicPr>
            <a:picLocks noChangeAspect="1" noChangeArrowheads="1"/>
          </p:cNvPicPr>
          <p:nvPr>
            <p:custDataLst>
              <p:tags r:id="rId2"/>
            </p:custDataLst>
          </p:nvPr>
        </p:nvPicPr>
        <p:blipFill>
          <a:blip r:embed="rId6" cstate="print"/>
          <a:srcRect/>
          <a:stretch>
            <a:fillRect/>
          </a:stretch>
        </p:blipFill>
        <p:spPr bwMode="auto">
          <a:xfrm>
            <a:off x="4648200" y="5029200"/>
            <a:ext cx="3340100" cy="6953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pPr>
              <a:defRPr/>
            </a:pPr>
            <a:fld id="{E96E52FC-A2BF-46C6-811F-6DA475FD4DE0}"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P_tmp.png"/>
          <p:cNvPicPr>
            <a:picLocks noChangeAspect="1"/>
          </p:cNvPicPr>
          <p:nvPr>
            <p:custDataLst>
              <p:tags r:id="rId1"/>
            </p:custDataLst>
          </p:nvPr>
        </p:nvPicPr>
        <p:blipFill>
          <a:blip r:embed="rId4" cstate="print"/>
          <a:stretch>
            <a:fillRect/>
          </a:stretch>
        </p:blipFill>
        <p:spPr bwMode="auto">
          <a:xfrm>
            <a:off x="152581" y="1447800"/>
            <a:ext cx="8889153" cy="5177249"/>
          </a:xfrm>
          <a:prstGeom prst="rect">
            <a:avLst/>
          </a:prstGeom>
          <a:noFill/>
          <a:ln/>
          <a:effectLst/>
        </p:spPr>
      </p:pic>
      <p:sp>
        <p:nvSpPr>
          <p:cNvPr id="11268" name="Rectangle 2"/>
          <p:cNvSpPr>
            <a:spLocks noGrp="1" noChangeArrowheads="1"/>
          </p:cNvSpPr>
          <p:nvPr>
            <p:ph type="title"/>
          </p:nvPr>
        </p:nvSpPr>
        <p:spPr>
          <a:xfrm>
            <a:off x="457200" y="182562"/>
            <a:ext cx="7543800" cy="731838"/>
          </a:xfrm>
        </p:spPr>
        <p:txBody>
          <a:bodyPr/>
          <a:lstStyle/>
          <a:p>
            <a:pPr algn="ctr" eaLnBrk="1" hangingPunct="1"/>
            <a:r>
              <a:rPr lang="en-US" dirty="0" smtClean="0"/>
              <a:t>Newton-Raphson Method</a:t>
            </a:r>
          </a:p>
        </p:txBody>
      </p:sp>
      <p:sp>
        <p:nvSpPr>
          <p:cNvPr id="11270" name="Rectangle 4"/>
          <p:cNvSpPr>
            <a:spLocks noChangeArrowheads="1"/>
          </p:cNvSpPr>
          <p:nvPr/>
        </p:nvSpPr>
        <p:spPr bwMode="auto">
          <a:xfrm>
            <a:off x="4286250" y="3328988"/>
            <a:ext cx="9144000" cy="0"/>
          </a:xfrm>
          <a:prstGeom prst="rect">
            <a:avLst/>
          </a:prstGeom>
          <a:noFill/>
          <a:ln w="9525">
            <a:noFill/>
            <a:miter lim="800000"/>
            <a:headEnd/>
            <a:tailEnd/>
          </a:ln>
        </p:spPr>
        <p:txBody>
          <a:bodyPr>
            <a:spAutoFit/>
          </a:bodyPr>
          <a:lstStyle/>
          <a:p>
            <a:endParaRPr lang="en-US"/>
          </a:p>
        </p:txBody>
      </p:sp>
      <p:sp>
        <p:nvSpPr>
          <p:cNvPr id="11271" name="Rectangle 6"/>
          <p:cNvSpPr>
            <a:spLocks noChangeArrowheads="1"/>
          </p:cNvSpPr>
          <p:nvPr/>
        </p:nvSpPr>
        <p:spPr bwMode="auto">
          <a:xfrm>
            <a:off x="4229100" y="3328988"/>
            <a:ext cx="9144000" cy="0"/>
          </a:xfrm>
          <a:prstGeom prst="rect">
            <a:avLst/>
          </a:prstGeom>
          <a:noFill/>
          <a:ln w="9525">
            <a:noFill/>
            <a:miter lim="800000"/>
            <a:headEnd/>
            <a:tailEnd/>
          </a:ln>
        </p:spPr>
        <p:txBody>
          <a:bodyPr>
            <a:spAutoFit/>
          </a:bodyPr>
          <a:lstStyle/>
          <a:p>
            <a:endParaRPr lang="en-US"/>
          </a:p>
        </p:txBody>
      </p:sp>
      <p:sp>
        <p:nvSpPr>
          <p:cNvPr id="11272" name="Rectangle 7"/>
          <p:cNvSpPr>
            <a:spLocks noChangeArrowheads="1"/>
          </p:cNvSpPr>
          <p:nvPr/>
        </p:nvSpPr>
        <p:spPr bwMode="auto">
          <a:xfrm>
            <a:off x="4229100" y="3328988"/>
            <a:ext cx="9144000" cy="0"/>
          </a:xfrm>
          <a:prstGeom prst="rect">
            <a:avLst/>
          </a:prstGeom>
          <a:noFill/>
          <a:ln w="9525">
            <a:noFill/>
            <a:miter lim="800000"/>
            <a:headEnd/>
            <a:tailEnd/>
          </a:ln>
        </p:spPr>
        <p:txBody>
          <a:bodyPr>
            <a:spAutoFit/>
          </a:bodyPr>
          <a:lstStyle/>
          <a:p>
            <a:endParaRPr lang="en-US"/>
          </a:p>
        </p:txBody>
      </p:sp>
      <p:sp>
        <p:nvSpPr>
          <p:cNvPr id="10" name="Slide Number Placeholder 9"/>
          <p:cNvSpPr>
            <a:spLocks noGrp="1"/>
          </p:cNvSpPr>
          <p:nvPr>
            <p:ph type="sldNum" sz="quarter" idx="12"/>
          </p:nvPr>
        </p:nvSpPr>
        <p:spPr/>
        <p:txBody>
          <a:bodyPr/>
          <a:lstStyle/>
          <a:p>
            <a:pPr>
              <a:defRPr/>
            </a:pPr>
            <a:fld id="{E96E52FC-A2BF-46C6-811F-6DA475FD4DE0}" type="slidenum">
              <a:rPr lang="en-US" altLang="en-US" smtClean="0"/>
              <a:pPr>
                <a:defRPr/>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457200" y="76200"/>
            <a:ext cx="7543800" cy="1189038"/>
          </a:xfrm>
        </p:spPr>
        <p:txBody>
          <a:bodyPr/>
          <a:lstStyle/>
          <a:p>
            <a:pPr algn="ctr" eaLnBrk="1" hangingPunct="1"/>
            <a:r>
              <a:rPr lang="en-US" smtClean="0"/>
              <a:t>Newton-Raphson Method</a:t>
            </a:r>
            <a:br>
              <a:rPr lang="en-US" smtClean="0"/>
            </a:br>
            <a:r>
              <a:rPr lang="en-US" sz="3500" i="1" smtClean="0"/>
              <a:t>Geometric Interpretation</a:t>
            </a:r>
          </a:p>
        </p:txBody>
      </p:sp>
      <p:sp>
        <p:nvSpPr>
          <p:cNvPr id="266243" name="Rectangle 3"/>
          <p:cNvSpPr>
            <a:spLocks noChangeArrowheads="1"/>
          </p:cNvSpPr>
          <p:nvPr/>
        </p:nvSpPr>
        <p:spPr bwMode="auto">
          <a:xfrm>
            <a:off x="2128838" y="1090613"/>
            <a:ext cx="9144000" cy="0"/>
          </a:xfrm>
          <a:prstGeom prst="rect">
            <a:avLst/>
          </a:prstGeom>
          <a:noFill/>
          <a:ln w="9525">
            <a:noFill/>
            <a:miter lim="800000"/>
            <a:headEnd/>
            <a:tailEnd/>
          </a:ln>
        </p:spPr>
        <p:txBody>
          <a:bodyPr>
            <a:spAutoFit/>
          </a:bodyPr>
          <a:lstStyle/>
          <a:p>
            <a:endParaRPr lang="en-US"/>
          </a:p>
        </p:txBody>
      </p:sp>
      <p:pic>
        <p:nvPicPr>
          <p:cNvPr id="266244" name="Picture 4" descr="debug2"/>
          <p:cNvPicPr>
            <a:picLocks noChangeAspect="1" noChangeArrowheads="1"/>
          </p:cNvPicPr>
          <p:nvPr/>
        </p:nvPicPr>
        <p:blipFill>
          <a:blip r:embed="rId3" cstate="print"/>
          <a:srcRect r="10614" b="14592"/>
          <a:stretch>
            <a:fillRect/>
          </a:stretch>
        </p:blipFill>
        <p:spPr bwMode="auto">
          <a:xfrm>
            <a:off x="1295400" y="1281113"/>
            <a:ext cx="5943600" cy="54356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E96E52FC-A2BF-46C6-811F-6DA475FD4DE0}" type="slidenum">
              <a:rPr lang="en-US" altLang="en-US" smtClean="0"/>
              <a:pPr>
                <a:defRPr/>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4114800" y="2209800"/>
            <a:ext cx="4876800" cy="4114800"/>
          </a:xfrm>
          <a:prstGeom prst="rect">
            <a:avLst/>
          </a:prstGeom>
          <a:noFill/>
          <a:ln w="12700">
            <a:solidFill>
              <a:schemeClr val="tx2"/>
            </a:solidFill>
            <a:miter lim="800000"/>
            <a:headEnd/>
            <a:tailEnd/>
          </a:ln>
        </p:spPr>
        <p:txBody>
          <a:bodyPr/>
          <a:lstStyle/>
          <a:p>
            <a:pPr marL="342900" indent="-342900">
              <a:spcBef>
                <a:spcPct val="20000"/>
              </a:spcBef>
              <a:buClr>
                <a:schemeClr val="folHlink"/>
              </a:buClr>
              <a:buSzPct val="60000"/>
              <a:buFont typeface="Wingdings" pitchFamily="2" charset="2"/>
              <a:buChar char="n"/>
            </a:pPr>
            <a:r>
              <a:rPr lang="en-US" sz="2800">
                <a:latin typeface="Tahoma" pitchFamily="34" charset="0"/>
              </a:rPr>
              <a:t>The algorithm becomes</a:t>
            </a:r>
          </a:p>
          <a:p>
            <a:pPr marL="342900" indent="-342900">
              <a:spcBef>
                <a:spcPct val="20000"/>
              </a:spcBef>
              <a:buClr>
                <a:schemeClr val="folHlink"/>
              </a:buClr>
              <a:buSzPct val="60000"/>
              <a:buFont typeface="Wingdings" pitchFamily="2" charset="2"/>
              <a:buChar char="n"/>
            </a:pPr>
            <a:endParaRPr lang="en-US" sz="2800">
              <a:latin typeface="Tahoma" pitchFamily="34" charset="0"/>
            </a:endParaRPr>
          </a:p>
          <a:p>
            <a:pPr marL="342900" indent="-342900">
              <a:spcBef>
                <a:spcPct val="20000"/>
              </a:spcBef>
              <a:buClr>
                <a:schemeClr val="folHlink"/>
              </a:buClr>
              <a:buSzPct val="60000"/>
              <a:buFont typeface="Wingdings" pitchFamily="2" charset="2"/>
              <a:buChar char="n"/>
            </a:pPr>
            <a:endParaRPr lang="en-US" sz="2800">
              <a:latin typeface="Tahoma" pitchFamily="34" charset="0"/>
            </a:endParaRPr>
          </a:p>
          <a:p>
            <a:pPr marL="342900" indent="-342900">
              <a:spcBef>
                <a:spcPct val="20000"/>
              </a:spcBef>
              <a:buClr>
                <a:schemeClr val="folHlink"/>
              </a:buClr>
              <a:buSzPct val="60000"/>
              <a:buFont typeface="Wingdings" pitchFamily="2" charset="2"/>
              <a:buChar char="n"/>
            </a:pPr>
            <a:endParaRPr lang="en-US" sz="2800">
              <a:latin typeface="Tahoma" pitchFamily="34" charset="0"/>
            </a:endParaRPr>
          </a:p>
          <a:p>
            <a:pPr marL="342900" indent="-342900">
              <a:spcBef>
                <a:spcPct val="20000"/>
              </a:spcBef>
              <a:buClr>
                <a:schemeClr val="folHlink"/>
              </a:buClr>
              <a:buSzPct val="60000"/>
              <a:buFont typeface="Wingdings" pitchFamily="2" charset="2"/>
              <a:buChar char="n"/>
            </a:pPr>
            <a:r>
              <a:rPr lang="en-US" sz="2800">
                <a:latin typeface="Tahoma" pitchFamily="34" charset="0"/>
              </a:rPr>
              <a:t>The Jacobian is defined as</a:t>
            </a:r>
          </a:p>
          <a:p>
            <a:pPr marL="342900" indent="-342900">
              <a:spcBef>
                <a:spcPct val="20000"/>
              </a:spcBef>
              <a:buClr>
                <a:schemeClr val="folHlink"/>
              </a:buClr>
              <a:buSzPct val="60000"/>
              <a:buFont typeface="Wingdings" pitchFamily="2" charset="2"/>
              <a:buNone/>
            </a:pPr>
            <a:r>
              <a:rPr lang="en-US" sz="2800">
                <a:latin typeface="Tahoma" pitchFamily="34" charset="0"/>
              </a:rPr>
              <a:t> </a:t>
            </a:r>
          </a:p>
        </p:txBody>
      </p:sp>
      <p:sp>
        <p:nvSpPr>
          <p:cNvPr id="13316" name="Rectangle 3"/>
          <p:cNvSpPr>
            <a:spLocks noGrp="1" noChangeArrowheads="1"/>
          </p:cNvSpPr>
          <p:nvPr>
            <p:ph type="title"/>
          </p:nvPr>
        </p:nvSpPr>
        <p:spPr/>
        <p:txBody>
          <a:bodyPr/>
          <a:lstStyle/>
          <a:p>
            <a:pPr algn="ctr" eaLnBrk="1" hangingPunct="1"/>
            <a:r>
              <a:rPr lang="en-US" smtClean="0"/>
              <a:t>Newton-Raphson</a:t>
            </a:r>
            <a:br>
              <a:rPr lang="en-US" smtClean="0"/>
            </a:br>
            <a:r>
              <a:rPr lang="en-US" smtClean="0"/>
              <a:t>The Multidimensional Case</a:t>
            </a:r>
          </a:p>
        </p:txBody>
      </p:sp>
      <p:sp>
        <p:nvSpPr>
          <p:cNvPr id="13317" name="Rectangle 4"/>
          <p:cNvSpPr>
            <a:spLocks noGrp="1" noChangeArrowheads="1"/>
          </p:cNvSpPr>
          <p:nvPr>
            <p:ph type="body" idx="1"/>
          </p:nvPr>
        </p:nvSpPr>
        <p:spPr>
          <a:xfrm>
            <a:off x="152400" y="2170113"/>
            <a:ext cx="3810000" cy="4230687"/>
          </a:xfrm>
          <a:noFill/>
          <a:ln w="19050">
            <a:solidFill>
              <a:schemeClr val="accent2"/>
            </a:solidFill>
          </a:ln>
        </p:spPr>
        <p:txBody>
          <a:bodyPr/>
          <a:lstStyle/>
          <a:p>
            <a:pPr eaLnBrk="1" hangingPunct="1"/>
            <a:r>
              <a:rPr lang="en-US" sz="2600" smtClean="0"/>
              <a:t>Solve for</a:t>
            </a:r>
          </a:p>
          <a:p>
            <a:pPr eaLnBrk="1" hangingPunct="1">
              <a:buFont typeface="Wingdings" pitchFamily="2" charset="2"/>
              <a:buNone/>
            </a:pPr>
            <a:r>
              <a:rPr lang="en-US" sz="2600" smtClean="0"/>
              <a:t>the nonlinear system</a:t>
            </a:r>
          </a:p>
          <a:p>
            <a:pPr eaLnBrk="1" hangingPunct="1"/>
            <a:endParaRPr lang="en-US" smtClean="0"/>
          </a:p>
          <a:p>
            <a:pPr eaLnBrk="1" hangingPunct="1"/>
            <a:endParaRPr lang="en-US" smtClean="0"/>
          </a:p>
          <a:p>
            <a:pPr eaLnBrk="1" hangingPunct="1">
              <a:buFont typeface="Wingdings" pitchFamily="2" charset="2"/>
              <a:buNone/>
            </a:pPr>
            <a:r>
              <a:rPr lang="en-US" smtClean="0"/>
              <a:t> </a:t>
            </a:r>
          </a:p>
        </p:txBody>
      </p:sp>
      <p:sp>
        <p:nvSpPr>
          <p:cNvPr id="13318" name="Rectangle 5"/>
          <p:cNvSpPr>
            <a:spLocks noChangeArrowheads="1"/>
          </p:cNvSpPr>
          <p:nvPr/>
        </p:nvSpPr>
        <p:spPr bwMode="auto">
          <a:xfrm>
            <a:off x="4348163" y="3314700"/>
            <a:ext cx="9144000" cy="0"/>
          </a:xfrm>
          <a:prstGeom prst="rect">
            <a:avLst/>
          </a:prstGeom>
          <a:noFill/>
          <a:ln w="9525">
            <a:noFill/>
            <a:miter lim="800000"/>
            <a:headEnd/>
            <a:tailEnd/>
          </a:ln>
        </p:spPr>
        <p:txBody>
          <a:bodyPr>
            <a:spAutoFit/>
          </a:bodyPr>
          <a:lstStyle/>
          <a:p>
            <a:endParaRPr lang="en-US"/>
          </a:p>
        </p:txBody>
      </p:sp>
      <p:sp>
        <p:nvSpPr>
          <p:cNvPr id="13319" name="Rectangle 6"/>
          <p:cNvSpPr>
            <a:spLocks noChangeArrowheads="1"/>
          </p:cNvSpPr>
          <p:nvPr/>
        </p:nvSpPr>
        <p:spPr bwMode="auto">
          <a:xfrm>
            <a:off x="4348163" y="3314700"/>
            <a:ext cx="9144000" cy="0"/>
          </a:xfrm>
          <a:prstGeom prst="rect">
            <a:avLst/>
          </a:prstGeom>
          <a:noFill/>
          <a:ln w="9525">
            <a:noFill/>
            <a:miter lim="800000"/>
            <a:headEnd/>
            <a:tailEnd/>
          </a:ln>
        </p:spPr>
        <p:txBody>
          <a:bodyPr>
            <a:spAutoFit/>
          </a:bodyPr>
          <a:lstStyle/>
          <a:p>
            <a:endParaRPr lang="en-US"/>
          </a:p>
        </p:txBody>
      </p:sp>
      <p:graphicFrame>
        <p:nvGraphicFramePr>
          <p:cNvPr id="13314" name="Object 7"/>
          <p:cNvGraphicFramePr>
            <a:graphicFrameLocks noChangeAspect="1"/>
          </p:cNvGraphicFramePr>
          <p:nvPr/>
        </p:nvGraphicFramePr>
        <p:xfrm>
          <a:off x="1954213" y="2078038"/>
          <a:ext cx="1498600" cy="638175"/>
        </p:xfrm>
        <a:graphic>
          <a:graphicData uri="http://schemas.openxmlformats.org/presentationml/2006/ole">
            <p:oleObj spid="_x0000_s2440194" name="Equation" r:id="rId7" imgW="533160" imgH="228600" progId="Equation.DSMT4">
              <p:embed/>
            </p:oleObj>
          </a:graphicData>
        </a:graphic>
      </p:graphicFrame>
      <p:sp>
        <p:nvSpPr>
          <p:cNvPr id="13320" name="Rectangle 8"/>
          <p:cNvSpPr>
            <a:spLocks noChangeArrowheads="1"/>
          </p:cNvSpPr>
          <p:nvPr/>
        </p:nvSpPr>
        <p:spPr bwMode="auto">
          <a:xfrm>
            <a:off x="3662363" y="3276600"/>
            <a:ext cx="9144000" cy="0"/>
          </a:xfrm>
          <a:prstGeom prst="rect">
            <a:avLst/>
          </a:prstGeom>
          <a:noFill/>
          <a:ln w="9525">
            <a:noFill/>
            <a:miter lim="800000"/>
            <a:headEnd/>
            <a:tailEnd/>
          </a:ln>
        </p:spPr>
        <p:txBody>
          <a:bodyPr>
            <a:spAutoFit/>
          </a:bodyPr>
          <a:lstStyle/>
          <a:p>
            <a:endParaRPr lang="en-US"/>
          </a:p>
        </p:txBody>
      </p:sp>
      <p:sp>
        <p:nvSpPr>
          <p:cNvPr id="13321" name="Rectangle 9"/>
          <p:cNvSpPr>
            <a:spLocks noChangeArrowheads="1"/>
          </p:cNvSpPr>
          <p:nvPr/>
        </p:nvSpPr>
        <p:spPr bwMode="auto">
          <a:xfrm>
            <a:off x="3638550" y="3162300"/>
            <a:ext cx="9144000" cy="0"/>
          </a:xfrm>
          <a:prstGeom prst="rect">
            <a:avLst/>
          </a:prstGeom>
          <a:noFill/>
          <a:ln w="9525">
            <a:noFill/>
            <a:miter lim="800000"/>
            <a:headEnd/>
            <a:tailEnd/>
          </a:ln>
        </p:spPr>
        <p:txBody>
          <a:bodyPr>
            <a:spAutoFit/>
          </a:bodyPr>
          <a:lstStyle/>
          <a:p>
            <a:endParaRPr lang="en-US"/>
          </a:p>
        </p:txBody>
      </p:sp>
      <p:pic>
        <p:nvPicPr>
          <p:cNvPr id="14" name="Picture 13" descr="TP_tmp"/>
          <p:cNvPicPr>
            <a:picLocks noChangeAspect="1"/>
          </p:cNvPicPr>
          <p:nvPr>
            <p:custDataLst>
              <p:tags r:id="rId2"/>
            </p:custDataLst>
          </p:nvPr>
        </p:nvPicPr>
        <p:blipFill>
          <a:blip r:embed="rId8" cstate="print"/>
          <a:stretch>
            <a:fillRect/>
          </a:stretch>
        </p:blipFill>
        <p:spPr bwMode="auto">
          <a:xfrm>
            <a:off x="165598" y="3657600"/>
            <a:ext cx="3631200" cy="1397318"/>
          </a:xfrm>
          <a:prstGeom prst="rect">
            <a:avLst/>
          </a:prstGeom>
          <a:noFill/>
          <a:ln/>
          <a:effectLst/>
        </p:spPr>
      </p:pic>
      <p:pic>
        <p:nvPicPr>
          <p:cNvPr id="13324" name="Picture 12" descr="TP_tmp"/>
          <p:cNvPicPr>
            <a:picLocks noChangeAspect="1" noChangeArrowheads="1"/>
          </p:cNvPicPr>
          <p:nvPr>
            <p:custDataLst>
              <p:tags r:id="rId3"/>
            </p:custDataLst>
          </p:nvPr>
        </p:nvPicPr>
        <p:blipFill>
          <a:blip r:embed="rId9" cstate="print"/>
          <a:srcRect/>
          <a:stretch>
            <a:fillRect/>
          </a:stretch>
        </p:blipFill>
        <p:spPr bwMode="auto">
          <a:xfrm>
            <a:off x="4648200" y="3048000"/>
            <a:ext cx="4038600" cy="406400"/>
          </a:xfrm>
          <a:prstGeom prst="rect">
            <a:avLst/>
          </a:prstGeom>
          <a:noFill/>
          <a:ln w="9525" algn="ctr">
            <a:noFill/>
            <a:miter lim="800000"/>
            <a:headEnd/>
            <a:tailEnd/>
          </a:ln>
        </p:spPr>
      </p:pic>
      <p:pic>
        <p:nvPicPr>
          <p:cNvPr id="13325" name="Picture 13" descr="TP_tmp"/>
          <p:cNvPicPr>
            <a:picLocks noChangeAspect="1" noChangeArrowheads="1"/>
          </p:cNvPicPr>
          <p:nvPr>
            <p:custDataLst>
              <p:tags r:id="rId4"/>
            </p:custDataLst>
          </p:nvPr>
        </p:nvPicPr>
        <p:blipFill>
          <a:blip r:embed="rId10" cstate="print"/>
          <a:srcRect/>
          <a:stretch>
            <a:fillRect/>
          </a:stretch>
        </p:blipFill>
        <p:spPr bwMode="auto">
          <a:xfrm>
            <a:off x="5486400" y="5181600"/>
            <a:ext cx="2438400" cy="685800"/>
          </a:xfrm>
          <a:prstGeom prst="rect">
            <a:avLst/>
          </a:prstGeom>
          <a:noFill/>
          <a:ln w="9525" algn="ctr">
            <a:noFill/>
            <a:miter lim="800000"/>
            <a:headEnd/>
            <a:tailEnd/>
          </a:ln>
        </p:spPr>
      </p:pic>
      <p:sp>
        <p:nvSpPr>
          <p:cNvPr id="15" name="Slide Number Placeholder 13"/>
          <p:cNvSpPr>
            <a:spLocks noGrp="1"/>
          </p:cNvSpPr>
          <p:nvPr>
            <p:ph type="sldNum" sz="quarter" idx="12"/>
          </p:nvPr>
        </p:nvSpPr>
        <p:spPr>
          <a:xfrm>
            <a:off x="8153400" y="6400800"/>
            <a:ext cx="914400" cy="381000"/>
          </a:xfrm>
        </p:spPr>
        <p:txBody>
          <a:bodyPr/>
          <a:lstStyle/>
          <a:p>
            <a:pPr>
              <a:defRPr/>
            </a:pPr>
            <a:fld id="{E96E52FC-A2BF-46C6-811F-6DA475FD4DE0}" type="slidenum">
              <a:rPr lang="en-US" altLang="en-US" smtClean="0"/>
              <a:pPr>
                <a:defRPr/>
              </a:pPr>
              <a:t>24</a:t>
            </a:fld>
            <a:endParaRPr lang="en-US"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04800" y="228600"/>
            <a:ext cx="7543800" cy="884238"/>
          </a:xfrm>
        </p:spPr>
        <p:txBody>
          <a:bodyPr/>
          <a:lstStyle/>
          <a:p>
            <a:pPr eaLnBrk="1" hangingPunct="1"/>
            <a:r>
              <a:rPr lang="en-US" smtClean="0"/>
              <a:t>Putting things in perspective…</a:t>
            </a:r>
          </a:p>
        </p:txBody>
      </p:sp>
      <p:sp>
        <p:nvSpPr>
          <p:cNvPr id="268291" name="Rectangle 3"/>
          <p:cNvSpPr>
            <a:spLocks noGrp="1" noChangeArrowheads="1"/>
          </p:cNvSpPr>
          <p:nvPr>
            <p:ph type="body" idx="1"/>
          </p:nvPr>
        </p:nvSpPr>
        <p:spPr>
          <a:xfrm>
            <a:off x="304800" y="1719263"/>
            <a:ext cx="8382000" cy="4411662"/>
          </a:xfrm>
        </p:spPr>
        <p:txBody>
          <a:bodyPr/>
          <a:lstStyle/>
          <a:p>
            <a:pPr eaLnBrk="1" hangingPunct="1"/>
            <a:r>
              <a:rPr lang="en-US" sz="2600" smtClean="0"/>
              <a:t>Newton algorithm for nonlinear systems requires:</a:t>
            </a:r>
          </a:p>
          <a:p>
            <a:pPr lvl="1" eaLnBrk="1" hangingPunct="1"/>
            <a:r>
              <a:rPr lang="en-US" sz="2200" smtClean="0"/>
              <a:t>A starting point </a:t>
            </a:r>
            <a:r>
              <a:rPr lang="en-US" sz="2200" b="1" smtClean="0"/>
              <a:t>q</a:t>
            </a:r>
            <a:r>
              <a:rPr lang="en-US" sz="2200" baseline="30000" smtClean="0"/>
              <a:t>(0)</a:t>
            </a:r>
            <a:r>
              <a:rPr lang="en-US" sz="2200" smtClean="0"/>
              <a:t> from where the solution starts being searched for</a:t>
            </a:r>
          </a:p>
          <a:p>
            <a:pPr lvl="1" eaLnBrk="1" hangingPunct="1"/>
            <a:r>
              <a:rPr lang="en-US" sz="2200" smtClean="0"/>
              <a:t>An iterative process in which the approximation of the solution is gradually improved:</a:t>
            </a:r>
          </a:p>
        </p:txBody>
      </p:sp>
      <p:pic>
        <p:nvPicPr>
          <p:cNvPr id="268293" name="Picture 5" descr="TP_tmp"/>
          <p:cNvPicPr>
            <a:picLocks noChangeAspect="1" noChangeArrowheads="1"/>
          </p:cNvPicPr>
          <p:nvPr>
            <p:custDataLst>
              <p:tags r:id="rId1"/>
            </p:custDataLst>
          </p:nvPr>
        </p:nvPicPr>
        <p:blipFill>
          <a:blip r:embed="rId7" cstate="print"/>
          <a:srcRect/>
          <a:stretch>
            <a:fillRect/>
          </a:stretch>
        </p:blipFill>
        <p:spPr bwMode="auto">
          <a:xfrm>
            <a:off x="4191000" y="6096000"/>
            <a:ext cx="762000" cy="177800"/>
          </a:xfrm>
          <a:prstGeom prst="rect">
            <a:avLst/>
          </a:prstGeom>
          <a:noFill/>
          <a:ln w="9525" algn="ctr">
            <a:noFill/>
            <a:miter lim="800000"/>
            <a:headEnd/>
            <a:tailEnd/>
          </a:ln>
        </p:spPr>
      </p:pic>
      <p:pic>
        <p:nvPicPr>
          <p:cNvPr id="268294" name="Picture 6" descr="TP_tmp"/>
          <p:cNvPicPr>
            <a:picLocks noChangeAspect="1" noChangeArrowheads="1"/>
          </p:cNvPicPr>
          <p:nvPr>
            <p:custDataLst>
              <p:tags r:id="rId2"/>
            </p:custDataLst>
          </p:nvPr>
        </p:nvPicPr>
        <p:blipFill>
          <a:blip r:embed="rId8" cstate="print"/>
          <a:srcRect/>
          <a:stretch>
            <a:fillRect/>
          </a:stretch>
        </p:blipFill>
        <p:spPr bwMode="auto">
          <a:xfrm>
            <a:off x="2438400" y="3860800"/>
            <a:ext cx="4038600" cy="406400"/>
          </a:xfrm>
          <a:prstGeom prst="rect">
            <a:avLst/>
          </a:prstGeom>
          <a:noFill/>
          <a:ln w="9525" algn="ctr">
            <a:noFill/>
            <a:miter lim="800000"/>
            <a:headEnd/>
            <a:tailEnd/>
          </a:ln>
        </p:spPr>
      </p:pic>
      <p:pic>
        <p:nvPicPr>
          <p:cNvPr id="268295" name="Picture 7" descr="TP_tmp"/>
          <p:cNvPicPr>
            <a:picLocks noChangeAspect="1" noChangeArrowheads="1"/>
          </p:cNvPicPr>
          <p:nvPr>
            <p:custDataLst>
              <p:tags r:id="rId3"/>
            </p:custDataLst>
          </p:nvPr>
        </p:nvPicPr>
        <p:blipFill>
          <a:blip r:embed="rId9" cstate="print"/>
          <a:srcRect/>
          <a:stretch>
            <a:fillRect/>
          </a:stretch>
        </p:blipFill>
        <p:spPr bwMode="auto">
          <a:xfrm>
            <a:off x="2438400" y="4622800"/>
            <a:ext cx="4038600" cy="406400"/>
          </a:xfrm>
          <a:prstGeom prst="rect">
            <a:avLst/>
          </a:prstGeom>
          <a:noFill/>
          <a:ln w="9525" algn="ctr">
            <a:noFill/>
            <a:miter lim="800000"/>
            <a:headEnd/>
            <a:tailEnd/>
          </a:ln>
        </p:spPr>
      </p:pic>
      <p:pic>
        <p:nvPicPr>
          <p:cNvPr id="268296" name="Picture 8" descr="TP_tmp"/>
          <p:cNvPicPr>
            <a:picLocks noChangeAspect="1" noChangeArrowheads="1"/>
          </p:cNvPicPr>
          <p:nvPr>
            <p:custDataLst>
              <p:tags r:id="rId4"/>
            </p:custDataLst>
          </p:nvPr>
        </p:nvPicPr>
        <p:blipFill>
          <a:blip r:embed="rId10" cstate="print"/>
          <a:srcRect/>
          <a:stretch>
            <a:fillRect/>
          </a:stretch>
        </p:blipFill>
        <p:spPr bwMode="auto">
          <a:xfrm>
            <a:off x="2438400" y="5384800"/>
            <a:ext cx="4038600" cy="406400"/>
          </a:xfrm>
          <a:prstGeom prst="rect">
            <a:avLst/>
          </a:prstGeom>
          <a:noFill/>
          <a:ln w="9525" algn="ctr">
            <a:noFill/>
            <a:miter lim="800000"/>
            <a:headEnd/>
            <a:tailEnd/>
          </a:ln>
        </p:spPr>
      </p:pic>
      <p:sp>
        <p:nvSpPr>
          <p:cNvPr id="9" name="Slide Number Placeholder 8"/>
          <p:cNvSpPr>
            <a:spLocks noGrp="1"/>
          </p:cNvSpPr>
          <p:nvPr>
            <p:ph type="sldNum" sz="quarter" idx="12"/>
          </p:nvPr>
        </p:nvSpPr>
        <p:spPr/>
        <p:txBody>
          <a:bodyPr/>
          <a:lstStyle/>
          <a:p>
            <a:pPr>
              <a:defRPr/>
            </a:pPr>
            <a:fld id="{E96E52FC-A2BF-46C6-811F-6DA475FD4DE0}" type="slidenum">
              <a:rPr lang="en-US" altLang="en-US" smtClean="0"/>
              <a:pPr>
                <a:defRPr/>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685800" y="228600"/>
            <a:ext cx="7010400" cy="884238"/>
          </a:xfrm>
        </p:spPr>
        <p:txBody>
          <a:bodyPr/>
          <a:lstStyle/>
          <a:p>
            <a:pPr eaLnBrk="1" hangingPunct="1"/>
            <a:r>
              <a:rPr lang="en-US" sz="3100" smtClean="0"/>
              <a:t>Newton’s Method: Closing Remarks</a:t>
            </a:r>
          </a:p>
        </p:txBody>
      </p:sp>
      <p:sp>
        <p:nvSpPr>
          <p:cNvPr id="279555" name="Rectangle 3"/>
          <p:cNvSpPr>
            <a:spLocks noGrp="1" noChangeArrowheads="1"/>
          </p:cNvSpPr>
          <p:nvPr>
            <p:ph type="body" idx="1"/>
          </p:nvPr>
        </p:nvSpPr>
        <p:spPr>
          <a:xfrm>
            <a:off x="304800" y="1719263"/>
            <a:ext cx="8534400" cy="4833937"/>
          </a:xfrm>
        </p:spPr>
        <p:txBody>
          <a:bodyPr/>
          <a:lstStyle/>
          <a:p>
            <a:pPr marL="571500" indent="-571500" eaLnBrk="1" hangingPunct="1"/>
            <a:r>
              <a:rPr lang="en-US" sz="2200" smtClean="0"/>
              <a:t>Can ever things go wrong with Newton’s method?</a:t>
            </a:r>
          </a:p>
          <a:p>
            <a:pPr marL="571500" indent="-571500" eaLnBrk="1" hangingPunct="1"/>
            <a:endParaRPr lang="en-US" sz="2200" smtClean="0"/>
          </a:p>
          <a:p>
            <a:pPr marL="571500" indent="-571500" eaLnBrk="1" hangingPunct="1"/>
            <a:r>
              <a:rPr lang="en-US" sz="2200" smtClean="0"/>
              <a:t>Yes, there are at least three instances:</a:t>
            </a:r>
          </a:p>
          <a:p>
            <a:pPr marL="571500" indent="-571500" eaLnBrk="1" hangingPunct="1"/>
            <a:endParaRPr lang="en-US" sz="1200" smtClean="0"/>
          </a:p>
          <a:p>
            <a:pPr marL="839788" lvl="1" indent="-495300" eaLnBrk="1" hangingPunct="1">
              <a:buClr>
                <a:schemeClr val="tx2"/>
              </a:buClr>
              <a:buFont typeface="Wingdings" pitchFamily="2" charset="2"/>
              <a:buAutoNum type="arabicPeriod"/>
            </a:pPr>
            <a:r>
              <a:rPr lang="en-US" sz="2000" smtClean="0"/>
              <a:t>Most commonly, the starting point is not close to the solution that you try to find and the iterative algorithm diverges (goes to infinity)</a:t>
            </a:r>
          </a:p>
          <a:p>
            <a:pPr marL="839788" lvl="1" indent="-495300" eaLnBrk="1" hangingPunct="1">
              <a:buClr>
                <a:schemeClr val="tx2"/>
              </a:buClr>
              <a:buFont typeface="Wingdings" pitchFamily="2" charset="2"/>
              <a:buNone/>
            </a:pPr>
            <a:endParaRPr lang="en-US" sz="2000" smtClean="0"/>
          </a:p>
          <a:p>
            <a:pPr marL="839788" lvl="1" indent="-495300" eaLnBrk="1" hangingPunct="1">
              <a:buClr>
                <a:schemeClr val="tx2"/>
              </a:buClr>
              <a:buFont typeface="Wingdings" pitchFamily="2" charset="2"/>
              <a:buAutoNum type="arabicPeriod" startAt="2"/>
            </a:pPr>
            <a:r>
              <a:rPr lang="en-US" sz="2000" smtClean="0"/>
              <a:t>Since a nonlinear system can have multiple solutions, the Newton algorithm finds a solution that is not the one sought (happens if you don’t choose the starting point right)</a:t>
            </a:r>
          </a:p>
          <a:p>
            <a:pPr marL="839788" lvl="1" indent="-495300" eaLnBrk="1" hangingPunct="1">
              <a:buClr>
                <a:schemeClr val="tx2"/>
              </a:buClr>
              <a:buFont typeface="Wingdings" pitchFamily="2" charset="2"/>
              <a:buNone/>
            </a:pPr>
            <a:endParaRPr lang="en-US" sz="2000" smtClean="0"/>
          </a:p>
          <a:p>
            <a:pPr marL="839788" lvl="1" indent="-495300" eaLnBrk="1" hangingPunct="1">
              <a:buClr>
                <a:schemeClr val="tx2"/>
              </a:buClr>
              <a:buFont typeface="Wingdings" pitchFamily="2" charset="2"/>
              <a:buAutoNum type="arabicPeriod" startAt="3"/>
            </a:pPr>
            <a:r>
              <a:rPr lang="en-US" sz="2000" smtClean="0"/>
              <a:t>The speed of convergence of the algorithm is not good (happens if the Jacobian is close to being singular (zero determinant) at the root, not that common)</a:t>
            </a:r>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26</a:t>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533400" y="228600"/>
            <a:ext cx="7010400" cy="731838"/>
          </a:xfrm>
        </p:spPr>
        <p:txBody>
          <a:bodyPr/>
          <a:lstStyle/>
          <a:p>
            <a:pPr eaLnBrk="1" hangingPunct="1"/>
            <a:r>
              <a:rPr lang="en-US" sz="3100" dirty="0" smtClean="0"/>
              <a:t>Newton’s Method: Closing Remarks</a:t>
            </a:r>
          </a:p>
        </p:txBody>
      </p:sp>
      <p:sp>
        <p:nvSpPr>
          <p:cNvPr id="280579" name="Rectangle 3"/>
          <p:cNvSpPr>
            <a:spLocks noGrp="1" noChangeArrowheads="1"/>
          </p:cNvSpPr>
          <p:nvPr>
            <p:ph type="body" idx="1"/>
          </p:nvPr>
        </p:nvSpPr>
        <p:spPr>
          <a:xfrm>
            <a:off x="304800" y="1676401"/>
            <a:ext cx="8534400" cy="5029199"/>
          </a:xfrm>
        </p:spPr>
        <p:txBody>
          <a:bodyPr/>
          <a:lstStyle/>
          <a:p>
            <a:pPr marL="571500" indent="-571500" eaLnBrk="1" hangingPunct="1"/>
            <a:r>
              <a:rPr lang="en-US" dirty="0" smtClean="0"/>
              <a:t>What can you do address these issues?</a:t>
            </a:r>
          </a:p>
          <a:p>
            <a:pPr marL="920750" lvl="1" indent="-571500" eaLnBrk="1" hangingPunct="1"/>
            <a:endParaRPr lang="en-US" dirty="0" smtClean="0"/>
          </a:p>
          <a:p>
            <a:pPr marL="571500" indent="-571500" eaLnBrk="1" hangingPunct="1"/>
            <a:r>
              <a:rPr lang="en-US" dirty="0" smtClean="0"/>
              <a:t>You cannot do anything about 3 above, but can fix 1 and 2 provided you choose your starting point carefully</a:t>
            </a:r>
          </a:p>
          <a:p>
            <a:pPr marL="920750" lvl="1" indent="-571500" eaLnBrk="1" hangingPunct="1"/>
            <a:endParaRPr lang="en-US" dirty="0" smtClean="0"/>
          </a:p>
          <a:p>
            <a:pPr marL="571500" indent="-571500" eaLnBrk="1" hangingPunct="1"/>
            <a:r>
              <a:rPr lang="en-US" dirty="0" smtClean="0"/>
              <a:t>Newton’s method converges very fast (quadratically) if started close enough to the solution</a:t>
            </a:r>
          </a:p>
          <a:p>
            <a:pPr marL="920750" lvl="1" indent="-571500" eaLnBrk="1" hangingPunct="1"/>
            <a:endParaRPr lang="en-US" dirty="0" smtClean="0"/>
          </a:p>
          <a:p>
            <a:pPr marL="571500" indent="-571500" eaLnBrk="1" hangingPunct="1"/>
            <a:r>
              <a:rPr lang="en-US" dirty="0" smtClean="0"/>
              <a:t>To help Newton’s method in Position Analysis, you can take the starting point of the algorithm at time </a:t>
            </a:r>
            <a:r>
              <a:rPr lang="en-US" dirty="0" err="1" smtClean="0"/>
              <a:t>t</a:t>
            </a:r>
            <a:r>
              <a:rPr lang="en-US" baseline="-25000" dirty="0" err="1" smtClean="0"/>
              <a:t>k</a:t>
            </a:r>
            <a:r>
              <a:rPr lang="en-US" dirty="0" smtClean="0"/>
              <a:t> to be the value of </a:t>
            </a:r>
            <a:r>
              <a:rPr lang="en-US" b="1" dirty="0" smtClean="0"/>
              <a:t>q</a:t>
            </a:r>
            <a:r>
              <a:rPr lang="en-US" dirty="0" smtClean="0"/>
              <a:t> from t</a:t>
            </a:r>
            <a:r>
              <a:rPr lang="en-US" baseline="-25000" dirty="0" smtClean="0"/>
              <a:t>k-1</a:t>
            </a:r>
            <a:r>
              <a:rPr lang="en-US" dirty="0" smtClean="0"/>
              <a:t> (that is, the very previous configuration of the mechanism)</a:t>
            </a:r>
          </a:p>
          <a:p>
            <a:pPr marL="571500" indent="-571500" eaLnBrk="1" hangingPunct="1"/>
            <a:endParaRPr lang="en-US" dirty="0" smtClean="0"/>
          </a:p>
          <a:p>
            <a:pPr marL="571500" indent="-571500" eaLnBrk="1" hangingPunct="1"/>
            <a:r>
              <a:rPr lang="en-US" dirty="0" smtClean="0"/>
              <a:t>See the </a:t>
            </a:r>
            <a:r>
              <a:rPr lang="en-US" dirty="0" err="1" smtClean="0"/>
              <a:t>pptx</a:t>
            </a:r>
            <a:r>
              <a:rPr lang="en-US" dirty="0" smtClean="0"/>
              <a:t> file available on the class website for MATLAB code that implements the Newton-Raphson method implemented in conjunction with the Position Analysis stage</a:t>
            </a:r>
          </a:p>
        </p:txBody>
      </p:sp>
      <p:sp>
        <p:nvSpPr>
          <p:cNvPr id="5" name="Slide Number Placeholder 4"/>
          <p:cNvSpPr>
            <a:spLocks noGrp="1"/>
          </p:cNvSpPr>
          <p:nvPr>
            <p:ph type="sldNum" sz="quarter" idx="12"/>
          </p:nvPr>
        </p:nvSpPr>
        <p:spPr/>
        <p:txBody>
          <a:bodyPr/>
          <a:lstStyle/>
          <a:p>
            <a:pPr>
              <a:defRPr/>
            </a:pPr>
            <a:fld id="{E96E52FC-A2BF-46C6-811F-6DA475FD4DE0}" type="slidenum">
              <a:rPr lang="en-US" altLang="en-US" smtClean="0"/>
              <a:pPr>
                <a:defRPr/>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28</a:t>
            </a:fld>
            <a:endParaRPr lang="en-US" altLang="en-US"/>
          </a:p>
        </p:txBody>
      </p:sp>
      <p:sp>
        <p:nvSpPr>
          <p:cNvPr id="16" name="Content Placeholder 15"/>
          <p:cNvSpPr>
            <a:spLocks noGrp="1"/>
          </p:cNvSpPr>
          <p:nvPr>
            <p:ph idx="1"/>
          </p:nvPr>
        </p:nvSpPr>
        <p:spPr>
          <a:xfrm>
            <a:off x="2971800" y="2971800"/>
            <a:ext cx="2971800" cy="1176337"/>
          </a:xfrm>
          <a:solidFill>
            <a:srgbClr val="FFC000"/>
          </a:solidFill>
          <a:ln w="31750">
            <a:solidFill>
              <a:srgbClr val="C00000"/>
            </a:solidFill>
          </a:ln>
        </p:spPr>
        <p:txBody>
          <a:bodyPr/>
          <a:lstStyle/>
          <a:p>
            <a:pPr algn="ctr">
              <a:buNone/>
            </a:pPr>
            <a:r>
              <a:rPr lang="en-US" dirty="0" smtClean="0">
                <a:solidFill>
                  <a:srgbClr val="0070C0"/>
                </a:solidFill>
              </a:rPr>
              <a:t>End Kinematics</a:t>
            </a:r>
          </a:p>
          <a:p>
            <a:pPr algn="ctr">
              <a:buNone/>
            </a:pPr>
            <a:endParaRPr lang="en-US" dirty="0" smtClean="0">
              <a:solidFill>
                <a:srgbClr val="0070C0"/>
              </a:solidFill>
            </a:endParaRPr>
          </a:p>
          <a:p>
            <a:pPr algn="ctr">
              <a:buNone/>
            </a:pPr>
            <a:r>
              <a:rPr lang="en-US" dirty="0" smtClean="0">
                <a:solidFill>
                  <a:srgbClr val="0070C0"/>
                </a:solidFill>
              </a:rPr>
              <a:t>Start Dynamics</a:t>
            </a:r>
            <a:endParaRPr lang="en-US" dirty="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457200" y="228600"/>
            <a:ext cx="7543800" cy="808038"/>
          </a:xfrm>
        </p:spPr>
        <p:txBody>
          <a:bodyPr/>
          <a:lstStyle/>
          <a:p>
            <a:pPr algn="ctr" eaLnBrk="1" hangingPunct="1"/>
            <a:r>
              <a:rPr lang="en-US" dirty="0" smtClean="0"/>
              <a:t>Purpose of Chapter 11</a:t>
            </a:r>
          </a:p>
        </p:txBody>
      </p:sp>
      <p:sp>
        <p:nvSpPr>
          <p:cNvPr id="330755" name="Rectangle 3"/>
          <p:cNvSpPr>
            <a:spLocks noGrp="1" noChangeArrowheads="1"/>
          </p:cNvSpPr>
          <p:nvPr>
            <p:ph type="body" idx="1"/>
          </p:nvPr>
        </p:nvSpPr>
        <p:spPr>
          <a:xfrm>
            <a:off x="228600" y="1752600"/>
            <a:ext cx="8763000" cy="4800600"/>
          </a:xfrm>
        </p:spPr>
        <p:txBody>
          <a:bodyPr/>
          <a:lstStyle/>
          <a:p>
            <a:pPr eaLnBrk="1" hangingPunct="1">
              <a:lnSpc>
                <a:spcPct val="90000"/>
              </a:lnSpc>
            </a:pPr>
            <a:endParaRPr lang="en-US" sz="1800" dirty="0" smtClean="0"/>
          </a:p>
          <a:p>
            <a:pPr eaLnBrk="1" hangingPunct="1">
              <a:lnSpc>
                <a:spcPct val="90000"/>
              </a:lnSpc>
            </a:pPr>
            <a:r>
              <a:rPr lang="en-US" sz="1800" dirty="0" smtClean="0"/>
              <a:t>At the end of this chapter you should understand what “dynamics” means and how you should go about carrying out a dynamics analysis</a:t>
            </a:r>
          </a:p>
          <a:p>
            <a:pPr eaLnBrk="1" hangingPunct="1">
              <a:lnSpc>
                <a:spcPct val="90000"/>
              </a:lnSpc>
            </a:pPr>
            <a:endParaRPr lang="en-US" sz="1800" dirty="0" smtClean="0"/>
          </a:p>
          <a:p>
            <a:pPr eaLnBrk="1" hangingPunct="1">
              <a:lnSpc>
                <a:spcPct val="90000"/>
              </a:lnSpc>
            </a:pPr>
            <a:r>
              <a:rPr lang="en-US" sz="1800" dirty="0" smtClean="0"/>
              <a:t>We’ll learn a couple of things:</a:t>
            </a:r>
          </a:p>
          <a:p>
            <a:pPr lvl="4" eaLnBrk="1" hangingPunct="1">
              <a:lnSpc>
                <a:spcPct val="90000"/>
              </a:lnSpc>
            </a:pPr>
            <a:endParaRPr lang="en-US" sz="800" dirty="0" smtClean="0"/>
          </a:p>
          <a:p>
            <a:pPr lvl="1" eaLnBrk="1" hangingPunct="1">
              <a:lnSpc>
                <a:spcPct val="90000"/>
              </a:lnSpc>
            </a:pPr>
            <a:r>
              <a:rPr lang="en-US" sz="1800" dirty="0" smtClean="0"/>
              <a:t>How to formulate the equations that govern the time evolution of a system of bodies in </a:t>
            </a:r>
            <a:r>
              <a:rPr lang="en-US" sz="1900" dirty="0" smtClean="0"/>
              <a:t>3D motion</a:t>
            </a:r>
            <a:endParaRPr lang="en-US" sz="1800" dirty="0" smtClean="0"/>
          </a:p>
          <a:p>
            <a:pPr lvl="2" eaLnBrk="1" hangingPunct="1">
              <a:lnSpc>
                <a:spcPct val="90000"/>
              </a:lnSpc>
            </a:pPr>
            <a:r>
              <a:rPr lang="en-US" sz="1600" dirty="0" smtClean="0"/>
              <a:t>These equations are differential equations and they are called equations of motion</a:t>
            </a:r>
          </a:p>
          <a:p>
            <a:pPr lvl="2" eaLnBrk="1" hangingPunct="1">
              <a:lnSpc>
                <a:spcPct val="90000"/>
              </a:lnSpc>
            </a:pPr>
            <a:r>
              <a:rPr lang="en-US" sz="1600" dirty="0" smtClean="0"/>
              <a:t>As many bodies as you wish, connected by any joints we’ve learned about… </a:t>
            </a:r>
          </a:p>
          <a:p>
            <a:pPr lvl="2" eaLnBrk="1" hangingPunct="1">
              <a:lnSpc>
                <a:spcPct val="90000"/>
              </a:lnSpc>
            </a:pPr>
            <a:endParaRPr lang="en-US" sz="1600" dirty="0" smtClean="0"/>
          </a:p>
          <a:p>
            <a:pPr lvl="1" eaLnBrk="1" hangingPunct="1">
              <a:lnSpc>
                <a:spcPct val="90000"/>
              </a:lnSpc>
            </a:pPr>
            <a:r>
              <a:rPr lang="en-US" sz="1800" dirty="0" smtClean="0"/>
              <a:t>How to compute the reaction forces in any joint connecting any bodies in the mechanism</a:t>
            </a:r>
          </a:p>
          <a:p>
            <a:pPr lvl="1" eaLnBrk="1" hangingPunct="1">
              <a:lnSpc>
                <a:spcPct val="90000"/>
              </a:lnSpc>
            </a:pPr>
            <a:endParaRPr lang="en-US" sz="1800" dirty="0" smtClean="0"/>
          </a:p>
          <a:p>
            <a:pPr lvl="1" eaLnBrk="1" hangingPunct="1">
              <a:lnSpc>
                <a:spcPct val="90000"/>
              </a:lnSpc>
            </a:pPr>
            <a:r>
              <a:rPr lang="en-US" sz="1800" dirty="0" smtClean="0"/>
              <a:t>Understand how to properly handle the applied, that is, external, forces to correctly use them in formulating the equations of motion</a:t>
            </a:r>
          </a:p>
        </p:txBody>
      </p:sp>
      <p:sp>
        <p:nvSpPr>
          <p:cNvPr id="6" name="Slide Number Placeholder 4"/>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29</a:t>
            </a:fld>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962"/>
            <a:ext cx="7543800" cy="808038"/>
          </a:xfrm>
        </p:spPr>
        <p:txBody>
          <a:bodyPr/>
          <a:lstStyle/>
          <a:p>
            <a:r>
              <a:rPr lang="en-US" dirty="0" smtClean="0"/>
              <a:t>Today’s Assigned HW</a:t>
            </a:r>
            <a:endParaRPr lang="en-US" dirty="0"/>
          </a:p>
        </p:txBody>
      </p:sp>
      <p:sp>
        <p:nvSpPr>
          <p:cNvPr id="3" name="Content Placeholder 2"/>
          <p:cNvSpPr>
            <a:spLocks noGrp="1"/>
          </p:cNvSpPr>
          <p:nvPr>
            <p:ph idx="1"/>
          </p:nvPr>
        </p:nvSpPr>
        <p:spPr>
          <a:xfrm>
            <a:off x="0" y="1836738"/>
            <a:ext cx="9144000" cy="4792662"/>
          </a:xfrm>
        </p:spPr>
        <p:txBody>
          <a:bodyPr/>
          <a:lstStyle/>
          <a:p>
            <a:r>
              <a:rPr lang="en-US" dirty="0" smtClean="0"/>
              <a:t>First in a series of assignments that each contains a MATLAB component </a:t>
            </a:r>
          </a:p>
          <a:p>
            <a:pPr lvl="1"/>
            <a:r>
              <a:rPr lang="en-US" dirty="0" smtClean="0"/>
              <a:t>For first one you’ll have to implement computational support for two basic </a:t>
            </a:r>
            <a:r>
              <a:rPr lang="en-US" dirty="0" err="1" smtClean="0"/>
              <a:t>GCon’s</a:t>
            </a:r>
            <a:endParaRPr lang="en-US" dirty="0" smtClean="0"/>
          </a:p>
          <a:p>
            <a:pPr lvl="1"/>
            <a:endParaRPr lang="en-US" dirty="0" smtClean="0"/>
          </a:p>
          <a:p>
            <a:r>
              <a:rPr lang="en-US" dirty="0" smtClean="0"/>
              <a:t>You will be coding over the next four or five HWs a series of MATLAB functions that in the end should form a cohesive 3D Simulation Engine for Kinematics and Dynamics Analysis</a:t>
            </a:r>
          </a:p>
          <a:p>
            <a:pPr lvl="1"/>
            <a:endParaRPr lang="en-US" dirty="0" smtClean="0"/>
          </a:p>
          <a:p>
            <a:r>
              <a:rPr lang="en-US" dirty="0" smtClean="0"/>
              <a:t>On Th, March 4, Hammad will give a 15 minute presentation of the steps you need to take in order to visualize the motion of your model</a:t>
            </a:r>
          </a:p>
          <a:p>
            <a:pPr lvl="1"/>
            <a:r>
              <a:rPr lang="en-US" dirty="0" smtClean="0"/>
              <a:t>Using Ogre, an open source 3D Graphics Engine (</a:t>
            </a:r>
            <a:r>
              <a:rPr lang="en-US" dirty="0" smtClean="0">
                <a:hlinkClick r:id="rId3"/>
              </a:rPr>
              <a:t>http://www.ogre3d.org/</a:t>
            </a:r>
            <a:r>
              <a:rPr lang="en-US" dirty="0" smtClean="0"/>
              <a:t>)</a:t>
            </a:r>
          </a:p>
          <a:p>
            <a:pPr lvl="1"/>
            <a:endParaRPr lang="en-US" dirty="0" smtClean="0"/>
          </a:p>
          <a:p>
            <a:r>
              <a:rPr lang="en-US" dirty="0" smtClean="0"/>
              <a:t>The task of putting together 3D Simulation Engine can become your Final Project </a:t>
            </a:r>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457200" y="152400"/>
            <a:ext cx="7543800" cy="808038"/>
          </a:xfrm>
        </p:spPr>
        <p:txBody>
          <a:bodyPr/>
          <a:lstStyle/>
          <a:p>
            <a:pPr eaLnBrk="1" hangingPunct="1"/>
            <a:r>
              <a:rPr lang="en-US" smtClean="0"/>
              <a:t>The Idea, in a Nutshell…</a:t>
            </a:r>
          </a:p>
        </p:txBody>
      </p:sp>
      <p:sp>
        <p:nvSpPr>
          <p:cNvPr id="331779" name="Rectangle 3"/>
          <p:cNvSpPr>
            <a:spLocks noGrp="1" noChangeArrowheads="1"/>
          </p:cNvSpPr>
          <p:nvPr>
            <p:ph type="body" idx="1"/>
          </p:nvPr>
        </p:nvSpPr>
        <p:spPr>
          <a:xfrm>
            <a:off x="304800" y="1600200"/>
            <a:ext cx="8610600" cy="5029200"/>
          </a:xfrm>
        </p:spPr>
        <p:txBody>
          <a:bodyPr/>
          <a:lstStyle/>
          <a:p>
            <a:pPr eaLnBrk="1" hangingPunct="1">
              <a:lnSpc>
                <a:spcPct val="80000"/>
              </a:lnSpc>
            </a:pPr>
            <a:r>
              <a:rPr lang="en-US" sz="2000" b="1" dirty="0" smtClean="0"/>
              <a:t>Kinematics</a:t>
            </a:r>
          </a:p>
          <a:p>
            <a:pPr lvl="1" eaLnBrk="1" hangingPunct="1">
              <a:lnSpc>
                <a:spcPct val="80000"/>
              </a:lnSpc>
            </a:pPr>
            <a:r>
              <a:rPr lang="en-US" sz="1800" dirty="0" smtClean="0"/>
              <a:t>You have as </a:t>
            </a:r>
            <a:r>
              <a:rPr lang="en-US" sz="1800" u="sng" dirty="0" smtClean="0"/>
              <a:t>many</a:t>
            </a:r>
            <a:r>
              <a:rPr lang="en-US" sz="1800" dirty="0" smtClean="0"/>
              <a:t> constraints (kinematic and driving) as generalized coordinates</a:t>
            </a:r>
          </a:p>
          <a:p>
            <a:pPr lvl="1" eaLnBrk="1" hangingPunct="1">
              <a:lnSpc>
                <a:spcPct val="80000"/>
              </a:lnSpc>
            </a:pPr>
            <a:r>
              <a:rPr lang="en-US" sz="1800" u="sng" dirty="0" smtClean="0"/>
              <a:t>No spare</a:t>
            </a:r>
            <a:r>
              <a:rPr lang="en-US" sz="1800" dirty="0" smtClean="0"/>
              <a:t> degrees of freedom left</a:t>
            </a:r>
          </a:p>
          <a:p>
            <a:pPr lvl="1" eaLnBrk="1" hangingPunct="1">
              <a:lnSpc>
                <a:spcPct val="80000"/>
              </a:lnSpc>
            </a:pPr>
            <a:r>
              <a:rPr lang="en-US" sz="1800" dirty="0" smtClean="0"/>
              <a:t>Position, velocity, acceleration found as the solution of algebraic problems (both nonlinear and linear)</a:t>
            </a:r>
          </a:p>
          <a:p>
            <a:pPr lvl="1" eaLnBrk="1" hangingPunct="1">
              <a:lnSpc>
                <a:spcPct val="80000"/>
              </a:lnSpc>
            </a:pPr>
            <a:r>
              <a:rPr lang="en-US" sz="1800" dirty="0" smtClean="0"/>
              <a:t>We do not care whatsoever about forces applied to the system, we are told what the motions are and that’s enough for the purpose of kinematics</a:t>
            </a:r>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eaLnBrk="1" hangingPunct="1">
              <a:lnSpc>
                <a:spcPct val="80000"/>
              </a:lnSpc>
            </a:pPr>
            <a:r>
              <a:rPr lang="en-US" sz="2000" b="1" dirty="0" smtClean="0"/>
              <a:t>Dynamics</a:t>
            </a:r>
          </a:p>
          <a:p>
            <a:pPr lvl="1" eaLnBrk="1" hangingPunct="1">
              <a:lnSpc>
                <a:spcPct val="80000"/>
              </a:lnSpc>
            </a:pPr>
            <a:r>
              <a:rPr lang="en-US" sz="1800" dirty="0" smtClean="0"/>
              <a:t>You only have a </a:t>
            </a:r>
            <a:r>
              <a:rPr lang="en-US" sz="1800" u="sng" dirty="0" smtClean="0"/>
              <a:t>few</a:t>
            </a:r>
            <a:r>
              <a:rPr lang="en-US" sz="1800" dirty="0" smtClean="0"/>
              <a:t> constraints imposed on the system</a:t>
            </a:r>
          </a:p>
          <a:p>
            <a:pPr lvl="1" eaLnBrk="1" hangingPunct="1">
              <a:lnSpc>
                <a:spcPct val="80000"/>
              </a:lnSpc>
            </a:pPr>
            <a:r>
              <a:rPr lang="en-US" sz="1800" dirty="0" smtClean="0"/>
              <a:t>You have </a:t>
            </a:r>
            <a:r>
              <a:rPr lang="en-US" sz="1800" u="sng" dirty="0" smtClean="0"/>
              <a:t>extra</a:t>
            </a:r>
            <a:r>
              <a:rPr lang="en-US" sz="1800" dirty="0" smtClean="0"/>
              <a:t> degrees of freedom </a:t>
            </a:r>
          </a:p>
          <a:p>
            <a:pPr lvl="1" eaLnBrk="1" hangingPunct="1">
              <a:lnSpc>
                <a:spcPct val="80000"/>
              </a:lnSpc>
            </a:pPr>
            <a:r>
              <a:rPr lang="en-US" sz="1800" dirty="0" smtClean="0"/>
              <a:t>The system evolves in time as a result of external forces applied on it</a:t>
            </a:r>
          </a:p>
          <a:p>
            <a:pPr lvl="1" eaLnBrk="1" hangingPunct="1">
              <a:lnSpc>
                <a:spcPct val="80000"/>
              </a:lnSpc>
            </a:pPr>
            <a:r>
              <a:rPr lang="en-US" sz="1800" dirty="0" smtClean="0"/>
              <a:t>We very much care about forces applied and inertia properties of the components of the mechanism (mass, mass moment of inertia)</a:t>
            </a:r>
          </a:p>
        </p:txBody>
      </p:sp>
      <p:sp>
        <p:nvSpPr>
          <p:cNvPr id="6" name="Slide Number Placeholder 4"/>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30</a:t>
            </a:fld>
            <a:endParaRPr lang="en-US"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457200" y="334963"/>
            <a:ext cx="5562600" cy="808037"/>
          </a:xfrm>
        </p:spPr>
        <p:txBody>
          <a:bodyPr/>
          <a:lstStyle/>
          <a:p>
            <a:pPr eaLnBrk="1" hangingPunct="1"/>
            <a:r>
              <a:rPr lang="en-US" dirty="0" smtClean="0"/>
              <a:t>A Relevant Question…</a:t>
            </a:r>
          </a:p>
        </p:txBody>
      </p:sp>
      <p:sp>
        <p:nvSpPr>
          <p:cNvPr id="332803" name="Rectangle 3"/>
          <p:cNvSpPr>
            <a:spLocks noGrp="1" noChangeArrowheads="1"/>
          </p:cNvSpPr>
          <p:nvPr>
            <p:ph type="body" idx="1"/>
          </p:nvPr>
        </p:nvSpPr>
        <p:spPr>
          <a:xfrm>
            <a:off x="228600" y="1676400"/>
            <a:ext cx="8763000" cy="4876800"/>
          </a:xfrm>
        </p:spPr>
        <p:txBody>
          <a:bodyPr/>
          <a:lstStyle/>
          <a:p>
            <a:pPr eaLnBrk="1" hangingPunct="1"/>
            <a:r>
              <a:rPr lang="en-US" sz="2200" dirty="0" smtClean="0"/>
              <a:t>Dynamics </a:t>
            </a:r>
            <a:r>
              <a:rPr lang="en-US" sz="2200" b="1" u="sng" dirty="0" smtClean="0"/>
              <a:t>key</a:t>
            </a:r>
            <a:r>
              <a:rPr lang="en-US" sz="2200" dirty="0" smtClean="0"/>
              <a:t> question: how can I get the acceleration of each body of the mechanism?</a:t>
            </a:r>
          </a:p>
          <a:p>
            <a:pPr lvl="1" eaLnBrk="1" hangingPunct="1"/>
            <a:r>
              <a:rPr lang="en-US" sz="2000" dirty="0" smtClean="0"/>
              <a:t>Why is acceleration so relevant? If you know the acceleration you can integrate it twice to get velocity and position information for each body </a:t>
            </a:r>
          </a:p>
          <a:p>
            <a:pPr lvl="1" eaLnBrk="1" hangingPunct="1"/>
            <a:r>
              <a:rPr lang="en-US" sz="2000" dirty="0" smtClean="0"/>
              <a:t>In other words, you want to get this quantity:</a:t>
            </a:r>
          </a:p>
          <a:p>
            <a:pPr lvl="1" eaLnBrk="1" hangingPunct="1"/>
            <a:endParaRPr lang="en-US" sz="2000" dirty="0" smtClean="0"/>
          </a:p>
          <a:p>
            <a:pPr lvl="1" eaLnBrk="1" hangingPunct="1"/>
            <a:endParaRPr lang="en-US" sz="2000" dirty="0" smtClean="0"/>
          </a:p>
          <a:p>
            <a:pPr lvl="1" eaLnBrk="1" hangingPunct="1"/>
            <a:endParaRPr lang="en-US" sz="2000" dirty="0" smtClean="0"/>
          </a:p>
          <a:p>
            <a:pPr lvl="1" eaLnBrk="1" hangingPunct="1"/>
            <a:r>
              <a:rPr lang="en-US" sz="2000" dirty="0" smtClean="0"/>
              <a:t>Alternatively, you can get first </a:t>
            </a:r>
          </a:p>
          <a:p>
            <a:pPr lvl="1" eaLnBrk="1" hangingPunct="1"/>
            <a:endParaRPr lang="en-US" sz="2000" dirty="0" smtClean="0"/>
          </a:p>
          <a:p>
            <a:pPr lvl="1" eaLnBrk="1" hangingPunct="1"/>
            <a:endParaRPr lang="en-US" sz="2000" dirty="0" smtClean="0"/>
          </a:p>
          <a:p>
            <a:pPr lvl="2" eaLnBrk="1" hangingPunct="1"/>
            <a:r>
              <a:rPr lang="en-US" dirty="0" smtClean="0"/>
              <a:t>Then use the fact that there is a relationship (haven’t covered it yet)</a:t>
            </a:r>
            <a:endParaRPr lang="en-US" sz="1400" dirty="0" smtClean="0"/>
          </a:p>
        </p:txBody>
      </p:sp>
      <p:pic>
        <p:nvPicPr>
          <p:cNvPr id="10" name="Picture 9" descr="TP_tmp"/>
          <p:cNvPicPr>
            <a:picLocks noChangeAspect="1"/>
          </p:cNvPicPr>
          <p:nvPr>
            <p:custDataLst>
              <p:tags r:id="rId1"/>
            </p:custDataLst>
          </p:nvPr>
        </p:nvPicPr>
        <p:blipFill>
          <a:blip r:embed="rId6" cstate="print"/>
          <a:stretch>
            <a:fillRect/>
          </a:stretch>
        </p:blipFill>
        <p:spPr bwMode="auto">
          <a:xfrm>
            <a:off x="4061870" y="3581400"/>
            <a:ext cx="1195930" cy="586710"/>
          </a:xfrm>
          <a:prstGeom prst="rect">
            <a:avLst/>
          </a:prstGeom>
          <a:noFill/>
          <a:ln/>
          <a:effectLst/>
        </p:spPr>
      </p:pic>
      <p:sp>
        <p:nvSpPr>
          <p:cNvPr id="8" name="Slide Number Placeholder 6"/>
          <p:cNvSpPr>
            <a:spLocks noGrp="1"/>
          </p:cNvSpPr>
          <p:nvPr>
            <p:ph type="sldNum" sz="quarter" idx="12"/>
          </p:nvPr>
        </p:nvSpPr>
        <p:spPr>
          <a:xfrm>
            <a:off x="8305800" y="6477000"/>
            <a:ext cx="762000" cy="304800"/>
          </a:xfrm>
        </p:spPr>
        <p:txBody>
          <a:bodyPr/>
          <a:lstStyle/>
          <a:p>
            <a:pPr>
              <a:defRPr/>
            </a:pPr>
            <a:fld id="{E96E52FC-A2BF-46C6-811F-6DA475FD4DE0}" type="slidenum">
              <a:rPr lang="en-US" altLang="en-US" smtClean="0"/>
              <a:pPr>
                <a:defRPr/>
              </a:pPr>
              <a:t>31</a:t>
            </a:fld>
            <a:endParaRPr lang="en-US" altLang="en-US" dirty="0"/>
          </a:p>
        </p:txBody>
      </p:sp>
      <p:pic>
        <p:nvPicPr>
          <p:cNvPr id="12" name="Picture 11" descr="TP_tmp.png"/>
          <p:cNvPicPr>
            <a:picLocks noChangeAspect="1"/>
          </p:cNvPicPr>
          <p:nvPr>
            <p:custDataLst>
              <p:tags r:id="rId2"/>
            </p:custDataLst>
          </p:nvPr>
        </p:nvPicPr>
        <p:blipFill>
          <a:blip r:embed="rId7" cstate="print"/>
          <a:stretch>
            <a:fillRect/>
          </a:stretch>
        </p:blipFill>
        <p:spPr>
          <a:xfrm>
            <a:off x="4571999" y="4876800"/>
            <a:ext cx="685801" cy="635509"/>
          </a:xfrm>
          <a:prstGeom prst="rect">
            <a:avLst/>
          </a:prstGeom>
        </p:spPr>
      </p:pic>
      <p:pic>
        <p:nvPicPr>
          <p:cNvPr id="15" name="Picture 14" descr="TP_tmp.png"/>
          <p:cNvPicPr>
            <a:picLocks noChangeAspect="1"/>
          </p:cNvPicPr>
          <p:nvPr>
            <p:custDataLst>
              <p:tags r:id="rId3"/>
            </p:custDataLst>
          </p:nvPr>
        </p:nvPicPr>
        <p:blipFill>
          <a:blip r:embed="rId8" cstate="print"/>
          <a:stretch>
            <a:fillRect/>
          </a:stretch>
        </p:blipFill>
        <p:spPr bwMode="auto">
          <a:xfrm>
            <a:off x="4495586" y="6172200"/>
            <a:ext cx="788337" cy="279043"/>
          </a:xfrm>
          <a:prstGeom prst="rect">
            <a:avLst/>
          </a:prstGeom>
          <a:noFill/>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and Its Answer</a:t>
            </a:r>
            <a:endParaRPr lang="en-US" dirty="0"/>
          </a:p>
        </p:txBody>
      </p:sp>
      <p:sp>
        <p:nvSpPr>
          <p:cNvPr id="3" name="Content Placeholder 2"/>
          <p:cNvSpPr>
            <a:spLocks noGrp="1"/>
          </p:cNvSpPr>
          <p:nvPr>
            <p:ph idx="1"/>
          </p:nvPr>
        </p:nvSpPr>
        <p:spPr>
          <a:xfrm>
            <a:off x="304800" y="1719262"/>
            <a:ext cx="8610600" cy="4833937"/>
          </a:xfrm>
        </p:spPr>
        <p:txBody>
          <a:bodyPr/>
          <a:lstStyle/>
          <a:p>
            <a:r>
              <a:rPr lang="en-US" dirty="0" smtClean="0"/>
              <a:t>The answer to the </a:t>
            </a:r>
            <a:r>
              <a:rPr lang="en-US" u="sng" dirty="0" smtClean="0"/>
              <a:t>key</a:t>
            </a:r>
            <a:r>
              <a:rPr lang="en-US" dirty="0" smtClean="0"/>
              <a:t> question: To get the acceleration of each body, you first need to formulate the </a:t>
            </a:r>
            <a:r>
              <a:rPr lang="en-US" b="1" dirty="0" smtClean="0">
                <a:solidFill>
                  <a:srgbClr val="0070C0"/>
                </a:solidFill>
              </a:rPr>
              <a:t>equations of motion</a:t>
            </a:r>
            <a:r>
              <a:rPr lang="en-US" dirty="0" smtClean="0"/>
              <a:t> (EOM)</a:t>
            </a:r>
          </a:p>
          <a:p>
            <a:pPr lvl="1"/>
            <a:r>
              <a:rPr lang="en-US" dirty="0" smtClean="0"/>
              <a:t>Simplest possible form, ME240, motion of a particle: </a:t>
            </a:r>
            <a:r>
              <a:rPr lang="en-US" b="1" dirty="0" smtClean="0"/>
              <a:t>F=ma</a:t>
            </a:r>
            <a:endParaRPr lang="en-US" dirty="0" smtClean="0"/>
          </a:p>
          <a:p>
            <a:pPr lvl="2"/>
            <a:r>
              <a:rPr lang="en-US" sz="1700" dirty="0" smtClean="0"/>
              <a:t>Actually, the proper way to state this is </a:t>
            </a:r>
            <a:r>
              <a:rPr lang="en-US" sz="1700" b="1" dirty="0" smtClean="0"/>
              <a:t>ma=F</a:t>
            </a:r>
            <a:r>
              <a:rPr lang="en-US" sz="1700" dirty="0" smtClean="0"/>
              <a:t>, which is the “equation of motion” and is the most important piece of the dynamics puzzle</a:t>
            </a:r>
          </a:p>
          <a:p>
            <a:pPr lvl="2"/>
            <a:r>
              <a:rPr lang="en-US" sz="1700" dirty="0" smtClean="0"/>
              <a:t>Back then, the acceleration would have been simply </a:t>
            </a:r>
            <a:r>
              <a:rPr lang="en-US" sz="1700" b="1" dirty="0" smtClean="0"/>
              <a:t>a=F/m</a:t>
            </a:r>
          </a:p>
          <a:p>
            <a:pPr lvl="1"/>
            <a:endParaRPr lang="en-US" dirty="0" smtClean="0"/>
          </a:p>
          <a:p>
            <a:pPr lvl="1"/>
            <a:r>
              <a:rPr lang="en-US" dirty="0" smtClean="0"/>
              <a:t>In ME751, first we’ll show that the EOM are obtained as</a:t>
            </a:r>
          </a:p>
          <a:p>
            <a:pPr lvl="1"/>
            <a:endParaRPr lang="en-US" dirty="0" smtClean="0"/>
          </a:p>
          <a:p>
            <a:pPr lvl="1"/>
            <a:endParaRPr lang="en-US" dirty="0" smtClean="0"/>
          </a:p>
          <a:p>
            <a:pPr lvl="1"/>
            <a:endParaRPr lang="en-US" dirty="0" smtClean="0"/>
          </a:p>
          <a:p>
            <a:pPr lvl="1"/>
            <a:r>
              <a:rPr lang="en-US" dirty="0" smtClean="0"/>
              <a:t>This will be then revisited to formulate the equations of motion for a system of bodies interacting through contact, friction, and bilateral constraints, at the same time being subjected to the action of external forces </a:t>
            </a:r>
            <a:endParaRPr lang="en-US"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32</a:t>
            </a:fld>
            <a:endParaRPr lang="en-US" altLang="en-US"/>
          </a:p>
        </p:txBody>
      </p:sp>
      <p:pic>
        <p:nvPicPr>
          <p:cNvPr id="6" name="Picture 5" descr="TP_tmp"/>
          <p:cNvPicPr>
            <a:picLocks noChangeAspect="1"/>
          </p:cNvPicPr>
          <p:nvPr>
            <p:custDataLst>
              <p:tags r:id="rId1"/>
            </p:custDataLst>
          </p:nvPr>
        </p:nvPicPr>
        <p:blipFill>
          <a:blip r:embed="rId4" cstate="print"/>
          <a:stretch>
            <a:fillRect/>
          </a:stretch>
        </p:blipFill>
        <p:spPr bwMode="auto">
          <a:xfrm>
            <a:off x="787893" y="4495800"/>
            <a:ext cx="7975107" cy="559310"/>
          </a:xfrm>
          <a:prstGeom prst="rect">
            <a:avLst/>
          </a:prstGeom>
          <a:noFill/>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543800" cy="1143000"/>
          </a:xfrm>
        </p:spPr>
        <p:txBody>
          <a:bodyPr/>
          <a:lstStyle/>
          <a:p>
            <a:r>
              <a:rPr lang="en-US" sz="2000" dirty="0" smtClean="0"/>
              <a:t>[1/3]</a:t>
            </a:r>
            <a:r>
              <a:rPr lang="en-US" dirty="0" smtClean="0"/>
              <a:t/>
            </a:r>
            <a:br>
              <a:rPr lang="en-US" dirty="0" smtClean="0"/>
            </a:br>
            <a:r>
              <a:rPr lang="en-US" dirty="0" smtClean="0"/>
              <a:t>3D Simulation Engine: Comments</a:t>
            </a:r>
            <a:endParaRPr lang="en-US" dirty="0"/>
          </a:p>
        </p:txBody>
      </p:sp>
      <p:sp>
        <p:nvSpPr>
          <p:cNvPr id="3" name="Content Placeholder 2"/>
          <p:cNvSpPr>
            <a:spLocks noGrp="1"/>
          </p:cNvSpPr>
          <p:nvPr>
            <p:ph idx="1"/>
          </p:nvPr>
        </p:nvSpPr>
        <p:spPr>
          <a:xfrm>
            <a:off x="152400" y="1871662"/>
            <a:ext cx="8839200" cy="4757738"/>
          </a:xfrm>
        </p:spPr>
        <p:txBody>
          <a:bodyPr/>
          <a:lstStyle/>
          <a:p>
            <a:r>
              <a:rPr lang="en-US" sz="1800" dirty="0" smtClean="0"/>
              <a:t>At least three A grades will be assigned in conjunction with 3D Simulation Engine:</a:t>
            </a:r>
          </a:p>
          <a:p>
            <a:pPr lvl="2"/>
            <a:endParaRPr lang="en-US" sz="1400" dirty="0" smtClean="0"/>
          </a:p>
          <a:p>
            <a:pPr lvl="1"/>
            <a:r>
              <a:rPr lang="en-US" sz="1600" dirty="0" smtClean="0"/>
              <a:t>Category Speed: The student with the fastest code on a benchmark problem gets an automatic A grade in ME751</a:t>
            </a:r>
          </a:p>
          <a:p>
            <a:pPr lvl="2"/>
            <a:endParaRPr lang="en-US" sz="1400" dirty="0" smtClean="0"/>
          </a:p>
          <a:p>
            <a:pPr lvl="1"/>
            <a:r>
              <a:rPr lang="en-US" sz="1600" dirty="0" smtClean="0"/>
              <a:t>Category Functionality: The student with the implementation with the richest functionality will get an automatic A grade</a:t>
            </a:r>
          </a:p>
          <a:p>
            <a:pPr lvl="2"/>
            <a:r>
              <a:rPr lang="en-US" sz="1400" dirty="0" smtClean="0"/>
              <a:t>Functionality: defined as the number of </a:t>
            </a:r>
            <a:r>
              <a:rPr lang="en-US" sz="1400" dirty="0" err="1" smtClean="0"/>
              <a:t>GCon’s</a:t>
            </a:r>
            <a:r>
              <a:rPr lang="en-US" sz="1400" dirty="0" smtClean="0"/>
              <a:t> supported, analysis modes implemented (Kinematics, Dynamics, Equilibrium, Inverse Dynamics, etc.), integration method supported, etc.</a:t>
            </a:r>
          </a:p>
          <a:p>
            <a:pPr lvl="2"/>
            <a:endParaRPr lang="en-US" sz="1400" dirty="0" smtClean="0"/>
          </a:p>
          <a:p>
            <a:pPr lvl="1"/>
            <a:r>
              <a:rPr lang="en-US" sz="1600" dirty="0" smtClean="0"/>
              <a:t>Category Pre-Processing: The student with the best way to define a multi-body model (preferably GUI-based model definition) will get an automatic A grade</a:t>
            </a:r>
          </a:p>
          <a:p>
            <a:pPr lvl="2"/>
            <a:r>
              <a:rPr lang="en-US" sz="1400" dirty="0" smtClean="0"/>
              <a:t>Might or might not be offered</a:t>
            </a:r>
          </a:p>
          <a:p>
            <a:pPr lvl="1"/>
            <a:endParaRPr lang="en-US" sz="1600" dirty="0" smtClean="0"/>
          </a:p>
          <a:p>
            <a:pPr lvl="1"/>
            <a:r>
              <a:rPr lang="en-US" sz="1600" dirty="0" smtClean="0"/>
              <a:t>Category Post-Processing: The student with the best way to visualize simulation results will get an automatic A grade</a:t>
            </a:r>
          </a:p>
          <a:p>
            <a:pPr lvl="1"/>
            <a:endParaRPr lang="en-US" sz="1600" dirty="0" smtClean="0"/>
          </a:p>
          <a:p>
            <a:pPr>
              <a:buNone/>
            </a:pPr>
            <a:endParaRPr lang="en-US" sz="1800" dirty="0" smtClean="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[2/3]</a:t>
            </a:r>
            <a:r>
              <a:rPr lang="en-US" dirty="0" smtClean="0"/>
              <a:t/>
            </a:r>
            <a:br>
              <a:rPr lang="en-US" dirty="0" smtClean="0"/>
            </a:br>
            <a:r>
              <a:rPr lang="en-US" dirty="0" smtClean="0"/>
              <a:t>3D Simulation Engine: Comments</a:t>
            </a:r>
            <a:endParaRPr lang="en-US" dirty="0"/>
          </a:p>
        </p:txBody>
      </p:sp>
      <p:sp>
        <p:nvSpPr>
          <p:cNvPr id="3" name="Content Placeholder 2"/>
          <p:cNvSpPr>
            <a:spLocks noGrp="1"/>
          </p:cNvSpPr>
          <p:nvPr>
            <p:ph idx="1"/>
          </p:nvPr>
        </p:nvSpPr>
        <p:spPr>
          <a:xfrm>
            <a:off x="304800" y="2176463"/>
            <a:ext cx="8534400" cy="4224337"/>
          </a:xfrm>
        </p:spPr>
        <p:txBody>
          <a:bodyPr/>
          <a:lstStyle/>
          <a:p>
            <a:r>
              <a:rPr lang="en-US" sz="1800" dirty="0" smtClean="0"/>
              <a:t>The code of each of you will be made available online at the course website (under the “Students’ Code” link)</a:t>
            </a:r>
          </a:p>
          <a:p>
            <a:pPr lvl="1"/>
            <a:r>
              <a:rPr lang="en-US" sz="1600" dirty="0" smtClean="0"/>
              <a:t>Privacy concerns: we’ll use code names to protect your identity</a:t>
            </a:r>
          </a:p>
          <a:p>
            <a:pPr lvl="2"/>
            <a:r>
              <a:rPr lang="en-US" sz="1400" dirty="0" smtClean="0"/>
              <a:t>Please send me your code name (Examples: </a:t>
            </a:r>
            <a:r>
              <a:rPr lang="en-US" sz="1400" dirty="0" err="1" smtClean="0"/>
              <a:t>jamesbond</a:t>
            </a:r>
            <a:r>
              <a:rPr lang="en-US" sz="1400" dirty="0" smtClean="0"/>
              <a:t>, batman, </a:t>
            </a:r>
            <a:r>
              <a:rPr lang="en-US" sz="1400" dirty="0" err="1" smtClean="0"/>
              <a:t>robinhood</a:t>
            </a:r>
            <a:r>
              <a:rPr lang="en-US" sz="1400" dirty="0" smtClean="0"/>
              <a:t>, etc.)</a:t>
            </a:r>
          </a:p>
          <a:p>
            <a:pPr lvl="3"/>
            <a:r>
              <a:rPr lang="en-US" sz="1200" dirty="0" smtClean="0"/>
              <a:t>If you don’t provide a code name I’ll assign one and email to you (you don’t want this to happen)</a:t>
            </a:r>
          </a:p>
          <a:p>
            <a:pPr lvl="3"/>
            <a:r>
              <a:rPr lang="en-US" sz="1200" dirty="0" smtClean="0"/>
              <a:t>Use the following email message “ME751 code name: </a:t>
            </a:r>
            <a:r>
              <a:rPr lang="en-US" sz="1200" dirty="0" err="1" smtClean="0"/>
              <a:t>jamesbond</a:t>
            </a:r>
            <a:r>
              <a:rPr lang="en-US" sz="1200" dirty="0" smtClean="0"/>
              <a:t>”.  Don’t include anything in the body of the email since I’m not going to read it</a:t>
            </a:r>
          </a:p>
          <a:p>
            <a:pPr lvl="3"/>
            <a:endParaRPr lang="en-US" sz="1200" dirty="0" smtClean="0"/>
          </a:p>
          <a:p>
            <a:r>
              <a:rPr lang="en-US" sz="1800" dirty="0" smtClean="0"/>
              <a:t>The TA will not debug your code.  He’ll only try to validate it using a set of different input data</a:t>
            </a:r>
          </a:p>
          <a:p>
            <a:endParaRPr lang="en-US" sz="1800" dirty="0" smtClean="0"/>
          </a:p>
          <a:p>
            <a:r>
              <a:rPr lang="en-US" sz="1800" dirty="0" smtClean="0"/>
              <a:t>If you did mess up the code for week 2 (you’ll know if this is the case once you get your HW score back), when working on week 3 assignment it might be wise to look on the class website at other people’s code and recycle it</a:t>
            </a:r>
          </a:p>
          <a:p>
            <a:pPr lvl="1"/>
            <a:r>
              <a:rPr lang="en-US" sz="1600" dirty="0" smtClean="0"/>
              <a:t>NOTE: For this approach to work, I will not accept late HW</a:t>
            </a:r>
          </a:p>
          <a:p>
            <a:endParaRPr lang="en-US" sz="1800" dirty="0" smtClean="0"/>
          </a:p>
          <a:p>
            <a:endParaRPr lang="en-US" sz="1800" dirty="0" smtClean="0"/>
          </a:p>
          <a:p>
            <a:pPr lvl="1">
              <a:buNone/>
            </a:pPr>
            <a:endParaRPr lang="en-US" sz="1600" dirty="0"/>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543800" cy="1189038"/>
          </a:xfrm>
        </p:spPr>
        <p:txBody>
          <a:bodyPr/>
          <a:lstStyle/>
          <a:p>
            <a:r>
              <a:rPr lang="en-US" sz="2000" dirty="0" smtClean="0"/>
              <a:t>[3/3]</a:t>
            </a:r>
            <a:r>
              <a:rPr lang="en-US" dirty="0" smtClean="0"/>
              <a:t/>
            </a:r>
            <a:br>
              <a:rPr lang="en-US" dirty="0" smtClean="0"/>
            </a:br>
            <a:r>
              <a:rPr lang="en-US" dirty="0" smtClean="0"/>
              <a:t>3D Simulation Engine: Comments</a:t>
            </a:r>
            <a:endParaRPr lang="en-US" dirty="0"/>
          </a:p>
        </p:txBody>
      </p:sp>
      <p:sp>
        <p:nvSpPr>
          <p:cNvPr id="3" name="Content Placeholder 2"/>
          <p:cNvSpPr>
            <a:spLocks noGrp="1"/>
          </p:cNvSpPr>
          <p:nvPr>
            <p:ph idx="1"/>
          </p:nvPr>
        </p:nvSpPr>
        <p:spPr>
          <a:xfrm>
            <a:off x="0" y="1981200"/>
            <a:ext cx="9144000" cy="4529137"/>
          </a:xfrm>
        </p:spPr>
        <p:txBody>
          <a:bodyPr/>
          <a:lstStyle/>
          <a:p>
            <a:r>
              <a:rPr lang="en-US" sz="1800" dirty="0" smtClean="0"/>
              <a:t>When you email your code; that is, when you submit your homework, zip all your MATLAB files and email to me</a:t>
            </a:r>
          </a:p>
          <a:p>
            <a:pPr lvl="1"/>
            <a:r>
              <a:rPr lang="en-US" sz="1600" dirty="0" smtClean="0"/>
              <a:t>Include *all* your MATLAB files; i.e., Week 3 will include your week 2 and week 1 files, etc.</a:t>
            </a:r>
          </a:p>
          <a:p>
            <a:pPr lvl="1"/>
            <a:r>
              <a:rPr lang="en-US" sz="1600" dirty="0" smtClean="0"/>
              <a:t>Use the following email subject: “ME751: 3D Simulation Engine” and don’t include anything *except* a zip file.  Any questions you might have, email them separately</a:t>
            </a:r>
          </a:p>
          <a:p>
            <a:pPr lvl="1"/>
            <a:endParaRPr lang="en-US" sz="1600" dirty="0" smtClean="0"/>
          </a:p>
          <a:p>
            <a:r>
              <a:rPr lang="en-US" sz="1800" dirty="0" smtClean="0"/>
              <a:t>The way the TA will check your code will be by running a MATLAB file called “simEngine3D.mat”</a:t>
            </a:r>
          </a:p>
          <a:p>
            <a:pPr lvl="1"/>
            <a:r>
              <a:rPr lang="en-US" sz="1600" dirty="0" smtClean="0"/>
              <a:t>In other words, make sure you run your code by executing this MATLAB file, which in turn calls other MATLAB files that you implement</a:t>
            </a:r>
          </a:p>
          <a:p>
            <a:pPr lvl="1"/>
            <a:r>
              <a:rPr lang="en-US" sz="1600" dirty="0" smtClean="0"/>
              <a:t>Why? Because we don’t want to learn how to run the program of each and every one of you.  This will enforce a unique entry point to all 3D Simulation Engine developed in ME751</a:t>
            </a:r>
          </a:p>
          <a:p>
            <a:pPr lvl="1"/>
            <a:endParaRPr lang="en-US" dirty="0" smtClean="0"/>
          </a:p>
          <a:p>
            <a:r>
              <a:rPr lang="en-US" sz="1800" dirty="0" smtClean="0"/>
              <a:t>This is a multi-week project – please make sure you </a:t>
            </a:r>
            <a:r>
              <a:rPr lang="en-US" sz="1800" dirty="0" smtClean="0">
                <a:solidFill>
                  <a:srgbClr val="C00000"/>
                </a:solidFill>
              </a:rPr>
              <a:t>USE COMMENTS</a:t>
            </a:r>
            <a:r>
              <a:rPr lang="en-US" sz="1800" dirty="0" smtClean="0"/>
              <a:t> heavily in your code.  Otherwise, in week 4 you’ll struggle to understand what you did in week 1</a:t>
            </a:r>
          </a:p>
        </p:txBody>
      </p:sp>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TP_tmp.png"/>
          <p:cNvPicPr>
            <a:picLocks noChangeAspect="1"/>
          </p:cNvPicPr>
          <p:nvPr>
            <p:custDataLst>
              <p:tags r:id="rId1"/>
            </p:custDataLst>
          </p:nvPr>
        </p:nvPicPr>
        <p:blipFill>
          <a:blip r:embed="rId7" cstate="print"/>
          <a:stretch>
            <a:fillRect/>
          </a:stretch>
        </p:blipFill>
        <p:spPr bwMode="auto">
          <a:xfrm>
            <a:off x="215434" y="1676400"/>
            <a:ext cx="8700164" cy="4549396"/>
          </a:xfrm>
          <a:prstGeom prst="rect">
            <a:avLst/>
          </a:prstGeom>
          <a:noFill/>
          <a:ln/>
          <a:effectLst/>
        </p:spPr>
      </p:pic>
      <p:pic>
        <p:nvPicPr>
          <p:cNvPr id="6" name="Content Placeholder 5" descr="TP_tmp.png"/>
          <p:cNvPicPr>
            <a:picLocks noGrp="1" noChangeAspect="1"/>
          </p:cNvPicPr>
          <p:nvPr>
            <p:ph idx="1"/>
            <p:custDataLst>
              <p:tags r:id="rId2"/>
            </p:custDataLst>
          </p:nvPr>
        </p:nvPicPr>
        <p:blipFill>
          <a:blip r:embed="rId8" cstate="print"/>
          <a:stretch>
            <a:fillRect/>
          </a:stretch>
        </p:blipFill>
        <p:spPr>
          <a:xfrm>
            <a:off x="609600" y="381000"/>
            <a:ext cx="6802418" cy="609600"/>
          </a:xfrm>
        </p:spPr>
      </p:pic>
      <p:sp>
        <p:nvSpPr>
          <p:cNvPr id="4" name="Slide Number Placeholder 3"/>
          <p:cNvSpPr>
            <a:spLocks noGrp="1"/>
          </p:cNvSpPr>
          <p:nvPr>
            <p:ph type="sldNum" sz="quarter" idx="12"/>
          </p:nvPr>
        </p:nvSpPr>
        <p:spPr>
          <a:xfrm>
            <a:off x="76200" y="6477000"/>
            <a:ext cx="762000" cy="304800"/>
          </a:xfrm>
        </p:spPr>
        <p:txBody>
          <a:bodyPr/>
          <a:lstStyle/>
          <a:p>
            <a:pPr>
              <a:defRPr/>
            </a:pPr>
            <a:fld id="{E96E52FC-A2BF-46C6-811F-6DA475FD4DE0}" type="slidenum">
              <a:rPr lang="en-US" altLang="en-US" smtClean="0"/>
              <a:pPr>
                <a:defRPr/>
              </a:pPr>
              <a:t>7</a:t>
            </a:fld>
            <a:endParaRPr lang="en-US" altLang="en-US" dirty="0"/>
          </a:p>
        </p:txBody>
      </p:sp>
      <p:grpSp>
        <p:nvGrpSpPr>
          <p:cNvPr id="2" name="Group 48"/>
          <p:cNvGrpSpPr/>
          <p:nvPr/>
        </p:nvGrpSpPr>
        <p:grpSpPr>
          <a:xfrm>
            <a:off x="2719388" y="4724400"/>
            <a:ext cx="838200" cy="457200"/>
            <a:chOff x="2719388" y="4572000"/>
            <a:chExt cx="838200" cy="457200"/>
          </a:xfrm>
        </p:grpSpPr>
        <p:cxnSp>
          <p:nvCxnSpPr>
            <p:cNvPr id="10" name="Straight Connector 9"/>
            <p:cNvCxnSpPr/>
            <p:nvPr/>
          </p:nvCxnSpPr>
          <p:spPr>
            <a:xfrm rot="5400000">
              <a:off x="3328988" y="4800600"/>
              <a:ext cx="4572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719388" y="5029200"/>
              <a:ext cx="838200" cy="0"/>
            </a:xfrm>
            <a:prstGeom prst="line">
              <a:avLst/>
            </a:prstGeom>
            <a:ln w="15875">
              <a:tailEnd type="stealth"/>
            </a:ln>
          </p:spPr>
          <p:style>
            <a:lnRef idx="1">
              <a:schemeClr val="accent1"/>
            </a:lnRef>
            <a:fillRef idx="0">
              <a:schemeClr val="accent1"/>
            </a:fillRef>
            <a:effectRef idx="0">
              <a:schemeClr val="accent1"/>
            </a:effectRef>
            <a:fontRef idx="minor">
              <a:schemeClr val="tx1"/>
            </a:fontRef>
          </p:style>
        </p:cxnSp>
      </p:grpSp>
      <p:grpSp>
        <p:nvGrpSpPr>
          <p:cNvPr id="3" name="Group 14"/>
          <p:cNvGrpSpPr/>
          <p:nvPr/>
        </p:nvGrpSpPr>
        <p:grpSpPr>
          <a:xfrm flipH="1">
            <a:off x="3581400" y="4724400"/>
            <a:ext cx="838200" cy="457200"/>
            <a:chOff x="2871788" y="4724400"/>
            <a:chExt cx="838200" cy="457200"/>
          </a:xfrm>
        </p:grpSpPr>
        <p:cxnSp>
          <p:nvCxnSpPr>
            <p:cNvPr id="13" name="Straight Connector 12"/>
            <p:cNvCxnSpPr/>
            <p:nvPr/>
          </p:nvCxnSpPr>
          <p:spPr>
            <a:xfrm rot="5400000">
              <a:off x="3481388" y="4953000"/>
              <a:ext cx="457200" cy="0"/>
            </a:xfrm>
            <a:prstGeom prst="line">
              <a:avLst/>
            </a:prstGeom>
            <a:ln w="158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2871788" y="5181600"/>
              <a:ext cx="838200" cy="0"/>
            </a:xfrm>
            <a:prstGeom prst="line">
              <a:avLst/>
            </a:prstGeom>
            <a:ln w="15875">
              <a:solidFill>
                <a:srgbClr val="0070C0"/>
              </a:solidFill>
              <a:tailEnd type="stealth"/>
            </a:ln>
          </p:spPr>
          <p:style>
            <a:lnRef idx="1">
              <a:schemeClr val="accent1"/>
            </a:lnRef>
            <a:fillRef idx="0">
              <a:schemeClr val="accent1"/>
            </a:fillRef>
            <a:effectRef idx="0">
              <a:schemeClr val="accent1"/>
            </a:effectRef>
            <a:fontRef idx="minor">
              <a:schemeClr val="tx1"/>
            </a:fontRef>
          </p:style>
        </p:cxnSp>
      </p:grpSp>
      <p:pic>
        <p:nvPicPr>
          <p:cNvPr id="21" name="Picture 20" descr="TP_tmp.png"/>
          <p:cNvPicPr>
            <a:picLocks noChangeAspect="1"/>
          </p:cNvPicPr>
          <p:nvPr>
            <p:custDataLst>
              <p:tags r:id="rId3"/>
            </p:custDataLst>
          </p:nvPr>
        </p:nvPicPr>
        <p:blipFill>
          <a:blip r:embed="rId9" cstate="print"/>
          <a:stretch>
            <a:fillRect/>
          </a:stretch>
        </p:blipFill>
        <p:spPr bwMode="auto">
          <a:xfrm>
            <a:off x="1447800" y="5029200"/>
            <a:ext cx="1219331" cy="462767"/>
          </a:xfrm>
          <a:prstGeom prst="rect">
            <a:avLst/>
          </a:prstGeom>
          <a:noFill/>
          <a:ln/>
          <a:effectLst/>
        </p:spPr>
      </p:pic>
      <p:pic>
        <p:nvPicPr>
          <p:cNvPr id="23" name="Picture 22" descr="TP_tmp.png"/>
          <p:cNvPicPr>
            <a:picLocks noChangeAspect="1"/>
          </p:cNvPicPr>
          <p:nvPr>
            <p:custDataLst>
              <p:tags r:id="rId4"/>
            </p:custDataLst>
          </p:nvPr>
        </p:nvPicPr>
        <p:blipFill>
          <a:blip r:embed="rId10" cstate="print"/>
          <a:stretch>
            <a:fillRect/>
          </a:stretch>
        </p:blipFill>
        <p:spPr bwMode="auto">
          <a:xfrm>
            <a:off x="4495458" y="5029200"/>
            <a:ext cx="1219753" cy="462927"/>
          </a:xfrm>
          <a:prstGeom prst="rect">
            <a:avLst/>
          </a:prstGeom>
          <a:noFill/>
          <a:ln/>
          <a:effectLst/>
        </p:spPr>
      </p:pic>
      <p:sp>
        <p:nvSpPr>
          <p:cNvPr id="24" name="Rectangle 23"/>
          <p:cNvSpPr/>
          <p:nvPr/>
        </p:nvSpPr>
        <p:spPr>
          <a:xfrm>
            <a:off x="1447800" y="6324600"/>
            <a:ext cx="534121" cy="461665"/>
          </a:xfrm>
          <a:prstGeom prst="rect">
            <a:avLst/>
          </a:prstGeom>
        </p:spPr>
        <p:txBody>
          <a:bodyPr wrap="none">
            <a:spAutoFit/>
          </a:bodyPr>
          <a:lstStyle/>
          <a:p>
            <a:r>
              <a:rPr lang="en-US" sz="1200" dirty="0" smtClean="0"/>
              <a:t>Body</a:t>
            </a:r>
          </a:p>
          <a:p>
            <a:r>
              <a:rPr lang="en-US" sz="1200" dirty="0" smtClean="0"/>
              <a:t>1, </a:t>
            </a:r>
            <a:r>
              <a:rPr lang="en-US" sz="1200" b="1" dirty="0" smtClean="0"/>
              <a:t>r</a:t>
            </a:r>
            <a:endParaRPr lang="en-US" sz="1200" b="1" dirty="0"/>
          </a:p>
        </p:txBody>
      </p:sp>
      <p:sp>
        <p:nvSpPr>
          <p:cNvPr id="25" name="Rectangle 24"/>
          <p:cNvSpPr/>
          <p:nvPr/>
        </p:nvSpPr>
        <p:spPr>
          <a:xfrm>
            <a:off x="2133600" y="6324600"/>
            <a:ext cx="534121" cy="461665"/>
          </a:xfrm>
          <a:prstGeom prst="rect">
            <a:avLst/>
          </a:prstGeom>
        </p:spPr>
        <p:txBody>
          <a:bodyPr wrap="none">
            <a:spAutoFit/>
          </a:bodyPr>
          <a:lstStyle/>
          <a:p>
            <a:r>
              <a:rPr lang="en-US" sz="1200" dirty="0" smtClean="0"/>
              <a:t>Body</a:t>
            </a:r>
          </a:p>
          <a:p>
            <a:r>
              <a:rPr lang="en-US" sz="1200" dirty="0" smtClean="0"/>
              <a:t>i, </a:t>
            </a:r>
            <a:r>
              <a:rPr lang="en-US" sz="1200" b="1" dirty="0" smtClean="0"/>
              <a:t>r</a:t>
            </a:r>
            <a:endParaRPr lang="en-US" sz="1200" b="1" dirty="0"/>
          </a:p>
        </p:txBody>
      </p:sp>
      <p:sp>
        <p:nvSpPr>
          <p:cNvPr id="26" name="Rectangle 25"/>
          <p:cNvSpPr/>
          <p:nvPr/>
        </p:nvSpPr>
        <p:spPr>
          <a:xfrm>
            <a:off x="2818679" y="6324600"/>
            <a:ext cx="534121" cy="461665"/>
          </a:xfrm>
          <a:prstGeom prst="rect">
            <a:avLst/>
          </a:prstGeom>
        </p:spPr>
        <p:txBody>
          <a:bodyPr wrap="none">
            <a:spAutoFit/>
          </a:bodyPr>
          <a:lstStyle/>
          <a:p>
            <a:r>
              <a:rPr lang="en-US" sz="1200" dirty="0" smtClean="0"/>
              <a:t>Body</a:t>
            </a:r>
          </a:p>
          <a:p>
            <a:r>
              <a:rPr lang="en-US" sz="1200" dirty="0" smtClean="0"/>
              <a:t>j, </a:t>
            </a:r>
            <a:r>
              <a:rPr lang="en-US" sz="1200" b="1" dirty="0" smtClean="0"/>
              <a:t>r</a:t>
            </a:r>
            <a:endParaRPr lang="en-US" sz="1200" b="1" dirty="0"/>
          </a:p>
        </p:txBody>
      </p:sp>
      <p:sp>
        <p:nvSpPr>
          <p:cNvPr id="27" name="Rectangle 26"/>
          <p:cNvSpPr/>
          <p:nvPr/>
        </p:nvSpPr>
        <p:spPr>
          <a:xfrm>
            <a:off x="3733800" y="6324600"/>
            <a:ext cx="534121" cy="461665"/>
          </a:xfrm>
          <a:prstGeom prst="rect">
            <a:avLst/>
          </a:prstGeom>
        </p:spPr>
        <p:txBody>
          <a:bodyPr wrap="none">
            <a:spAutoFit/>
          </a:bodyPr>
          <a:lstStyle/>
          <a:p>
            <a:r>
              <a:rPr lang="en-US" sz="1200" dirty="0" smtClean="0"/>
              <a:t>Body</a:t>
            </a:r>
          </a:p>
          <a:p>
            <a:r>
              <a:rPr lang="en-US" sz="1200" dirty="0" smtClean="0"/>
              <a:t>i-1, </a:t>
            </a:r>
            <a:r>
              <a:rPr lang="en-US" sz="1200" b="1" dirty="0" smtClean="0"/>
              <a:t>p</a:t>
            </a:r>
            <a:endParaRPr lang="en-US" sz="1200" b="1" dirty="0"/>
          </a:p>
        </p:txBody>
      </p:sp>
      <p:sp>
        <p:nvSpPr>
          <p:cNvPr id="28" name="Rectangle 27"/>
          <p:cNvSpPr/>
          <p:nvPr/>
        </p:nvSpPr>
        <p:spPr>
          <a:xfrm>
            <a:off x="4648200" y="6324600"/>
            <a:ext cx="534121" cy="461665"/>
          </a:xfrm>
          <a:prstGeom prst="rect">
            <a:avLst/>
          </a:prstGeom>
        </p:spPr>
        <p:txBody>
          <a:bodyPr wrap="none">
            <a:spAutoFit/>
          </a:bodyPr>
          <a:lstStyle/>
          <a:p>
            <a:r>
              <a:rPr lang="en-US" sz="1200" dirty="0" smtClean="0"/>
              <a:t>Body</a:t>
            </a:r>
          </a:p>
          <a:p>
            <a:r>
              <a:rPr lang="en-US" sz="1200" dirty="0" smtClean="0"/>
              <a:t>i, </a:t>
            </a:r>
            <a:r>
              <a:rPr lang="en-US" sz="1200" b="1" dirty="0" smtClean="0"/>
              <a:t>p</a:t>
            </a:r>
            <a:endParaRPr lang="en-US" sz="1200" b="1" dirty="0"/>
          </a:p>
        </p:txBody>
      </p:sp>
      <p:sp>
        <p:nvSpPr>
          <p:cNvPr id="30" name="Rectangle 29"/>
          <p:cNvSpPr/>
          <p:nvPr/>
        </p:nvSpPr>
        <p:spPr>
          <a:xfrm>
            <a:off x="8382000" y="6324600"/>
            <a:ext cx="535724" cy="461665"/>
          </a:xfrm>
          <a:prstGeom prst="rect">
            <a:avLst/>
          </a:prstGeom>
        </p:spPr>
        <p:txBody>
          <a:bodyPr wrap="none">
            <a:spAutoFit/>
          </a:bodyPr>
          <a:lstStyle/>
          <a:p>
            <a:r>
              <a:rPr lang="en-US" sz="1200" dirty="0" smtClean="0"/>
              <a:t>Body</a:t>
            </a:r>
          </a:p>
          <a:p>
            <a:r>
              <a:rPr lang="en-US" sz="1200" dirty="0" err="1" smtClean="0"/>
              <a:t>nb</a:t>
            </a:r>
            <a:r>
              <a:rPr lang="en-US" sz="1200" dirty="0" smtClean="0"/>
              <a:t>, </a:t>
            </a:r>
            <a:r>
              <a:rPr lang="en-US" sz="1200" b="1" dirty="0" smtClean="0"/>
              <a:t>p</a:t>
            </a:r>
            <a:endParaRPr lang="en-US" sz="1200" b="1" dirty="0"/>
          </a:p>
        </p:txBody>
      </p:sp>
      <p:cxnSp>
        <p:nvCxnSpPr>
          <p:cNvPr id="32" name="Straight Connector 31"/>
          <p:cNvCxnSpPr/>
          <p:nvPr/>
        </p:nvCxnSpPr>
        <p:spPr>
          <a:xfrm rot="5400000">
            <a:off x="3231357" y="6136481"/>
            <a:ext cx="681037" cy="0"/>
          </a:xfrm>
          <a:prstGeom prst="line">
            <a:avLst/>
          </a:prstGeom>
          <a:ln w="1587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flipH="1" flipV="1">
            <a:off x="1677194"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flipH="1" flipV="1">
            <a:off x="2317750"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flipH="1" flipV="1">
            <a:off x="3010694"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flipH="1" flipV="1">
            <a:off x="3943350"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flipH="1" flipV="1">
            <a:off x="4810125"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410200" y="6324600"/>
            <a:ext cx="574196" cy="461665"/>
          </a:xfrm>
          <a:prstGeom prst="rect">
            <a:avLst/>
          </a:prstGeom>
        </p:spPr>
        <p:txBody>
          <a:bodyPr wrap="none">
            <a:spAutoFit/>
          </a:bodyPr>
          <a:lstStyle/>
          <a:p>
            <a:r>
              <a:rPr lang="en-US" sz="1200" dirty="0" smtClean="0"/>
              <a:t>Body</a:t>
            </a:r>
          </a:p>
          <a:p>
            <a:r>
              <a:rPr lang="en-US" sz="1200" dirty="0" smtClean="0"/>
              <a:t>i+1, </a:t>
            </a:r>
            <a:r>
              <a:rPr lang="en-US" sz="1200" b="1" dirty="0" smtClean="0"/>
              <a:t>p</a:t>
            </a:r>
            <a:endParaRPr lang="en-US" sz="1200" b="1" dirty="0"/>
          </a:p>
        </p:txBody>
      </p:sp>
      <p:cxnSp>
        <p:nvCxnSpPr>
          <p:cNvPr id="41" name="Straight Arrow Connector 40"/>
          <p:cNvCxnSpPr/>
          <p:nvPr/>
        </p:nvCxnSpPr>
        <p:spPr>
          <a:xfrm rot="5400000" flipH="1" flipV="1">
            <a:off x="5619750"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096000" y="6324600"/>
            <a:ext cx="534121" cy="461665"/>
          </a:xfrm>
          <a:prstGeom prst="rect">
            <a:avLst/>
          </a:prstGeom>
        </p:spPr>
        <p:txBody>
          <a:bodyPr wrap="none">
            <a:spAutoFit/>
          </a:bodyPr>
          <a:lstStyle/>
          <a:p>
            <a:r>
              <a:rPr lang="en-US" sz="1200" dirty="0" smtClean="0"/>
              <a:t>Body</a:t>
            </a:r>
          </a:p>
          <a:p>
            <a:r>
              <a:rPr lang="en-US" sz="1200" dirty="0" smtClean="0"/>
              <a:t>j-1, </a:t>
            </a:r>
            <a:r>
              <a:rPr lang="en-US" sz="1200" b="1" dirty="0" smtClean="0"/>
              <a:t>p</a:t>
            </a:r>
            <a:endParaRPr lang="en-US" sz="1200" b="1" dirty="0"/>
          </a:p>
        </p:txBody>
      </p:sp>
      <p:sp>
        <p:nvSpPr>
          <p:cNvPr id="43" name="Rectangle 42"/>
          <p:cNvSpPr/>
          <p:nvPr/>
        </p:nvSpPr>
        <p:spPr>
          <a:xfrm>
            <a:off x="7010400" y="6324600"/>
            <a:ext cx="534121" cy="461665"/>
          </a:xfrm>
          <a:prstGeom prst="rect">
            <a:avLst/>
          </a:prstGeom>
        </p:spPr>
        <p:txBody>
          <a:bodyPr wrap="none">
            <a:spAutoFit/>
          </a:bodyPr>
          <a:lstStyle/>
          <a:p>
            <a:r>
              <a:rPr lang="en-US" sz="1200" dirty="0" smtClean="0"/>
              <a:t>Body</a:t>
            </a:r>
          </a:p>
          <a:p>
            <a:r>
              <a:rPr lang="en-US" sz="1200" dirty="0" smtClean="0"/>
              <a:t>j, </a:t>
            </a:r>
            <a:r>
              <a:rPr lang="en-US" sz="1200" b="1" dirty="0" smtClean="0"/>
              <a:t>p</a:t>
            </a:r>
            <a:endParaRPr lang="en-US" sz="1200" b="1" dirty="0"/>
          </a:p>
        </p:txBody>
      </p:sp>
      <p:cxnSp>
        <p:nvCxnSpPr>
          <p:cNvPr id="44" name="Straight Arrow Connector 43"/>
          <p:cNvCxnSpPr/>
          <p:nvPr/>
        </p:nvCxnSpPr>
        <p:spPr>
          <a:xfrm rot="5400000" flipH="1" flipV="1">
            <a:off x="6305550"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5400000" flipH="1" flipV="1">
            <a:off x="7172325"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772400" y="6324600"/>
            <a:ext cx="574196" cy="461665"/>
          </a:xfrm>
          <a:prstGeom prst="rect">
            <a:avLst/>
          </a:prstGeom>
        </p:spPr>
        <p:txBody>
          <a:bodyPr wrap="none">
            <a:spAutoFit/>
          </a:bodyPr>
          <a:lstStyle/>
          <a:p>
            <a:r>
              <a:rPr lang="en-US" sz="1200" dirty="0" smtClean="0"/>
              <a:t>Body</a:t>
            </a:r>
          </a:p>
          <a:p>
            <a:r>
              <a:rPr lang="en-US" sz="1200" dirty="0" smtClean="0"/>
              <a:t>j+1, </a:t>
            </a:r>
            <a:r>
              <a:rPr lang="en-US" sz="1200" b="1" dirty="0" smtClean="0"/>
              <a:t>p</a:t>
            </a:r>
            <a:endParaRPr lang="en-US" sz="1200" b="1" dirty="0"/>
          </a:p>
        </p:txBody>
      </p:sp>
      <p:cxnSp>
        <p:nvCxnSpPr>
          <p:cNvPr id="47" name="Straight Arrow Connector 46"/>
          <p:cNvCxnSpPr/>
          <p:nvPr/>
        </p:nvCxnSpPr>
        <p:spPr>
          <a:xfrm rot="5400000" flipH="1" flipV="1">
            <a:off x="7981950"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8611394" y="6306740"/>
            <a:ext cx="152400"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2286000" cy="427038"/>
          </a:xfrm>
        </p:spPr>
        <p:txBody>
          <a:bodyPr/>
          <a:lstStyle/>
          <a:p>
            <a:r>
              <a:rPr lang="en-US" sz="2000" dirty="0" smtClean="0"/>
              <a:t>[Short Detour]:</a:t>
            </a:r>
            <a:endParaRPr lang="en-US" sz="2000" dirty="0"/>
          </a:p>
        </p:txBody>
      </p:sp>
      <p:pic>
        <p:nvPicPr>
          <p:cNvPr id="6" name="Content Placeholder 5" descr="TP_tmp.png"/>
          <p:cNvPicPr>
            <a:picLocks noGrp="1" noChangeAspect="1"/>
          </p:cNvPicPr>
          <p:nvPr>
            <p:ph idx="1"/>
            <p:custDataLst>
              <p:tags r:id="rId1"/>
            </p:custDataLst>
          </p:nvPr>
        </p:nvPicPr>
        <p:blipFill>
          <a:blip r:embed="rId5" cstate="print"/>
          <a:stretch>
            <a:fillRect/>
          </a:stretch>
        </p:blipFill>
        <p:spPr>
          <a:xfrm>
            <a:off x="685800" y="685800"/>
            <a:ext cx="3865339" cy="558292"/>
          </a:xfrm>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8</a:t>
            </a:fld>
            <a:endParaRPr lang="en-US" altLang="en-US"/>
          </a:p>
        </p:txBody>
      </p:sp>
      <p:pic>
        <p:nvPicPr>
          <p:cNvPr id="9" name="Picture 8" descr="TP_tmp.png"/>
          <p:cNvPicPr>
            <a:picLocks noChangeAspect="1"/>
          </p:cNvPicPr>
          <p:nvPr>
            <p:custDataLst>
              <p:tags r:id="rId2"/>
            </p:custDataLst>
          </p:nvPr>
        </p:nvPicPr>
        <p:blipFill>
          <a:blip r:embed="rId6" cstate="print"/>
          <a:stretch>
            <a:fillRect/>
          </a:stretch>
        </p:blipFill>
        <p:spPr>
          <a:xfrm>
            <a:off x="533400" y="2667000"/>
            <a:ext cx="7417323" cy="27691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P_tmp.png"/>
          <p:cNvPicPr>
            <a:picLocks noChangeAspect="1"/>
          </p:cNvPicPr>
          <p:nvPr>
            <p:custDataLst>
              <p:tags r:id="rId1"/>
            </p:custDataLst>
          </p:nvPr>
        </p:nvPicPr>
        <p:blipFill>
          <a:blip r:embed="rId5" cstate="print"/>
          <a:stretch>
            <a:fillRect/>
          </a:stretch>
        </p:blipFill>
        <p:spPr bwMode="auto">
          <a:xfrm>
            <a:off x="609593" y="381000"/>
            <a:ext cx="6802432" cy="609601"/>
          </a:xfrm>
          <a:prstGeom prst="rect">
            <a:avLst/>
          </a:prstGeom>
          <a:noFill/>
          <a:ln/>
          <a:effectLst/>
        </p:spPr>
      </p:pic>
      <p:sp>
        <p:nvSpPr>
          <p:cNvPr id="4" name="Slide Number Placeholder 3"/>
          <p:cNvSpPr>
            <a:spLocks noGrp="1"/>
          </p:cNvSpPr>
          <p:nvPr>
            <p:ph type="sldNum" sz="quarter" idx="12"/>
          </p:nvPr>
        </p:nvSpPr>
        <p:spPr/>
        <p:txBody>
          <a:bodyPr/>
          <a:lstStyle/>
          <a:p>
            <a:pPr>
              <a:defRPr/>
            </a:pPr>
            <a:fld id="{E96E52FC-A2BF-46C6-811F-6DA475FD4DE0}" type="slidenum">
              <a:rPr lang="en-US" altLang="en-US" smtClean="0"/>
              <a:pPr>
                <a:defRPr/>
              </a:pPr>
              <a:t>9</a:t>
            </a:fld>
            <a:endParaRPr lang="en-US" altLang="en-US"/>
          </a:p>
        </p:txBody>
      </p:sp>
      <p:pic>
        <p:nvPicPr>
          <p:cNvPr id="10" name="Picture 9" descr="TP_tmp.png"/>
          <p:cNvPicPr>
            <a:picLocks noChangeAspect="1"/>
          </p:cNvPicPr>
          <p:nvPr>
            <p:custDataLst>
              <p:tags r:id="rId2"/>
            </p:custDataLst>
          </p:nvPr>
        </p:nvPicPr>
        <p:blipFill>
          <a:blip r:embed="rId6" cstate="print"/>
          <a:stretch>
            <a:fillRect/>
          </a:stretch>
        </p:blipFill>
        <p:spPr>
          <a:xfrm>
            <a:off x="304800" y="2286000"/>
            <a:ext cx="8534400" cy="3224107"/>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DAN@OLDLMPNFUVWXYL44" val="3511"/>
  <p:tag name="DEFAULTDISPLAYSOURCE" val="\documentclass{article}\pagestyle{empty}&#10;\begin{document}&#10;&#10;\end{document}&#10;"/>
  <p:tag name="EMBEDFONTS" val="1"/>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10;\[&#10;{\Phi ^{DP2}}(i,{\bar {\bf a}}_i,{\bar {\bf s}}^P_i,j,{\bar {\bf s}}^Q_j, f(t)) &#10;=&#10;{{\bar {\bf a}}_i}^T {\bf A}^T_i  {\bf d}_{ij}  - f(t)&#10;= {{{\bf a}}_i}^T{\bf d}_{ij} - f(t)&#10;=&#10;0&#10;\]&#10;&#10;&#10;\item It follows that&#10;\[\begin{array}{lll}&#10; {\Phi}_{{\bf q}_i, {\bf q}_j}^{DP2} \left( {\bf a}_i,{\bf d}_{ij} \right) &amp; = &amp; {\bf a}_i^T ( {\bf d}_{ij} )_{{\bf q}_i, {\bf q}_j} + {\bf d}_{ij}^T ( {\bf a}_i )_{{\bf q}_i, {\bf q}_j} \vspace{0.8cm} \\ &#10;&amp; = &amp; {\bf a}_i^T &#10;  [\begin{array}{cccc}&#10;   -{\bf I}_3 &amp;  - {\bf B}({\bf p}_i, {\bar {\bf s}}_i^P) &amp; {\bf I}_3 &amp; {\bf B} ({\bf p}_j, {\bar {\bf s}}_j^Q) &#10;\end{array}] + {\bf d}_{ij}^T [\begin{array}{cccc}&#10;   {\bf 0} &amp; {\bf B}( {\bf p}_i, {\bar {\bf a}}_i ) &amp; {\bf 0} &amp; {\bf 0}  &#10;\end{array} ] \vspace{0.8cm} \\ &#10;  &amp; = &amp; [ \begin{array}{ccccccc}&#10;    - {\bf a}_i^T &amp; &amp; {\bf d}_{ij}^T {\bf B}({\bf p}_i, {\bar {\bf s}}_i^P) - {\bf a}_i^T {\bf B}({\bf p}_i, {\bar {\bf s}}_i^P) &amp; &amp; {\bf a}_i^T &amp; &amp; {\bf a}_i^T {\bf B}({\bf p}_j, {\bar {\bf s}}_j^Q)  &#10;\end{array} ] &#10; \end{array}\]&#10; &#10;\end{itemize}&#10;\end{document}&#10;"/>
  <p:tag name="FILENAME" val="TP_tmp"/>
  <p:tag name="FORMAT" val="png16m"/>
  <p:tag name="RES" val="1200"/>
  <p:tag name="BLEND" val="0"/>
  <p:tag name="TRANSPARENT" val="0"/>
  <p:tag name="TBUG" val="0"/>
  <p:tag name="ALLOWFS" val="0"/>
  <p:tag name="ORIGWIDTH" val="405"/>
  <p:tag name="PICTUREFILESIZE" val="10939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 ${\bf \Phi}^{D}_{\bf r}$ and ${\bf \Phi}^{D}_{\bf p}$ &#10;\end{document}&#10;"/>
  <p:tag name="FILENAME" val="TP_tmp"/>
  <p:tag name="FORMAT" val="png16m"/>
  <p:tag name="RES" val="1200"/>
  <p:tag name="BLEND" val="0"/>
  <p:tag name="TRANSPARENT" val="0"/>
  <p:tag name="TBUG" val="0"/>
  <p:tag name="ALLOWFS" val="0"/>
  <p:tag name="ORIGWIDTH" val="123"/>
  <p:tag name="PICTUREFILESIZE" val="8474"/>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egin{itemize}&#10; \item Recall that the GCon-D assumes the expression&#10;\[&#10;\begin{array}{rcl}&#10;{\Phi ^{D}}(i,{\bar {\bf s}}^P_i,j,{\bar {\bf s}}^Q_j, f(t)) &#10;&amp; = &amp;&#10;{\bf d}_{ij}^T {\bf d}_{ij} - f(t) \vspace{0.3cm} &#10;=&#10;0&#10;\end{array}&#10;\]&#10;&#10;\item It follows that &#10;\[&#10;\begin{array}{ccl}&#10; {\Phi}_{{\bf q}_i, {\bf q}_j}^{D} &amp; = &amp; ( {\bf d}_{ij}^T {\bf d}_{ij})_{{\bf q}_i, {\bf q}_j}  = 2 {\bf d}_{ij}^T [{\bf d}_{ij}]_{{\bf q}_i, {\bf q}_j} \vspace{0.8cm} \\ &#10;  &amp; = &amp; 2 {\bf d}_{ij}^T &#10;[  &#10;\begin{array}{ccccccc}&#10;   -{\bf I}_3 &amp; &amp;  - {\bf B}({\bf p}_i, {\bar {\bf s}}_i^P) &amp; &amp; {\bf I}_3 &amp; &amp; {\bf B} ({\bf p}_j, {\bar {\bf s}}_j^Q)&#10;\end{array} &#10;] \vspace{0.8cm} \\ &#10;  &amp; = &amp; [ \begin{array}{ccccccc}&#10;    - 2{\bf d}_{ij}^T &amp; &amp; -2{\bf d}_{ij}^T {\bf B}({\bf p}_i, {\bar {\bf s}}_i^P) &amp; &amp; 2{\bf d}_{ij}^T &amp; &amp; 2{\bf d}_{ij}^T {\bf B}({\bf p}_j, {\bar {\bf s}}_j^Q)  &#10;\end{array} ] &#10;&#10;\end{array}&#10;\]&#10;&#10;\end{itemize}&#10;\end{document}&#10;"/>
  <p:tag name="FILENAME" val="TP_tmp"/>
  <p:tag name="FORMAT" val="png16m"/>
  <p:tag name="RES" val="1200"/>
  <p:tag name="BLEND" val="0"/>
  <p:tag name="TRANSPARENT" val="0"/>
  <p:tag name="TBUG" val="0"/>
  <p:tag name="ALLOWFS" val="0"/>
  <p:tag name="ORIGWIDTH" val="319"/>
  <p:tag name="PICTUREFILESIZE" val="9705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CD: ${\bf \Phi}^{CD}_{\bf r}$ and ${\bf \Phi}^{CD}_{\bf p}$ &#10;\end{document}&#10;"/>
  <p:tag name="FILENAME" val="TP_tmp"/>
  <p:tag name="FORMAT" val="png16m"/>
  <p:tag name="RES" val="1200"/>
  <p:tag name="BLEND" val="0"/>
  <p:tag name="TRANSPARENT" val="0"/>
  <p:tag name="TBUG" val="0"/>
  <p:tag name="ALLOWFS" val="0"/>
  <p:tag name="ORIGWIDTH" val="143"/>
  <p:tag name="PICTUREFILESIZE" val="9908"/>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the GCon-CD assumes the expression&#10;\[&#10;{\Phi ^{CD}}( {\bf c}, i,{\bar {\bf s}}^P_i,j,{\bar {\bf s}}^Q_j, f(t) ) &#10;= &#10;{\bf c}^T {\bf d}_{ij} - f(t)&#10;=&#10;0&#10;\]&#10;&#10;\item It follows that &#10;\[&#10;\begin{array}{ccl}&#10; {\Phi}_{{\bf q}_i, {\bf q}_j}^{D} &amp; = &amp; ( {\bf c}^T {\bf d}_{ij})_{{\bf q}_i, {\bf q}_j}  =  {\bf c}^T [{\bf d}_{ij}]_{{\bf q}_i, {\bf q}_j} \vspace{0.8cm} \\ &#10;  &amp; = &amp; {\bf c}^T &#10;[  &#10;\begin{array}{ccccccc}&#10;   -{\bf I}_3 &amp; &amp;  - {\bf B}({\bf p}_i, {\bar {\bf s}}_i^P) &amp; &amp; {\bf I}_3 &amp; &amp; {\bf B} ({\bf p}_j, {\bar {\bf s}}_j^Q)&#10;\end{array} &#10;]  \vspace{0.8cm} \\ &#10;  &amp; = &amp; &#10;[  &#10;\begin{array}{ccccccc}&#10;   -{\bf c}^T  &amp; &amp;  - {\bf c}^T {\bf B}({\bf p}_i, {\bar {\bf s}}_i^P) &amp; &amp; {\bf c}^T  &amp; &amp; {\bf c}^T {\bf B} ({\bf p}_j, {\bar {\bf s}}_j^Q)&#10;\end{array} &#10;]&#10;\end{array}&#10;\]&#10;&#10;\end{itemize}&#10;\end{document}&#10;"/>
  <p:tag name="FILENAME" val="TP_tmp"/>
  <p:tag name="FORMAT" val="png16m"/>
  <p:tag name="RES" val="1200"/>
  <p:tag name="BLEND" val="0"/>
  <p:tag name="TRANSPARENT" val="0"/>
  <p:tag name="TBUG" val="0"/>
  <p:tag name="ALLOWFS" val="0"/>
  <p:tag name="ORIGWIDTH" val="305"/>
  <p:tag name="PICTUREFILESIZE" val="8857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egin{array}{c}&#10;\mbox{End Computing Partial Derivatives} \quad {\bf \Phi}_{\bf r} \quad \mbox{and} \quad {\bf \Phi}_{\bf p} \vspace{0.5cm} \\&#10;\mbox{Start Computing } {\bar {\bf \Pi}}.&#10;\end{array}&#10;\]&#10;\end{document}&#10;"/>
  <p:tag name="FILENAME" val="TP_tmp"/>
  <p:tag name="FORMAT" val="png16m"/>
  <p:tag name="RES" val="1200"/>
  <p:tag name="BLEND" val="0"/>
  <p:tag name="TRANSPARENT" val="0"/>
  <p:tag name="TBUG" val="0"/>
  <p:tag name="ALLOWFS" val="0"/>
  <p:tag name="ORIGWIDTH" val="227"/>
  <p:tag name="PICTUREFILESIZE" val="21491"/>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usepackage[left=2.0cm,right=2.0cm]{geometry} &#10;&#10;\begin{document}&#10;\begin{itemize}&#10;\item Recall that in last lecture we commented on some notation used in Haug's book (table 9.4.1, pp. 357; Professor Haug provided last week a handout that addresses these issues and I will post on the class website under link &quot;Chapter 9 Supplement&quot;).  We concluded that:&#10;\begin{itemize}&#10; \item {\textit{By definition}}, ${\bar {\bf \Pi}}$ is  the coefficient matrix that multiplies ${\bar {\bf \omega}}$ in the expression of the time derivative ${\dot {\bf \Phi}}({\bf q}, t)$ \\&#10; \item The ${\bf \Phi}_{{\bar {\pi}}}$ of the book is denoted in this class by ${\bar {\bf \Pi}}$  \\&#10; \item ${{\bar {\pi}}}$ is not a variable  \\&#10; \item ${\bf \Phi}_{{\bar {\pi}}}$ is not a partial derivative  &#10;\end{itemize}&#10;&#10;\item The matrix $ {\color{red}{\bar {\bf R}}} = \left[ { {{\bf {\Phi}}}_{\bf r}  \; \; {\bar{\bf \Pi}}  }\right] $ was introduced and used to get the velocities ${\dot {\bf r}}$ and ${\bar{\bf \omega}}$ (instead of ${\dot {\bf r}}$ and ${\dot {\bf p}}$):&#10;\[&#10;\frac{\mbox{d} {\bf {\Phi}}({\bf r}, {\bf p}, t)}{\mbox{d} t}&#10;=&#10;{{\bf {\Phi}}}_{\bf r} {\dot {\bf r}} + {\bar {\bf \Pi}} {\bar {\bf \omega}}  + {{\bf {\Phi}}}_{t} &#10;=&#10;\left[ { {{\bf {\Phi}}}_{\bf r} \;\; {\bar{\bf \Pi}} } \right]  \left[{\begin{array}{c}{\dot {\bf r}} \\ {\bar {\bf \omega}} \end{array} }\right] + {{\bf {\Phi}}}_{t} &#10;=&#10;{\bf 0}_{6nb}&#10;\Rightarrow&#10;{\bar{\bf R}} \left[{\begin{array}{c}{\dot {\bf r}} \\ {\bar {\bf \omega}} \end{array} }\right] = {\bf \nu}_{6nb}&#10;\]&#10;&#10;&#10;\item Note that a similar matrix ${\color{red}{\bf R}} = \left[ { {{\bf {\Phi}}}_{\bf r}  \; \; {{\bf \Pi}}  }\right] $ can be introduced, used to compute ${\dot {\bf r}}$ and ${{\bf \omega}}$:&#10;\[&#10;\frac{\mbox{d} {\bf {\Phi}}({\bf r}, {\bf p}, t)}{\mbox{d} t}&#10;=&#10;{{\bf {\Phi}}}_{\bf r} {\dot {\bf r}} + { {\bf \Pi}} {{\bf \omega}}  + {{\bf {\Phi}}}_{t} &#10;=&#10;\left[ { {{\bf {\Phi}}}_{\bf r} \;\; {{\bf \Pi}} } \right]  \left[{\begin{array}{c}{\dot {\bf r}} \\ {{\bf \omega}} \end{array} }\right] + {{\bf {\Phi}}}_{t} &#10;=&#10;{\bf 0}_{6nb}&#10;\Rightarrow&#10;{{\bf R}} \left[{\begin{array}{c}{\dot {\bf r}} \\ { {\bf \omega}} \end{array} }\right] = {\bf \nu}_{6nb}&#10;\]&#10;&#10;\end{itemize}&#10; &#10;\end{document}&#10;"/>
  <p:tag name="FILENAME" val="TP_tmp"/>
  <p:tag name="FORMAT" val="png16m"/>
  <p:tag name="RES" val="1200"/>
  <p:tag name="BLEND" val="0"/>
  <p:tag name="TRANSPARENT" val="0"/>
  <p:tag name="TBUG" val="0"/>
  <p:tag name="ALLOWFS" val="0"/>
  <p:tag name="ORIGWIDTH" val="484"/>
  <p:tag name="PICTUREFILESIZE" val="244414"/>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Computing ${\bar {\bf \Pi}}$\end{document}&#10;"/>
  <p:tag name="FILENAME" val="TP_tmp"/>
  <p:tag name="FORMAT" val="png16m"/>
  <p:tag name="RES" val="1200"/>
  <p:tag name="BLEND" val="0"/>
  <p:tag name="TRANSPARENT" val="0"/>
  <p:tag name="TBUG" val="0"/>
  <p:tag name="ALLOWFS" val="0"/>
  <p:tag name="ORIGWIDTH" val="61"/>
  <p:tag name="PICTUREFILESIZE" val="405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P1: ${\bar {\bf \Pi}}^{DP1}_i$ and ${\bar {\bf \Pi}}^{DP1}_j$ &#10;\end{document}&#10;"/>
  <p:tag name="FILENAME" val="TP_tmp"/>
  <p:tag name="FORMAT" val="png16m"/>
  <p:tag name="RES" val="1200"/>
  <p:tag name="BLEND" val="0"/>
  <p:tag name="TRANSPARENT" val="0"/>
  <p:tag name="TBUG" val="0"/>
  <p:tag name="ALLOWFS" val="0"/>
  <p:tag name="ORIGWIDTH" val="157"/>
  <p:tag name="PICTUREFILESIZE" val="9692"/>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2.5cm,right=2.5cm]{geometry} &#10;\usepackage{bbm}&#10;\begin{document}&#10;&#10;\begin{itemize}&#10; \item Recall that &#10;\[&#10;{\Phi ^{DP1}}(i,{\bar {\bf a}}_i,j,{\bar {\bf a}}_j, f(t)) &#10;=&#10;{{\bar {\bf a}}_i}^T {\bf A}^T_i  {\bf A}_j {\bar {\bf a}}_j - f(t)&#10;=&#10;{{{\bf a}}_i}^T {{\bf a}}_j - f(t)&#10;=&#10;0&#10;\]&#10;&#10;\item Then, it follows that &#10;\[&#10;\begin{array}{rcl}&#10;{\dot {\Phi}}^{DP1}(i,{\bar {\bf a}}_i,j,{\bar {\bf a}}_j, f(t)) &#10;&amp; = &amp;&#10;{{\bar {\bf a}}_i}^T {\bf A}^T_i  {\dot {\bf A}}_j {\bar {\bf a}}_j &#10;+&#10;{{\bar {\bf a}}_j}^T {\bf A}^T_j  {\dot {\bf A}}_i {\bar {\bf a}}_i &#10;- &#10;{\dot f}(t) \vspace{0.3cm} \\&#10;&amp; = &amp;&#10;{{\bar {\bf a}}_i}^T {\bf A}^T_i  {{\bf A}}_j {\tilde {\bar {\bf \omega}}}_j {\bar {\bf a}}_j &#10;+&#10;{{\bar {\bf a}}_j}^T {\bf A}^T_j  {{\bf A}}_i {\tilde {\bar {\bf \omega}}}_i {\bar {\bf a}}_i &#10;- &#10;{\dot f}(t) \vspace{0.3cm} \\&#10;&amp; = &amp;&#10;- {{\bar {\bf a}}_i}^T {\bf A}^T_i  {{\bf A}}_j {\tilde {\bar {\bf a}}}_j {\bar {\bf \omega}}_j &#10;-&#10;{{\bar {\bf a}}_j}^T {\bf A}^T_j  {{\bf A}}_i {\tilde {\bar {\bf a}}}_i {\bar {\bf \omega}}_i &#10;- &#10;{\dot f}(t) &#10;\end{array}&#10;\]&#10;&#10;\item Therefore, we end up with &#10;\[&#10;{\bar {\bf \Pi}}^{DP1}_i&#10;=&#10;-{{\bar {\bf a}}_j}^T {\bf A}^T_j  {{\bf A}}_i {\tilde {\bar {\bf a}}}_i &#10;\quad \quad \mbox{AND} \quad \quad &#10;{\bar {\bf \Pi}}^{DP1}_j&#10;=&#10;- {{\bar {\bf a}}_i}^T {\bf A}^T_i  {{\bf A}}_j {\tilde {\bar {\bf a}}}_j &#10;\]&#10;\end{itemize}&#10;\end{document}&#10;"/>
  <p:tag name="FILENAME" val="TP_tmp"/>
  <p:tag name="FORMAT" val="png16m"/>
  <p:tag name="RES" val="1200"/>
  <p:tag name="BLEND" val="0"/>
  <p:tag name="TRANSPARENT" val="0"/>
  <p:tag name="TBUG" val="0"/>
  <p:tag name="ALLOWFS" val="0"/>
  <p:tag name="ORIGWIDTH" val="376"/>
  <p:tag name="PICTUREFILESIZE" val="115811"/>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bar {\bf \Pi}}  template TPT1  env TPENV1  fore 0  back 16777215  eqnno 1"/>
  <p:tag name="FILENAME" val="TP_tmp"/>
  <p:tag name="ORIGWIDTH" val="9"/>
  <p:tag name="PICTUREFILESIZE" val="563"/>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10;\[&#10;{\Phi ^{DP2}}(i,{\bar {\bf a}}_i,{\bar {\bf s}}^P_i,j,{\bar {\bf s}}^Q_j, f(t)) &#10;=&#10;{{\bar {\bf a}}_i}^T {\bf A}^T_i  {\bf d}_{ij}  - f(t)&#10;= {{{\bf a}}_i}^T{\bf d}_{ij} - f(t)&#10;=&#10;0&#10;\]&#10;&#10;&#10;\item It follows that&#10;\[&#10;\begin{array}{lll}&#10; {\dot {\Phi}}^{DP2} \left( {\bf a}_i,{\bf d}_{ij} \right) &amp; = &amp; {\bf a}_i^T  {\dot {\bf d}}_{ij}  + {\bf d}_{ij}^T  {\dot {\bf a}}_i  - {\dot f}(t) \vspace{0.8cm} \\ &#10;&amp; = &amp; \ldots&#10; \end{array}&#10;\]&#10;&#10;\item Just like before, move ${\bar {\bf \omega}}_i$ and ${\bar {\bf \omega}}_j$ at the right end of the terms in which they show up to obtain that &#10;&#10;\[&#10;{\bar {\bf \Pi}}^{DP2}_i = {\bar {\bf a}}_i^T {\tilde {\bar {\bf s}}}^P_i - {\bf d}_{ij}^T {\bf A}_i {\tilde {\bar {\bf a}}}_i&#10;\quad \quad \mbox{AND} \quad \quad &#10;{\bar {\bf \Pi}}^{DP2}_j = - {\bar {\bf a}}_i^T {\bf A}_i^T {\bf A}_j {\tilde {\bar {\bf s}}}^Q_j&#10;\]&#10; &#10;\end{itemize}&#10;\end{document}&#10;"/>
  <p:tag name="FILENAME" val="TP_tmp"/>
  <p:tag name="FORMAT" val="png16m"/>
  <p:tag name="RES" val="1200"/>
  <p:tag name="BLEND" val="0"/>
  <p:tag name="TRANSPARENT" val="0"/>
  <p:tag name="TBUG" val="0"/>
  <p:tag name="ALLOWFS" val="0"/>
  <p:tag name="ORIGWIDTH" val="329"/>
  <p:tag name="PICTUREFILESIZE" val="11186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P2: ${\bar {\bf \Pi}}^{DP2}_i$ and ${\bar {\bf \Pi}}^{DP2}_j$ &#10;\end{document}&#10;"/>
  <p:tag name="FILENAME" val="TP_tmp"/>
  <p:tag name="FORMAT" val="png16m"/>
  <p:tag name="RES" val="1200"/>
  <p:tag name="BLEND" val="0"/>
  <p:tag name="TRANSPARENT" val="0"/>
  <p:tag name="TBUG" val="0"/>
  <p:tag name="ALLOWFS" val="0"/>
  <p:tag name="ORIGWIDTH" val="158"/>
  <p:tag name="PICTUREFILESIZE" val="10552"/>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the GCon-D assumes the expression&#10;\[&#10;\begin{array}{rcl}&#10;{\Phi ^{D}}(i,{\bar {\bf s}}^P_i,j,{\bar {\bf s}}^Q_j, f(t)) &#10;&amp; = &amp;&#10;{\bf d}_{ij}^T {\bf d}_{ij} - f(t) \vspace{0.3cm} &#10;=&#10;0&#10;\end{array}&#10;\]&#10;&#10;\item It follows that &#10;\[&#10;\begin{array}{ccl}&#10; {\dot {\Phi}}^{D} &amp; = &amp; 2 {\bf d}_{ij}^T {\dot {\bf d}}_{ij} - {\dot f}(t) \vspace{0.8cm} \\ &#10;  &amp; = &amp; \ldots&#10;\end{array}&#10;\]&#10;&#10;\item Just like before, move ${\bar {\bf \omega}}_i$ and ${\bar {\bf \omega}}_j$ at the right end of the terms in which they show up to obtain that &#10;\[&#10;{\bar {\bf \Pi}}^{D}_i = 2 {\bf d}_{ij}^T {\bf A}_i {\tilde {\bar {\bf s}}}^P_i&#10;\quad \quad \mbox{AND} \quad \quad &#10;{\bar {\bf \Pi}}^{D}_j = - 2 {\bf d}_{ij}^T {\bf A}_j {\tilde {\bar {\bf s}}}^Q_j&#10;\]&#10;&#10;\end{itemize}&#10;\end{document}&#10;"/>
  <p:tag name="FILENAME" val="TP_tmp"/>
  <p:tag name="FORMAT" val="png16m"/>
  <p:tag name="RES" val="1200"/>
  <p:tag name="BLEND" val="0"/>
  <p:tag name="TRANSPARENT" val="0"/>
  <p:tag name="TBUG" val="0"/>
  <p:tag name="ALLOWFS" val="0"/>
  <p:tag name="ORIGWIDTH" val="329"/>
  <p:tag name="PICTUREFILESIZE" val="107537"/>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 ${\bar {\bf \Pi}}^{D}_i$ and ${\bar {\bf \Pi}}^{D}_j$ &#10;\end{document}&#10;"/>
  <p:tag name="FILENAME" val="TP_tmp"/>
  <p:tag name="FORMAT" val="png16m"/>
  <p:tag name="RES" val="1200"/>
  <p:tag name="BLEND" val="0"/>
  <p:tag name="TRANSPARENT" val="0"/>
  <p:tag name="TBUG" val="0"/>
  <p:tag name="ALLOWFS" val="0"/>
  <p:tag name="ORIGWIDTH" val="124"/>
  <p:tag name="PICTUREFILESIZE" val="8350"/>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the GCon-D assumes the expression&#10;\[&#10;{\Phi ^{CD}}( {\bf c}, i,{\bar {\bf s}}^P_i,j,{\bar {\bf s}}^Q_j, f(t) ) &#10;= &#10;{\bf c}^T {\bf d}_{ij} - f(t)&#10;=&#10;0&#10;\]&#10;&#10;\item It follows that &#10;\[&#10;\begin{array}{ccl}&#10; {\dot {\Phi}}^{D} &amp; = &amp; {\bf c}^T {\dot {\bf d}}_{ij} - {\dot f}(t)\vspace{0.8cm} \\ &#10;  &amp; = &amp; \ldots&#10;\end{array}&#10;\]&#10;&#10;\item Just like before, move ${\bar {\bf \omega}}_i$ and ${\bar {\bf \omega}}_j$ at the right end of the terms in which they show up to obtain that &#10;\[&#10;{\bar {\bf \Pi}}^{D}_i = {\bf c}^T {\bf A}_i {\tilde {\bar {\bf s}}}^P_i&#10;\quad \quad \mbox{AND} \quad \quad &#10;{\bar {\bf \Pi}}^{D}_j = - {\bf c}^T {\bf A}_j {\tilde {\bar {\bf s}}}^Q_j&#10;\]&#10;&#10;\end{itemize}&#10;&#10;\end{document}&#10;"/>
  <p:tag name="FILENAME" val="TP_tmp"/>
  <p:tag name="FORMAT" val="png16m"/>
  <p:tag name="RES" val="1200"/>
  <p:tag name="BLEND" val="0"/>
  <p:tag name="TRANSPARENT" val="0"/>
  <p:tag name="TBUG" val="0"/>
  <p:tag name="ALLOWFS" val="0"/>
  <p:tag name="ORIGWIDTH" val="329"/>
  <p:tag name="PICTUREFILESIZE" val="102847"/>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CD: ${\bar {\bf \Pi}}^{CD}_i$ and ${\bar {\bf \Pi}}^{CD}_j$ &#10;\end{document}&#10;"/>
  <p:tag name="FILENAME" val="TP_tmp"/>
  <p:tag name="FORMAT" val="png16m"/>
  <p:tag name="RES" val="1200"/>
  <p:tag name="BLEND" val="0"/>
  <p:tag name="TRANSPARENT" val="0"/>
  <p:tag name="TBUG" val="0"/>
  <p:tag name="ALLOWFS" val="0"/>
  <p:tag name="ORIGWIDTH" val="144"/>
  <p:tag name="PICTUREFILESIZE" val="9826"/>
</p:tagLst>
</file>

<file path=ppt/tags/tag2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left=3.cm,right=3.cm]{geometry} &#10;\begin{document}&#10;&#10;\begin{itemize}&#10; \item These final thoughts are motivated by the fact that when dealing with Euler Parameters we need to clarify what exactly we mean by ${\bf \Phi}({\bf q},t)$&#10; \item Up to this point, we said that&#10;\[&#10;{\bf \Phi}({\bf q}, t)&#10;=&#10;\left[{&#10;\begin{array}{c}&#10;{\bf \Phi}^K({\bf q}) \vspace{0.3cm}\\&#10;{\bf \Phi}^D({\bf q}, t)&#10;\end{array}&#10;}\right]&#10;\]&#10;&#10; \item It turns out that this is painting a picture with too wide of a brush.  Specifically, since I work with Euler Parameters I will also have to explicitly include in ©(q,t) the Euler Parameter normalization constraints&#10;&#10;\item We will make the following distinction from now on (two notation conventions): &#10; &#10;\begin{itemize}&#10;\item We will denote by ${\bf \Phi}^{\bf p}$ the specific set of $nb$ Euler Parameter normalization constraints:&#10;\[&#10;{\bf \Phi}^{\bf p}({\bf q}) = {\bf \Phi}^{\bf p}({\bf r}, {\bf p}) = {\bf \Phi}^{\bf p}({\bf p})&#10;=&#10;\left[{&#10;\begin{array}{c}&#10;{\bf p}^T_1 {\bf p}_1 - 1.0 \\&#10;\cdots \\&#10;{\bf p}^T_{nb} \; {\bf p}_{nb} - 1.0 &#10;\end{array}&#10;}\right]&#10;\]&#10; &#10;\item We will denote by ${\bf \Phi}^K({\bf q})$ the set of ACE that are associated with a GCon present in the system&#10;\end{itemize}&#10;&#10;\end{itemize}&#10;\end{document}&#10;"/>
  <p:tag name="FILENAME" val="TP_tmp"/>
  <p:tag name="FORMAT" val="png16m"/>
  <p:tag name="RES" val="1200"/>
  <p:tag name="BLEND" val="0"/>
  <p:tag name="TRANSPARENT" val="0"/>
  <p:tag name="TBUG" val="0"/>
  <p:tag name="ALLOWFS" val="0"/>
  <p:tag name="ORIGWIDTH" val="427"/>
  <p:tag name="PICTUREFILESIZE" val="220348"/>
</p:tagLst>
</file>

<file path=ppt/tags/tag2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Final Comments on the Content of ${\bf \Phi}({\bf q}, t)$&#10;\end{document}&#10;"/>
  <p:tag name="FILENAME" val="TP_tmp"/>
  <p:tag name="FORMAT" val="png16m"/>
  <p:tag name="RES" val="1200"/>
  <p:tag name="BLEND" val="0"/>
  <p:tag name="TRANSPARENT" val="0"/>
  <p:tag name="TBUG" val="0"/>
  <p:tag name="ALLOWFS" val="0"/>
  <p:tag name="ORIGWIDTH" val="186"/>
  <p:tag name="PICTUREFILESIZE" val="9562"/>
</p:tagLst>
</file>

<file path=ppt/tags/tag2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usepackage[left=3.3cm,right=3.9cm]{geometry} &#10;\begin{document}&#10;&#10;&#10;\begin{itemize}&#10; \item Subsequently, when carrying out Velocity Analysis, if solving for ${\dot {\bf r}}$ and ${\dot {\bf p}}$, you have to include ${\bf \Phi}^{\bf p}={\bf 0}_{nb}$ in the set of constraints ${\bf \Phi}({\bf q}, t)$&#10; &#10;\begin{itemize}&#10; \item Justification: although not stemming from a GCon, the Euler Parameter normalization constraints are nonetheless constraints induced by the particular choice of generalized coordinates.  It's important to make this distinction between ACEs (a) stemming from the geometry of the motion (from GCon's), and (b) induced by the choice of generalized coordinates we've decided to work with (normalization constraints for ${\bf p}$, in our case).&#10;\end{itemize}&#10;&#10; \item Note that for the Velocity and Acceleration right-hand side of the linear equations, you have:&#10; \[&#10; \nu^{\bf p} = {\bf 0}_{nb} &#10; \quad \quad {\color{red} \&amp;} \quad \quad &#10; \gamma^{\bf p} =&#10;  \left[{&#10;  \begin{array}{c}&#10;  -2 {\dot {\bf p}}^T_1 {\dot {\bf p}}_1 \vspace{0.05cm}\\&#10;  \cdots \vspace{0.05cm} \\&#10;  -2 {\dot {\bf p}}^T_{nb} \; {\dot {\bf p}}_{nb} \\&#10;  \end{array}&#10;  }\right]&#10; \]&#10; &#10; \item Notice that you don't have to be concerned with the Euler Parameter normalization constraints (their time derivative, that is) if you solve for ${\dot {\bf r}}$ and ${\bar {\bf \omega}}$.  Since you compute ${\dot {\bf p}}$ as ${\dot {\bf p}} = \frac{1}{2}{\bf G}^T {{\bar {\bf \omega}}}$, the velocity constraints associated with the Euler Parameter normalization constraints are automatically satisfied  (Problem 2 of today's Homework ).&#10; &#10; &#10;\end{itemize}&#10;\end{document}&#10;"/>
  <p:tag name="FILENAME" val="TP_tmp"/>
  <p:tag name="FORMAT" val="png16m"/>
  <p:tag name="RES" val="1200"/>
  <p:tag name="BLEND" val="0"/>
  <p:tag name="TRANSPARENT" val="0"/>
  <p:tag name="TBUG" val="0"/>
  <p:tag name="ALLOWFS" val="0"/>
  <p:tag name="ORIGWIDTH" val="393"/>
  <p:tag name="PICTUREFILESIZE" val="259292"/>
</p:tagLst>
</file>

<file path=ppt/tags/tag2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Final Comments on the Content of ${\bf \Phi}({\bf q}, t)$&#10;\end{document}&#10;"/>
  <p:tag name="FILENAME" val="TP_tmp"/>
  <p:tag name="FORMAT" val="png16m"/>
  <p:tag name="RES" val="1200"/>
  <p:tag name="BLEND" val="0"/>
  <p:tag name="TRANSPARENT" val="0"/>
  <p:tag name="TBUG" val="0"/>
  <p:tag name="ALLOWFS" val="0"/>
  <p:tag name="ORIGWIDTH" val="186"/>
  <p:tag name="PICTUREFILESIZE" val="956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begin{document}&#10;\begin{itemize}&#10; \item Recall that &#10;\[&#10;{\Phi ^{DP1}}(i,{\bar {\bf a}}_i,j,{\bar {\bf a}}_j, f(t)) &#10;=&#10;{{\bar {\bf a}}_i}^T {\bf A}^T_i  {\bf A}_j {\bar {\bf a}}_j - f(t)&#10;=&#10;{{{\bf a}}_i}^T {{\bf a}}_j - f(t)&#10;=&#10;0&#10;\]&#10;&#10;\item Then, it follows that &#10;\[&#10;\begin{array}{rcl}&#10; \frac{\partial {\Phi ^{DP1}}}{\partial {\bf r}_i} = {\bf 0}_{1\times 3} &amp; &amp;  \frac{\partial {\Phi ^{DP1}}}{\partial {\bf p}_i} = {\bf a}_{j}^T {\bf B} \left( {\bf p}_{i}, {\bar {\bf a}}_i \right) \vspace{0.5cm} \\&#10; \frac{\partial {\Phi ^{DP1}}}{\partial {\bf r}_j} = {\bf 0}_{1\times 3} &amp; &amp;  \frac{\partial {\Phi ^{DP1}}}{\partial {\bf p}_j} = {\bf a}_{i}^T {\bf B} \left( {\bf p}_{j}, {\bar {\bf a}}_j \right)&#10;\end{array}&#10;\]&#10;&#10;\item Putting it all together (note that ${\Phi}^{DP1}_{\bf q} \in {\mathbbm{R}}^{1 \times 7nb}$) ,&#10;\[&#10;\begin{array}{rcl}&#10;{\Phi}^{DP1}_{\bf q} &#10;&amp; = &amp;  &#10;\left[{\bf 0 }_{1 \times 3} \ldots {\bf 0 }_{1 \times 3} \ldots  {\bf 0 }_{1 \times 3} \ldots \ldots {\bf 0 }_{1 \times 3} \;\; \frac{\partial {\Phi ^{DP1}}}{\partial {\bf p}_i}\;\;  {\bf 0 }_{1 \times 3} \ldots {\bf 0 }_{1 \times 3} \;\; \frac{\partial {\Phi ^{DP1}}}{\partial {\bf p}_j} \; \; {\bf 0 }_{1 \times 3} \ldots  {\bf 0 }_{1 \times 3} \right]  \vspace{2cm} \\&#10;&amp; = &amp; &#10;\left[{\bf 0 }_{1 \times 3} \ldots {\bf 0 }_{1 \times 3} \ldots  {\bf 0 }_{1 \times 3} \ldots \ldots {\bf 0 }_{1 \times 3} \;\; {\bf a}_{j}^T {\bf B} \left( {\bf p}_{i}, {\bar {\bf a}}_i \right) \;\;  {\bf 0 }_{1 \times 3} \ldots {\bf 0 }_{1 \times 3} \;\; {\bf a}_{i}^T {\bf B} \left( {\bf p}_{j}, {\bar {\bf a}}_j \right) \; \; {\bf 0 }_{1 \times 3} \ldots  {\bf 0 }_{1 \times 3} \right]&#10;\end{array}&#10;\]&#10;\end{itemize}&#10;\end{document}&#10;"/>
  <p:tag name="FILENAME" val="TP_tmp"/>
  <p:tag name="FORMAT" val="png16m"/>
  <p:tag name="RES" val="1200"/>
  <p:tag name="BLEND" val="0"/>
  <p:tag name="TRANSPARENT" val="0"/>
  <p:tag name="TBUG" val="0"/>
  <p:tag name="ALLOWFS" val="0"/>
  <p:tag name="ORIGWIDTH" val="457"/>
  <p:tag name="PICTUREFILESIZE" val="171307"/>
</p:tagLst>
</file>

<file path=ppt/tags/tag3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usepackage[left=3cm,right=3cm]{geometry} &#10;\begin{document}&#10;&#10;\begin{itemize}&#10;\item In order to clarify what we mean by ${\bf \Phi}$, we'll use the following notation (superscript F stands for 'Full')&#10;\[&#10;{\bf \Phi}({\bf q}, t)&#10;=&#10;\left[{&#10;\begin{array}{c}&#10;{\bf \Phi}^K({\bf q}) \vspace{0.3cm}\\&#10;{\bf \Phi}^D({\bf q}, t)&#10;\end{array}&#10;}\right]&#10;=&#10;{\bf 0}_{6nb}&#10;\quad \quad \quad \quad &#10;{\bf \Phi}^F({\bf q}, t)&#10;=&#10;\left[{&#10;\begin{array}{c}&#10;{\bf \Phi}^K({\bf q}) \vspace{0.3cm}\\&#10;{\bf \Phi}^D({\bf q}, t) \vspace{0.3cm}\\&#10;{\bf \Phi}^{\bf p}({\bf p})&#10;\end{array}&#10;}\right]&#10;=&#10;{\bf 0}_{7nb}&#10;\]&#10;&#10;\item In Kinematics, when carrying out Position Analysis, one must {\textbf{always} } solve ${\bf \Phi}^F({\bf q}, t) = {\bf 0}_{7nb}$; i.e., a nonlinear system of dimension $7nb$ (as long as we use Euler Parameters as generalized coordinates).&#10;&#10;\item When carrying out Velocity Analysis, one must solve either ${\bf \Phi}^F_{\bf q} {\dot {\bf q}} = {\bf \nu}^F$ (of dimension $7nb$), or ${\bar {\bf R}} \left[{\begin{array}{c}{\dot {\bf r}} \\ { {\bar {\bf \omega}}} \end{array} }\right] = {\bf \nu}$ (of dimension $6nb$), or ${ {\bf R}} \left[{\begin{array}{c}{\dot {\bf r}} \\ {{ {\bf \omega}}} \end{array} }\right] = {\bf \nu}$ (of dimension $6nb$).&#10;&#10;\item When carrying out Acceleration Analysis, one must solve either ${\bf \Phi}^F_{\bf q} {\ddot {\bf q}} = {\bf \gamma}^F$ (of dimension 7nb), or ${\bar {\bf R}} \left[{\begin{array}{c}{\ddot {\bf r}} \\ {\dot {\bar {\bf \omega}}} \end{array} }\right] = {\bf \gamma}$ (of dimension $6nb$), or ${ {\bf R}} \left[{\begin{array}{c}{\ddot {\bf r}} \\ {\dot { {\bf \omega}}} \end{array} }\right] = {\bf \gamma}$ (of dimension $6nb$).&#10;&#10;\end{itemize}&#10;&#10;\end{document}&#10;"/>
  <p:tag name="FILENAME" val="TP_tmp"/>
  <p:tag name="FORMAT" val="png16m"/>
  <p:tag name="RES" val="1200"/>
  <p:tag name="BLEND" val="0"/>
  <p:tag name="TRANSPARENT" val="0"/>
  <p:tag name="TBUG" val="0"/>
  <p:tag name="ALLOWFS" val="0"/>
  <p:tag name="ORIGWIDTH" val="427"/>
  <p:tag name="PICTUREFILESIZE" val="211817"/>
</p:tagLst>
</file>

<file path=ppt/tags/tag3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Final Comments on the Content of ${\bf \Phi}({\bf q}, t)$&#10;\end{document}&#10;"/>
  <p:tag name="FILENAME" val="TP_tmp"/>
  <p:tag name="FORMAT" val="png16m"/>
  <p:tag name="RES" val="1200"/>
  <p:tag name="BLEND" val="0"/>
  <p:tag name="TRANSPARENT" val="0"/>
  <p:tag name="TBUG" val="0"/>
  <p:tag name="ALLOWFS" val="0"/>
  <p:tag name="ORIGWIDTH" val="186"/>
  <p:tag name="PICTUREFILESIZE" val="9562"/>
</p:tagLst>
</file>

<file path=ppt/tags/tag32.xml><?xml version="1.0" encoding="utf-8"?>
<p:tagLst xmlns:a="http://schemas.openxmlformats.org/drawingml/2006/main" xmlns:r="http://schemas.openxmlformats.org/officeDocument/2006/relationships" xmlns:p="http://schemas.openxmlformats.org/presentationml/2006/main">
  <p:tag name="SOURCE" val="\documentclass{slides}\pagestyle{empty}&#10;\usepackage{bbm}&#10;\usepackage{graphics,epsfig}&#10;\usepackage{epsf}&#10;\usepackage{amssymb,amsmath}&#10;\begin{document}&#10;$$\sqrt{x} - \sin{x} = 0$$&#10;\end{document}&#10;"/>
  <p:tag name="EXTERNALNAME" val="txp_fig"/>
  <p:tag name="BLEND" val="False"/>
  <p:tag name="TRANSPARENT" val="False"/>
  <p:tag name="KEEPFILES" val="False"/>
  <p:tag name="DEBUGPAUSE" val="False"/>
  <p:tag name="RESOLUTION" val="1200"/>
  <p:tag name="TIMEOUT" val="(none)"/>
  <p:tag name="BOXWIDTH" val="424"/>
  <p:tag name="BOXHEIGHT" val="362"/>
  <p:tag name="BOXFONT" val="10"/>
  <p:tag name="BOXWRAP" val="False"/>
  <p:tag name="WORKAROUNDTRANSPARENCYBUG" val="False"/>
  <p:tag name="ALLOWFONTSUBSTITUTION" val="False"/>
  <p:tag name="BITMAPFORMAT" val="pngmono"/>
  <p:tag name="ORIGWIDTH" val="140"/>
  <p:tag name="PICTUREFILESIZE" val="5658"/>
</p:tagLst>
</file>

<file path=ppt/tags/tag33.xml><?xml version="1.0" encoding="utf-8"?>
<p:tagLst xmlns:a="http://schemas.openxmlformats.org/drawingml/2006/main" xmlns:r="http://schemas.openxmlformats.org/officeDocument/2006/relationships" xmlns:p="http://schemas.openxmlformats.org/presentationml/2006/main">
  <p:tag name="SOURCE" val="\documentclass{slides}\pagestyle{empty}&#10;\usepackage{bbm}&#10;\usepackage{graphics,epsfig}&#10;\usepackage{epsf}&#10;\usepackage{amssymb,amsmath}&#10;\begin{document}&#10;$$&#10;\left\{&#10;\begin{array}{ccc}&#10;x - e^y  &amp; = &amp; 1 \\&#10;\ln{(1+x)} - \cos{y} &amp; = &amp; 0&#10;\end{array}&#10;\right.&#10;$$&#10;\end{document}&#10;"/>
  <p:tag name="EXTERNALNAME" val="txp_fig"/>
  <p:tag name="BLEND" val="False"/>
  <p:tag name="TRANSPARENT" val="False"/>
  <p:tag name="KEEPFILES" val="False"/>
  <p:tag name="DEBUGPAUSE" val="False"/>
  <p:tag name="RESOLUTION" val="1200"/>
  <p:tag name="TIMEOUT" val="(none)"/>
  <p:tag name="BOXWIDTH" val="424"/>
  <p:tag name="BOXHEIGHT" val="362"/>
  <p:tag name="BOXFONT" val="10"/>
  <p:tag name="BOXWRAP" val="False"/>
  <p:tag name="WORKAROUNDTRANSPARENCYBUG" val="False"/>
  <p:tag name="ALLOWFONTSUBSTITUTION" val="False"/>
  <p:tag name="BITMAPFORMAT" val="pngmono"/>
  <p:tag name="ORIGWIDTH" val="250"/>
  <p:tag name="PICTUREFILESIZE" val="13354"/>
</p:tagLst>
</file>

<file path=ppt/tags/tag3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bbm}&#10;\usepackage[left=2.3cm,right=2.3cm]{geometry} &#10;&#10;\begin{document}&#10;&#10;\begin{itemize}&#10; \item Framework, for the one dimensional case: &#10; &#10;\begin{itemize}&#10; \item A function $f(x)$ is given, $f : {\mathbbm{R}} \rightarrow {\mathbbm{R}}$.  You are interested in finding the root $\alpha$ of the function $f$, or in other words, finding $\alpha$ that verifies the equation:&#10; \[&#10; f(x)=0&#10; \]&#10; \item The assumption is that $f$ is twice continuously differentiable&#10;\end{itemize}&#10; \item The Newton-Raphson algorithm is an iterative algorithm that is implemented as follows:&#10; \[&#10; \begin{array}{l}&#10;  x^{(1)}  = x^{(0)}  - \frac{{f(x^{(0)} )}}{{f'(x^{(0)} )}} \\ &#10; \\&#10;  x^{(2)}  = x^{(1)}  - \frac{{f(x^{(1)} )}}{{f'(x^{(1)} )}} \\ &#10; \\&#10;  x^{(3)}  = x^{(2)}  - \frac{{f(x^{(2)} )}}{{f'(x^{(2)} )}} \\ &#10; \\&#10;  \cdots   &#10; \end{array}&#10; \]&#10;\begin{itemize}&#10; \item Note that an initial guess $x^{(0)}$ is needed.  &#10; \item The iterative algorithms is stopped after taking a sufficient number of iterations that gradually get $x^{(k)}$ closer to the value $\alpha$ (this if nothing goes wrong...)&#10;\end{itemize}&#10;\end{itemize}&#10;&#10;\end{document}&#10;"/>
  <p:tag name="FILENAME" val="TP_tmp"/>
  <p:tag name="FORMAT" val="png16m"/>
  <p:tag name="RES" val="1200"/>
  <p:tag name="BLEND" val="0"/>
  <p:tag name="TRANSPARENT" val="0"/>
  <p:tag name="TBUG" val="0"/>
  <p:tag name="ALLOWFS" val="0"/>
  <p:tag name="ORIGWIDTH" val="467"/>
  <p:tag name="PICTUREFILESIZE" val="226446"/>
</p:tagLst>
</file>

<file path=ppt/tags/tag3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f \Phi}^F({\bf q}, t)&#10;=&#10;\left[{&#10;\begin{array}{c}&#10;{\bf \Phi}^K({\bf q}) \vspace{0.3cm}\\&#10;{\bf \Phi}^D({\bf q}, t) \vspace{0.3cm}\\&#10;{\bf \Phi}^{\bf p}({\bf p})&#10;\end{array}&#10;}\right]&#10;=&#10;{\bf 0}_{7nb}&#10;\]&#10;\end{document}&#10;"/>
  <p:tag name="FILENAME" val="TP_tmp"/>
  <p:tag name="FORMAT" val="png16m"/>
  <p:tag name="RES" val="1200"/>
  <p:tag name="BLEND" val="0"/>
  <p:tag name="TRANSPARENT" val="0"/>
  <p:tag name="TBUG" val="0"/>
  <p:tag name="ALLOWFS" val="0"/>
  <p:tag name="ORIGWIDTH" val="143"/>
  <p:tag name="PICTUREFILESIZE" val="18406"/>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f{q}}^{(1)}  = {\bf{q}}^{(0)}  - \left[ {{\bf \Phi} _{\bf{q}} ({\bf{q}}^{(0)})} \right]^{ - 1} \,{\bf \Phi} ({\bf{q}}^{(0)},t  )$&#10;\end{document}&#10;"/>
  <p:tag name="EXTERNALNAME" val="TP_tmp"/>
  <p:tag name="BLEND" val="0"/>
  <p:tag name="TRANSPARENT" val="0"/>
  <p:tag name="RESOLUTION" val="1200"/>
  <p:tag name="WORKAROUNDTRANSPARENCYBUG" val="0"/>
  <p:tag name="ALLOWFONTSUBSTITUTION" val="0"/>
  <p:tag name="BITMAPFORMAT" val="png16m"/>
  <p:tag name="ORIGWIDTH" val="159"/>
  <p:tag name="PICTUREFILESIZE" val="8907"/>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f \Phi} _{\bf{q}} ({\bf{q}}^{(0)}) = \left. {\frac{{\partial {\bf \Phi} }}{{\partial {\bf{q}}}}} \right|_{{\bf{q}} = {\bf{q}}^{(0)} } &#10;\]&#10;\end{document}&#10;"/>
  <p:tag name="EXTERNALNAME" val="TP_tmp"/>
  <p:tag name="BLEND" val="0"/>
  <p:tag name="TRANSPARENT" val="0"/>
  <p:tag name="RESOLUTION" val="1200"/>
  <p:tag name="WORKAROUNDTRANSPARENCYBUG" val="0"/>
  <p:tag name="ALLOWFONTSUBSTITUTION" val="0"/>
  <p:tag name="BITMAPFORMAT" val="png16m"/>
  <p:tag name="ORIGWIDTH" val="96"/>
  <p:tag name="PICTUREFILESIZE" val="9648"/>
</p:tagLst>
</file>

<file path=ppt/tags/tag3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cdots$ etc.&#10;\end{document}&#10;"/>
  <p:tag name="EXTERNALNAME" val="TP_tmp"/>
  <p:tag name="BLEND" val="0"/>
  <p:tag name="TRANSPARENT" val="0"/>
  <p:tag name="RESOLUTION" val="1200"/>
  <p:tag name="WORKAROUNDTRANSPARENCYBUG" val="0"/>
  <p:tag name="ALLOWFONTSUBSTITUTION" val="0"/>
  <p:tag name="BITMAPFORMAT" val="png16m"/>
  <p:tag name="ORIGWIDTH" val="30"/>
  <p:tag name="PICTUREFILESIZE" val="1562"/>
</p:tagLst>
</file>

<file path=ppt/tags/tag3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f{q}}^{(1)}  = {\bf{q}}^{(0)}  - \left[ {{\bf \Phi} _{\bf{q}} ({\bf{q}}^{(0)})} \right]^{ - 1} \,{\bf \Phi} ({\bf{q}}^{(0)}, t )$&#10;\end{document}&#10;"/>
  <p:tag name="EXTERNALNAME" val="TP_tmp"/>
  <p:tag name="BLEND" val="0"/>
  <p:tag name="TRANSPARENT" val="0"/>
  <p:tag name="RESOLUTION" val="1200"/>
  <p:tag name="WORKAROUNDTRANSPARENCYBUG" val="0"/>
  <p:tag name="ALLOWFONTSUBSTITUTION" val="0"/>
  <p:tag name="BITMAPFORMAT" val="png16m"/>
  <p:tag name="ORIGWIDTH" val="159"/>
  <p:tag name="PICTUREFILESIZE" val="8907"/>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P1: ${\bf \Phi}^{DP1}_{\bf r}$ and ${\bf \Phi}^{DP1}_{\bf p}$ &#10;\end{document}&#10;"/>
  <p:tag name="FILENAME" val="TP_tmp"/>
  <p:tag name="FORMAT" val="png16m"/>
  <p:tag name="RES" val="1200"/>
  <p:tag name="BLEND" val="0"/>
  <p:tag name="TRANSPARENT" val="0"/>
  <p:tag name="TBUG" val="0"/>
  <p:tag name="ALLOWFS" val="0"/>
  <p:tag name="ORIGWIDTH" val="156"/>
  <p:tag name="PICTUREFILESIZE" val="9814"/>
</p:tagLst>
</file>

<file path=ppt/tags/tag4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f{q}}^{(2)}  = {\bf{q}}^{(1)}  - \left[ {{\bf \Phi} _{\bf{q}} ({\bf{q}}^{(1)})} \right]^{ - 1} \,{\bf \Phi} ({\bf{q}}^{(1)},t )$&#10;\end{document}&#10;"/>
  <p:tag name="EXTERNALNAME" val="TP_tmp"/>
  <p:tag name="BLEND" val="0"/>
  <p:tag name="TRANSPARENT" val="0"/>
  <p:tag name="RESOLUTION" val="1200"/>
  <p:tag name="WORKAROUNDTRANSPARENCYBUG" val="0"/>
  <p:tag name="ALLOWFONTSUBSTITUTION" val="0"/>
  <p:tag name="BITMAPFORMAT" val="png16m"/>
  <p:tag name="ORIGWIDTH" val="159"/>
  <p:tag name="PICTUREFILESIZE" val="8847"/>
</p:tagLst>
</file>

<file path=ppt/tags/tag4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f{q}}^{(3)}  = {\bf{q}}^{(2)}  - \left[ {{\bf \Phi} _{\bf{q}} ({\bf{q}}^{(2)})} \right]^{ - 1} \,{\bf \Phi} ({\bf{q}}^{(2)},t )$&#10;\end{document}&#10;"/>
  <p:tag name="EXTERNALNAME" val="TP_tmp"/>
  <p:tag name="BLEND" val="0"/>
  <p:tag name="TRANSPARENT" val="0"/>
  <p:tag name="RESOLUTION" val="1200"/>
  <p:tag name="WORKAROUNDTRANSPARENCYBUG" val="0"/>
  <p:tag name="ALLOWFONTSUBSTITUTION" val="0"/>
  <p:tag name="BITMAPFORMAT" val="png16m"/>
  <p:tag name="ORIGWIDTH" val="159"/>
  <p:tag name="PICTUREFILESIZE" val="9330"/>
</p:tagLst>
</file>

<file path=ppt/tags/tag4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f{\ddot q}}_i = \left[ {\begin{array}{*{20}c}&#10;   {\ddot {\bf r}}_i  \\&#10;   {\ddot {\bf p}}_i  &#10;\end{array}} \right]&#10;\]&#10;\end{document}&#10;"/>
  <p:tag name="FILENAME" val="TP_tmp"/>
  <p:tag name="FORMAT" val="png16m"/>
  <p:tag name="RES" val="1200"/>
  <p:tag name="BLEND" val="0"/>
  <p:tag name="TRANSPARENT" val="0"/>
  <p:tag name="TBUG" val="0"/>
  <p:tag name="ALLOWFS" val="0"/>
  <p:tag name="ORIGWIDTH" val="51"/>
  <p:tag name="PICTUREFILESIZE" val="4511"/>
</p:tagLst>
</file>

<file path=ppt/tags/tag4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left[ {\begin{array}{*{20}c}&#10;   {\ddot {\bf r}}_i  \\&#10;   {\dot {\bar {\bf \omega}}}_i  &#10;\end{array}} \right]&#10;\]&#10;\end{document}&#10;"/>
  <p:tag name="FILENAME" val="TP_tmp"/>
  <p:tag name="FORMAT" val="png16m"/>
  <p:tag name="RES" val="1200"/>
  <p:tag name="BLEND" val="0"/>
  <p:tag name="TRANSPARENT" val="0"/>
  <p:tag name="TBUG" val="0"/>
  <p:tag name="ALLOWFS" val="0"/>
  <p:tag name="ORIGWIDTH" val="27"/>
  <p:tag name="PICTUREFILESIZE" val="3035"/>
</p:tagLst>
</file>

<file path=ppt/tags/tag4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color}&#10;\begin{document}&#10;\[&#10;{\ddot {\bf p}} {\color{red}\longleftrightarrow} {\dot {\bar {\bf \omega}}}&#10;\]&#10;\end{document}&#10;"/>
  <p:tag name="FILENAME" val="TP_tmp"/>
  <p:tag name="FORMAT" val="png16m"/>
  <p:tag name="RES" val="1200"/>
  <p:tag name="BLEND" val="0"/>
  <p:tag name="TRANSPARENT" val="0"/>
  <p:tag name="TBUG" val="0"/>
  <p:tag name="ALLOWFS" val="0"/>
  <p:tag name="ORIGWIDTH" val="31"/>
  <p:tag name="PICTUREFILESIZE" val="2296"/>
</p:tagLst>
</file>

<file path=ppt/tags/tag4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begin{array}{rcl}&#10;{\bf M} {\ddot {\bf r}} - {\bf F} &amp; = &amp; {\bf 0}_{3nb} \quad \quad \mbox{Equations of Motion governing translation} \\&#10;{\bar {\bf J}} {\dot {\bar {\bf \omega}}} - {\bar {\bf n}} + {\tilde {\bar {\bf \omega}}} {\bar {\bf J}} {{\bar {\bf \omega}}} &amp; = &amp; {\bf 0}_{3nb} \quad \quad \mbox{Equation of Motion governing rotation}&#10;\end{array}&#10;\]&#10;\end{document}&#10;"/>
  <p:tag name="FILENAME" val="TP_tmp"/>
  <p:tag name="FORMAT" val="png16m"/>
  <p:tag name="RES" val="1200"/>
  <p:tag name="BLEND" val="0"/>
  <p:tag name="TRANSPARENT" val="0"/>
  <p:tag name="TBUG" val="0"/>
  <p:tag name="ALLOWFS" val="0"/>
  <p:tag name="ORIGWIDTH" val="314"/>
  <p:tag name="PICTUREFILESIZE" val="26925"/>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Partials with \\&#10; respect to ${\bf r}$&#10;\end{document}&#10;"/>
  <p:tag name="FILENAME" val="TP_tmp"/>
  <p:tag name="FORMAT" val="png16m"/>
  <p:tag name="RES" val="1200"/>
  <p:tag name="BLEND" val="0"/>
  <p:tag name="TRANSPARENT" val="0"/>
  <p:tag name="TBUG" val="0"/>
  <p:tag name="ALLOWFS" val="0"/>
  <p:tag name="ORIGWIDTH" val="58"/>
  <p:tag name="PICTUREFILESIZE" val="7074"/>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Partials with \\&#10; respect to ${\bf p}$&#10;\end{document}&#10;"/>
  <p:tag name="FILENAME" val="TP_tmp"/>
  <p:tag name="FORMAT" val="png16m"/>
  <p:tag name="RES" val="1200"/>
  <p:tag name="BLEND" val="0"/>
  <p:tag name="TRANSPARENT" val="0"/>
  <p:tag name="TBUG" val="0"/>
  <p:tag name="ALLOWFS" val="0"/>
  <p:tag name="ORIGWIDTH" val="58"/>
  <p:tag name="PICTUREFILESIZE" val="7209"/>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Computing $[{\bf d}_{ij}]_{\bf q}$&#10;\end{document}&#10;"/>
  <p:tag name="FILENAME" val="TP_tmp"/>
  <p:tag name="FORMAT" val="png16m"/>
  <p:tag name="RES" val="1200"/>
  <p:tag name="BLEND" val="0"/>
  <p:tag name="TRANSPARENT" val="0"/>
  <p:tag name="TBUG" val="0"/>
  <p:tag name="ALLOWFS" val="0"/>
  <p:tag name="ORIGWIDTH" val="76"/>
  <p:tag name="PICTUREFILESIZE" val="5387"/>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itemize}&#10; \item Recall that &#10;\[&#10;{\bf d}_{ij} = {\bf r}_j + {\bf A}_j {\bar {\bf s}}^Q_j -  {\bf r}_i - {\bf A}_i {\bar {\bf s}}^P_i &#10;= {\bf r}_j + {{\bf s}}^Q_j -  {\bf r}_i - {{\bf s}}^P_i &#10;\]&#10;&#10;&#10; \item It follows that&#10;\[&#10;\begin{array}{*{30}{c}}&#10; [ {\bf d}_{ij} ]_{{\bf q}_i, {\bf q}_j}&#10; &amp; = &amp; &#10; [ -{\bf I}_3 &amp; &amp;  -({\bf s}_i^P )_{{\bf p}_i} &amp; &amp; {\bf I}_3 &amp; &amp; ({\bf s}_j^Q )_{{\bf p}_j}  ] \vspace{0.5cm} \\ &#10;  &amp; = &amp; &#10;  [&#10;   -{\bf I}_3 &amp; &amp;  - {\bf B}( {\bf p}_i, {\bar {\bf s}}_i^P ) &amp; &amp; {\bf I}_3 &amp; &amp; {\bf B}( {\bf p}_j, {\bar {\bf s}}_j^Q ) &#10;  ]&#10; \end{array}&#10;\]&#10; &#10;\end{itemize}\end{document}&#10;"/>
  <p:tag name="FILENAME" val="TP_tmp"/>
  <p:tag name="FORMAT" val="png16m"/>
  <p:tag name="RES" val="1200"/>
  <p:tag name="BLEND" val="0"/>
  <p:tag name="TRANSPARENT" val="0"/>
  <p:tag name="TBUG" val="0"/>
  <p:tag name="ALLOWFS" val="0"/>
  <p:tag name="ORIGWIDTH" val="292"/>
  <p:tag name="PICTUREFILESIZE" val="57698"/>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noindent Basic GCon DP2: ${\bf \Phi}^{DP2}_{\bf r}$ and ${\bf \Phi}^{DP1}_{\bf p}$ &#10;\end{document}&#10;"/>
  <p:tag name="FILENAME" val="TP_tmp"/>
  <p:tag name="FORMAT" val="png16m"/>
  <p:tag name="RES" val="1200"/>
  <p:tag name="BLEND" val="0"/>
  <p:tag name="TRANSPARENT" val="0"/>
  <p:tag name="TBUG" val="0"/>
  <p:tag name="ALLOWFS" val="0"/>
  <p:tag name="ORIGWIDTH" val="156"/>
  <p:tag name="PICTUREFILESIZE" val="10404"/>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83508</TotalTime>
  <Words>1645</Words>
  <Application>Microsoft Office PowerPoint</Application>
  <PresentationFormat>On-screen Show (4:3)</PresentationFormat>
  <Paragraphs>250</Paragraphs>
  <Slides>32</Slides>
  <Notes>32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8" baseType="lpstr">
      <vt:lpstr>Arial</vt:lpstr>
      <vt:lpstr>Wingdings</vt:lpstr>
      <vt:lpstr>Tahoma</vt:lpstr>
      <vt:lpstr>cmmi10</vt:lpstr>
      <vt:lpstr>Network</vt:lpstr>
      <vt:lpstr>Equation</vt:lpstr>
      <vt:lpstr>ME751  Advanced Computational Multibody Dynamics</vt:lpstr>
      <vt:lpstr>Before we get started…</vt:lpstr>
      <vt:lpstr>Today’s Assigned HW</vt:lpstr>
      <vt:lpstr>[1/3] 3D Simulation Engine: Comments</vt:lpstr>
      <vt:lpstr>[2/3] 3D Simulation Engine: Comments</vt:lpstr>
      <vt:lpstr>[3/3] 3D Simulation Engine: Comments</vt:lpstr>
      <vt:lpstr>Slide 7</vt:lpstr>
      <vt:lpstr>[Short Detour]:</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Solving a Nonlinear System</vt:lpstr>
      <vt:lpstr>Newton-Raphson Method</vt:lpstr>
      <vt:lpstr>Newton-Raphson Method Geometric Interpretation</vt:lpstr>
      <vt:lpstr>Newton-Raphson The Multidimensional Case</vt:lpstr>
      <vt:lpstr>Putting things in perspective…</vt:lpstr>
      <vt:lpstr>Newton’s Method: Closing Remarks</vt:lpstr>
      <vt:lpstr>Newton’s Method: Closing Remarks</vt:lpstr>
      <vt:lpstr>Slide 28</vt:lpstr>
      <vt:lpstr>Purpose of Chapter 11</vt:lpstr>
      <vt:lpstr>The Idea, in a Nutshell…</vt:lpstr>
      <vt:lpstr>A Relevant Question…</vt:lpstr>
      <vt:lpstr>… and Its Answer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Dan Negrut</cp:lastModifiedBy>
  <cp:revision>933</cp:revision>
  <cp:lastPrinted>1601-01-01T00:00:00Z</cp:lastPrinted>
  <dcterms:created xsi:type="dcterms:W3CDTF">1601-01-01T00:00:00Z</dcterms:created>
  <dcterms:modified xsi:type="dcterms:W3CDTF">2010-02-25T17:07:14Z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