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1065" r:id="rId2"/>
    <p:sldId id="1066" r:id="rId3"/>
    <p:sldId id="1067" r:id="rId4"/>
    <p:sldId id="1068" r:id="rId5"/>
    <p:sldId id="1085" r:id="rId6"/>
    <p:sldId id="1086" r:id="rId7"/>
    <p:sldId id="1087" r:id="rId8"/>
    <p:sldId id="1089" r:id="rId9"/>
    <p:sldId id="1069" r:id="rId10"/>
    <p:sldId id="1070" r:id="rId11"/>
    <p:sldId id="1099" r:id="rId12"/>
    <p:sldId id="1090" r:id="rId13"/>
    <p:sldId id="1092" r:id="rId14"/>
    <p:sldId id="1091" r:id="rId15"/>
    <p:sldId id="1093" r:id="rId16"/>
    <p:sldId id="1098" r:id="rId17"/>
    <p:sldId id="1075" r:id="rId18"/>
    <p:sldId id="1108" r:id="rId19"/>
    <p:sldId id="1097" r:id="rId20"/>
    <p:sldId id="1076" r:id="rId21"/>
    <p:sldId id="1100" r:id="rId22"/>
    <p:sldId id="1101" r:id="rId23"/>
  </p:sldIdLst>
  <p:sldSz cx="9144000" cy="6858000" type="screen4x3"/>
  <p:notesSz cx="7010400" cy="9296400"/>
  <p:embeddedFontLst>
    <p:embeddedFont>
      <p:font typeface="Tahoma" pitchFamily="34" charset="0"/>
      <p:regular r:id="rId26"/>
      <p:bold r:id="rId27"/>
    </p:embeddedFont>
    <p:embeddedFont>
      <p:font typeface="cmmi10" pitchFamily="34" charset="0"/>
      <p:regular r:id="rId28"/>
    </p:embeddedFont>
  </p:embeddedFontLst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7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2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27.xml"/><Relationship Id="rId10" Type="http://schemas.openxmlformats.org/officeDocument/2006/relationships/image" Target="../media/image24.png"/><Relationship Id="rId4" Type="http://schemas.openxmlformats.org/officeDocument/2006/relationships/tags" Target="../tags/tag26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6.bin"/><Relationship Id="rId3" Type="http://schemas.openxmlformats.org/officeDocument/2006/relationships/tags" Target="../tags/tag34.xml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5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March 3,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181636"/>
            <a:ext cx="381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“If you don't know where you are going, you might wind up someplace else”</a:t>
            </a:r>
          </a:p>
          <a:p>
            <a:r>
              <a:rPr lang="en-US" sz="1100" dirty="0" smtClean="0"/>
              <a:t>Yogi Berra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960438"/>
          </a:xfrm>
        </p:spPr>
        <p:txBody>
          <a:bodyPr/>
          <a:lstStyle/>
          <a:p>
            <a:r>
              <a:rPr lang="en-US" dirty="0" smtClean="0"/>
              <a:t>Variational Calculus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1904990"/>
            <a:ext cx="8356110" cy="4800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655638"/>
          </a:xfrm>
        </p:spPr>
        <p:txBody>
          <a:bodyPr/>
          <a:lstStyle/>
          <a:p>
            <a:r>
              <a:rPr lang="en-US" dirty="0" smtClean="0"/>
              <a:t>Variational Identities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98856" y="838200"/>
            <a:ext cx="6206657" cy="59436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04979" y="1676400"/>
            <a:ext cx="8572585" cy="5049945"/>
          </a:xfrm>
          <a:prstGeom prst="rect">
            <a:avLst/>
          </a:prstGeom>
          <a:noFill/>
          <a:ln/>
          <a:effectLst/>
        </p:spPr>
      </p:pic>
      <p:pic>
        <p:nvPicPr>
          <p:cNvPr id="7" name="Content Placeholder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381000"/>
            <a:ext cx="70378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286000" cy="427038"/>
          </a:xfrm>
        </p:spPr>
        <p:txBody>
          <a:bodyPr/>
          <a:lstStyle/>
          <a:p>
            <a:r>
              <a:rPr lang="en-US" sz="2000" dirty="0" smtClean="0"/>
              <a:t>[Short Detour]:</a:t>
            </a:r>
            <a:endParaRPr lang="en-US" sz="2000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012" y="609600"/>
            <a:ext cx="7757588" cy="532297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04966" y="1752600"/>
            <a:ext cx="8136535" cy="49479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772" y="2034970"/>
            <a:ext cx="8457855" cy="4745658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141" y="381000"/>
            <a:ext cx="7037905" cy="457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79605" y="1739207"/>
            <a:ext cx="8307554" cy="5028609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41356" y="381000"/>
            <a:ext cx="6621474" cy="4572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05489" y="1739208"/>
            <a:ext cx="8457165" cy="476265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41356" y="381000"/>
            <a:ext cx="6621474" cy="4572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2099" y="4953000"/>
            <a:ext cx="8859811" cy="1715778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6400800"/>
            <a:ext cx="5334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" y="609600"/>
            <a:ext cx="7543382" cy="304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" y="1828800"/>
            <a:ext cx="8331723" cy="28696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000" y="6248400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 1, </a:t>
            </a:r>
          </a:p>
          <a:p>
            <a:r>
              <a:rPr lang="en-US" sz="1200" b="1" dirty="0" smtClean="0"/>
              <a:t>Transl.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6248400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Body i, </a:t>
            </a:r>
          </a:p>
          <a:p>
            <a:r>
              <a:rPr lang="en-US" sz="1200" b="1" dirty="0" smtClean="0"/>
              <a:t>Transl.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656879" y="6248400"/>
            <a:ext cx="762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Body j, </a:t>
            </a:r>
            <a:r>
              <a:rPr lang="en-US" sz="1200" b="1" dirty="0" smtClean="0"/>
              <a:t>Transl.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383881" y="5903119"/>
            <a:ext cx="681037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991394" y="6171406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165350" y="6171406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848894" y="6171406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419725" y="6171406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624840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Body j, </a:t>
            </a:r>
            <a:r>
              <a:rPr lang="en-US" sz="1200" b="1" dirty="0" smtClean="0"/>
              <a:t>Rotation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7019925" y="6171406"/>
            <a:ext cx="1524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81600" y="624840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Body i, </a:t>
            </a:r>
            <a:r>
              <a:rPr lang="en-US" sz="1200" b="1" dirty="0" smtClean="0"/>
              <a:t>Rotation</a:t>
            </a:r>
            <a:endParaRPr lang="en-US" sz="1200" b="1" dirty="0"/>
          </a:p>
        </p:txBody>
      </p:sp>
      <p:grpSp>
        <p:nvGrpSpPr>
          <p:cNvPr id="38" name="Group 48"/>
          <p:cNvGrpSpPr/>
          <p:nvPr/>
        </p:nvGrpSpPr>
        <p:grpSpPr>
          <a:xfrm flipV="1">
            <a:off x="3832971" y="5029200"/>
            <a:ext cx="838200" cy="457200"/>
            <a:chOff x="2719388" y="4572000"/>
            <a:chExt cx="838200" cy="457200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3328988" y="4800600"/>
              <a:ext cx="45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719388" y="5029200"/>
              <a:ext cx="838200" cy="0"/>
            </a:xfrm>
            <a:prstGeom prst="line">
              <a:avLst/>
            </a:prstGeom>
            <a:ln w="1587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4"/>
          <p:cNvGrpSpPr/>
          <p:nvPr/>
        </p:nvGrpSpPr>
        <p:grpSpPr>
          <a:xfrm flipH="1" flipV="1">
            <a:off x="4747371" y="5029200"/>
            <a:ext cx="838200" cy="457200"/>
            <a:chOff x="2871788" y="4724400"/>
            <a:chExt cx="838200" cy="457200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761494" y="4989940"/>
            <a:ext cx="1934706" cy="420260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99579" y="4989939"/>
            <a:ext cx="1933870" cy="4629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5334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2400" y="609600"/>
            <a:ext cx="7543382" cy="30480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85800" y="1447800"/>
            <a:ext cx="7989112" cy="50016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58276" y="3175000"/>
            <a:ext cx="8027447" cy="864166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91600" cy="45720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Finish partial derivatives</a:t>
            </a:r>
          </a:p>
          <a:p>
            <a:pPr lvl="1" eaLnBrk="1" hangingPunct="1"/>
            <a:r>
              <a:rPr lang="en-US" sz="1600" dirty="0" smtClean="0"/>
              <a:t>Discuss computation of </a:t>
            </a:r>
            <a:endParaRPr lang="en-US" sz="1600" b="1" dirty="0" smtClean="0">
              <a:latin typeface="cmmi10"/>
            </a:endParaRPr>
          </a:p>
          <a:p>
            <a:pPr lvl="1" eaLnBrk="1" hangingPunct="1"/>
            <a:r>
              <a:rPr lang="en-US" sz="1600" dirty="0" smtClean="0"/>
              <a:t>Quick remarks on Position Analysis + Newton Raphson</a:t>
            </a:r>
          </a:p>
          <a:p>
            <a:pPr lvl="1" eaLnBrk="1" hangingPunct="1"/>
            <a:r>
              <a:rPr lang="en-US" sz="1600" dirty="0" smtClean="0"/>
              <a:t>Start the dynamics problem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Discuss about Virtual Displacements and Variation of a Function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HW6 – due on March 4.  It’s demanding.</a:t>
            </a:r>
          </a:p>
          <a:p>
            <a:pPr lvl="1" eaLnBrk="1" hangingPunct="1"/>
            <a:endParaRPr lang="en-US" sz="1600" dirty="0" smtClean="0"/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I’ll be travelling Tu returning on Wd, might run a bit late for office hours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51976" y="2619292"/>
            <a:ext cx="228600" cy="228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8600" y="685800"/>
            <a:ext cx="5270132" cy="533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505200" cy="427038"/>
          </a:xfrm>
        </p:spPr>
        <p:txBody>
          <a:bodyPr/>
          <a:lstStyle/>
          <a:p>
            <a:r>
              <a:rPr lang="en-US" sz="2000" dirty="0" smtClean="0"/>
              <a:t>[Posing the Problem]:</a:t>
            </a:r>
            <a:endParaRPr lang="en-US" sz="2000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27891" y="2209800"/>
            <a:ext cx="8608179" cy="381000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4343400" y="3928646"/>
            <a:ext cx="145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The same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endParaRPr lang="en-US" sz="1600" b="1" dirty="0"/>
          </a:p>
        </p:txBody>
      </p:sp>
      <p:grpSp>
        <p:nvGrpSpPr>
          <p:cNvPr id="14" name="Group 14"/>
          <p:cNvGrpSpPr/>
          <p:nvPr/>
        </p:nvGrpSpPr>
        <p:grpSpPr>
          <a:xfrm rot="5400000" flipH="1" flipV="1">
            <a:off x="5810250" y="4000499"/>
            <a:ext cx="266700" cy="457200"/>
            <a:chOff x="2871788" y="4724400"/>
            <a:chExt cx="838200" cy="457200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/>
          <p:cNvGrpSpPr/>
          <p:nvPr/>
        </p:nvGrpSpPr>
        <p:grpSpPr>
          <a:xfrm rot="16200000" flipV="1">
            <a:off x="4133850" y="4152900"/>
            <a:ext cx="266700" cy="152400"/>
            <a:chOff x="2871788" y="4724400"/>
            <a:chExt cx="838200" cy="4572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419600" y="6172200"/>
            <a:ext cx="145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The same </a:t>
            </a:r>
            <a:r>
              <a:rPr lang="en-US" sz="1600" dirty="0" smtClean="0">
                <a:latin typeface="cmmi10"/>
              </a:rPr>
              <a:t>±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endParaRPr lang="en-US" sz="1600" b="1" dirty="0"/>
          </a:p>
        </p:txBody>
      </p:sp>
      <p:grpSp>
        <p:nvGrpSpPr>
          <p:cNvPr id="30" name="Group 14"/>
          <p:cNvGrpSpPr/>
          <p:nvPr/>
        </p:nvGrpSpPr>
        <p:grpSpPr>
          <a:xfrm rot="16200000" flipH="1">
            <a:off x="5886450" y="5962649"/>
            <a:ext cx="266700" cy="457200"/>
            <a:chOff x="2871788" y="4724400"/>
            <a:chExt cx="838200" cy="457200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4"/>
          <p:cNvGrpSpPr/>
          <p:nvPr/>
        </p:nvGrpSpPr>
        <p:grpSpPr>
          <a:xfrm rot="5400000">
            <a:off x="4210050" y="6115050"/>
            <a:ext cx="266700" cy="152400"/>
            <a:chOff x="2871788" y="4724400"/>
            <a:chExt cx="838200" cy="4572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3481388" y="4953000"/>
              <a:ext cx="457200" cy="0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2871788" y="5181600"/>
              <a:ext cx="838200" cy="0"/>
            </a:xfrm>
            <a:prstGeom prst="line">
              <a:avLst/>
            </a:prstGeom>
            <a:ln w="15875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80598" y="381000"/>
            <a:ext cx="3447432" cy="406295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27459" y="2209800"/>
            <a:ext cx="3490963" cy="3138620"/>
          </a:xfrm>
          <a:prstGeom prst="rect">
            <a:avLst/>
          </a:prstGeom>
          <a:noFill/>
          <a:ln/>
          <a:effectLst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20541" y="2667000"/>
          <a:ext cx="177800" cy="279400"/>
        </p:xfrm>
        <a:graphic>
          <a:graphicData uri="http://schemas.openxmlformats.org/presentationml/2006/ole">
            <p:oleObj spid="_x0000_s2506754" name="Equation" r:id="rId9" imgW="177480" imgH="279360" progId="Equation.DSMT4">
              <p:embed/>
            </p:oleObj>
          </a:graphicData>
        </a:graphic>
      </p:graphicFrame>
      <p:graphicFrame>
        <p:nvGraphicFramePr>
          <p:cNvPr id="2151427" name="Object 3"/>
          <p:cNvGraphicFramePr>
            <a:graphicFrameLocks noChangeAspect="1"/>
          </p:cNvGraphicFramePr>
          <p:nvPr/>
        </p:nvGraphicFramePr>
        <p:xfrm>
          <a:off x="2320541" y="3505200"/>
          <a:ext cx="177800" cy="279400"/>
        </p:xfrm>
        <a:graphic>
          <a:graphicData uri="http://schemas.openxmlformats.org/presentationml/2006/ole">
            <p:oleObj spid="_x0000_s2506755" name="Equation" r:id="rId10" imgW="177480" imgH="279360" progId="Equation.DSMT4">
              <p:embed/>
            </p:oleObj>
          </a:graphicData>
        </a:graphic>
      </p:graphicFrame>
      <p:graphicFrame>
        <p:nvGraphicFramePr>
          <p:cNvPr id="2151428" name="Object 4"/>
          <p:cNvGraphicFramePr>
            <a:graphicFrameLocks noChangeAspect="1"/>
          </p:cNvGraphicFramePr>
          <p:nvPr/>
        </p:nvGraphicFramePr>
        <p:xfrm>
          <a:off x="2320541" y="4419600"/>
          <a:ext cx="177800" cy="279400"/>
        </p:xfrm>
        <a:graphic>
          <a:graphicData uri="http://schemas.openxmlformats.org/presentationml/2006/ole">
            <p:oleObj spid="_x0000_s2506756" name="Equation" r:id="rId11" imgW="177480" imgH="27936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575059" y="1981200"/>
            <a:ext cx="3768341" cy="3429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 bwMode="auto">
          <a:xfrm>
            <a:off x="5486400" y="2743200"/>
            <a:ext cx="2895600" cy="1752600"/>
            <a:chOff x="5486400" y="2743200"/>
            <a:chExt cx="2895600" cy="1752600"/>
          </a:xfrm>
        </p:grpSpPr>
        <p:pic>
          <p:nvPicPr>
            <p:cNvPr id="22" name="Picture 21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5626132" y="2971800"/>
              <a:ext cx="2666429" cy="116865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" name="Rectangle 14"/>
            <p:cNvSpPr/>
            <p:nvPr/>
          </p:nvSpPr>
          <p:spPr bwMode="auto">
            <a:xfrm>
              <a:off x="5486400" y="2743200"/>
              <a:ext cx="28956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51429" name="Object 5"/>
            <p:cNvGraphicFramePr>
              <a:graphicFrameLocks noChangeAspect="1"/>
            </p:cNvGraphicFramePr>
            <p:nvPr/>
          </p:nvGraphicFramePr>
          <p:xfrm>
            <a:off x="6858000" y="3429000"/>
            <a:ext cx="177800" cy="279400"/>
          </p:xfrm>
          <a:graphic>
            <a:graphicData uri="http://schemas.openxmlformats.org/presentationml/2006/ole">
              <p:oleObj spid="_x0000_s2506757" name="Equation" r:id="rId13" imgW="177480" imgH="279360" progId="Equation.DSMT4">
                <p:embed/>
              </p:oleObj>
            </a:graphicData>
          </a:graphic>
        </p:graphicFrame>
      </p:grpSp>
      <p:sp>
        <p:nvSpPr>
          <p:cNvPr id="16" name="Rectangle 15"/>
          <p:cNvSpPr/>
          <p:nvPr/>
        </p:nvSpPr>
        <p:spPr>
          <a:xfrm>
            <a:off x="533400" y="6248400"/>
            <a:ext cx="2629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Draws on pp.344, Haug’s book</a:t>
            </a:r>
          </a:p>
          <a:p>
            <a:r>
              <a:rPr lang="en-US" sz="1400" dirty="0" smtClean="0"/>
              <a:t>(Eq. 9.3.32)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81041" y="381000"/>
            <a:ext cx="3446543" cy="406190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85424" y="2819400"/>
            <a:ext cx="4446666" cy="2160070"/>
          </a:xfrm>
          <a:prstGeom prst="rect">
            <a:avLst/>
          </a:prstGeom>
          <a:noFill/>
          <a:ln/>
          <a:effectLst/>
        </p:spPr>
      </p:pic>
      <p:cxnSp>
        <p:nvCxnSpPr>
          <p:cNvPr id="22" name="Straight Arrow Connector 21"/>
          <p:cNvCxnSpPr/>
          <p:nvPr/>
        </p:nvCxnSpPr>
        <p:spPr>
          <a:xfrm rot="10800000" flipV="1">
            <a:off x="3657600" y="3962400"/>
            <a:ext cx="6096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4724400"/>
            <a:ext cx="114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038600" y="3352006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6248400"/>
            <a:ext cx="1822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pp.345, Haug’s book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88423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15400" cy="4724400"/>
          </a:xfrm>
        </p:spPr>
        <p:txBody>
          <a:bodyPr/>
          <a:lstStyle/>
          <a:p>
            <a:r>
              <a:rPr lang="en-US" dirty="0" smtClean="0"/>
              <a:t>Why do we have to talk about “virtual displacements” (VDs)?</a:t>
            </a:r>
          </a:p>
          <a:p>
            <a:pPr lvl="1"/>
            <a:r>
              <a:rPr lang="en-US" dirty="0" smtClean="0"/>
              <a:t>Because they play a crucial role in evaluating the virtual work.</a:t>
            </a:r>
          </a:p>
          <a:p>
            <a:endParaRPr lang="en-US" dirty="0" smtClean="0"/>
          </a:p>
          <a:p>
            <a:r>
              <a:rPr lang="en-US" dirty="0" smtClean="0"/>
              <a:t>Why do we care about virtual work?</a:t>
            </a:r>
          </a:p>
          <a:p>
            <a:pPr lvl="1"/>
            <a:r>
              <a:rPr lang="en-US" dirty="0" smtClean="0"/>
              <a:t>Because it is the crucial ingredient required to formulate the equations of motion (EOM)</a:t>
            </a:r>
          </a:p>
          <a:p>
            <a:endParaRPr lang="en-US" dirty="0" smtClean="0"/>
          </a:p>
          <a:p>
            <a:r>
              <a:rPr lang="en-US" dirty="0" smtClean="0"/>
              <a:t>How are the EOM formulated actually?</a:t>
            </a:r>
          </a:p>
          <a:p>
            <a:pPr lvl="1"/>
            <a:r>
              <a:rPr lang="en-US" dirty="0" smtClean="0"/>
              <a:t>By applying </a:t>
            </a:r>
            <a:r>
              <a:rPr lang="en-US" dirty="0" err="1" smtClean="0"/>
              <a:t>D'Alembert’s</a:t>
            </a:r>
            <a:r>
              <a:rPr lang="en-US" dirty="0" smtClean="0"/>
              <a:t> Principle and then falling back on the Principle of Virtual Work</a:t>
            </a:r>
          </a:p>
          <a:p>
            <a:endParaRPr lang="en-US" dirty="0" smtClean="0"/>
          </a:p>
          <a:p>
            <a:r>
              <a:rPr lang="en-US" dirty="0" smtClean="0"/>
              <a:t>NOTE: The Principle of Virtual Work is a powerful tool used to get equations of motion in rigid and deformable body dynamics</a:t>
            </a:r>
          </a:p>
          <a:p>
            <a:pPr lvl="1"/>
            <a:r>
              <a:rPr lang="en-US" dirty="0" smtClean="0"/>
              <a:t>It states that at equilibrium, the virtual work of forces acting on a system is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3624" y="2870578"/>
            <a:ext cx="3978554" cy="3294549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800600" cy="914400"/>
          </a:xfrm>
        </p:spPr>
        <p:txBody>
          <a:bodyPr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000" dirty="0" smtClean="0"/>
              <a:t>[Cntd.]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3262" y="1295400"/>
            <a:ext cx="8586154" cy="1291612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503685" name="Object 5"/>
          <p:cNvGraphicFramePr>
            <a:graphicFrameLocks noChangeAspect="1"/>
          </p:cNvGraphicFramePr>
          <p:nvPr/>
        </p:nvGraphicFramePr>
        <p:xfrm>
          <a:off x="4001942" y="2743200"/>
          <a:ext cx="5046808" cy="4038600"/>
        </p:xfrm>
        <a:graphic>
          <a:graphicData uri="http://schemas.openxmlformats.org/presentationml/2006/ole">
            <p:oleObj spid="_x0000_s2503685" name="Visio" r:id="rId8" imgW="4172126" imgH="33389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229600" cy="685800"/>
          </a:xfrm>
        </p:spPr>
        <p:txBody>
          <a:bodyPr/>
          <a:lstStyle/>
          <a:p>
            <a:r>
              <a:rPr lang="en-US" dirty="0" smtClean="0"/>
              <a:t>Virtual Translation + Virtual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3035" y="1295400"/>
            <a:ext cx="8166764" cy="2544009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504706" name="Object 2"/>
          <p:cNvGraphicFramePr>
            <a:graphicFrameLocks noChangeAspect="1"/>
          </p:cNvGraphicFramePr>
          <p:nvPr/>
        </p:nvGraphicFramePr>
        <p:xfrm>
          <a:off x="3811588" y="2590800"/>
          <a:ext cx="5237162" cy="4191000"/>
        </p:xfrm>
        <a:graphic>
          <a:graphicData uri="http://schemas.openxmlformats.org/presentationml/2006/ole">
            <p:oleObj spid="_x0000_s2504706" name="Visio" r:id="rId6" imgW="4172126" imgH="33389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884238"/>
          </a:xfrm>
        </p:spPr>
        <p:txBody>
          <a:bodyPr/>
          <a:lstStyle/>
          <a:p>
            <a:r>
              <a:rPr lang="en-US" dirty="0" smtClean="0"/>
              <a:t>Virtual Displacement of Point P 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1828800"/>
            <a:ext cx="8716987" cy="4572224"/>
          </a:xfrm>
          <a:prstGeom prst="rect">
            <a:avLst/>
          </a:prstGeom>
          <a:noFill/>
          <a:ln w="12700"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876800" y="4267200"/>
            <a:ext cx="83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Location, </a:t>
            </a:r>
          </a:p>
          <a:p>
            <a:r>
              <a:rPr lang="en-US" sz="1050" dirty="0" smtClean="0"/>
              <a:t>Original 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276600" y="4267200"/>
            <a:ext cx="1518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Location, after</a:t>
            </a:r>
          </a:p>
          <a:p>
            <a:r>
              <a:rPr lang="en-US" sz="1050" dirty="0" smtClean="0"/>
              <a:t>Virtual Displacement </a:t>
            </a:r>
            <a:endParaRPr lang="en-US" sz="105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4857750" y="4057650"/>
            <a:ext cx="190500" cy="304800"/>
          </a:xfrm>
          <a:prstGeom prst="leftBrace">
            <a:avLst>
              <a:gd name="adj1" fmla="val 8333"/>
              <a:gd name="adj2" fmla="val 7916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019550" y="3676650"/>
            <a:ext cx="190500" cy="1066800"/>
          </a:xfrm>
          <a:prstGeom prst="leftBrace">
            <a:avLst>
              <a:gd name="adj1" fmla="val 8333"/>
              <a:gd name="adj2" fmla="val 1770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779" y="1752600"/>
            <a:ext cx="8762642" cy="4953826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152400"/>
            <a:ext cx="5298077" cy="1202472"/>
          </a:xfrm>
          <a:prstGeom prst="rect">
            <a:avLst/>
          </a:prstGeom>
          <a:noFill/>
          <a:ln/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6705600" y="3657600"/>
            <a:ext cx="457200" cy="38100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0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655638"/>
          </a:xfrm>
        </p:spPr>
        <p:txBody>
          <a:bodyPr/>
          <a:lstStyle/>
          <a:p>
            <a:r>
              <a:rPr lang="en-US" dirty="0" smtClean="0"/>
              <a:t>The Invariance Property of  </a:t>
            </a:r>
            <a:r>
              <a:rPr lang="en-US" dirty="0" smtClean="0">
                <a:latin typeface="cmmi10"/>
              </a:rPr>
              <a:t>±¼</a:t>
            </a:r>
            <a:endParaRPr lang="en-US" dirty="0">
              <a:latin typeface="cmmi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1905000"/>
            <a:ext cx="8766393" cy="4419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731838"/>
          </a:xfrm>
        </p:spPr>
        <p:txBody>
          <a:bodyPr/>
          <a:lstStyle/>
          <a:p>
            <a:r>
              <a:rPr lang="en-US" dirty="0" smtClean="0"/>
              <a:t>Putting Things in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5044" y="1802882"/>
            <a:ext cx="8355620" cy="47500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Virtual Translation: an infinitesimal translation $\delta {\bf r}$ of the L-RF.  Performed with the time held fixed.&#10; \item Virtual Change in Orientation: an infinitesimal change in the orientation of the body captured in a change $\delta {\bf A}$ of the orientation matrix ${\bf A}$ associated with the L-RF.  The virtual change $\delta {\bf A}$ in orientation is performed with the time held fixed.&#10; \item Virtual Rotation: a vector quantity ${\delta {\bar {\bf \pi}}}$ that is the generator of ${\bf A}^T \delta {\bf A}$.  In other words, ${\widetilde {\delta {\bar {\bf \pi}}}} = {\bf A}^T \delta {\bf A} $, from where $\delta {\bf A} = {\bf A} {\widetilde {\delta {\bar {\bf \pi}}}}$.&#10; \item Virtual Displacement: the combination of a virtual translation and a virtual rotation.&#10; \item Virtual Variation of a function (expression): change in the value of a function that depends on the location and orientation of a body in the system as a result of a virtual displacement applied to that body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792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We have a function (or expression) that depends on the location and orientation of the bodies in a mechanical system&#10;&#10; \item Examples of such expressions: &#10; \[&#10; \begin{array}{rcl}&#10; {\Phi ^{DP1}}(i,{\bar {\bf a}}_i,j,{\bar {\bf a}}_j, f(t)) &#10;&amp; = &amp;&#10;{{\bar {\bf a}}_i}^T {\bf A}^T_i  {\bf A}_j {\bar {\bf a}}_j - f(t)&#10;\vspace{0.3cm} \\&#10;{\bf d}_{ij} &amp; = &amp; {\bf r}_j + {\bf A}_j {\bar {\bf s}}^Q_j -  {\bf r}_i - {\bf A}_i {\bar {\bf s}}^P_i\vspace{0.3cm} \\&#10;{\Phi ^{CD}}( {\bf c}, i,{\bar {\bf s}}^P_i,j,{\bar {\bf s}}^Q_j, f(t) )&amp; = &amp; {\bf c}^T {\bf d}_{ij} - f(t)&#10;\end{array}&#10;\]&#10;&#10;\item The fundamental question that we want to answer today: what is the variation in the value of the function when the location and orientation of the bodies in the system slightly change as a result of applying a virtual displacement?&#10;&#10;\item The answer to this question is the subject of the calculus of variations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567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cm,right=2cm]{geometry} &#10;\begin{document}&#10;\begin{description}&#10; \item[Rule 1] Variation of a constant quantity ${\bf c}$ (applies to scalars $c$ or matrices ${\bf C}$ as well):&#10; \[&#10; \delta ({\bf c}) = {\bf 0}&#10; \]&#10; \begin{itemize}&#10;  \item Example use: calculate the variation of ${\bf c}^T({\bf d}_{ij})$&#10; \end{itemize}&#10; &#10; \bigskip&#10; &#10; \item[Rule 2] Variation of a sum of two vectors:&#10; \[&#10; \delta ({\bf u} + {\bf v}) = \delta {\bf u} + \delta {\bf v}&#10; \]&#10; \begin{itemize}&#10;  \item Example use: calculate the variation of ${\bf r}_i + {\bf A}_i {\bar {\bf s}}^P_i$&#10; \end{itemize}&#10; &#10; \bigskip&#10; &#10; \item[Rule 3]  Variation of the product of two matrices:&#10; \[&#10; \delta ({\bf U}{\bf V} ) = (\delta {\bf U}){\bf V}  + {\bf U} (\delta {\bf V})&#10; \]&#10; \begin{itemize}&#10;  \item Example use: calculate the variation of ${\bf A}({\bf p})={\bf E}{\bf G}^T$&#10; \end{itemize}&#10;&#10; \bigskip&#10;&#10; \item[Rule 4]  Variation of the product of matrix times a vector:&#10; \[&#10; \delta ({\bf U}{\bf v} ) = (\delta {\bf U}){\bf v}  + {\bf U} (\delta {\bf v})&#10; \]&#10; \begin{itemize}&#10;  \item Example use: calculate the variation of ${\bf G}{\bf p}$&#10; \end{itemize}&#10;&#10;&#10; \bigskip&#10;&#10; \item[Rule 5]  Variation of the product of two vectors:&#10; \[&#10; \delta ({\bf u}^T{\bf v} ) = {\bf v}^T(\delta {\bf u})  + {\bf u}^T (\delta {\bf v})&#10; \]&#10; \begin{itemize}&#10;  \item Example use: calculate the variation of ${\bf a}_i^T{\bf a}_j$&#10; \end{itemize}&#10;&#10;&#10;\end{descrip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8"/>
  <p:tag name="PICTUREFILESIZE" val="244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2.5cm,right=2.5cm]{geometry} &#10;\definecolor{MyDarkGreen}{rgb}{0,0.8,0}&#10;\definecolor{MyDarkRed}{rgb}{0.8,0.05,0}&#10;&#10;\begin{document}&#10;\begin{itemize}&#10; \item Recall that &#10;\[&#10;{\Phi ^{DP1}}(i,{\bar {\bf a}}_i,j,{\bar {\bf a}}_j, f(t)) &#10;=&#10;{{\bar {\bf a}}_i}^T {\bf A}^T_i  {\bf A}_j {\bar {\bf a}}_j - f(t)&#10;=&#10;{{{\bf a}}_i}^T {{\bf a}}_j - f(t)&#10;=&#10;0&#10;\]&#10;&#10;\item Assume that body $i$ experiences a virtual displacement characterized by $\left[{ \begin{array}{c} \delta {\bf r}_i \\ \delta {\bar {\bf \pi}}_i \end{array} }\right]$, and the body $j$ experiences a virtual displacement characterized by $\left[{ \begin{array}{c} \delta {\bf r}_j \\ \delta {\bar {\bf \pi}}_j \end{array} }\right]$.  Therefore, ${\bf A}_i \longrightarrow {\bf A}_i+\delta{\bf A}_i$, and ${\bf A}_j \longrightarrow {\bf A}_j+\delta{\bf A}_j$.&#10;&#10;\item This variation in the attitude of bodies $i$ and $j$ will lead to a variation in the value of ${ {\Phi}}^{DP1}$.  Specifically, ${{\bar {\bf a}}_i}^T {\bf A}^T_i  {\bf A}_j {\bar {\bf a}}_j \longrightarrow {{\bar {\bf a}}_i}^T ({\bf A}_i + \delta {\bf A}_i)^T  ({\bf A}_j + \delta {\bf A}_j) {\bar {\bf a}}_j$.&#10;&#10;\item Therefore, &#10;\[&#10;\begin{array}{rcl}&#10;\delta {{\Phi}}^{DP1}(i,{\bar {\bf a}}_i,j,{\bar {\bf a}}_j, f(t)) &#10;&amp; = &amp;&#10;{{\bar {\bf a}}_i}^T ({\bf A}_i + \delta {\bf A}_i)^T  ({\bf A}_j + \delta {\bf A}_j) {\bar {\bf a}}_j&#10;-&#10;{{\bar {\bf a}}_i}^T {\bf A}^T_i  {\bf A}_j {\bar {\bf a}}_j \vspace{0.3cm} \\&#10;&amp; = &amp;&#10;{{\bar {\bf a}}_i}^T (\delta {\bf A}_i)^T  {\bf A}_j {\bar {\bf a}}_j &#10;+&#10;{{\bar {\bf a}}_i}^T {\bf A}_i^T  \delta {\bf A}_j {\bar {\bf a}}_j \vspace{0.3cm} \\&#10;&amp; = &amp;&#10;{{\bar {\bf a}}_i}^T {\bf A}^T_i  {{\bf A}}_j {\widetilde {\delta {\bar {\bf \pi}}}}_j {\bar {\bf a}}_j &#10;+&#10;{{\bar {\bf a}}_j}^T {\bf A}^T_j  {{\bf A}}_i {\widetilde {\delta {\bar {\bf \pi}}}}_i {\bar {\bf a}}_i \vspace{0.3cm} \\&#10;&amp; = &amp;&#10;-{{\bar {\bf a}}_i}^T {\bf A}^T_i  {\bf A}_j {\tilde {{\bar {\bf a}}}}_j {\delta {\bar {\bf \pi}}}_j &#10;-{{\bar {\bf a}}_j}^T {\bf A}^T_j  {\bf A}_i {\tilde {{\bar {\bf a}}}}_i {\delta {\bar {\bf \pi}}}_i&#10;\end{array}&#10;\]&#10;&#10;\item Compare to $ {\dot{\Phi}}^{DP1}(i,{\bar {\bf a}}_i,j,{\bar {\bf a}}_j, f(t)) $ to see the parallel between the 'dot' and 'delta' operators; i.e., between ${\dot{\Phi}}^{DP1}$ and ${\delta{\Phi}}^{DP1}$.&#10;\end{itemize}&#10;&#10;\end{document}&#10;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5"/>
  <p:tag name="PICTUREFILESIZE" val="2497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${\Phi}^{DP1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98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On the Variation of ${\bf d}_{ij}$, that is, $\delta {\bf d}_{ij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89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2.3cm,right=2.3cm]{geometry} &#10;\definecolor{MyDarkGreen}{rgb}{0,0.8,0}&#10;\definecolor{MyDarkRed}{rgb}{0.8,0.05,0}&#10;\begin{document}&#10;\begin{itemize}&#10; \item Recall that &#10;\[&#10;{\bf d}_{ij} = {\bf r}_j + {\bf A}_j {\bar {\bf s}}^Q_j -  {\bf r}_i - {\bf A}_i {\bar {\bf s}}^P_i &#10;= {\bf r}_j + {{\bf s}}^Q_j -  {\bf r}_i - {{\bf s}}^P_i &#10;\]&#10;&#10;&#10;\item Assume that body $i$ experiences a virtual displacement characterized by $\left[{ \begin{array}{c} \delta {\bf r}_i \\ \delta {\bar {\bf \pi}}_i \end{array} }\right]$, and the body $j$ experiences a virtual displacement characterized by $\left[{ \begin{array}{c} \delta {\bf r}_j \\ \delta {\bar {\bf \pi}}_j \end{array} }\right]$.  Therefore, ${\bf r}_i \longrightarrow {\bf r}_i + \delta {\bf r}_i$ and ${\bf A}_i \longrightarrow {\bf A}_i+\delta{\bf A}_i$. Likewise, ${\bf r}_j \longrightarrow {\bf r}_j + \delta {\bf r}_j$ and ${\bf A}_j \longrightarrow {\bf A}_j+\delta{\bf A}_j$.&#10;&#10;\item This variation in the attitude of bodies $i$ and $j$ will lead to a variation in the value of ${\bf d}_{ij}$.  Specifically, ${\bf d}_{ij} \longrightarrow {\bf d}_{ij} + \delta {\bf d}_{ij}$.  In other words,&#10;&#10;\[&#10;{\bf r}_j + {\bf A}_j {\bar {\bf s}}^Q_j -  {\bf r}_i - {\bf A}_i {\bar {\bf s}}^P_i &#10;\longrightarrow&#10;{\bf r}_j + \delta{\bf r}_j + ({\bf A}_j + \delta {\bf A}_j) {\bar {\bf s}}^Q_j -  [{\bf r}_i + \delta {\bf r}_i + ({\bf A}_i + \delta {\bf A}_i) {\bar {\bf s}}^P_i ]&#10;\]&#10;&#10;&#10;\item Therefore, &#10;\[&#10;\begin{array}{rcl}&#10;\delta {\bf d}_{ij}&#10;&amp; = &amp; ({\bf d}_{ij} + \delta {\bf d}_{ij}) - {\bf d}_{ij}\vspace{0.3cm} \\&#10;&amp; = &amp;&#10;\delta{\bf r}_j + \delta {\bf A}_j{\bar {\bf s}}^Q_j -  \delta {\bf r}_i - \delta {\bf A}_i {\bar {\bf s}}^P_i  \vspace{0.3cm} \\&#10;&amp; = &amp; \delta{\bf r}_j + {\bf A}_j {\widetilde {\delta {\bar \pi}}}_j{\bar {\bf s}}^Q_j -  \delta {\bf r}_i - {\bf A}_i {\widetilde {\delta {\bar \pi}}}_i {\bar {\bf s}}^P_i  \vspace{0.3cm} \\&#10;&amp; = &amp; \delta{\bf r}_j - {\bf A}_j {\tilde {\bar {\bf s}}}^Q_j{\delta {\bar \pi}}_j -  \delta {\bf r}_i + {\bf A}_i {\tilde {\bar {\bf s}}}^P_i{\delta {\bar \pi}}_i &#10;\end{array}&#10;\]&#10;&#10;\item Compare to $ {\dot {\bf d}}_{ij}$ to see the parallel between the 'dot' and 'delta' operators; i.e., between ${\dot {\bf d}}_{ij}$ and ${\delta {\bf d}}_{ij}$.&#10;&#10;&#10; 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531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.3cm,right=2.3cm]{geometry} &#10;\begin{document}&#10;\begin{itemize}&#10; \item Recall that &#10;\[&#10;{\Phi ^{DP2}}(i,{\bar {\bf a}}_i,{\bar {\bf s}}^P_i,j,{\bar {\bf s}}^Q_j, f(t)) &#10;=&#10;{{\bar {\bf a}}_i}^T {\bf A}^T_i  {\bf d}_{ij}  - f(t)&#10;= {{{\bf a}}_i}^T{\bf d}_{ij} - f(t)&#10;=&#10;0&#10;\]&#10;&#10;\item Assume that body $i$ experiences a virtual displacement characterized by $\left[{ \begin{array}{c} \delta {\bf r}_i \\ \delta {\bar {\bf \pi}}_i \end{array} }\right]$, and the body $j$ experiences a virtual displacement characterized by $\left[{ \begin{array}{c} \delta {\bf r}_j \\ \delta {\bar {\bf \pi}}_j \end{array} }\right]$.  Therefore, ${\bf r}_i \longrightarrow {\bf r}_i + \delta {\bf r}_i$ and ${\bf A}_i \longrightarrow {\bf A}_i+\delta{\bf A}_i$. Likewise, ${\bf r}_j \longrightarrow {\bf r}_j + \delta {\bf r}_j$ and ${\bf A}_j \longrightarrow {\bf A}_j+\delta{\bf A}_j$.&#10;&#10;&#10;\item This variation in the attitude of bodies $i$ and $j$ will lead to a variation in the value of ${\Phi ^{DP2}}$.  Specifically, ${\Phi ^{DP2}} \longrightarrow {\Phi ^{DP2}}+ \delta {\Phi ^{DP2}}$. &#10;&#10;&#10;\item We have that (see Rule 5, Rule 2)&#10;&#10;\[&#10;\begin{array}{rcl}&#10;\delta {\Phi ^{DP2}}&#10;&amp; = &amp; {\bf a}_{i}^T \delta {\bf d}_{ij} + {\bf d}_{ij}^T \delta {\bf a}_{i}\vspace{0.3cm} \\&#10;&amp; = &amp; {\bf a}_{i}^T \left[{ \delta{\bf r}_j - {\bf A}_j {\tilde {\bar {\bf s}}}^Q_j{\delta {\bar \pi}}_j -  \delta {\bf r}_i + {\bf A}_i {\tilde {\bar {\bf s}}}^P_i{\delta {\bar \pi}}_i }\right]  - {\bf d}_{ij}^T {\bf A}_i {\tilde {\bar {\bf s}}}^P_i{\delta {\bar \pi}}_i \vspace{0.3cm} \\&#10;&amp; = &amp; {\bf a}_{i}^T \delta{\bf r}_j - {\bf a}_{i}^T {\bf A}_j {\tilde {\bar {\bf s}}}^Q_j{\delta {\bar \pi}}_j - {\bf a}_{i}^T \delta {\bf r}_i + \left[{ \left({{\bf a}_{i}^T {\bf A}_i - {\bf d}_{ij}^T {\bf A}_i }\right){\tilde {\bar {\bf s}}}^P_i }\right]{\delta {\bar \pi}}_i &#10;\end{array}&#10;\]&#10;&#10;\item Compare to ${\dot {\Phi}}^{DP2}$ to see the parallel between the 'dot' and 'delta' operators; i.e., between ${\dot {\Phi}}^{DP2}$ and ${\delta {\Phi}}^{DP2}$.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476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${\Phi}^{DP2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010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cm,right=2cm]{geometry} &#10;\usepackage{color}&#10;\definecolor{MyDarkGreen}{rgb}{0,0.8,0}&#10;\definecolor{MyDarkRed}{rgb}{0.8,0.05,0}&#10;&#10;\begin{document}&#10;\begin{itemize}&#10; \item Recall that the GCon-CD assumes the expression&#10;\[&#10;\begin{array}{rcl}&#10;{\Phi ^{D}}(i,{\bar {\bf s}}^P_i,j,{\bar {\bf s}}^Q_j, f(t)) &#10;&amp; = &amp;&#10;{\bf d}_{ij}^T {\bf d}_{ij} - f(t) \vspace{0.3cm} &#10;=&#10;0&#10;\end{array}&#10;\]&#10;&#10;&#10;&#10;\item Assume that body $i$ experiences a virtual displacement characterized by $\left[{ \begin{array}{c} \delta {\bf r}_i \\ \delta {\bar {\bf \pi}}_i \end{array} }\right]$, and the body $j$ experiences a virtual displacement characterized by $\left[{ \begin{array}{c} \delta {\bf r}_j \\ \delta {\bar {\bf \pi}}_j \end{array} }\right]$.  Therefore, ${\bf r}_i \longrightarrow {\bf r}_i + \delta {\bf r}_i$ and ${\bf A}_i \longrightarrow {\bf A}_i+\delta{\bf A}_i$. Likewise, ${\bf r}_j \longrightarrow {\bf r}_j + \delta {\bf r}_j$ and ${\bf A}_j \longrightarrow {\bf A}_j+\delta{\bf A}_j$.&#10;&#10;&#10;\item This variation in the attitude of bodies $i$ and $j$ will lead to a variation in the value of ${\Phi ^{D}}$.  Specifically, ${\Phi ^{D}} \longrightarrow {\Phi ^{D}}+ \delta {\Phi ^{D}}$. &#10;&#10;&#10;\item We have that (see Rule 2, Rule 5)&#10;&#10;\[&#10;\begin{array}{rcl}&#10;\delta {\Phi ^{D}}&#10;&amp; = &amp; {\bf d}_{ij}^T (\delta {\bf d}_{ij}) + (\delta {\bf d}_{ij}^T )  {\bf d}_{ij} \vspace{0.3cm} \\&#10;&amp; = &amp; 2{\bf d}_{ij}^T \delta {\bf d}_{ij} \vspace{0.3cm} \\&#10;&amp; = &amp; 2{\bf d}_{ij}^T \left[{ \delta{\bf r}_j - {\bf A}_j {\tilde {\bar {\bf s}}}^Q_j{\delta {\bar \pi}}_j -  \delta {\bf r}_i + {\bf A}_i {\tilde {\bar {\bf s}}}^P_i{\delta {\bar \pi}}_i }\right] \vspace{0.3cm} \\&#10;&amp; = &amp; 2{\bf d}_{ij}^T  \delta{\bf r}_j - 2{\bf d}_{ij}^T  {\bf A}_j {\tilde {\bar {\bf s}}}^Q_j{\delta {\bar \pi}}_j - 2{\bf d}_{ij}^T  \delta {\bf r}_i + 2{\bf d}_{ij}^T  {\bf A}_i {\tilde {\bar {\bf s}}}^P_i {\delta {\bar \pi}}_i &#10;\end{array}&#10;\]&#10;&#10;\item Compare to ${\dot {\Phi}}^{D}$ to see the parallel between the 'dot' and 'delta' operators; i.e., between ${\dot {\Phi}}^{D}$ and ${\delta {\Phi}}^{D}$.&#10;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2646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ar {\bf \Pi}}  template TPT1  env TPENV1  fore 0  back 16777215  eqnno 1"/>
  <p:tag name="FILENAME" val="TP_tmp"/>
  <p:tag name="ORIGWIDTH" val="9"/>
  <p:tag name="PICTUREFILESIZE" val="5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${\Phi}^{D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93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.3cm,right=2.3cm]{geometry} &#10;\begin{document}&#10;\begin{itemize}&#10; \item Recall that the GCon-CD assumes the expression&#10;\[&#10;{\Phi ^{CD}}( {\bf c}, i,{\bar {\bf s}}^P_i,j,{\bar {\bf s}}^Q_j, f(t) ) &#10;= &#10;{\bf c}^T {\bf d}_{ij} - f(t)&#10;=&#10;0&#10;\]&#10;&#10;&#10;&#10;\item Assume that body $i$ experiences a virtual displacement characterized by $\left[{ \begin{array}{c} \delta {\bf r}_i \\ \delta {\bar {\bf \pi}}_i \end{array} }\right]$, and the body $j$ experiences a virtual displacement characterized by $\left[{ \begin{array}{c} \delta {\bf r}_j \\ \delta {\bar {\bf \pi}}_j \end{array} }\right]$.  Therefore, ${\bf r}_i \longrightarrow {\bf r}_i + \delta {\bf r}_i$ and ${\bf A}_i \longrightarrow {\bf A}_i+\delta{\bf A}_i$. Likewise, ${\bf r}_j \longrightarrow {\bf r}_j + \delta {\bf r}_j$ and ${\bf A}_j \longrightarrow {\bf A}_j+\delta{\bf A}_j$.&#10;&#10;&#10;\item This variation in the attitude of bodies $i$ and $j$ will lead to a variation in the value of ${\Phi ^{CD}}$.  Specifically, ${\Phi ^{CD}} \longrightarrow {\Phi ^{CD}}+ \delta {\Phi ^{CD}}$. &#10;&#10;&#10;\item We have that (see Rule 1, Rule 5)&#10;&#10;\[&#10;\begin{array}{rcl}&#10;\delta {\Phi ^{CD}}&#10;&amp; = &amp; {\bf c}^T \delta {\bf d}_{ij} \vspace{0.3cm} \\&#10;&amp; = &amp; {\bf c}^T \left[{ \delta{\bf r}_j - {\bf A}_j {\tilde {\bar {\bf s}}}^Q_j{\delta {\bar \pi}}_j -  \delta {\bf r}_i + {\bf A}_i {\tilde {\bar {\bf s}}}^P_i{\delta {\bar \pi}}_i }\right] \vspace{0.3cm} \\&#10;&amp; = &amp; {\bf c}^T \delta{\bf r}_j - {\bf c}^T {\bf A}_j {\tilde {\bar {\bf s}}}^Q_j{\delta {\bar \pi}}_j - {\bf c}^T \delta {\bf r}_i + {\bf c}^T {\bf A}_i {\tilde {\bar {\bf s}}}^P_i {\delta {\bar \pi}}_i &#10;\end{array}&#10;\]&#10;&#10;\item Compare to ${\dot {\Phi}}^{CD}$ to see the parallel between the 'dot' and 'delta' operators; i.e., between ${\dot {\Phi}}^{CD}$ and ${\delta {\Phi}}^{CD}$.&#10;&#10;\end{itemize}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415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${\Phi}^{D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93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delta {\Phi}^\alpha&#10;=&#10;\left[{\bf 0 }_{1 \times 3} \ldots {\bf 0 }_{1 \times 3} \;\; {\Phi}^\alpha_{{\bf r}_i} \; \; {\bf 0 }_{1 \times 3} \ldots {\bf 0 }_{1 \times 3} \; \; {\Phi}^\alpha_{{\bf r}_j}\; \; {\bf 0 }_{1 \times 3}  \ldots {\bf 0 }_{1 \times 3} \;\; {\bar {\bf \Pi}}_i\;\;  {\bf 0 }_{1 \times 3} \ldots {\bf 0 }_{1 \times 3} \;\; {\bar {\bf \Pi}}_j \; \; {\bf 0 }_{1 \times 3} \ldots   \right] \cdot  \left[ {\begin{array}{c} \delta {\bf r}_1 \\ \cdots \\ \delta {\bf r}_{nb}   \\ \\ \delta {\bar {\bf \pi}}_1 \\ \cdots \\ \delta {\bar {\bf \pi}}_{nb} \end{array} } \right]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9"/>
  <p:tag name="PICTUREFILESIZE" val="5146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Putting It All Together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125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Gather now all the virtual translations and rotations in two big vectors:&#10; \[&#10; \delta {\bf r} = \left[ { \begin{array}{c} \delta {\bf r}_1 \\ \cdots \\ \delta {\bf r}_{nb} \end{array} } \right]_{3\; nb} \quad \quad \mbox{and} \quad \quad \delta {\bar {\bf \pi}} = \left[ { \begin{array}{c} \delta {\bar {\bf \pi}}_1 \\ \cdots \\ \delta {\bar {\bf \pi}}_{nb} \end{array} } \right]_{3\; nb}&#10; \]&#10; &#10; \item We want to express the variation of a basic constraint ${\Phi}^\alpha$, where $\alpha \in \{ DP1, DP2, D, CD\}$, in terms of $\delta {\bf r}$ and $\delta {\bar {\bf \pi}}$.&#10; &#10; \item The key observation is that,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8359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Related to variations \\&#10;in orientation $\delta {\bar {\bf \pi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976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Related to variations \\&#10;in position $\delta {{\bf r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96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Virtual Variation, Basic GCons: Putting It All Together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125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Using the notation:&#10; \[&#10; \delta {\bf r} = \left[ { \begin{array}{c} \delta {\bf r}_1 \\ \cdots \\ \delta {\bf r}_{nb} \end{array} } \right]_{3\; nb} \quad \quad \mbox{and} \quad \quad \delta {\bar {\bf \pi}} = \left[ { \begin{array}{c} \delta {\bar {\bf \pi}}_1 \\ \cdots \\ \delta {\bar {\bf \pi}}_{nb} \end{array} } \right]_{3\; nb}&#10; \]&#10; &#10; \item We express the variation of a basic constraint ${\Phi}^\alpha$, where $\alpha \in \{ DP1, DP2, D, CD\}$, in terms of $\delta {\bf r}$ and $\delta {\bar {\bf \pi}}$ as&#10; &#10;\[&#10;\delta {\Phi}^\alpha = [ \quad {\Phi}_{\bf r} \quad \quad {\bar \Pi}({\Phi}^\alpha) \quad ]&#10;\cdot&#10;\left[{&#10;\begin{array}{c}&#10;\delta {\bf r} \\&#10;\delta {\bar {\bf \pi}}&#10;\end{array}&#10;}\right]&#10;=&#10;{\bar {\bf R}} \left[{&#10;\begin{array}{c}&#10;\delta {\bf r} \\&#10;\delta { {\bf \pi}}&#10;\end{array}&#10;}\right]&#10;\]&#10;&#10;\item Equivalently,&#10;\[&#10;\delta {\Phi}^\alpha = [ \quad {\Phi}_{\bf r} \quad \quad {\Pi}({\Phi}^\alpha) \quad ]&#10;\cdot&#10;\left[{&#10;\begin{array}{c}&#10;\delta {\bf r} \\&#10;\delta { {\bf \pi}}&#10;\end{array}&#10;}\right]&#10;=&#10;{\bf R} \left[{&#10;\begin{array}{c}&#10;\delta {\bf r} \\&#10;\delta { {\bf \pi}}&#10;\end{array}&#10;}\right]&#10;\]&#10;&#10;\item Recall that by definition (see previous lecture), ${\bar \Pi}({\Phi}^\alpha)$ is the coefficient matrix that multiplies ${\bar \omega}$ in the time derivative ${\dot{\Phi}}^\alpha$.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1"/>
  <p:tag name="PICTUREFILESIZE" val="1499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definecolor{MyDarkGreen}{rgb}{0,0.8,0}&#10;\definecolor{MyDarkRed}{rgb}{0.8,0.05,0}&#10;&#10;\begin{document}&#10;\begin{itemize}&#10; \item The principle of virtual work requires that I \\&#10; should be in a position to consider \textit{any} \\&#10; small displacement of point $P$&#10; \item This generic displacement is called \\&#10; \textit{virtual displacement}&#10; \item The size of the virtual displacement of point $P$ \\&#10; is infinitesimally small&#10; \item The fact that a body $i$ is connected to\\&#10;  other bodies through joints intuitively  \\&#10;  suggests that a virtual displacement of body\\&#10;  $i$ is related to a virtual displacement of  \\&#10;  body $j$ if bodies $i$ and $j$ are connected  \\&#10; through some type of constraint (joint)&#10;\end{itemize}&#10;&#10;\end{document}&#10;&#10;%%%%%%%%%%%%%%%%%%%%%%%%%%%%%%%%%%%%%%%%%%%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57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End, Variations in a Function due to Virtual Displacements $\delta {\bf r}$ and $\delta {\bar {\bf \pi}}$&#10;&#10;\bigskip&#10;&#10;\noindent Begin, Variations in a Function due to Virtual Displacements $\delta {\bf r}$ and $\delta {\bf 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6"/>
  <p:tag name="PICTUREFILESIZE" val="332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The ${\delta {\bar {\bf \pi}}} \leftrightarrow {\delta {\bf p}}$ Relation 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57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color}&#10;\usepackage[left=3cm,right=3cm]{geometry} &#10;\definecolor{MyDarkGreen}{rgb}{0,0.8,0}&#10;\definecolor{MyDarkRed}{rgb}{0.8,0.05,0}&#10;&#10;\begin{document}&#10;\begin{itemize}&#10; \item Recall that a infinitesimal change in orientation, that is, a change from ${\bf A} \longrightarrow {\bf A} + \delta {\bf A}$ can be completely characterized by a vector quantity $\delta {\bar {\bf \pi}}$&#10; &#10; \item Recall also that in general an orientation is defined by four Euler Parameters ${\bf p}$.&#10; &#10; \item The key question: suppose you applied a virtual rotation characterized by a vector $\delta {\bar {\bf \pi}}$.  What would be the equivalent virtual change in $\delta {\bf p}$ that would lead to the same variation $\delta {\bf A}$ in the orientation?&#10; &#10; \item In other words,&#10; \[&#10; {\bf A} \xrightarrow{\delta {\bar {\bf \pi}}} {\bf A} + \delta {\bf A}&#10; \quad \quad \quad &#10; {\bf A} {\color{MyDarkRed}\xrightarrow{\delta {{\bf p}}=?}} {\bf A} + \delta {\bf A}&#10; \]&#10;&#10; \item I can also pose the question in the opposite direction: if I specified a virtual rotation that is characterized by the change in Euler Parameters $\delta {\bf p}$, what would be the value of $\delta {\bar {\bf \pi}}$ that would lead to the same modification $\delta {\bf A}$ of the orientation matrix?&#10; \[&#10; {\bf A} \xrightarrow{\delta {{\bf p}}} {\bf A} + \delta {\bf A}&#10; \quad \quad \quad &#10; {\bf A} {\color{MyDarkRed}\xrightarrow{\delta {\bar {\bf \pi}}=?}} {\bf A} + \delta {\bf A}&#10; \]&#10;\end{itemize}&#10; &#10;\end{document}&#10;&#10;%%%%%%%%%%%%%%%%%%%%%%%%%%%%%%%%%%%%%%%%%%%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957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[&#10;{\delta {\bf p}} \mbox{ given;} \quad \quad \delta {\bar {\bf \pi}}=?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49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&#10;{{{\widetilde{\delta \bar {\bf \pi }}}}} = {{\bf{A}}^T}{\delta{\bf A}} = 2{\bf{G}}{{\bf{E}}^T}{\bf E}{({{\delta{\bf G}}})^T}&#10;\]&#10;&#10;\[{{{\widetilde{\delta \bar {\bf \pi }}}}}  = 2{\bf{G}}{({{\delta{\bf G}}})^T}\]&#10;&#10;\[{{{\widetilde{\delta \bar {\bf \pi }}}}}  =  2\widetilde{({\bf G}{\delta {\bf p}})}\]&#10;&#10;\[\delta {\bar{\bf{\pi }}} = 2{\bf{G}}\delta {\bf p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330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delta {\bf{\pi }} = {\bf{A}}\delta {\bar {\bf{\pi }}} = 2{\bf{E}}{{\bf{G}}^T}{\bf{G}} {\delta {\bf p}}\]&#10;&#10;\[\delta {\bf{\pi }} = 2{\bf{E}}{\delta {\bf p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129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[&#10;\delta {\bf \pi} \mbox{ given;} \quad \quad {\delta {\bf p}}=?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49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delta {\bar {\bf{\pi }}} = 2{\bf{G}} \delta {\bf p}\]&#10;&#10;\[{{\bf{G}}^T} \;\delta {\bar {\bf{\pi }}} = 2{{\bf{G}}^T}{\bf{G}} \delta {\bf p}\]&#10;&#10;\[\delta {\bf{ p}} = \frac{1}{2}{{\bf{G}}^T}\delta {\bar {\bf{\pi }}}&#10;\quad \quad \quad\quad \quad \quad&#10;\delta {\bf{p}} = \frac{1}{2}{{\bf{E}}^T}\delta {{\bf{\pi }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5"/>
  <p:tag name="PICTUREFILESIZE" val="278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definecolor{MyDarkGreen}{rgb}{0,0.8,0}&#10;\definecolor{MyDarkRed}{rgb}{0.8,0.05,0}&#10;&#10;\begin{document}&#10;&#10;\begin{itemize}&#10; \item Imagine that a force ${\color{MyDarkGreen}{\vec {\bf F}}^P}$ acts on the rigid body at point ${\color{MyDarkRed}P}$. The work done by this force is&#10;\[ &#10;\delta W^{F_P} = {\color{MyDarkRed}\delta {\bf r}^P} \cdot {\color{MyDarkGreen}{\bf F}^P}&#10;\]&#10;&#10; \item Here ${\color{MyDarkRed}\delta {\bf r}^P}$ represents a very small displacement of the point ${\color{MyDarkRed}P}$.  Causes for this displacement:&#10;&#10;\end{itemize}&#10;&#10;\end{document}&#10;&#10;%%%%%%%%%%%%%%%%%%%%%%%%%%%%%%%%%%%%%%%%%%%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2"/>
  <p:tag name="PICTUREFILESIZE" val="57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definecolor{MyDarkGreen}{rgb}{0,0.8,0}&#10;\definecolor{MyDarkRed}{rgb}{0.8,0.05,0}&#10;\begin{document}&#10;\begin{itemize}&#10; \item Important observation: since the body is rigid, the small displacement of point ${\color{MyDarkRed}P}$ is fully described in terms of a small translation ${\delta {\bf r}}$  and a small change of orientation $ {\delta {\bf A}}$ of the L-RF&#10; \item Specifically, assumes that the change in the L-RF position and orientation are as follows&#10; &#10; \[&#10; {\bf r} \quad \longrightarrow \quad  {\bf r} + {\delta {\bf r}}&#10; \]&#10; &#10; \[&#10; {\bf A} \quad \longrightarrow \quad  {\bf A} + {\delta {\bf A}}&#10; \]&#10;&#10; \item Read the construct '$\delta$ of something' as 'a small variation in something'&#10;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097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3cm,right=3cm]{geometry} &#10;\definecolor{MyDarkGreen}{rgb}{0,0.8,0}&#10;\definecolor{MyDarkRed}{rgb}{0.8,0.05,0}&#10;&#10;\begin{document}&#10;\begin{itemize}&#10; \item Original position of ${\color{MyDarkRed}P}$:&#10; \[&#10; {\bf r}^P = {\bf r} + {\bf A} {\bar {\bf s}}^P&#10; \]&#10; \item Position of ${\color{MyDarkRed}P}$ after the small change in the position and orientation of the rigid body:&#10; \[&#10; {\bf r}^P + {\delta {\bf r}^P} = ({\bf r} + {\delta {\bf r}}) &#10; +&#10; ({\bf A} + {\delta {\bf A} }){\bar {\bf s}}^P&#10; \]&#10; \item Net change in position of point ${\color{MyDarkRed}P}$:&#10; \[&#10; {\delta {\bf r}^P} = ({\bf r}^P + {\delta {\bf r}^P}) - {\bf r}^P = {\delta {\bf r}} +  {\delta {\bf A} }\;{\bar {\bf s}}^P&#10; \]&#10; &#10; \item Quick remarks:&#10; &#10;\begin{itemize}&#10; \item Dimensions: $\delta {\bf r}$ is $3 \times 1$, and $\delta {\bf A}$ is $3 \times 3$&#10; \item The change in orientation, $\delta {\bf A}$, is not quite random.  This is because the new matrix ${\bf A} + \delta {\bf A}$, which corresponds to the new orientation after the rigid body is nudged, should represent an actual orientation, that is, it must satisfy the orthonormality condition&#10; \[&#10; ({\bf A} + \delta {\bf A})^T ({\bf A} + \delta {\bf A}) = {\bf I}_3&#10; \]&#10;\end{itemize}&#10; 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812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[left=2.3cm,right=2.3cm]{geometry} &#10;\definecolor{MyDarkGreen}{rgb}{0,0.8,0}&#10;\definecolor{MyDarkRed}{rgb}{0.8,0.05,0}&#10;&#10;\begin{document}&#10;&#10;\begin{itemize}&#10; \item First, keep in mind that the changes in position and orientation are {\textbf{small}}. &#10; \item Translation, in mathematical lingo: products of two changes in position and/or orientation are ignored&#10; \[&#10; {\delta {\bf r}}^T {\delta {\bf r}} \approx 0 &#10; \quad \quad \quad \quad&#10; ({\delta {\bf A}})^T {\delta {\bf A}} \approx {\bf 0}_{3 \times 3} &#10; \quad \quad \quad \quad&#10; {\delta {\bf A}} ({\delta {\bf A}})^T \approx {\bf 0}_{3 \times 3} &#10; \]&#10; &#10; \item {\color{MyDarkRed}Key Result: There is a {\textbf{vector}} that is the generator of the matrix ${\bf A}{\delta {\bf A}}$.  This vector is called {\textbf{virtual rotation}}: ${\delta {\bar {\bf \pi}}}$ } &#10; &#10; \item Proof:&#10; \[&#10; ({\bf A} + {\delta {\bf A}})^T ({\bf A} + {\delta {\bf A}}) = {\bf I}_3 &#10; \Rightarrow    &#10; {\bf A}^T {\bf A} + {\bf A}^T {\delta {\bf A}} + ({\delta {\bf A}})^T {\bf A} +  ({\delta {\bf A}})^T {\delta {\bf A}} = {\bf I}_3 &#10; \]&#10; \[&#10;\Rightarrow \quad \quad {\bf A}^T {\delta {\bf A}} + ({\delta {\bf A}})^T {\bf A} = {{\bf{0}}_{3 \times 3}}&#10;\quad\quad \Rightarrow \quad\quad&#10;{\bf A}^T {\delta {\bf A}} = - ({\delta {\bf A}})^T {\bf A} = - [{\bf A}^T {\delta {\bf A}}]^T&#10;\]&#10;&#10;\item Thus, the matrix ${\bf A}^T {\delta {\bf A}} $ is skew symmetric.  As such, there should be a vector, denote it ${\delta {\bar {\bf \pi}}}$, so that&#10;&#10;{\color{MyDarkRed}&#10;\[&#10;{\widetilde{{\delta {\bar {\bf \pi}}}} = {\bf A}^T {\delta {\bf A}}}&#10;\]&#10;}&#10;\item The vector ${\delta {\bar {\bf \pi}}}$ is called the {\color{MyDarkRed}virtual rotation vector}, and therefore the change in the orientation matrix ${\delta {\bf A}}$ can be expressed in terms of the virtual rotation vector as &#10;{\color{MyDarkRed}&#10;\[&#10;{\delta {\bf A}} = {\bf A} {\widetilde{{\delta {\bar {\bf \pi}}}}}&#10;\]&#10;}&#10;&#10;\end{itemize}&#10;\end{document}&#10;&#10;%%%%%%%%%%%%%%%%%%%%%%%%%%%%%%%%%%%%%%%%%%%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397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Comments on Change \\&#10; in Orientation, $\delta {\bf A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110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2cm,right=2cm]{geometry} &#10;\begin{document}&#10;\begin{itemize}&#10;\item Note that when representing the virtual rotation vector in the G-RF, one gets&#10;\[&#10;{\widetilde {\delta {\bf \pi}}} &#10;=&#10;{\bf A}&#10;{\widetilde {\delta {\bar {\bf \pi}}}}&#10;{\bf A}^T&#10;\quad \quad \Rightarrow \quad \quad &#10;{\widetilde {\delta {\bf \pi}}}&#10;=&#10;({\delta {\bf A}}) {\bf A}^T&#10;\quad \quad \Rightarrow \quad \quad &#10;{\delta {\bf A}} &#10;= {\widetilde {\delta {\bf \pi}}} {\bf A}&#10;\]&#10;&#10;\item The virtual rotation vector ${\delta {\bf \pi}}$ was implicitly defined by the identity ${\widetilde {\delta {\bf \pi}}}=({\delta {\bf A}}) {\bf A}^T$.  This somewhat suggests that ${\delta { {\bf \pi}}}$ is related to the matrix ${\bf A}$.  What follows proves that this is not the case, instead, ${\delta { {\bf \pi}}}$ is an attribute of the rigid body the L-RF is attached to.&#10;&#10;\item First, assume that there are two different virtual rotation vectors: ${\delta {{\bf \pi}}}_1$, which goes along with L-RF$_1$, and ${\delta { {\bf \pi}}}_2$, which goes along with L-RF$_2$, where the two L-RFs are rigidly attached to the same body&#10;&#10;\item Then, since ${\bf A}_2 = {\bf A}_1 {\bf C}$, we have ${\delta {\bf A}}_2 = {\delta{\bf A}}_1 {\bf C}$, which implies that &#10;&#10;\[&#10;{\widetilde {\delta { {\bf \pi}}}}_2 {\bf A}_2  = {\widetilde {\delta { {\bf \pi}}}}_1{\bf A}_1  {\bf C}&#10;\]&#10;&#10;\item Since ${\bf A}_2 = {\bf A}_1 {\bf C}$, we get that&#10;&#10;\[&#10;{\widetilde {\delta { {\bf \pi}}}}_2  = {\widetilde {\delta { {\bf \pi}}}}_1 &#10;\quad \quad \Rightarrow \quad \quad &#10;{\delta { {\bf \pi}}}_2 = {\delta { {\bf \pi}}}_1&#10;\]&#10;&#10;\item In other words, the virtual rotation is an attribute of the body, not of the L-RF rigidly attached to it.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24371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85414</TotalTime>
  <Words>335</Words>
  <Application>Microsoft Office PowerPoint</Application>
  <PresentationFormat>On-screen Show (4:3)</PresentationFormat>
  <Paragraphs>100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Wingdings</vt:lpstr>
      <vt:lpstr>Tahoma</vt:lpstr>
      <vt:lpstr>cmmi10</vt:lpstr>
      <vt:lpstr>Network</vt:lpstr>
      <vt:lpstr>Visio</vt:lpstr>
      <vt:lpstr>Equation</vt:lpstr>
      <vt:lpstr>ME751  Advanced Computational Multibody Dynamics</vt:lpstr>
      <vt:lpstr>Before we get started…</vt:lpstr>
      <vt:lpstr>Motivation</vt:lpstr>
      <vt:lpstr>Motivation [Cntd.]</vt:lpstr>
      <vt:lpstr>Virtual Translation + Virtual Rotation</vt:lpstr>
      <vt:lpstr>Virtual Displacement of Point P </vt:lpstr>
      <vt:lpstr>Slide 7</vt:lpstr>
      <vt:lpstr>The Invariance Property of  ±¼</vt:lpstr>
      <vt:lpstr>Putting Things in Perspective</vt:lpstr>
      <vt:lpstr>Variational Calculus</vt:lpstr>
      <vt:lpstr>Variational Identities</vt:lpstr>
      <vt:lpstr>Slide 12</vt:lpstr>
      <vt:lpstr>[Short Detour]:</vt:lpstr>
      <vt:lpstr>Slide 14</vt:lpstr>
      <vt:lpstr>Slide 15</vt:lpstr>
      <vt:lpstr>Slide 16</vt:lpstr>
      <vt:lpstr>Slide 17</vt:lpstr>
      <vt:lpstr>Slide 18</vt:lpstr>
      <vt:lpstr>Slide 19</vt:lpstr>
      <vt:lpstr>[Posing the Problem]: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967</cp:revision>
  <cp:lastPrinted>1601-01-01T00:00:00Z</cp:lastPrinted>
  <dcterms:created xsi:type="dcterms:W3CDTF">1601-01-01T00:00:00Z</dcterms:created>
  <dcterms:modified xsi:type="dcterms:W3CDTF">2010-03-02T19:39:52Z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