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25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notesSlides/notesSlide10.xml" ContentType="application/vnd.openxmlformats-officedocument.presentationml.notesSlide+xml"/>
  <Override PartName="/ppt/tags/tag23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tags/tag17.xml" ContentType="application/vnd.openxmlformats-officedocument.presentationml.tags+xml"/>
  <Override PartName="/ppt/notesSlides/notesSlide13.xml" ContentType="application/vnd.openxmlformats-officedocument.presentationml.notesSlide+xml"/>
  <Override PartName="/ppt/tags/tag26.xml" ContentType="application/vnd.openxmlformats-officedocument.presentationml.tag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tags/tag15.xml" ContentType="application/vnd.openxmlformats-officedocument.presentationml.tags+xml"/>
  <Override PartName="/ppt/notesSlides/notesSlide11.xml" ContentType="application/vnd.openxmlformats-officedocument.presentationml.notesSlide+xml"/>
  <Override PartName="/ppt/tags/tag24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51" r:id="rId1"/>
  </p:sldMasterIdLst>
  <p:notesMasterIdLst>
    <p:notesMasterId r:id="rId19"/>
  </p:notesMasterIdLst>
  <p:handoutMasterIdLst>
    <p:handoutMasterId r:id="rId20"/>
  </p:handoutMasterIdLst>
  <p:sldIdLst>
    <p:sldId id="1065" r:id="rId2"/>
    <p:sldId id="1066" r:id="rId3"/>
    <p:sldId id="1067" r:id="rId4"/>
    <p:sldId id="1068" r:id="rId5"/>
    <p:sldId id="1069" r:id="rId6"/>
    <p:sldId id="1070" r:id="rId7"/>
    <p:sldId id="1081" r:id="rId8"/>
    <p:sldId id="1071" r:id="rId9"/>
    <p:sldId id="1072" r:id="rId10"/>
    <p:sldId id="1073" r:id="rId11"/>
    <p:sldId id="1074" r:id="rId12"/>
    <p:sldId id="1075" r:id="rId13"/>
    <p:sldId id="1076" r:id="rId14"/>
    <p:sldId id="1077" r:id="rId15"/>
    <p:sldId id="1079" r:id="rId16"/>
    <p:sldId id="1078" r:id="rId17"/>
    <p:sldId id="1080" r:id="rId18"/>
  </p:sldIdLst>
  <p:sldSz cx="9144000" cy="6858000" type="screen4x3"/>
  <p:notesSz cx="7315200" cy="9601200"/>
  <p:embeddedFontLst>
    <p:embeddedFont>
      <p:font typeface="Tahoma" pitchFamily="34" charset="0"/>
      <p:regular r:id="rId21"/>
      <p:bold r:id="rId22"/>
    </p:embeddedFont>
    <p:embeddedFont>
      <p:font typeface="cmmi10" pitchFamily="34" charset="0"/>
      <p:regular r:id="rId23"/>
    </p:embeddedFont>
  </p:embeddedFontLst>
  <p:custDataLst>
    <p:tags r:id="rId2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n Negrut" initials="DN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CCFF"/>
    <a:srgbClr val="FF6600"/>
    <a:srgbClr val="0099CC"/>
    <a:srgbClr val="A7B6E7"/>
    <a:srgbClr val="FF0000"/>
    <a:srgbClr val="808080"/>
    <a:srgbClr val="FF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aximized">
    <p:restoredLeft sz="34587" autoAdjust="0"/>
    <p:restoredTop sz="94656" autoAdjust="0"/>
  </p:normalViewPr>
  <p:slideViewPr>
    <p:cSldViewPr>
      <p:cViewPr varScale="1">
        <p:scale>
          <a:sx n="120" d="100"/>
          <a:sy n="120" d="100"/>
        </p:scale>
        <p:origin x="-129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12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3" tIns="47411" rIns="94823" bIns="47411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2964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3" tIns="47411" rIns="94823" bIns="47411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2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3" tIns="47411" rIns="94823" bIns="47411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2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2964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3" tIns="47411" rIns="94823" bIns="47411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3B1F2A13-956C-4708-A61E-CBABBBEFF8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4" tIns="48313" rIns="96624" bIns="48313" numCol="1" anchor="t" anchorCtr="0" compatLnSpc="1">
            <a:prstTxWarp prst="textNoShape">
              <a:avLst/>
            </a:prstTxWarp>
          </a:bodyPr>
          <a:lstStyle>
            <a:lvl1pPr defTabSz="966337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2964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4" tIns="48313" rIns="96624" bIns="48313" numCol="1" anchor="t" anchorCtr="0" compatLnSpc="1">
            <a:prstTxWarp prst="textNoShape">
              <a:avLst/>
            </a:prstTxWarp>
          </a:bodyPr>
          <a:lstStyle>
            <a:lvl1pPr algn="r" defTabSz="966337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4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185" y="4561228"/>
            <a:ext cx="5850835" cy="432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4" tIns="48313" rIns="96624" bIns="483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4" tIns="48313" rIns="96624" bIns="48313" numCol="1" anchor="b" anchorCtr="0" compatLnSpc="1">
            <a:prstTxWarp prst="textNoShape">
              <a:avLst/>
            </a:prstTxWarp>
          </a:bodyPr>
          <a:lstStyle>
            <a:lvl1pPr defTabSz="966337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2964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4" tIns="48313" rIns="96624" bIns="48313" numCol="1" anchor="b" anchorCtr="0" compatLnSpc="1">
            <a:prstTxWarp prst="textNoShape">
              <a:avLst/>
            </a:prstTxWarp>
          </a:bodyPr>
          <a:lstStyle>
            <a:lvl1pPr algn="r" defTabSz="966337">
              <a:defRPr sz="1200" smtClean="0"/>
            </a:lvl1pPr>
          </a:lstStyle>
          <a:p>
            <a:pPr>
              <a:defRPr/>
            </a:pPr>
            <a:fld id="{F8D30C5E-2BE9-4CAC-AABA-34653A95D7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5925CA-3456-40B9-97D4-F4B39903F971}" type="slidenum">
              <a:rPr lang="en-US"/>
              <a:pPr/>
              <a:t>1</a:t>
            </a:fld>
            <a:endParaRPr lang="en-US"/>
          </a:p>
        </p:txBody>
      </p:sp>
      <p:sp>
        <p:nvSpPr>
          <p:cNvPr id="515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5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5922AF-28D9-4BD1-868D-5DA8BE7F5C9C}" type="slidenum">
              <a:rPr lang="en-US"/>
              <a:pPr/>
              <a:t>2</a:t>
            </a:fld>
            <a:endParaRPr lang="en-US"/>
          </a:p>
        </p:txBody>
      </p:sp>
      <p:sp>
        <p:nvSpPr>
          <p:cNvPr id="516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17550"/>
            <a:ext cx="4800600" cy="3600450"/>
          </a:xfrm>
          <a:ln/>
        </p:spPr>
      </p:sp>
      <p:sp>
        <p:nvSpPr>
          <p:cNvPr id="516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2186" y="4561226"/>
            <a:ext cx="5850835" cy="4321852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7F066ED-7F34-4D27-A5D5-9DCBC7EA8B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60E62-4760-4BEA-8726-2AF571E59F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BDBE25-3DBC-4D25-8D15-E214A2FB87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3A6C93-19F7-4558-AA45-0CFB316011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05800" y="6477000"/>
            <a:ext cx="762000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E52FC-A2BF-46C6-811F-6DA475FD4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A1D11-DD09-4A2E-B623-7C27C5DF21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AAFDB-E8A0-402B-92D5-FF4BD34738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4B51BE-FBCC-4AE0-827F-C8A4A715D8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C6053D-1E15-4C7F-B6D0-1C30009F8A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1D4DC7-54CC-475B-926C-DB2DC54990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B2080C-D431-4E49-A090-1AD1578CE5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844252-B4F9-4789-A660-8AEA4B8694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/>
            </a:lvl1pPr>
          </a:lstStyle>
          <a:p>
            <a:pPr>
              <a:defRPr/>
            </a:pPr>
            <a:fld id="{B43940AB-5EFD-498A-916F-AC3E230DE3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63496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0729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0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1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2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3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4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9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5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9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6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7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8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9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9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9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0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1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2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3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4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9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5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6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7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9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8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9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9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0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1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2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3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9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4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5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6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9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7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9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8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9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bel.wisc.edu/Forum/index.php?board=4.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4.xml"/><Relationship Id="rId7" Type="http://schemas.openxmlformats.org/officeDocument/2006/relationships/image" Target="../media/image2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12.xml"/><Relationship Id="rId7" Type="http://schemas.openxmlformats.org/officeDocument/2006/relationships/image" Target="../media/image8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1.png"/><Relationship Id="rId4" Type="http://schemas.openxmlformats.org/officeDocument/2006/relationships/tags" Target="../tags/tag13.xml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533400"/>
            <a:ext cx="6781800" cy="2133600"/>
          </a:xfrm>
        </p:spPr>
        <p:txBody>
          <a:bodyPr/>
          <a:lstStyle/>
          <a:p>
            <a:pPr algn="ctr" eaLnBrk="1" hangingPunct="1"/>
            <a:r>
              <a:rPr lang="en-US" sz="3200" dirty="0" smtClean="0"/>
              <a:t>ME751 </a:t>
            </a:r>
            <a:br>
              <a:rPr lang="en-US" sz="3200" dirty="0" smtClean="0"/>
            </a:br>
            <a:r>
              <a:rPr lang="en-US" sz="3200" dirty="0" smtClean="0"/>
              <a:t>Advanced Computational Multibody Dynamics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1335087"/>
          </a:xfrm>
        </p:spPr>
        <p:txBody>
          <a:bodyPr/>
          <a:lstStyle/>
          <a:p>
            <a:pPr eaLnBrk="1" hangingPunct="1"/>
            <a:r>
              <a:rPr lang="en-US" sz="2000" dirty="0" smtClean="0"/>
              <a:t>March 4, 2010</a:t>
            </a:r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193675" y="6321425"/>
            <a:ext cx="12346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900" dirty="0">
                <a:latin typeface="Tahoma" pitchFamily="34" charset="0"/>
              </a:rPr>
              <a:t>© Dan Negrut, </a:t>
            </a:r>
            <a:r>
              <a:rPr lang="en-US" sz="900" dirty="0" smtClean="0">
                <a:latin typeface="Tahoma" pitchFamily="34" charset="0"/>
              </a:rPr>
              <a:t>2010</a:t>
            </a:r>
            <a:r>
              <a:rPr lang="en-US" sz="900" dirty="0">
                <a:latin typeface="Tahoma" pitchFamily="34" charset="0"/>
              </a:rPr>
              <a:t/>
            </a:r>
            <a:br>
              <a:rPr lang="en-US" sz="900" dirty="0">
                <a:latin typeface="Tahoma" pitchFamily="34" charset="0"/>
              </a:rPr>
            </a:br>
            <a:r>
              <a:rPr lang="en-US" sz="900" dirty="0" smtClean="0">
                <a:latin typeface="Tahoma" pitchFamily="34" charset="0"/>
              </a:rPr>
              <a:t>ME751</a:t>
            </a:r>
            <a:r>
              <a:rPr lang="en-US" sz="900" dirty="0">
                <a:latin typeface="Tahoma" pitchFamily="34" charset="0"/>
              </a:rPr>
              <a:t>, UW-Madison</a:t>
            </a:r>
          </a:p>
        </p:txBody>
      </p:sp>
      <p:sp>
        <p:nvSpPr>
          <p:cNvPr id="6" name="Rectangle 5"/>
          <p:cNvSpPr/>
          <p:nvPr/>
        </p:nvSpPr>
        <p:spPr>
          <a:xfrm>
            <a:off x="5257800" y="6181636"/>
            <a:ext cx="38100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“Without music to decorate it, time is just a bunch of boring production deadlines or dates by which bills must be paid.”</a:t>
            </a:r>
          </a:p>
          <a:p>
            <a:r>
              <a:rPr lang="en-US" sz="1100" dirty="0" smtClean="0"/>
              <a:t>Frank Zappa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8" name="Picture 7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228591" y="2286000"/>
            <a:ext cx="8679488" cy="3688172"/>
          </a:xfrm>
          <a:prstGeom prst="rect">
            <a:avLst/>
          </a:prstGeom>
          <a:noFill/>
          <a:ln/>
          <a:effectLst/>
        </p:spPr>
      </p:pic>
      <p:pic>
        <p:nvPicPr>
          <p:cNvPr id="6" name="Picture 5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503077" y="228600"/>
            <a:ext cx="5440523" cy="772528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8" name="Picture 7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228600" y="1828800"/>
            <a:ext cx="8728064" cy="4446160"/>
          </a:xfrm>
          <a:prstGeom prst="rect">
            <a:avLst/>
          </a:prstGeom>
          <a:noFill/>
          <a:ln/>
          <a:effectLst/>
        </p:spPr>
      </p:pic>
      <p:pic>
        <p:nvPicPr>
          <p:cNvPr id="7" name="Picture 6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664034" y="228600"/>
            <a:ext cx="5118608" cy="77262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pic>
        <p:nvPicPr>
          <p:cNvPr id="7" name="Picture 6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308916" y="2051794"/>
            <a:ext cx="8576939" cy="4349013"/>
          </a:xfrm>
          <a:prstGeom prst="rect">
            <a:avLst/>
          </a:prstGeom>
          <a:noFill/>
          <a:ln/>
          <a:effectLst/>
        </p:spPr>
      </p:pic>
      <p:pic>
        <p:nvPicPr>
          <p:cNvPr id="5" name="Picture 4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567456" y="228600"/>
            <a:ext cx="5311763" cy="77262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pic>
        <p:nvPicPr>
          <p:cNvPr id="7" name="Picture 6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457199" y="228600"/>
            <a:ext cx="5874027" cy="762000"/>
          </a:xfrm>
          <a:prstGeom prst="rect">
            <a:avLst/>
          </a:prstGeom>
          <a:noFill/>
          <a:ln/>
          <a:effectLst/>
        </p:spPr>
      </p:pic>
      <p:pic>
        <p:nvPicPr>
          <p:cNvPr id="10" name="Picture 9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222942" y="2831995"/>
            <a:ext cx="8768658" cy="288300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7543800" cy="731838"/>
          </a:xfrm>
        </p:spPr>
        <p:txBody>
          <a:bodyPr/>
          <a:lstStyle/>
          <a:p>
            <a:r>
              <a:rPr lang="en-US" dirty="0" smtClean="0"/>
              <a:t>Comments [1/2]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151327" y="1949779"/>
            <a:ext cx="8778108" cy="407022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7543800" cy="731838"/>
          </a:xfrm>
        </p:spPr>
        <p:txBody>
          <a:bodyPr/>
          <a:lstStyle/>
          <a:p>
            <a:r>
              <a:rPr lang="en-US" dirty="0" smtClean="0"/>
              <a:t>Comments [2/2]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pic>
        <p:nvPicPr>
          <p:cNvPr id="9" name="Picture 8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381000" y="1676400"/>
            <a:ext cx="8361558" cy="514836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222768" y="1905000"/>
            <a:ext cx="8768832" cy="48255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Concept of </a:t>
            </a:r>
            <a:br>
              <a:rPr lang="en-US" dirty="0" smtClean="0"/>
            </a:br>
            <a:r>
              <a:rPr lang="en-US" dirty="0" smtClean="0">
                <a:solidFill>
                  <a:srgbClr val="C00000"/>
                </a:solidFill>
              </a:rPr>
              <a:t>Consistent</a:t>
            </a:r>
            <a:r>
              <a:rPr lang="en-US" dirty="0" smtClean="0"/>
              <a:t> Virtual Displacements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124200"/>
            <a:ext cx="7543800" cy="762000"/>
          </a:xfrm>
        </p:spPr>
        <p:txBody>
          <a:bodyPr/>
          <a:lstStyle/>
          <a:p>
            <a:pPr algn="ctr"/>
            <a:r>
              <a:rPr lang="en-US" dirty="0" smtClean="0"/>
              <a:t>Deriving the EOM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7543800" cy="682844"/>
          </a:xfrm>
        </p:spPr>
        <p:txBody>
          <a:bodyPr/>
          <a:lstStyle/>
          <a:p>
            <a:pPr eaLnBrk="1" hangingPunct="1"/>
            <a:r>
              <a:rPr lang="en-US" dirty="0" smtClean="0"/>
              <a:t>Before we get started…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600200"/>
            <a:ext cx="8991600" cy="51054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Last Time:</a:t>
            </a:r>
          </a:p>
          <a:p>
            <a:pPr lvl="1" eaLnBrk="1" hangingPunct="1"/>
            <a:r>
              <a:rPr lang="en-US" sz="1600" dirty="0" smtClean="0"/>
              <a:t>Discussed Virtual Displacement and Variation of a Function</a:t>
            </a:r>
          </a:p>
          <a:p>
            <a:pPr lvl="1" eaLnBrk="1" hangingPunct="1"/>
            <a:r>
              <a:rPr lang="en-US" sz="1600" dirty="0" smtClean="0"/>
              <a:t>Covered the </a:t>
            </a:r>
            <a:r>
              <a:rPr lang="en-US" sz="1600" dirty="0" smtClean="0">
                <a:latin typeface="cmmi10"/>
              </a:rPr>
              <a:t>±</a:t>
            </a:r>
            <a:r>
              <a:rPr lang="en-US" sz="1600" b="1" dirty="0" smtClean="0"/>
              <a:t>r</a:t>
            </a:r>
            <a:r>
              <a:rPr lang="en-US" sz="1600" dirty="0" smtClean="0"/>
              <a:t> , </a:t>
            </a:r>
            <a:r>
              <a:rPr lang="en-US" sz="1600" dirty="0" smtClean="0">
                <a:latin typeface="cmmi10"/>
              </a:rPr>
              <a:t>±</a:t>
            </a:r>
            <a:r>
              <a:rPr lang="en-US" sz="1600" b="1" dirty="0" smtClean="0">
                <a:latin typeface="cmmi10"/>
              </a:rPr>
              <a:t>¼</a:t>
            </a:r>
            <a:r>
              <a:rPr lang="en-US" sz="1600" dirty="0" smtClean="0"/>
              <a:t> case</a:t>
            </a:r>
          </a:p>
          <a:p>
            <a:pPr lvl="1" eaLnBrk="1" hangingPunct="1"/>
            <a:endParaRPr lang="en-US" dirty="0" smtClean="0"/>
          </a:p>
          <a:p>
            <a:pPr eaLnBrk="1" hangingPunct="1"/>
            <a:r>
              <a:rPr lang="en-US" sz="1800" dirty="0" smtClean="0"/>
              <a:t>Today:</a:t>
            </a:r>
          </a:p>
          <a:p>
            <a:pPr lvl="1" eaLnBrk="1" hangingPunct="1"/>
            <a:r>
              <a:rPr lang="en-US" sz="1600" dirty="0" smtClean="0"/>
              <a:t>Discuss about how to visualize the time evolution of a mechanical system</a:t>
            </a:r>
          </a:p>
          <a:p>
            <a:pPr lvl="1" eaLnBrk="1" hangingPunct="1"/>
            <a:r>
              <a:rPr lang="en-US" sz="1600" dirty="0" smtClean="0"/>
              <a:t>Virtual Displacement: cover the </a:t>
            </a:r>
            <a:r>
              <a:rPr lang="en-US" sz="1600" dirty="0" smtClean="0">
                <a:latin typeface="cmmi10"/>
              </a:rPr>
              <a:t>±</a:t>
            </a:r>
            <a:r>
              <a:rPr lang="en-US" sz="1600" b="1" dirty="0" smtClean="0"/>
              <a:t>r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mmi10"/>
              </a:rPr>
              <a:t>±</a:t>
            </a:r>
            <a:r>
              <a:rPr lang="en-US" sz="1600" b="1" dirty="0" smtClean="0"/>
              <a:t>p</a:t>
            </a:r>
            <a:r>
              <a:rPr lang="en-US" sz="1600" dirty="0" smtClean="0"/>
              <a:t> case</a:t>
            </a:r>
          </a:p>
          <a:p>
            <a:pPr lvl="1" eaLnBrk="1" hangingPunct="1"/>
            <a:r>
              <a:rPr lang="en-US" sz="1600" dirty="0" smtClean="0"/>
              <a:t>Start discussion on how to obtain the EOM (the Dynamics problem)</a:t>
            </a:r>
          </a:p>
          <a:p>
            <a:pPr lvl="1" eaLnBrk="1" hangingPunct="1"/>
            <a:endParaRPr lang="en-US" dirty="0" smtClean="0"/>
          </a:p>
          <a:p>
            <a:pPr eaLnBrk="1" hangingPunct="1"/>
            <a:r>
              <a:rPr lang="en-US" sz="1800" dirty="0" smtClean="0"/>
              <a:t>HW7 – due on March 11: posted online later today</a:t>
            </a:r>
          </a:p>
          <a:p>
            <a:pPr lvl="2" eaLnBrk="1" hangingPunct="1"/>
            <a:r>
              <a:rPr lang="en-US" sz="1400" dirty="0" smtClean="0"/>
              <a:t>This HW will require you to decide on a Final Project</a:t>
            </a:r>
          </a:p>
          <a:p>
            <a:pPr lvl="2" eaLnBrk="1" hangingPunct="1"/>
            <a:endParaRPr lang="en-US" sz="1400" dirty="0" smtClean="0"/>
          </a:p>
          <a:p>
            <a:pPr eaLnBrk="1" hangingPunct="1"/>
            <a:r>
              <a:rPr lang="en-US" sz="1800" dirty="0" smtClean="0"/>
              <a:t>Forum up and running: </a:t>
            </a:r>
            <a:r>
              <a:rPr lang="en-US" sz="1800" dirty="0" smtClean="0">
                <a:hlinkClick r:id="rId3"/>
              </a:rPr>
              <a:t>http://sbel.wisc.edu/Forum/index.php?board=4.0</a:t>
            </a:r>
            <a:r>
              <a:rPr lang="en-US" sz="1800" dirty="0" smtClean="0"/>
              <a:t> </a:t>
            </a:r>
          </a:p>
          <a:p>
            <a:pPr lvl="1" eaLnBrk="1" hangingPunct="1"/>
            <a:r>
              <a:rPr lang="en-US" sz="1600" dirty="0" smtClean="0"/>
              <a:t>Use the forum to post questions about your HW, class notes, etc</a:t>
            </a:r>
          </a:p>
          <a:p>
            <a:pPr lvl="1" eaLnBrk="1" hangingPunct="1"/>
            <a:r>
              <a:rPr lang="en-US" sz="1600" dirty="0" smtClean="0"/>
              <a:t>I plan to monitor the discussion threads and contribute as much as I can</a:t>
            </a:r>
          </a:p>
          <a:p>
            <a:pPr lvl="1" eaLnBrk="1" hangingPunct="1"/>
            <a:r>
              <a:rPr lang="en-US" sz="1600" dirty="0" smtClean="0"/>
              <a:t>Started a discussion topic on course notes mistakes </a:t>
            </a:r>
          </a:p>
          <a:p>
            <a:pPr lvl="2" eaLnBrk="1" hangingPunct="1"/>
            <a:r>
              <a:rPr lang="en-US" sz="1400" dirty="0" smtClean="0"/>
              <a:t>Everyone who finds/posts a valid mistake first gets $1 from 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18" name="Picture 17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52400" y="381000"/>
            <a:ext cx="7755854" cy="733042"/>
          </a:xfrm>
          <a:prstGeom prst="rect">
            <a:avLst/>
          </a:prstGeom>
          <a:noFill/>
          <a:ln/>
          <a:effectLst/>
        </p:spPr>
      </p:pic>
      <p:pic>
        <p:nvPicPr>
          <p:cNvPr id="6" name="Picture 5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228600" y="2286000"/>
            <a:ext cx="8628022" cy="2519580"/>
          </a:xfrm>
          <a:prstGeom prst="rect">
            <a:avLst/>
          </a:prstGeom>
          <a:noFill/>
          <a:ln/>
          <a:effectLst/>
        </p:spPr>
      </p:pic>
      <p:pic>
        <p:nvPicPr>
          <p:cNvPr id="11" name="Picture 10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4038600" y="5334000"/>
            <a:ext cx="914400" cy="3167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8600" y="990600"/>
            <a:ext cx="3505200" cy="427038"/>
          </a:xfrm>
        </p:spPr>
        <p:txBody>
          <a:bodyPr/>
          <a:lstStyle/>
          <a:p>
            <a:r>
              <a:rPr lang="en-US" sz="2000" dirty="0" smtClean="0"/>
              <a:t>[Cntd.]:</a:t>
            </a:r>
            <a:endParaRPr lang="en-US" sz="2000" dirty="0"/>
          </a:p>
        </p:txBody>
      </p:sp>
      <p:pic>
        <p:nvPicPr>
          <p:cNvPr id="6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326625" y="1981200"/>
            <a:ext cx="8610703" cy="4497118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52400" y="228600"/>
            <a:ext cx="7755854" cy="733042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543800" cy="808038"/>
          </a:xfrm>
        </p:spPr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6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305533" y="1905000"/>
            <a:ext cx="8354640" cy="559212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pic>
        <p:nvPicPr>
          <p:cNvPr id="7" name="Picture 6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305044" y="1905000"/>
            <a:ext cx="8355620" cy="58366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Question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8" name="Picture 7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381000" y="2362200"/>
            <a:ext cx="8382000" cy="3596289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214437" y="1600200"/>
            <a:ext cx="8702154" cy="4626982"/>
          </a:xfrm>
          <a:prstGeom prst="rect">
            <a:avLst/>
          </a:prstGeom>
          <a:noFill/>
          <a:ln/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" y="6477000"/>
            <a:ext cx="762000" cy="304800"/>
          </a:xfrm>
        </p:spPr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grpSp>
        <p:nvGrpSpPr>
          <p:cNvPr id="2" name="Group 48"/>
          <p:cNvGrpSpPr/>
          <p:nvPr/>
        </p:nvGrpSpPr>
        <p:grpSpPr>
          <a:xfrm>
            <a:off x="2719388" y="4724400"/>
            <a:ext cx="838200" cy="457200"/>
            <a:chOff x="2719388" y="4572000"/>
            <a:chExt cx="838200" cy="457200"/>
          </a:xfrm>
        </p:grpSpPr>
        <p:cxnSp>
          <p:nvCxnSpPr>
            <p:cNvPr id="10" name="Straight Connector 9"/>
            <p:cNvCxnSpPr/>
            <p:nvPr/>
          </p:nvCxnSpPr>
          <p:spPr>
            <a:xfrm rot="5400000">
              <a:off x="3328988" y="4800600"/>
              <a:ext cx="457200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0800000">
              <a:off x="2719388" y="5029200"/>
              <a:ext cx="838200" cy="0"/>
            </a:xfrm>
            <a:prstGeom prst="line">
              <a:avLst/>
            </a:prstGeom>
            <a:ln w="15875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14"/>
          <p:cNvGrpSpPr/>
          <p:nvPr/>
        </p:nvGrpSpPr>
        <p:grpSpPr>
          <a:xfrm flipH="1">
            <a:off x="3581400" y="4724400"/>
            <a:ext cx="838200" cy="457200"/>
            <a:chOff x="2871788" y="4724400"/>
            <a:chExt cx="838200" cy="457200"/>
          </a:xfrm>
        </p:grpSpPr>
        <p:cxnSp>
          <p:nvCxnSpPr>
            <p:cNvPr id="13" name="Straight Connector 12"/>
            <p:cNvCxnSpPr/>
            <p:nvPr/>
          </p:nvCxnSpPr>
          <p:spPr>
            <a:xfrm rot="5400000">
              <a:off x="3481388" y="4953000"/>
              <a:ext cx="457200" cy="0"/>
            </a:xfrm>
            <a:prstGeom prst="line">
              <a:avLst/>
            </a:prstGeom>
            <a:ln w="158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2871788" y="5181600"/>
              <a:ext cx="838200" cy="0"/>
            </a:xfrm>
            <a:prstGeom prst="line">
              <a:avLst/>
            </a:prstGeom>
            <a:ln w="15875">
              <a:solidFill>
                <a:srgbClr val="0070C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Picture 20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447800" y="5029200"/>
            <a:ext cx="1219331" cy="462767"/>
          </a:xfrm>
          <a:prstGeom prst="rect">
            <a:avLst/>
          </a:prstGeom>
          <a:noFill/>
          <a:ln/>
          <a:effectLst/>
        </p:spPr>
      </p:pic>
      <p:pic>
        <p:nvPicPr>
          <p:cNvPr id="23" name="Picture 22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4495458" y="5029200"/>
            <a:ext cx="1219753" cy="462927"/>
          </a:xfrm>
          <a:prstGeom prst="rect">
            <a:avLst/>
          </a:prstGeom>
          <a:noFill/>
          <a:ln/>
          <a:effectLst/>
        </p:spPr>
      </p:pic>
      <p:sp>
        <p:nvSpPr>
          <p:cNvPr id="24" name="Rectangle 23"/>
          <p:cNvSpPr/>
          <p:nvPr/>
        </p:nvSpPr>
        <p:spPr>
          <a:xfrm>
            <a:off x="1447800" y="6324600"/>
            <a:ext cx="5341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Body</a:t>
            </a:r>
          </a:p>
          <a:p>
            <a:r>
              <a:rPr lang="en-US" sz="1200" dirty="0" smtClean="0"/>
              <a:t>1, </a:t>
            </a:r>
            <a:r>
              <a:rPr lang="en-US" sz="1200" b="1" dirty="0" smtClean="0"/>
              <a:t>r</a:t>
            </a:r>
            <a:endParaRPr lang="en-US" sz="1200" b="1" dirty="0"/>
          </a:p>
        </p:txBody>
      </p:sp>
      <p:sp>
        <p:nvSpPr>
          <p:cNvPr id="25" name="Rectangle 24"/>
          <p:cNvSpPr/>
          <p:nvPr/>
        </p:nvSpPr>
        <p:spPr>
          <a:xfrm>
            <a:off x="2133600" y="6324600"/>
            <a:ext cx="5341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Body</a:t>
            </a:r>
          </a:p>
          <a:p>
            <a:r>
              <a:rPr lang="en-US" sz="1200" dirty="0" smtClean="0"/>
              <a:t>i, </a:t>
            </a:r>
            <a:r>
              <a:rPr lang="en-US" sz="1200" b="1" dirty="0" smtClean="0"/>
              <a:t>r</a:t>
            </a:r>
            <a:endParaRPr lang="en-US" sz="1200" b="1" dirty="0"/>
          </a:p>
        </p:txBody>
      </p:sp>
      <p:sp>
        <p:nvSpPr>
          <p:cNvPr id="26" name="Rectangle 25"/>
          <p:cNvSpPr/>
          <p:nvPr/>
        </p:nvSpPr>
        <p:spPr>
          <a:xfrm>
            <a:off x="2818679" y="6324600"/>
            <a:ext cx="5341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Body</a:t>
            </a:r>
          </a:p>
          <a:p>
            <a:r>
              <a:rPr lang="en-US" sz="1200" dirty="0" smtClean="0"/>
              <a:t>j, </a:t>
            </a:r>
            <a:r>
              <a:rPr lang="en-US" sz="1200" b="1" dirty="0" smtClean="0"/>
              <a:t>r</a:t>
            </a:r>
            <a:endParaRPr lang="en-US" sz="1200" b="1" dirty="0"/>
          </a:p>
        </p:txBody>
      </p:sp>
      <p:sp>
        <p:nvSpPr>
          <p:cNvPr id="27" name="Rectangle 26"/>
          <p:cNvSpPr/>
          <p:nvPr/>
        </p:nvSpPr>
        <p:spPr>
          <a:xfrm>
            <a:off x="3733800" y="6324600"/>
            <a:ext cx="5341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Body</a:t>
            </a:r>
          </a:p>
          <a:p>
            <a:r>
              <a:rPr lang="en-US" sz="1200" dirty="0" smtClean="0"/>
              <a:t>i-1, </a:t>
            </a:r>
            <a:r>
              <a:rPr lang="en-US" sz="1200" b="1" dirty="0" smtClean="0"/>
              <a:t>p</a:t>
            </a:r>
            <a:endParaRPr lang="en-US" sz="1200" b="1" dirty="0"/>
          </a:p>
        </p:txBody>
      </p:sp>
      <p:sp>
        <p:nvSpPr>
          <p:cNvPr id="28" name="Rectangle 27"/>
          <p:cNvSpPr/>
          <p:nvPr/>
        </p:nvSpPr>
        <p:spPr>
          <a:xfrm>
            <a:off x="4648200" y="6324600"/>
            <a:ext cx="5341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Body</a:t>
            </a:r>
          </a:p>
          <a:p>
            <a:r>
              <a:rPr lang="en-US" sz="1200" dirty="0" smtClean="0"/>
              <a:t>i, </a:t>
            </a:r>
            <a:r>
              <a:rPr lang="en-US" sz="1200" b="1" dirty="0" smtClean="0"/>
              <a:t>p</a:t>
            </a:r>
            <a:endParaRPr lang="en-US" sz="1200" b="1" dirty="0"/>
          </a:p>
        </p:txBody>
      </p:sp>
      <p:sp>
        <p:nvSpPr>
          <p:cNvPr id="30" name="Rectangle 29"/>
          <p:cNvSpPr/>
          <p:nvPr/>
        </p:nvSpPr>
        <p:spPr>
          <a:xfrm>
            <a:off x="8382000" y="6324600"/>
            <a:ext cx="5357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Body</a:t>
            </a:r>
          </a:p>
          <a:p>
            <a:r>
              <a:rPr lang="en-US" sz="1200" dirty="0" err="1" smtClean="0"/>
              <a:t>nb</a:t>
            </a:r>
            <a:r>
              <a:rPr lang="en-US" sz="1200" dirty="0" smtClean="0"/>
              <a:t>, </a:t>
            </a:r>
            <a:r>
              <a:rPr lang="en-US" sz="1200" b="1" dirty="0" smtClean="0"/>
              <a:t>p</a:t>
            </a:r>
            <a:endParaRPr lang="en-US" sz="1200" b="1" dirty="0"/>
          </a:p>
        </p:txBody>
      </p:sp>
      <p:cxnSp>
        <p:nvCxnSpPr>
          <p:cNvPr id="32" name="Straight Connector 31"/>
          <p:cNvCxnSpPr/>
          <p:nvPr/>
        </p:nvCxnSpPr>
        <p:spPr>
          <a:xfrm rot="5400000">
            <a:off x="3231357" y="6136481"/>
            <a:ext cx="681037" cy="0"/>
          </a:xfrm>
          <a:prstGeom prst="line">
            <a:avLst/>
          </a:prstGeom>
          <a:ln w="158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5400000" flipH="1" flipV="1">
            <a:off x="1677194" y="6306740"/>
            <a:ext cx="152400" cy="1588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 flipH="1" flipV="1">
            <a:off x="2317750" y="6306740"/>
            <a:ext cx="152400" cy="1588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5400000" flipH="1" flipV="1">
            <a:off x="3010694" y="6306740"/>
            <a:ext cx="152400" cy="1588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5400000" flipH="1" flipV="1">
            <a:off x="3943350" y="6306740"/>
            <a:ext cx="152400" cy="1588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5400000" flipH="1" flipV="1">
            <a:off x="4810125" y="6306740"/>
            <a:ext cx="152400" cy="1588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5410200" y="6324600"/>
            <a:ext cx="5741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Body</a:t>
            </a:r>
          </a:p>
          <a:p>
            <a:r>
              <a:rPr lang="en-US" sz="1200" dirty="0" smtClean="0"/>
              <a:t>i+1, </a:t>
            </a:r>
            <a:r>
              <a:rPr lang="en-US" sz="1200" b="1" dirty="0" smtClean="0"/>
              <a:t>p</a:t>
            </a:r>
            <a:endParaRPr lang="en-US" sz="1200" b="1" dirty="0"/>
          </a:p>
        </p:txBody>
      </p:sp>
      <p:cxnSp>
        <p:nvCxnSpPr>
          <p:cNvPr id="41" name="Straight Arrow Connector 40"/>
          <p:cNvCxnSpPr/>
          <p:nvPr/>
        </p:nvCxnSpPr>
        <p:spPr>
          <a:xfrm rot="5400000" flipH="1" flipV="1">
            <a:off x="5619750" y="6306740"/>
            <a:ext cx="152400" cy="1588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6096000" y="6324600"/>
            <a:ext cx="5341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Body</a:t>
            </a:r>
          </a:p>
          <a:p>
            <a:r>
              <a:rPr lang="en-US" sz="1200" dirty="0" smtClean="0"/>
              <a:t>j-1, </a:t>
            </a:r>
            <a:r>
              <a:rPr lang="en-US" sz="1200" b="1" dirty="0" smtClean="0"/>
              <a:t>p</a:t>
            </a:r>
            <a:endParaRPr lang="en-US" sz="1200" b="1" dirty="0"/>
          </a:p>
        </p:txBody>
      </p:sp>
      <p:sp>
        <p:nvSpPr>
          <p:cNvPr id="43" name="Rectangle 42"/>
          <p:cNvSpPr/>
          <p:nvPr/>
        </p:nvSpPr>
        <p:spPr>
          <a:xfrm>
            <a:off x="7010400" y="6324600"/>
            <a:ext cx="5341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Body</a:t>
            </a:r>
          </a:p>
          <a:p>
            <a:r>
              <a:rPr lang="en-US" sz="1200" dirty="0" smtClean="0"/>
              <a:t>j, </a:t>
            </a:r>
            <a:r>
              <a:rPr lang="en-US" sz="1200" b="1" dirty="0" smtClean="0"/>
              <a:t>p</a:t>
            </a:r>
            <a:endParaRPr lang="en-US" sz="1200" b="1" dirty="0"/>
          </a:p>
        </p:txBody>
      </p:sp>
      <p:cxnSp>
        <p:nvCxnSpPr>
          <p:cNvPr id="44" name="Straight Arrow Connector 43"/>
          <p:cNvCxnSpPr/>
          <p:nvPr/>
        </p:nvCxnSpPr>
        <p:spPr>
          <a:xfrm rot="5400000" flipH="1" flipV="1">
            <a:off x="6305550" y="6306740"/>
            <a:ext cx="152400" cy="1588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5400000" flipH="1" flipV="1">
            <a:off x="7172325" y="6306740"/>
            <a:ext cx="152400" cy="1588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772400" y="6324600"/>
            <a:ext cx="5741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Body</a:t>
            </a:r>
          </a:p>
          <a:p>
            <a:r>
              <a:rPr lang="en-US" sz="1200" dirty="0" smtClean="0"/>
              <a:t>j+1, </a:t>
            </a:r>
            <a:r>
              <a:rPr lang="en-US" sz="1200" b="1" dirty="0" smtClean="0"/>
              <a:t>p</a:t>
            </a:r>
            <a:endParaRPr lang="en-US" sz="1200" b="1" dirty="0"/>
          </a:p>
        </p:txBody>
      </p:sp>
      <p:cxnSp>
        <p:nvCxnSpPr>
          <p:cNvPr id="47" name="Straight Arrow Connector 46"/>
          <p:cNvCxnSpPr/>
          <p:nvPr/>
        </p:nvCxnSpPr>
        <p:spPr>
          <a:xfrm rot="5400000" flipH="1" flipV="1">
            <a:off x="7981950" y="6306740"/>
            <a:ext cx="152400" cy="1588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 flipH="1" flipV="1">
            <a:off x="8611394" y="6306740"/>
            <a:ext cx="152400" cy="1588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502750" y="228600"/>
            <a:ext cx="5441176" cy="77262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2286000" cy="427038"/>
          </a:xfrm>
        </p:spPr>
        <p:txBody>
          <a:bodyPr/>
          <a:lstStyle/>
          <a:p>
            <a:r>
              <a:rPr lang="en-US" sz="2000" dirty="0" smtClean="0"/>
              <a:t>[Short Detour]:</a:t>
            </a:r>
            <a:endParaRPr lang="en-US" sz="2000" dirty="0"/>
          </a:p>
        </p:txBody>
      </p:sp>
      <p:pic>
        <p:nvPicPr>
          <p:cNvPr id="7" name="Picture 6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609600" y="533400"/>
            <a:ext cx="3509328" cy="558440"/>
          </a:xfrm>
          <a:prstGeom prst="rect">
            <a:avLst/>
          </a:prstGeom>
          <a:noFill/>
          <a:ln/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11" name="Picture 10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305044" y="1447800"/>
            <a:ext cx="8356209" cy="5257872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DAN@OLDLMPNFUVWXYL44" val="3511"/>
  <p:tag name="DEFAULTDISPLAYSOURCE" val="\documentclass{article}\pagestyle{empty}&#10;\begin{document}&#10;&#10;\end{document}&#10;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definecolor{MyDarkGreen}{rgb}{0,0.8,0}&#10;\definecolor{MyDarkRed}{rgb}{0.8,0.05,0}&#10;\usepackage{bbm}&#10;\begin{document}&#10;\begin{itemize}&#10; \item Recall that &#10;\[&#10;{\Phi ^{DP1}}(i,{\bar {\bf a}}_i,j,{\bar {\bf a}}_j, f(t)) &#10;=&#10;{{\bar {\bf a}}_i}^T {\bf A}^T_i  {\bf A}_j {\bar {\bf a}}_j - f(t)&#10;=&#10;{{{\bf a}}_i}^T {{\bf a}}_j - f(t)&#10;=&#10;0&#10;\]&#10;&#10;\item Then, it follows that &#10;\[&#10;\begin{array}{rcl}&#10; \frac{\partial {\Phi ^{DP1}}}{\partial {\bf r}_i} = {\bf 0}_{1\times 3} &amp; &amp;  \frac{\partial {\Phi ^{DP1}}}{\partial {\bf p}_i} = {\bf a}_{j}^T {\bf B} \left( {\bf p}_{i}, {\bar {\bf a}}_i \right) \vspace{0.5cm} \\&#10; \frac{\partial {\Phi ^{DP1}}}{\partial {\bf r}_j} = {\bf 0}_{1\times 3} &amp; &amp;  \frac{\partial {\Phi ^{DP1}}}{\partial {\bf p}_j} = {\bf a}_{i}^T {\bf B} \left( {\bf p}_{j}, {\bar {\bf a}}_j \right)&#10;\end{array}&#10;\]&#10;&#10;\item Putting it all together, {\color{MyDarkRed}$\delta {\Phi}^{DP1} = {\Phi}^{DP1}_{\bf q} \delta {\bf q}$}, where,&#10;&#10;\[&#10;\begin{array}{rcl}&#10;{\Phi}^{DP1}_{\bf q} &#10;&amp; = &amp;  &#10;\left[{\bf 0 }_{1 \times 3} \ldots {\bf 0 }_{1 \times 3} \ldots  {\bf 0 }_{1 \times 3} \ldots \ldots {\bf 0 }_{1 \times 4} \;\; \frac{\partial {\Phi ^{DP1}}}{\partial {\bf p}_i}\;\;  {\bf 0 }_{1 \times 4} \ldots {\bf 0 }_{1 \times 4} \;\; \frac{\partial {\Phi ^{DP1}}}{\partial {\bf p}_j} \; \; {\bf 0 }_{1 \times 4} \ldots  {\bf 0 }_{1 \times 4} \right]  \vspace{2cm} \\&#10;&amp; = &amp; &#10;\left[{\bf 0 }_{1 \times 3} \ldots {\bf 0 }_{1 \times 3} \ldots  {\bf 0 }_{1 \times 3} \ldots \ldots {\bf 0 }_{1 \times 4} \;\; {\bf a}_{j}^T {\bf B} \left( {\bf p}_{i}, {\bar {\bf a}}_i \right) \;\;  {\bf 0 }_{1 \times 4} \ldots {\bf 0 }_{1 \times 4} \;\; {\bf a}_{i}^T {\bf B} \left( {\bf p}_{j}, {\bar {\bf a}}_j \right) \; \; {\bf 0 }_{1 \times 4} \ldots  {\bf 0 }_{1 \times 4} \right]&#10;\end{array}&#10;\]&#10;\end{itemize}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57"/>
  <p:tag name="PICTUREFILESIZE" val="17215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oindent Partials with \\&#10; respect to ${\bf r}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8"/>
  <p:tag name="PICTUREFILESIZE" val="707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oindent Partials with \\&#10; respect to ${\bf p}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8"/>
  <p:tag name="PICTUREFILESIZE" val="720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begin{document}&#10;\noindent Virtual Variation, Basic GCons: {\color {red}${\Phi}^{DP1}$} \\&#10;$[$The ${\delta {\bf p}}$ Flavor$]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69"/>
  <p:tag name="PICTUREFILESIZE" val="1556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oindent Computing $\delta {\bf d}_{ij}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9"/>
  <p:tag name="PICTUREFILESIZE" val="541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definecolor{MyDarkGreen}{rgb}{0,0.8,0}&#10;\definecolor{MyDarkRed}{rgb}{0.8,0.05,0}&#10;\begin{document}&#10;\begin{itemize}&#10; \item Recall that &#10;\[&#10;{\bf d}_{ij} = {\bf r}_j + {\bf A}_j {\bar {\bf s}}^Q_j -  {\bf r}_i - {\bf A}_i {\bar {\bf s}}^P_i &#10;= {\bf r}_j + {{\bf s}}^Q_j -  {\bf r}_i - {{\bf s}}^P_i &#10;\]&#10;&#10;&#10; \item Recall also that&#10;\[&#10;\begin{array}{*{30}{c}}&#10; [ {\bf d}_{ij} ]_{{\bf q}_i, {\bf q}_j}&#10; &amp; = &amp; &#10; [ -{\bf I}_3 &amp; &amp;  -({\bf s}_i^P )_{{\bf p}_i} &amp; &amp; {\bf I}_3 &amp; &amp; ({\bf s}_j^Q )_{{\bf p}_j}  ] \vspace{0.5cm} \\ &#10;  &amp; = &amp; &#10;  [&#10;   -{\bf I}_3 &amp; &amp;  - {\bf B}( {\bf p}_i, {\bar {\bf s}}_i^P ) &amp; &amp; {\bf I}_3 &amp; &amp; {\bf B}( {\bf p}_j, {\bar {\bf s}}_j^Q ) &#10;  ]&#10; \end{array}&#10;\]&#10;&#10; \item It follows that &#10; {\color{MyDarkRed}&#10; \[&#10; \delta {\bf d}_{ij}&#10; =&#10;\begin{array}{*{30}{c}}&#10; [&#10;   -{\bf I}_3 &amp; &amp;  - {\bf B}( {\bf p}_i, {\bar {\bf s}}_i^P ) &amp; &amp; {\bf I}_3 &amp; &amp; {\bf B}( {\bf p}_j, {\bar {\bf s}}_j^Q ) &#10;  ]&#10;  \end{array}&#10;  \cdot &#10;  \left[&#10;  {&#10;  \begin{array}{c}&#10;  \delta {\bf r}_i \vspace{0.2cm} \\&#10;  \delta {\bf p}_i \vspace{0.2cm} \\&#10;  \delta {\bf r}_j \vspace{0.2cm} \\&#10;  \delta {\bf p}_j &#10;  \end{array}&#10;  }&#10;  \right]&#10;  = [{\bf d}_{ij}]_{\bf q} \cdot \delta {\bf q}&#10; \]}&#10; &#10;\end{itemize}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29"/>
  <p:tag name="PICTUREFILESIZE" val="11196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definecolor{MyDarkGreen}{rgb}{0,0.8,0}&#10;\definecolor{MyDarkRed}{rgb}{0.8,0.05,0}&#10;\begin{document}&#10;\begin{itemize}&#10; \item Recall that &#10;\[&#10;{\Phi ^{DP2}}(i,{\bar {\bf a}}_i,{\bar {\bf s}}^P_i,j,{\bar {\bf s}}^Q_j, f(t)) &#10;=&#10;{{\bar {\bf a}}_i}^T {\bf A}^T_i  {\bf d}_{ij}  - f(t)&#10;= {{{\bf a}}_i}^T{\bf d}_{ij} - f(t)&#10;=&#10;0&#10;\]&#10;&#10;&#10;\item Recall also that&#10;\[&#10; {\Phi}_{{\bf q}_i, {\bf q}_j}^{DP2} \left( {\bf a}_i,{\bf d}_{ij} \right) = [ \begin{array}{ccccccc}&#10;    - {\bf a}_i^T &amp; &amp; {\bf d}_{ij}^T {\bf B}({\bf p}_i, {\bar {\bf s}}_i^P) - {\bf a}_i^T {\bf B}({\bf p}_i, {\bar {\bf s}}_i^P) &amp; &amp; {\bf a}_i^T &amp; &amp; {\bf a}_i^T {\bf B}({\bf p}_j, {\bar {\bf s}}_j^Q)  &#10;\end{array} ] &#10;\]&#10;&#10;\item It follows that&#10;{\color{MyDarkRed}&#10;\[&#10;\delta {\Phi ^{DP2}}&#10;=&#10;[ \begin{array}{ccccccc}&#10;    - {\bf a}_i^T &amp; &amp; {\bf d}_{ij}^T {\bf B}({\bf p}_i, {\bar {\bf s}}_i^P) - {\bf a}_i^T {\bf B}({\bf p}_i, {\bar {\bf s}}_i^P) &amp; &amp; {\bf a}_i^T &amp; &amp; {\bf a}_i^T {\bf B}({\bf p}_j, {\bar {\bf s}}_j^Q)  &#10;\end{array} ]   \cdot &#10;  \left[&#10;  {&#10;  \begin{array}{c}&#10;  \delta {\bf r}_i \vspace{0.2cm} \\&#10;  \delta {\bf p}_i \vspace{0.2cm} \\&#10;  \delta {\bf r}_j \vspace{0.2cm} \\&#10;  \delta {\bf p}_j &#10;  \end{array}&#10;  }&#10;  \right]&#10;  = {\Phi}^{DP2}_{\bf q} \cdot \delta {\bf q}&#10;\]&#10; }&#10;\end{itemize}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26"/>
  <p:tag name="PICTUREFILESIZE" val="13081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begin{document}&#10;\noindent Virtual Variation, Basic GCons: {\color {red}${\Phi}^{DP2}$} \\&#10;$[$The ${\delta {\bf p}}$ Flavor$]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69"/>
  <p:tag name="PICTUREFILESIZE" val="1580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definecolor{MyDarkGreen}{rgb}{0,0.8,0}&#10;\definecolor{MyDarkRed}{rgb}{0.8,0.05,0}&#10;&#10;\begin{document}&#10;\begin{itemize}&#10; \item Recall that the GCon-D assumes the expression&#10;\[&#10;\begin{array}{rcl}&#10;{\Phi ^{D}}(i,{\bar {\bf s}}^P_i,j,{\bar {\bf s}}^Q_j, f(t)) &#10;&amp; = &amp;&#10;{\bf d}_{ij}^T {\bf d}_{ij} - f(t) \vspace{0.3cm} &#10;=&#10;0&#10;\end{array}&#10;\]&#10;&#10;\item It also that&#10;\[&#10; {\Phi}_{{\bf q}_i, {\bf q}_j}^{D}  = &#10;  [ \begin{array}{ccccccc}&#10;    - 2{\bf d}_{ij}^T &amp; &amp; -2{\bf d}_{ij}^T {\bf B}({\bf p}_i, {\bar {\bf s}}_i^P) &amp; &amp; 2{\bf d}_{ij}^T &amp; &amp; 2{\bf d}_{ij}^T {\bf B}({\bf p}_j, {\bar {\bf s}}_j^Q)  &#10;\end{array} ] &#10;\]&#10;&#10;\item It follows that&#10;{\color{MyDarkRed}\[&#10;\delta {\Phi}^{D} =&#10;  [ \begin{array}{ccccccc}&#10;    - 2{\bf d}_{ij}^T &amp; &amp; -2{\bf d}_{ij}^T {\bf B}({\bf p}_i, {\bar {\bf s}}_i^P) &amp; &amp; 2{\bf d}_{ij}^T &amp; &amp; 2{\bf d}_{ij}^T {\bf B}({\bf p}_j, {\bar {\bf s}}_j^Q)  &#10;\end{array} ] \cdot &#10;  \left[&#10;  {&#10;  \begin{array}{c}&#10;  \delta {\bf r}_i \vspace{0.2cm} \\&#10;  \delta {\bf p}_i \vspace{0.2cm} \\&#10;  \delta {\bf r}_j \vspace{0.2cm} \\&#10;  \delta {\bf p}_j &#10;  \end{array}&#10;  }&#10;  \right]&#10;  = {\Phi}^{D}_{\bf q} \cdot \delta {\bf q}&#10;\]&#10;}&#10;\end{itemize}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73"/>
  <p:tag name="PICTUREFILESIZE" val="12239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begin{document}&#10;\noindent Virtual Variation, Basic GCons: {\color {red}${\Phi}^{D}$} \\&#10;$[$The ${\delta {\bf p}}$ Flavor$]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59"/>
  <p:tag name="PICTUREFILESIZE" val="1484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oindent The Variation of a Function due to a Virtual Change\\&#10;of Orientation Induced by a ${\delta {\bf p}}$ Virtual Rotation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33"/>
  <p:tag name="PICTUREFILESIZE" val="2260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definecolor{MyDarkGreen}{rgb}{0,0.8,0}&#10;\definecolor{MyDarkRed}{rgb}{0.8,0.05,0}&#10;&#10;\begin{document}&#10;\begin{itemize}&#10; \item Recall that the GCon-CD assumes the expression&#10;\[&#10;{\Phi ^{CD}}( {\bf c}, i,{\bar {\bf s}}^P_i,j,{\bar {\bf s}}^Q_j, f(t) ) &#10;= &#10;{\bf c}^T {\bf d}_{ij} - f(t)&#10;=&#10;0&#10;\]&#10;&#10;\item Recall also that&#10;\[&#10; {\Phi}_{{\bf q}_i, {\bf q}_j}^{CD} = &#10;[  &#10;\begin{array}{ccccccc}&#10;   -{\bf c}^T  &amp; &amp;  - {\bf c}^T {\bf B}({\bf p}_i, {\bar {\bf s}}_i^P) &amp; &amp; {\bf c}^T  &amp; &amp; {\bf c}^T {\bf B} ({\bf p}_j, {\bar {\bf s}}_j^Q)&#10;\end{array} &#10;]&#10;\]&#10;&#10;&#10;\item It follows that&#10;{\color{MyDarkRed}\[&#10;\delta {\Phi}^{CD} =&#10;[  &#10;\begin{array}{ccccccc}&#10;   -{\bf c}^T  &amp; &amp;  - {\bf c}^T {\bf B}({\bf p}_i, {\bar {\bf s}}_i^P) &amp; &amp; {\bf c}^T  &amp; &amp; {\bf c}^T {\bf B} ({\bf p}_j, {\bar {\bf s}}_j^Q)&#10;\end{array} &#10;] \cdot &#10;  \left[&#10;  {&#10;  \begin{array}{c}&#10;  \delta {\bf r}_i \vspace{0.2cm} \\&#10;  \delta {\bf p}_i \vspace{0.2cm} \\&#10;  \delta {\bf r}_j \vspace{0.2cm} \\&#10;  \delta {\bf p}_j &#10;  \end{array}&#10;  }&#10;  \right]&#10;  = {\Phi}^{CD}_{\bf q} \cdot \delta {\bf q}&#10;\]&#10;}&#10;\end{itemize}&#10;\end{document}&#10;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57"/>
  <p:tag name="PICTUREFILESIZE" val="11505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begin{document}&#10;\noindent Virtual Variation, Basic GCons: {\color {red}${\Phi}^{CD}$} \\&#10;$[$The ${\delta {\bf p}}$ Flavor$]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65"/>
  <p:tag name="PICTUREFILESIZE" val="1561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begin{document}&#10;\noindent Virtual Variation, Euler Parameter \\ &#10;Normalization Constraint: {\color {red}${\Phi}^{\bf p}$} 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54"/>
  <p:tag name="PICTUREFILESIZE" val="1490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left=3cm,right=3cm]{geometry} &#10;\usepackage{color}&#10;\definecolor{MyDarkGreen}{rgb}{0,0.8,0}&#10;\definecolor{MyDarkRed}{rgb}{0.8,0.05,0}&#10;&#10;\begin{document}&#10;\begin{itemize}&#10; \item Recall that the Euler Parameter normalization constraint assumes the expression&#10;\[&#10;{{\Phi}^{\bf p}_i} = {\bf p}^T_i {\bf p}_i -1&#10;=&#10;0&#10;\]&#10;&#10;\item Recall also that&#10;\[&#10; ({\Phi^{\bf p}_i})_{{\bf q}_i} = &#10;[  &#10;\begin{array}{ccc}&#10;   {\bf 0}_{1 \times 3}  &amp; &amp;  2{\bf p}^T_i&#10;\end{array} &#10;]&#10;\]&#10;&#10;&#10;\item It follows that&#10;{\color{MyDarkRed}\[&#10;\delta {\Phi}^{\bf p}_i =&#10;[  &#10;\begin{array}{ccc}&#10;   {\bf 0}_{1 \times 3}  &amp; &amp;  2{\bf p}^T_i&#10;\end{array} &#10;] \cdot &#10;  \left[&#10;  {&#10;  \begin{array}{c}&#10;  \delta {\bf r}_i \vspace{0.2cm} \\&#10;  \delta {\bf p}_i&#10;  \end{array}&#10;  }&#10;  \right]&#10;  = ({\Phi^{\bf p}_i})_{{\bf q}} \cdot \delta {\bf q}&#10;\]&#10;}&#10;\end{itemize}&#10;&#10;\end{document}&#10;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65"/>
  <p:tag name="PICTUREFILESIZE" val="8004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left=3cm,right=3cm]{geometry} &#10;\usepackage{color}&#10;\definecolor{MyDarkGreen}{rgb}{0,0.8,0}&#10;\definecolor{MyDarkRed}{rgb}{0.8,0.05,0}&#10;&#10;\begin{document}&#10;\begin{itemize}&#10; \item In the next lectures we'll express the virtual variation of a function that depends on the position and orientation of one or more bodies in the system using one of two sets of virtual displacements: $\delta {\bf r}$ and $\delta {\bar {\bf \pi}}$, or $\delta {\bf r}$ and $\delta {\bf p}$&#10; &#10; \item At the end of the day, a virtual displacement of the bodies in the system will lead to a virtual variation of a generic constraint $\Phi^\alpha$, $\alpha \in \{ DP1, DP2, D, CD, {\bf p} \}$:&#10; \[&#10; \delta {\Phi}^\alpha ({\bf r}, {\bf p})= {\Phi}^\alpha_{\bf r}\delta {\bf r} + {\bar \Pi}({\Phi}^\alpha)\delta {\bar {\bf \pi}} = {\Phi}^\alpha_{\bf r}\delta {\bf r} + {\Phi}^\alpha_{\bf p}\delta {\bf p}&#10; \]&#10; &#10; \item In matrix form, we can express the above relations as&#10; \[&#10;\delta {\Phi}^\alpha ({\bf r}, {\bf p})= [ \quad {\Phi}^\alpha_{\bf r} \quad \quad {\bar \Pi}({\Phi}^\alpha) \quad ]&#10;\cdot&#10;\left[{&#10;\begin{array}{c}&#10;\delta {\bf r} \\&#10;\delta {\bar {\bf \pi}}&#10;\end{array}&#10;}\right]&#10;=&#10;{\bar {\bf R}}({\Phi}^\alpha) \cdot \left[{&#10;\begin{array}{c}&#10;\delta {\bf r} \\&#10;\delta {\bar {\bf \pi}}&#10;\end{array}&#10;}\right]&#10;\]&#10;&#10; \[&#10;\delta {\Phi}^\alpha ({\bf r}, {\bf p})= [ \quad {\Phi}^\alpha_{\bf r} \quad \quad \quad {\Phi}^\alpha_{\bf p} \quad ]&#10;\cdot&#10;\left[{&#10;\begin{array}{c}&#10;\delta {\bf r} \\&#10;\delta {\bf p}&#10;\end{array}&#10;}\right]&#10;=&#10;{\Phi}^\alpha_{\bf q} \cdot \delta {\bf q}&#10;\]&#10;&#10;\end{itemize}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27"/>
  <p:tag name="PICTUREFILESIZE" val="17302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left=2.cm,right=2.cm]{geometry} &#10;\usepackage{color}&#10;\definecolor{MyDarkGreen}{rgb}{0,0.8,0}&#10;\definecolor{MyDarkRed}{rgb}{0.8,0.05,0}&#10;&#10;\begin{document}&#10;\begin{itemize}&#10; \item Recall that we are supposed to collect \textit{all} $m$ constraints and stick them together in one big ${\bf \Phi}=\left[ {\begin{array}{c} {\bf \Phi}^K({\bf q}) \\ {\bf \Phi}^D({\bf q}, t)\end{array}} \right ]$, if we plan to work with virtual displacements expressed in terms of $\delta {\bf r}$ and $\delta {\bar {\bf \pi}}$, or in ${\bf \Phi}^F=\left[ {\begin{array}{c} {\bf \Phi}^K({\bf q}) \\ {\bf \Phi}^D({\bf q}, t) \\ {\bf \Phi}^{\bf p}({\bf p})\end{array}} \right ]$, if we plan to work with $\delta {\bf r}$ and $\delta {\bf p}$.&#10; &#10; \item Recall that any one of the constraints in ${\bf \Phi}$ is one of the four basic GCons that we introduced&#10; &#10; \item When interested in the variation of ${\bf \Phi}$, we simply stack together the variation of each of the GCons that enters in ${\bf \Phi}$.  The situation for ${\bf \Phi}^F$ is similar, except that here you need to account explicitly for the Euler Parameter normalization constraints.&#10; \item A virtual displacement of the bodies in the system will lead to a virtual variation $\delta {\bf \Phi}$ that depends on the position and orientation of the bodies:&#10; \[&#10; \delta {\bf \Phi} = {\bf \Phi}_{\bf r}\delta {\bf r} + {\bar {\bf \Pi}}({\bf \Phi})\delta {\bar {\bf \pi}}&#10; \quad \quad \mbox{or}\quad \quad &#10; \delta {\bf \Phi}^F = {\bf \Phi}^F_{\bf r}\delta {\bf r} + {\bf \Phi}^F_{\bf p}\delta {{\bf p}}&#10; \]&#10; &#10; \item In matrix form, we can express the above relations as&#10; \[&#10;\delta {\bf \Phi} ({\bf r}, {\bf p})= [ \quad {\bf \Phi}_{\bf r} \quad \quad {\bar {\bf \Pi}}({\bf \Phi}) \quad ]&#10;\cdot&#10;\left[{&#10;\begin{array}{c}&#10;\delta {\bf r} \\&#10;\delta {\bar {\bf \pi}}&#10;\end{array}&#10;}\right]&#10;=&#10;{\bar {\bf R}}({\bf \Phi}) \cdot \left[{&#10;\begin{array}{c}&#10;\delta {\bf r} \\&#10;\delta {\bar {\bf \pi}}&#10;\end{array}&#10;}\right]&#10;\]&#10;&#10; \[&#10;\delta {\bf \Phi}^F ({\bf r}, {\bf p})= [ \quad {\bf \Phi}^F_{\bf r} \quad \quad \quad {\bf \Phi}^F_{\bf p} \quad ]&#10;\cdot&#10;\left[{&#10;\begin{array}{c}&#10;\delta {\bf r} \\&#10;\delta {\bf p}&#10;\end{array}&#10;}\right]&#10;=&#10;{\bf \Phi}^F_{\bf q} \cdot \delta {\bf q}&#10;\]&#10;&#10;\end{itemize}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84"/>
  <p:tag name="PICTUREFILESIZE" val="28894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left=2.3cm,right=2.3cm]{geometry} &#10;\usepackage{color}&#10;\definecolor{MyDarkGreen}{rgb}{0,0.8,0}&#10;\definecolor{MyDarkRed}{rgb}{0.8,0.05,0}&#10;&#10;\begin{document}&#10;&#10;\begin{itemize}&#10; &#10; \item Framework: assume that your ${\bf q} = \left[ {\begin{array}{c} {\bf r} \\ {\bf p} \end{array}} \right]$ is such that the constraints are satisfied; i.e., ${\bf \Phi}^F({\bf q}, t)={\bf 0}$.  Apply now a virtual displacement ${\delta {\bf r}}_i$ and ${\delta {\bf p}}_i$ to each body $i$ in the system.&#10; \item Question: how should you choose the virtual displacements ${\delta {\bf r}}_i$ and ${\delta {\bf p}}_i$, $i=1,\ldots,nb$ so that the new configuration is also consistent?&#10; &#10; \item I am interested in a healthy $\delta {\bf q}$:&#10; \[&#10; {\bf q} \longrightarrow {\bf \Phi}^F({\bf q}, t)={\bf 0}&#10; \quad \quad \quad &#10; {\bf q} + \delta {\bf q} \longrightarrow {\bf \Phi}^F({\bf q}+\delta {\bf q}, t)= {\bf \Phi}^F({\bf q}, t) + \delta {\bf \Phi}^F({\bf q}, t) = {\color{MyDarkRed}{\bf 0}}&#10; \]&#10; &#10; \item It follows that &#10; \[&#10; \delta {\bf \Phi}^F({\bf q}, t)={\bf 0} &#10; \quad \quad \Rightarrow \quad \quad &#10; {\color{MyDarkRed}{\bf \Phi}^F_{\bf q} \delta {\bf q} ={\bf 0} }&#10; \]&#10; &#10; \item \textit{By definition}, a virtual displacement $\delta {\bf q}$ is said to be consistent with the set of constraints present in the system if ${\bf \Phi}^F_{\bf q} \delta {\bf q} ={\bf 0}$ holds&#10; &#10; \item Note that a similar train of thought can be followed to define a $\left[ {\begin{array}{c} \delta {\bf r} \\ \delta {\bar {\bf \pi}} \end{array}} \right]$ consistent virtual displacement.  The condition in that case reads&#10; \[&#10;[ \quad {\bf \Phi}_{\bf r} \quad \quad {\bar {\bf \Pi}}({\bf \Phi}) \quad ]&#10;\cdot&#10;\left[{&#10;\begin{array}{c}&#10;\delta {\bf r} \\&#10;\delta {\bar {\bf \pi}}&#10;\end{array}&#10;}\right]&#10;=&#10;{\bar {\bf R}}({\bf \Phi}) \cdot \left[{&#10;\begin{array}{c}&#10;\delta {\bf r} \\&#10;\delta {\bar {\bf \pi}}&#10;\end{array}&#10;}\right]&#10;=&#10;{\bf 0}&#10; \]&#10;\end{itemize}&#10;&#10;\end{document}&#10;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67"/>
  <p:tag name="PICTUREFILESIZE" val="24208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[left=3cm,right=3cm]{geometry} &#10;\usepackage{color}&#10;\usepackage[left=3cm,right=3cm]{geometry} &#10;\definecolor{MyDarkGreen}{rgb}{0,0.8,0}&#10;\definecolor{MyDarkRed}{rgb}{0.8,0.05,0}&#10;&#10;\begin{document}&#10;&#10;\begin{itemize}&#10; &#10; \item Framework: assume you have a vector quantity that depends on ${\bf p}$.  Assume that the value of ${\bf p}$ changes to ${\bf p} + \delta {\bf p}$.  What is the variation in the quantity that depends on ${\bf p}$ due to the said change?&#10; &#10; \item Specifically, assume the vector quantity of interest is ${\bf u}$, and ${\bf u}$ depends on ${\bf p}$ and possibly time $t$: &#10;\[&#10;{\bf u} = {\bf u}({\bf p}, t)&#10;\]&#10;&#10; \item I am interested at a fixed time $t$ in the $\delta {\bf u}$ below given ${\bf p}$, $\delta {\bf p}$, and the expression of ${\bf u}({\bf p})$:&#10; \[&#10; {\bf p} \longrightarrow {\bf u}({\bf p}, t)&#10; \quad \quad \quad &#10; {\bf p} + \delta {\bf p} \longrightarrow {\bf u}({\bf p}+ \delta {\bf p}, t) = {\bf u}({\bf p}, t) + {\color{MyDarkRed}\delta {\bf u}}&#10; \]&#10;\end{itemize}&#10;\end{document}&#10;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28"/>
  <p:tag name="PICTUREFILESIZE" val="12059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[left=3cm,right=3cm]{geometry} &#10;\definecolor{MyDarkGreen}{rgb}{0,0.8,0}&#10;\definecolor{MyDarkRed}{rgb}{0.8,0.05,0}&#10;\begin{document}&#10;\[&#10;{\color{MyDarkRed}\delta {\bf u} = ?}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6"/>
  <p:tag name="PICTUREFILESIZE" val="185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[left=3cm,right=3cm]{geometry} &#10;\usepackage{color}&#10;\usepackage[left=3cm,right=3cm]{geometry} &#10;\definecolor{MyDarkGreen}{rgb}{0,0.8,0}&#10;\definecolor{MyDarkRed}{rgb}{0.8,0.05,0}&#10;&#10;\begin{document}&#10;&#10;\begin{itemize}&#10; &#10; \item The answer to question of interest, $\delta {\bf u}({\bf p})=?$, is obtained using a Taylor series expansion:&#10; \[&#10; \begin{array}{lll}&#10;  {\bf u}({\bf p}+ \delta {\bf p}, t) &#10;  &amp; = &amp; {\bf u}({\bf p}, t) + {\bf u}_{\bf p} \delta {\bf p} + \ldots \vspace{0.3cm} \\&#10;  &amp; \approx &amp; {\bf u}({\bf p}, t) + {\bf u}_{\bf p} \delta {\bf p} &#10;  \end{array}&#10; \]&#10; &#10; \item Then&#10; \[&#10; \delta {\bf u}({\bf p}) = {\bf u}({\bf p}+ \delta {\bf p}, t) - {\bf u}({\bf p}, t) = {\bf u}_{\bf p} \delta {\bf p} &#10; \]&#10; &#10; \item In the argument above, we rely on the fact that the virtual rotations, that is, the perturbations $\delta {\bf p}$, are small and therefore higher order terms that contain entries of $\delta {\bf p}$, that is, $\delta e_0$, $\delta e_1$, $\delta e_2$, or $\delta e_3$, can be safely approximated to be zero.&#10; &#10; \item Important observation: note that the time does note play a role in figuring out what the variation in ${\bf u}$ is.  In other words, looking into the variation of {\bf u} is an exercise that is carried out at a certain time $t$, and time is held fixed.&#10; &#10; \item Note that the same argument applies if $u$ is a scalar function that depends on ${\bf p}$.  In that case,&#10;\[&#10;\delta u({\bf p}, t) = u_{\bf p} \delta {\bf p}&#10;\]&#10;&#10;\end{itemize}&#10;\end{document}&#10;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27"/>
  <p:tag name="PICTUREFILESIZE" val="20929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oindent The Variation of a Function due to a Virtual Change\\&#10;of Orientation Induced by a ${\delta {\bf p}}$ Virtual Rotation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33"/>
  <p:tag name="PICTUREFILESIZE" val="2260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itemize}&#10; \item Calculate the variation of the function ${\bf u}({\bf p})={\bf A}({\bf p}) {\bar {\bf s}}$ due to a variation $\delta {\bf p}$ in the Euler Parameters.  The vector ${\bar {\bf s}}$ does not depend on ${\bf p}$.&#10;\end{itemize}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29"/>
  <p:tag name="PICTUREFILESIZE" val="2841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itemize}&#10; \item Calculate the variation of the function $u({\bf p})={\bf p}^T {\bf p}-1$ due to a variation $\delta {\bf p}$ in the Euler Parameters&#10;\end{itemize}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29"/>
  <p:tag name="PICTUREFILESIZE" val="2312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left=4.2cm,right=4.2cm]{geometry} &#10;\usepackage{color}&#10;\definecolor{MyDarkGreen}{rgb}{0,0.8,0}&#10;\definecolor{MyDarkRed}{rgb}{0.8,0.05,0}&#10;&#10;\begin{document}&#10;\begin{itemize}&#10; \item Note that when interested in variations as induced by virtual rotations of the $\delta {\bf p}$ flavor (as opposed to the $\delta {\bar {\bf \pi}}$ flavor), it is very straightforward to produce the quantity of interest:&#10; \[&#10;  \delta {\bf u}({\bf p})= {\bf u}_{\bf p} \delta {\bf p} &#10; \]&#10; &#10; \item Why did not we take the same approach for the $\delta {\bar {\bf \pi}}$?&#10; &#10;\begin{itemize}&#10; \item We couldn't do this direct approach for the the same reason we couldn't find a set of three variables whose time derivative is the angular velocity ${\bar {\bf \omega}}$ &#10; \item Specifically, there is no concept of partial derivative ${\bf u}_{\bar {\bf \pi}}$ to work with, and therefore we have to resort to the process that in the end expresses the variation $\delta{\bf u}$ or the time derivative $\dot{\bf u}$ using ${\bar {\bf \Pi}({\bf u})}$ and $\delta {\bar {\bf \pi}}$, or ${\bar {\bf \Pi}({\bf u})}$ and $\bar {\bf \omega}$, respectively&#10;\end{itemize}&#10;\end{itemize}&#10;\end{document}&#10;&#10;%%%%%%%%%%%%%%%%%%%%%%%%%%%%%%%%%%%%%%%%%%%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59"/>
  <p:tag name="PICTUREFILESIZE" val="157815"/>
</p:tagLst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85558</TotalTime>
  <Words>274</Words>
  <Application>Microsoft Office PowerPoint</Application>
  <PresentationFormat>On-screen Show (4:3)</PresentationFormat>
  <Paragraphs>85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Wingdings</vt:lpstr>
      <vt:lpstr>Tahoma</vt:lpstr>
      <vt:lpstr>cmmi10</vt:lpstr>
      <vt:lpstr>Network</vt:lpstr>
      <vt:lpstr>ME751  Advanced Computational Multibody Dynamics</vt:lpstr>
      <vt:lpstr>Before we get started…</vt:lpstr>
      <vt:lpstr>Slide 3</vt:lpstr>
      <vt:lpstr>[Cntd.]:</vt:lpstr>
      <vt:lpstr>Exercise</vt:lpstr>
      <vt:lpstr>Exercise</vt:lpstr>
      <vt:lpstr>Quick Question</vt:lpstr>
      <vt:lpstr>Slide 8</vt:lpstr>
      <vt:lpstr>[Short Detour]:</vt:lpstr>
      <vt:lpstr>Slide 10</vt:lpstr>
      <vt:lpstr>Slide 11</vt:lpstr>
      <vt:lpstr>Slide 12</vt:lpstr>
      <vt:lpstr>Slide 13</vt:lpstr>
      <vt:lpstr>Comments [1/2]</vt:lpstr>
      <vt:lpstr>Comments [2/2]</vt:lpstr>
      <vt:lpstr>The Concept of  Consistent Virtual Displacements</vt:lpstr>
      <vt:lpstr>Deriving the EOM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Dan Negrut</cp:lastModifiedBy>
  <cp:revision>977</cp:revision>
  <cp:lastPrinted>1601-01-01T00:00:00Z</cp:lastPrinted>
  <dcterms:created xsi:type="dcterms:W3CDTF">1601-01-01T00:00:00Z</dcterms:created>
  <dcterms:modified xsi:type="dcterms:W3CDTF">2010-03-04T17:10:15Z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