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6.xml" ContentType="application/vnd.openxmlformats-officedocument.presentationml.tags+xml"/>
  <Override PartName="/ppt/tags/tag18.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51" r:id="rId1"/>
  </p:sldMasterIdLst>
  <p:notesMasterIdLst>
    <p:notesMasterId r:id="rId27"/>
  </p:notesMasterIdLst>
  <p:handoutMasterIdLst>
    <p:handoutMasterId r:id="rId28"/>
  </p:handoutMasterIdLst>
  <p:sldIdLst>
    <p:sldId id="1065" r:id="rId2"/>
    <p:sldId id="1066" r:id="rId3"/>
    <p:sldId id="1080" r:id="rId4"/>
    <p:sldId id="1081" r:id="rId5"/>
    <p:sldId id="1082" r:id="rId6"/>
    <p:sldId id="1084" r:id="rId7"/>
    <p:sldId id="1085" r:id="rId8"/>
    <p:sldId id="1086" r:id="rId9"/>
    <p:sldId id="1087" r:id="rId10"/>
    <p:sldId id="1088" r:id="rId11"/>
    <p:sldId id="1089" r:id="rId12"/>
    <p:sldId id="1090" r:id="rId13"/>
    <p:sldId id="1091" r:id="rId14"/>
    <p:sldId id="1092" r:id="rId15"/>
    <p:sldId id="1093" r:id="rId16"/>
    <p:sldId id="1094" r:id="rId17"/>
    <p:sldId id="1095" r:id="rId18"/>
    <p:sldId id="1096" r:id="rId19"/>
    <p:sldId id="1097" r:id="rId20"/>
    <p:sldId id="1098" r:id="rId21"/>
    <p:sldId id="1099" r:id="rId22"/>
    <p:sldId id="1100" r:id="rId23"/>
    <p:sldId id="1101" r:id="rId24"/>
    <p:sldId id="1102" r:id="rId25"/>
    <p:sldId id="1103" r:id="rId26"/>
  </p:sldIdLst>
  <p:sldSz cx="9144000" cy="6858000" type="screen4x3"/>
  <p:notesSz cx="7315200" cy="9601200"/>
  <p:embeddedFontLst>
    <p:embeddedFont>
      <p:font typeface="Tahoma" pitchFamily="34" charset="0"/>
      <p:regular r:id="rId29"/>
      <p:bold r:id="rId30"/>
    </p:embeddedFont>
    <p:embeddedFont>
      <p:font typeface="cmmi10" pitchFamily="34" charset="0"/>
      <p:regular r:id="rId31"/>
    </p:embeddedFont>
  </p:embeddedFontLst>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Negrut" initials="DN"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CCFF"/>
    <a:srgbClr val="FF6600"/>
    <a:srgbClr val="0099CC"/>
    <a:srgbClr val="A7B6E7"/>
    <a:srgbClr val="FF0000"/>
    <a:srgbClr val="80808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34587" autoAdjust="0"/>
    <p:restoredTop sz="94656" autoAdjust="0"/>
  </p:normalViewPr>
  <p:slideViewPr>
    <p:cSldViewPr>
      <p:cViewPr varScale="1">
        <p:scale>
          <a:sx n="119" d="100"/>
          <a:sy n="119" d="100"/>
        </p:scale>
        <p:origin x="-498" y="-102"/>
      </p:cViewPr>
      <p:guideLst>
        <p:guide orient="horz" pos="2160"/>
        <p:guide pos="2880"/>
      </p:guideLst>
    </p:cSldViewPr>
  </p:slideViewPr>
  <p:outlineViewPr>
    <p:cViewPr>
      <p:scale>
        <a:sx n="33" d="100"/>
        <a:sy n="33" d="100"/>
      </p:scale>
      <p:origin x="0" y="31296"/>
    </p:cViewPr>
  </p:outlineViewPr>
  <p:notesTextViewPr>
    <p:cViewPr>
      <p:scale>
        <a:sx n="100" d="100"/>
        <a:sy n="100" d="100"/>
      </p:scale>
      <p:origin x="0" y="0"/>
    </p:cViewPr>
  </p:notesTextViewPr>
  <p:sorterViewPr>
    <p:cViewPr>
      <p:scale>
        <a:sx n="100" d="100"/>
        <a:sy n="100" d="100"/>
      </p:scale>
      <p:origin x="0" y="331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2498" name="Rectangle 2"/>
          <p:cNvSpPr>
            <a:spLocks noGrp="1" noChangeArrowheads="1"/>
          </p:cNvSpPr>
          <p:nvPr>
            <p:ph type="hdr" sz="quarter"/>
          </p:nvPr>
        </p:nvSpPr>
        <p:spPr bwMode="auto">
          <a:xfrm>
            <a:off x="3" y="0"/>
            <a:ext cx="3170583" cy="480388"/>
          </a:xfrm>
          <a:prstGeom prst="rect">
            <a:avLst/>
          </a:prstGeom>
          <a:noFill/>
          <a:ln w="9525">
            <a:noFill/>
            <a:miter lim="800000"/>
            <a:headEnd/>
            <a:tailEnd/>
          </a:ln>
          <a:effectLst/>
        </p:spPr>
        <p:txBody>
          <a:bodyPr vert="horz" wrap="square" lIns="94809" tIns="47404" rIns="94809" bIns="47404" numCol="1" anchor="t" anchorCtr="0" compatLnSpc="1">
            <a:prstTxWarp prst="textNoShape">
              <a:avLst/>
            </a:prstTxWarp>
          </a:bodyPr>
          <a:lstStyle>
            <a:lvl1pPr>
              <a:defRPr sz="1200" smtClean="0"/>
            </a:lvl1pPr>
          </a:lstStyle>
          <a:p>
            <a:pPr>
              <a:defRPr/>
            </a:pPr>
            <a:endParaRPr lang="en-US"/>
          </a:p>
        </p:txBody>
      </p:sp>
      <p:sp>
        <p:nvSpPr>
          <p:cNvPr id="1002499" name="Rectangle 3"/>
          <p:cNvSpPr>
            <a:spLocks noGrp="1" noChangeArrowheads="1"/>
          </p:cNvSpPr>
          <p:nvPr>
            <p:ph type="dt" sz="quarter" idx="1"/>
          </p:nvPr>
        </p:nvSpPr>
        <p:spPr bwMode="auto">
          <a:xfrm>
            <a:off x="4142965" y="0"/>
            <a:ext cx="3170583" cy="480388"/>
          </a:xfrm>
          <a:prstGeom prst="rect">
            <a:avLst/>
          </a:prstGeom>
          <a:noFill/>
          <a:ln w="9525">
            <a:noFill/>
            <a:miter lim="800000"/>
            <a:headEnd/>
            <a:tailEnd/>
          </a:ln>
          <a:effectLst/>
        </p:spPr>
        <p:txBody>
          <a:bodyPr vert="horz" wrap="square" lIns="94809" tIns="47404" rIns="94809" bIns="47404" numCol="1" anchor="t" anchorCtr="0" compatLnSpc="1">
            <a:prstTxWarp prst="textNoShape">
              <a:avLst/>
            </a:prstTxWarp>
          </a:bodyPr>
          <a:lstStyle>
            <a:lvl1pPr algn="r">
              <a:defRPr sz="1200" smtClean="0"/>
            </a:lvl1pPr>
          </a:lstStyle>
          <a:p>
            <a:pPr>
              <a:defRPr/>
            </a:pPr>
            <a:endParaRPr lang="en-US"/>
          </a:p>
        </p:txBody>
      </p:sp>
      <p:sp>
        <p:nvSpPr>
          <p:cNvPr id="1002500" name="Rectangle 4"/>
          <p:cNvSpPr>
            <a:spLocks noGrp="1" noChangeArrowheads="1"/>
          </p:cNvSpPr>
          <p:nvPr>
            <p:ph type="ftr" sz="quarter" idx="2"/>
          </p:nvPr>
        </p:nvSpPr>
        <p:spPr bwMode="auto">
          <a:xfrm>
            <a:off x="3" y="9119173"/>
            <a:ext cx="3170583" cy="480388"/>
          </a:xfrm>
          <a:prstGeom prst="rect">
            <a:avLst/>
          </a:prstGeom>
          <a:noFill/>
          <a:ln w="9525">
            <a:noFill/>
            <a:miter lim="800000"/>
            <a:headEnd/>
            <a:tailEnd/>
          </a:ln>
          <a:effectLst/>
        </p:spPr>
        <p:txBody>
          <a:bodyPr vert="horz" wrap="square" lIns="94809" tIns="47404" rIns="94809" bIns="47404" numCol="1" anchor="b" anchorCtr="0" compatLnSpc="1">
            <a:prstTxWarp prst="textNoShape">
              <a:avLst/>
            </a:prstTxWarp>
          </a:bodyPr>
          <a:lstStyle>
            <a:lvl1pPr>
              <a:defRPr sz="1200" smtClean="0"/>
            </a:lvl1pPr>
          </a:lstStyle>
          <a:p>
            <a:pPr>
              <a:defRPr/>
            </a:pPr>
            <a:endParaRPr lang="en-US"/>
          </a:p>
        </p:txBody>
      </p:sp>
      <p:sp>
        <p:nvSpPr>
          <p:cNvPr id="1002501" name="Rectangle 5"/>
          <p:cNvSpPr>
            <a:spLocks noGrp="1" noChangeArrowheads="1"/>
          </p:cNvSpPr>
          <p:nvPr>
            <p:ph type="sldNum" sz="quarter" idx="3"/>
          </p:nvPr>
        </p:nvSpPr>
        <p:spPr bwMode="auto">
          <a:xfrm>
            <a:off x="4142965" y="9119173"/>
            <a:ext cx="3170583" cy="480388"/>
          </a:xfrm>
          <a:prstGeom prst="rect">
            <a:avLst/>
          </a:prstGeom>
          <a:noFill/>
          <a:ln w="9525">
            <a:noFill/>
            <a:miter lim="800000"/>
            <a:headEnd/>
            <a:tailEnd/>
          </a:ln>
          <a:effectLst/>
        </p:spPr>
        <p:txBody>
          <a:bodyPr vert="horz" wrap="square" lIns="94809" tIns="47404" rIns="94809" bIns="47404" numCol="1" anchor="b" anchorCtr="0" compatLnSpc="1">
            <a:prstTxWarp prst="textNoShape">
              <a:avLst/>
            </a:prstTxWarp>
          </a:bodyPr>
          <a:lstStyle>
            <a:lvl1pPr algn="r">
              <a:defRPr sz="1200" smtClean="0"/>
            </a:lvl1pPr>
          </a:lstStyle>
          <a:p>
            <a:pPr>
              <a:defRPr/>
            </a:pPr>
            <a:fld id="{3B1F2A13-956C-4708-A61E-CBABBBEFF865}"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3" y="0"/>
            <a:ext cx="3170583" cy="480388"/>
          </a:xfrm>
          <a:prstGeom prst="rect">
            <a:avLst/>
          </a:prstGeom>
          <a:noFill/>
          <a:ln w="9525">
            <a:noFill/>
            <a:miter lim="800000"/>
            <a:headEnd/>
            <a:tailEnd/>
          </a:ln>
          <a:effectLst/>
        </p:spPr>
        <p:txBody>
          <a:bodyPr vert="horz" wrap="square" lIns="96610" tIns="48306" rIns="96610" bIns="48306" numCol="1" anchor="t" anchorCtr="0" compatLnSpc="1">
            <a:prstTxWarp prst="textNoShape">
              <a:avLst/>
            </a:prstTxWarp>
          </a:bodyPr>
          <a:lstStyle>
            <a:lvl1pPr defTabSz="966195">
              <a:defRPr sz="1200" smtClean="0"/>
            </a:lvl1pPr>
          </a:lstStyle>
          <a:p>
            <a:pPr>
              <a:defRPr/>
            </a:pPr>
            <a:endParaRPr lang="en-US"/>
          </a:p>
        </p:txBody>
      </p:sp>
      <p:sp>
        <p:nvSpPr>
          <p:cNvPr id="9219" name="Rectangle 3"/>
          <p:cNvSpPr>
            <a:spLocks noGrp="1" noChangeArrowheads="1"/>
          </p:cNvSpPr>
          <p:nvPr>
            <p:ph type="dt" idx="1"/>
          </p:nvPr>
        </p:nvSpPr>
        <p:spPr bwMode="auto">
          <a:xfrm>
            <a:off x="4142965" y="0"/>
            <a:ext cx="3170583" cy="480388"/>
          </a:xfrm>
          <a:prstGeom prst="rect">
            <a:avLst/>
          </a:prstGeom>
          <a:noFill/>
          <a:ln w="9525">
            <a:noFill/>
            <a:miter lim="800000"/>
            <a:headEnd/>
            <a:tailEnd/>
          </a:ln>
          <a:effectLst/>
        </p:spPr>
        <p:txBody>
          <a:bodyPr vert="horz" wrap="square" lIns="96610" tIns="48306" rIns="96610" bIns="48306" numCol="1" anchor="t" anchorCtr="0" compatLnSpc="1">
            <a:prstTxWarp prst="textNoShape">
              <a:avLst/>
            </a:prstTxWarp>
          </a:bodyPr>
          <a:lstStyle>
            <a:lvl1pPr algn="r" defTabSz="966195">
              <a:defRPr sz="1200" smtClean="0"/>
            </a:lvl1pPr>
          </a:lstStyle>
          <a:p>
            <a:pPr>
              <a:defRPr/>
            </a:pPr>
            <a:endParaRPr lang="en-US"/>
          </a:p>
        </p:txBody>
      </p:sp>
      <p:sp>
        <p:nvSpPr>
          <p:cNvPr id="514052"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32186" y="4561229"/>
            <a:ext cx="5850835" cy="4320213"/>
          </a:xfrm>
          <a:prstGeom prst="rect">
            <a:avLst/>
          </a:prstGeom>
          <a:noFill/>
          <a:ln w="9525">
            <a:noFill/>
            <a:miter lim="800000"/>
            <a:headEnd/>
            <a:tailEnd/>
          </a:ln>
          <a:effectLst/>
        </p:spPr>
        <p:txBody>
          <a:bodyPr vert="horz" wrap="square" lIns="96610" tIns="48306" rIns="96610" bIns="4830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3" y="9119173"/>
            <a:ext cx="3170583" cy="480388"/>
          </a:xfrm>
          <a:prstGeom prst="rect">
            <a:avLst/>
          </a:prstGeom>
          <a:noFill/>
          <a:ln w="9525">
            <a:noFill/>
            <a:miter lim="800000"/>
            <a:headEnd/>
            <a:tailEnd/>
          </a:ln>
          <a:effectLst/>
        </p:spPr>
        <p:txBody>
          <a:bodyPr vert="horz" wrap="square" lIns="96610" tIns="48306" rIns="96610" bIns="48306" numCol="1" anchor="b" anchorCtr="0" compatLnSpc="1">
            <a:prstTxWarp prst="textNoShape">
              <a:avLst/>
            </a:prstTxWarp>
          </a:bodyPr>
          <a:lstStyle>
            <a:lvl1pPr defTabSz="966195">
              <a:defRPr sz="1200" smtClean="0"/>
            </a:lvl1pPr>
          </a:lstStyle>
          <a:p>
            <a:pPr>
              <a:defRPr/>
            </a:pPr>
            <a:endParaRPr lang="en-US"/>
          </a:p>
        </p:txBody>
      </p:sp>
      <p:sp>
        <p:nvSpPr>
          <p:cNvPr id="9223" name="Rectangle 7"/>
          <p:cNvSpPr>
            <a:spLocks noGrp="1" noChangeArrowheads="1"/>
          </p:cNvSpPr>
          <p:nvPr>
            <p:ph type="sldNum" sz="quarter" idx="5"/>
          </p:nvPr>
        </p:nvSpPr>
        <p:spPr bwMode="auto">
          <a:xfrm>
            <a:off x="4142965" y="9119173"/>
            <a:ext cx="3170583" cy="480388"/>
          </a:xfrm>
          <a:prstGeom prst="rect">
            <a:avLst/>
          </a:prstGeom>
          <a:noFill/>
          <a:ln w="9525">
            <a:noFill/>
            <a:miter lim="800000"/>
            <a:headEnd/>
            <a:tailEnd/>
          </a:ln>
          <a:effectLst/>
        </p:spPr>
        <p:txBody>
          <a:bodyPr vert="horz" wrap="square" lIns="96610" tIns="48306" rIns="96610" bIns="48306" numCol="1" anchor="b" anchorCtr="0" compatLnSpc="1">
            <a:prstTxWarp prst="textNoShape">
              <a:avLst/>
            </a:prstTxWarp>
          </a:bodyPr>
          <a:lstStyle>
            <a:lvl1pPr algn="r" defTabSz="966195">
              <a:defRPr sz="1200" smtClean="0"/>
            </a:lvl1pPr>
          </a:lstStyle>
          <a:p>
            <a:pPr>
              <a:defRPr/>
            </a:pPr>
            <a:fld id="{F8D30C5E-2BE9-4CAC-AABA-34653A95D749}"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p:cNvSpPr>
            <a:spLocks noGrp="1" noChangeArrowheads="1"/>
          </p:cNvSpPr>
          <p:nvPr>
            <p:ph type="sldNum" sz="quarter" idx="5"/>
          </p:nvPr>
        </p:nvSpPr>
        <p:spPr>
          <a:noFill/>
        </p:spPr>
        <p:txBody>
          <a:bodyPr/>
          <a:lstStyle/>
          <a:p>
            <a:fld id="{FA5925CA-3456-40B9-97D4-F4B39903F971}" type="slidenum">
              <a:rPr lang="en-US"/>
              <a:pPr/>
              <a:t>1</a:t>
            </a:fld>
            <a:endParaRPr lang="en-US"/>
          </a:p>
        </p:txBody>
      </p:sp>
      <p:sp>
        <p:nvSpPr>
          <p:cNvPr id="515075" name="Rectangle 2"/>
          <p:cNvSpPr>
            <a:spLocks noGrp="1" noRot="1" noChangeAspect="1" noChangeArrowheads="1" noTextEdit="1"/>
          </p:cNvSpPr>
          <p:nvPr>
            <p:ph type="sldImg"/>
          </p:nvPr>
        </p:nvSpPr>
        <p:spPr>
          <a:ln/>
        </p:spPr>
      </p:sp>
      <p:sp>
        <p:nvSpPr>
          <p:cNvPr id="5150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7"/>
          <p:cNvSpPr>
            <a:spLocks noGrp="1" noChangeArrowheads="1"/>
          </p:cNvSpPr>
          <p:nvPr>
            <p:ph type="sldNum" sz="quarter" idx="5"/>
          </p:nvPr>
        </p:nvSpPr>
        <p:spPr>
          <a:noFill/>
        </p:spPr>
        <p:txBody>
          <a:bodyPr/>
          <a:lstStyle/>
          <a:p>
            <a:fld id="{2E5922AF-28D9-4BD1-868D-5DA8BE7F5C9C}" type="slidenum">
              <a:rPr lang="en-US"/>
              <a:pPr/>
              <a:t>2</a:t>
            </a:fld>
            <a:endParaRPr lang="en-US"/>
          </a:p>
        </p:txBody>
      </p:sp>
      <p:sp>
        <p:nvSpPr>
          <p:cNvPr id="516099" name="Rectangle 2"/>
          <p:cNvSpPr>
            <a:spLocks noGrp="1" noRot="1" noChangeAspect="1" noChangeArrowheads="1" noTextEdit="1"/>
          </p:cNvSpPr>
          <p:nvPr>
            <p:ph type="sldImg"/>
          </p:nvPr>
        </p:nvSpPr>
        <p:spPr>
          <a:xfrm>
            <a:off x="1258888" y="717550"/>
            <a:ext cx="4800600" cy="3600450"/>
          </a:xfrm>
          <a:ln/>
        </p:spPr>
      </p:sp>
      <p:sp>
        <p:nvSpPr>
          <p:cNvPr id="516100" name="Rectangle 3"/>
          <p:cNvSpPr>
            <a:spLocks noGrp="1" noChangeArrowheads="1"/>
          </p:cNvSpPr>
          <p:nvPr>
            <p:ph type="body" idx="1"/>
          </p:nvPr>
        </p:nvSpPr>
        <p:spPr>
          <a:xfrm>
            <a:off x="732187" y="4561226"/>
            <a:ext cx="5850835" cy="4321852"/>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p>
        </p:txBody>
      </p:sp>
      <p:sp>
        <p:nvSpPr>
          <p:cNvPr id="3174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31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smtClean="0"/>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smtClean="0"/>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smtClean="0"/>
            </a:lvl1pPr>
          </a:lstStyle>
          <a:p>
            <a:pPr>
              <a:defRPr/>
            </a:pPr>
            <a:fld id="{07F066ED-7F34-4D27-A5D5-9DCBC7EA8B95}"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35660E62-4760-4BEA-8726-2AF571E59F7B}"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89BDBE25-3DBC-4D25-8D15-E214A2FB87D7}"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A3A6C93-19F7-4558-AA45-0CFB3160113A}"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xfrm>
            <a:off x="8305800" y="6477000"/>
            <a:ext cx="762000" cy="304800"/>
          </a:xfrm>
          <a:ln/>
        </p:spPr>
        <p:txBody>
          <a:bodyPr/>
          <a:lstStyle>
            <a:lvl1pPr>
              <a:defRPr/>
            </a:lvl1pPr>
          </a:lstStyle>
          <a:p>
            <a:pPr>
              <a:defRPr/>
            </a:pPr>
            <a:fld id="{E96E52FC-A2BF-46C6-811F-6DA475FD4DE0}"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E1DA1D11-DD09-4A2E-B623-7C27C5DF212A}"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720AAFDB-E8A0-402B-92D5-FF4BD34738EA}"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804B51BE-FBCC-4AE0-827F-C8A4A715D80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37C6053D-1E15-4C7F-B6D0-1C30009F8A13}"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E81D4DC7-54CC-475B-926C-DB2DC5499090}"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DAB2080C-D431-4E49-A090-1AD1578CE5A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B1844252-B4F9-4789-A660-8AEA4B8694C1}"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US"/>
          </a:p>
        </p:txBody>
      </p:sp>
      <p:sp>
        <p:nvSpPr>
          <p:cNvPr id="6349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349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pPr>
              <a:defRPr/>
            </a:pPr>
            <a:endParaRPr lang="en-US" altLang="en-US"/>
          </a:p>
        </p:txBody>
      </p:sp>
      <p:sp>
        <p:nvSpPr>
          <p:cNvPr id="30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endParaRPr lang="en-US" altLang="en-US"/>
          </a:p>
        </p:txBody>
      </p:sp>
      <p:sp>
        <p:nvSpPr>
          <p:cNvPr id="30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fld id="{B43940AB-5EFD-498A-916F-AC3E230DE373}" type="slidenum">
              <a:rPr lang="en-US" altLang="en-US"/>
              <a:pPr>
                <a:defRPr/>
              </a:pPr>
              <a:t>‹#›</a:t>
            </a:fld>
            <a:endParaRPr lang="en-US" altLang="en-US"/>
          </a:p>
        </p:txBody>
      </p:sp>
      <p:grpSp>
        <p:nvGrpSpPr>
          <p:cNvPr id="63496" name="Group 8"/>
          <p:cNvGrpSpPr>
            <a:grpSpLocks/>
          </p:cNvGrpSpPr>
          <p:nvPr/>
        </p:nvGrpSpPr>
        <p:grpSpPr bwMode="auto">
          <a:xfrm>
            <a:off x="8153400" y="152400"/>
            <a:ext cx="792163" cy="1295400"/>
            <a:chOff x="5136" y="960"/>
            <a:chExt cx="528" cy="864"/>
          </a:xfrm>
        </p:grpSpPr>
        <p:sp>
          <p:nvSpPr>
            <p:cNvPr id="3072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0"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1" name="Oval 11"/>
            <p:cNvSpPr>
              <a:spLocks noChangeArrowheads="1"/>
            </p:cNvSpPr>
            <p:nvPr/>
          </p:nvSpPr>
          <p:spPr bwMode="auto">
            <a:xfrm>
              <a:off x="5360"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2" name="Oval 12"/>
            <p:cNvSpPr>
              <a:spLocks noChangeArrowheads="1"/>
            </p:cNvSpPr>
            <p:nvPr/>
          </p:nvSpPr>
          <p:spPr bwMode="auto">
            <a:xfrm>
              <a:off x="5136" y="1072"/>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3" name="Oval 13"/>
            <p:cNvSpPr>
              <a:spLocks noChangeArrowheads="1"/>
            </p:cNvSpPr>
            <p:nvPr/>
          </p:nvSpPr>
          <p:spPr bwMode="auto">
            <a:xfrm>
              <a:off x="5248"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4" name="Oval 14"/>
            <p:cNvSpPr>
              <a:spLocks noChangeArrowheads="1"/>
            </p:cNvSpPr>
            <p:nvPr/>
          </p:nvSpPr>
          <p:spPr bwMode="auto">
            <a:xfrm>
              <a:off x="5360"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5" name="Oval 15"/>
            <p:cNvSpPr>
              <a:spLocks noChangeArrowheads="1"/>
            </p:cNvSpPr>
            <p:nvPr/>
          </p:nvSpPr>
          <p:spPr bwMode="auto">
            <a:xfrm>
              <a:off x="5472" y="1072"/>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36" name="Oval 16"/>
            <p:cNvSpPr>
              <a:spLocks noChangeArrowheads="1"/>
            </p:cNvSpPr>
            <p:nvPr/>
          </p:nvSpPr>
          <p:spPr bwMode="auto">
            <a:xfrm>
              <a:off x="5136" y="1184"/>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7" name="Oval 17"/>
            <p:cNvSpPr>
              <a:spLocks noChangeArrowheads="1"/>
            </p:cNvSpPr>
            <p:nvPr/>
          </p:nvSpPr>
          <p:spPr bwMode="auto">
            <a:xfrm>
              <a:off x="5248" y="1184"/>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8" name="Oval 18"/>
            <p:cNvSpPr>
              <a:spLocks noChangeArrowheads="1"/>
            </p:cNvSpPr>
            <p:nvPr/>
          </p:nvSpPr>
          <p:spPr bwMode="auto">
            <a:xfrm>
              <a:off x="5360"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39" name="Oval 19"/>
            <p:cNvSpPr>
              <a:spLocks noChangeArrowheads="1"/>
            </p:cNvSpPr>
            <p:nvPr/>
          </p:nvSpPr>
          <p:spPr bwMode="auto">
            <a:xfrm>
              <a:off x="5472"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0" name="Oval 20"/>
            <p:cNvSpPr>
              <a:spLocks noChangeArrowheads="1"/>
            </p:cNvSpPr>
            <p:nvPr/>
          </p:nvSpPr>
          <p:spPr bwMode="auto">
            <a:xfrm>
              <a:off x="5584" y="1184"/>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42"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3" name="Oval 23"/>
            <p:cNvSpPr>
              <a:spLocks noChangeArrowheads="1"/>
            </p:cNvSpPr>
            <p:nvPr/>
          </p:nvSpPr>
          <p:spPr bwMode="auto">
            <a:xfrm>
              <a:off x="5360"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4" name="Oval 24"/>
            <p:cNvSpPr>
              <a:spLocks noChangeArrowheads="1"/>
            </p:cNvSpPr>
            <p:nvPr/>
          </p:nvSpPr>
          <p:spPr bwMode="auto">
            <a:xfrm>
              <a:off x="5472" y="1296"/>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6"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7" name="Oval 27"/>
            <p:cNvSpPr>
              <a:spLocks noChangeArrowheads="1"/>
            </p:cNvSpPr>
            <p:nvPr/>
          </p:nvSpPr>
          <p:spPr bwMode="auto">
            <a:xfrm>
              <a:off x="5360"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8" name="Oval 28"/>
            <p:cNvSpPr>
              <a:spLocks noChangeArrowheads="1"/>
            </p:cNvSpPr>
            <p:nvPr/>
          </p:nvSpPr>
          <p:spPr bwMode="auto">
            <a:xfrm>
              <a:off x="5472"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0"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51"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2" name="Oval 32"/>
            <p:cNvSpPr>
              <a:spLocks noChangeArrowheads="1"/>
            </p:cNvSpPr>
            <p:nvPr/>
          </p:nvSpPr>
          <p:spPr bwMode="auto">
            <a:xfrm>
              <a:off x="5360"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3" name="Oval 33"/>
            <p:cNvSpPr>
              <a:spLocks noChangeArrowheads="1"/>
            </p:cNvSpPr>
            <p:nvPr/>
          </p:nvSpPr>
          <p:spPr bwMode="auto">
            <a:xfrm>
              <a:off x="5472" y="1520"/>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4" name="Oval 34"/>
            <p:cNvSpPr>
              <a:spLocks noChangeArrowheads="1"/>
            </p:cNvSpPr>
            <p:nvPr/>
          </p:nvSpPr>
          <p:spPr bwMode="auto">
            <a:xfrm>
              <a:off x="5136" y="1632"/>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5" name="Oval 35"/>
            <p:cNvSpPr>
              <a:spLocks noChangeArrowheads="1"/>
            </p:cNvSpPr>
            <p:nvPr/>
          </p:nvSpPr>
          <p:spPr bwMode="auto">
            <a:xfrm>
              <a:off x="5248" y="1632"/>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6" name="Oval 36"/>
            <p:cNvSpPr>
              <a:spLocks noChangeArrowheads="1"/>
            </p:cNvSpPr>
            <p:nvPr/>
          </p:nvSpPr>
          <p:spPr bwMode="auto">
            <a:xfrm>
              <a:off x="5360"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7" name="Oval 37"/>
            <p:cNvSpPr>
              <a:spLocks noChangeArrowheads="1"/>
            </p:cNvSpPr>
            <p:nvPr/>
          </p:nvSpPr>
          <p:spPr bwMode="auto">
            <a:xfrm>
              <a:off x="5472"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8"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9" name="Oval 39"/>
            <p:cNvSpPr>
              <a:spLocks noChangeArrowheads="1"/>
            </p:cNvSpPr>
            <p:nvPr/>
          </p:nvSpPr>
          <p:spPr bwMode="auto">
            <a:xfrm>
              <a:off x="5472" y="1744"/>
              <a:ext cx="79" cy="80"/>
            </a:xfrm>
            <a:prstGeom prst="ellipse">
              <a:avLst/>
            </a:prstGeom>
            <a:solidFill>
              <a:schemeClr val="folHlink"/>
            </a:solidFill>
            <a:ln w="9525">
              <a:noFill/>
              <a:round/>
              <a:headEnd/>
              <a:tailEnd/>
            </a:ln>
            <a:effectLst/>
          </p:spPr>
          <p:txBody>
            <a:bodyPr wrap="none" anchor="ct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hyperlink" Target="http://sbel.wisc.edu/Courses/ME751/2010/SimulationEngine/index.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bel.wisc.edu/Forum/index.php?board=4.0"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457200" y="533400"/>
            <a:ext cx="6781800" cy="2133600"/>
          </a:xfrm>
        </p:spPr>
        <p:txBody>
          <a:bodyPr/>
          <a:lstStyle/>
          <a:p>
            <a:pPr algn="ctr" eaLnBrk="1" hangingPunct="1"/>
            <a:r>
              <a:rPr lang="en-US" sz="3200" dirty="0" smtClean="0"/>
              <a:t>ME751 </a:t>
            </a:r>
            <a:br>
              <a:rPr lang="en-US" sz="3200" dirty="0" smtClean="0"/>
            </a:br>
            <a:r>
              <a:rPr lang="en-US" sz="3200" dirty="0" smtClean="0"/>
              <a:t>Advanced Computational Multibody Dynamics</a:t>
            </a:r>
          </a:p>
        </p:txBody>
      </p:sp>
      <p:sp>
        <p:nvSpPr>
          <p:cNvPr id="65539" name="Rectangle 3"/>
          <p:cNvSpPr>
            <a:spLocks noGrp="1" noChangeArrowheads="1"/>
          </p:cNvSpPr>
          <p:nvPr>
            <p:ph type="subTitle" idx="1"/>
          </p:nvPr>
        </p:nvSpPr>
        <p:spPr>
          <a:xfrm>
            <a:off x="849313" y="3049588"/>
            <a:ext cx="6248400" cy="1335087"/>
          </a:xfrm>
        </p:spPr>
        <p:txBody>
          <a:bodyPr/>
          <a:lstStyle/>
          <a:p>
            <a:pPr eaLnBrk="1" hangingPunct="1"/>
            <a:r>
              <a:rPr lang="en-US" sz="2000" dirty="0" smtClean="0"/>
              <a:t>Newton-Euler Form of the EOM</a:t>
            </a:r>
          </a:p>
          <a:p>
            <a:pPr eaLnBrk="1" hangingPunct="1"/>
            <a:r>
              <a:rPr lang="en-US" sz="2000" dirty="0" smtClean="0"/>
              <a:t>March 9, 2010</a:t>
            </a:r>
          </a:p>
        </p:txBody>
      </p:sp>
      <p:sp>
        <p:nvSpPr>
          <p:cNvPr id="65541" name="Rectangle 5"/>
          <p:cNvSpPr>
            <a:spLocks noChangeArrowheads="1"/>
          </p:cNvSpPr>
          <p:nvPr/>
        </p:nvSpPr>
        <p:spPr bwMode="auto">
          <a:xfrm>
            <a:off x="193675" y="6321425"/>
            <a:ext cx="1234633" cy="369332"/>
          </a:xfrm>
          <a:prstGeom prst="rect">
            <a:avLst/>
          </a:prstGeom>
          <a:noFill/>
          <a:ln w="9525">
            <a:noFill/>
            <a:miter lim="800000"/>
            <a:headEnd/>
            <a:tailEnd/>
          </a:ln>
        </p:spPr>
        <p:txBody>
          <a:bodyPr wrap="none">
            <a:spAutoFit/>
          </a:bodyPr>
          <a:lstStyle/>
          <a:p>
            <a:pPr eaLnBrk="0" hangingPunct="0"/>
            <a:r>
              <a:rPr lang="en-US" sz="900" dirty="0">
                <a:latin typeface="Tahoma" pitchFamily="34" charset="0"/>
              </a:rPr>
              <a:t>© Dan Negrut, </a:t>
            </a:r>
            <a:r>
              <a:rPr lang="en-US" sz="900" dirty="0" smtClean="0">
                <a:latin typeface="Tahoma" pitchFamily="34" charset="0"/>
              </a:rPr>
              <a:t>2010</a:t>
            </a:r>
            <a:r>
              <a:rPr lang="en-US" sz="900" dirty="0">
                <a:latin typeface="Tahoma" pitchFamily="34" charset="0"/>
              </a:rPr>
              <a:t/>
            </a:r>
            <a:br>
              <a:rPr lang="en-US" sz="900" dirty="0">
                <a:latin typeface="Tahoma" pitchFamily="34" charset="0"/>
              </a:rPr>
            </a:br>
            <a:r>
              <a:rPr lang="en-US" sz="900" dirty="0" smtClean="0">
                <a:latin typeface="Tahoma" pitchFamily="34" charset="0"/>
              </a:rPr>
              <a:t>ME751</a:t>
            </a:r>
            <a:r>
              <a:rPr lang="en-US" sz="900" dirty="0">
                <a:latin typeface="Tahoma" pitchFamily="34" charset="0"/>
              </a:rPr>
              <a:t>, UW-Madison</a:t>
            </a:r>
          </a:p>
        </p:txBody>
      </p:sp>
      <p:sp>
        <p:nvSpPr>
          <p:cNvPr id="6" name="Rectangle 5"/>
          <p:cNvSpPr/>
          <p:nvPr/>
        </p:nvSpPr>
        <p:spPr>
          <a:xfrm>
            <a:off x="5181600" y="6181636"/>
            <a:ext cx="3886200" cy="600164"/>
          </a:xfrm>
          <a:prstGeom prst="rect">
            <a:avLst/>
          </a:prstGeom>
        </p:spPr>
        <p:txBody>
          <a:bodyPr wrap="square">
            <a:spAutoFit/>
          </a:bodyPr>
          <a:lstStyle/>
          <a:p>
            <a:r>
              <a:rPr lang="en-US" sz="1100" dirty="0" smtClean="0"/>
              <a:t>“The man who smiles when things go wrong has thought of someone to blame it on.”</a:t>
            </a:r>
          </a:p>
          <a:p>
            <a:r>
              <a:rPr lang="en-US" sz="1100" dirty="0" smtClean="0"/>
              <a:t>Robert Bloch, author, “Psycho”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8762"/>
            <a:ext cx="8001000" cy="731838"/>
          </a:xfrm>
        </p:spPr>
        <p:txBody>
          <a:bodyPr/>
          <a:lstStyle/>
          <a:p>
            <a:r>
              <a:rPr lang="en-US" sz="3200" dirty="0" smtClean="0"/>
              <a:t>Dealing with Constraint Reaction Forces</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10</a:t>
            </a:fld>
            <a:endParaRPr lang="en-US" altLang="en-US"/>
          </a:p>
        </p:txBody>
      </p:sp>
      <p:pic>
        <p:nvPicPr>
          <p:cNvPr id="5" name="Picture 4" descr="TP_tmp.png"/>
          <p:cNvPicPr>
            <a:picLocks noChangeAspect="1"/>
          </p:cNvPicPr>
          <p:nvPr>
            <p:custDataLst>
              <p:tags r:id="rId1"/>
            </p:custDataLst>
          </p:nvPr>
        </p:nvPicPr>
        <p:blipFill>
          <a:blip r:embed="rId4" cstate="print"/>
          <a:stretch>
            <a:fillRect/>
          </a:stretch>
        </p:blipFill>
        <p:spPr bwMode="auto">
          <a:xfrm>
            <a:off x="228600" y="2209800"/>
            <a:ext cx="8710525" cy="3886200"/>
          </a:xfrm>
          <a:prstGeom prst="rect">
            <a:avLst/>
          </a:prstGeom>
          <a:noFill/>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P_tmp.png"/>
          <p:cNvPicPr>
            <a:picLocks noChangeAspect="1"/>
          </p:cNvPicPr>
          <p:nvPr>
            <p:custDataLst>
              <p:tags r:id="rId1"/>
            </p:custDataLst>
          </p:nvPr>
        </p:nvPicPr>
        <p:blipFill>
          <a:blip r:embed="rId4" cstate="print"/>
          <a:stretch>
            <a:fillRect/>
          </a:stretch>
        </p:blipFill>
        <p:spPr bwMode="auto">
          <a:xfrm>
            <a:off x="228950" y="2209800"/>
            <a:ext cx="8709823" cy="4106865"/>
          </a:xfrm>
          <a:prstGeom prst="rect">
            <a:avLst/>
          </a:prstGeom>
          <a:noFill/>
          <a:ln/>
          <a:effectLst/>
        </p:spPr>
      </p:pic>
      <p:sp>
        <p:nvSpPr>
          <p:cNvPr id="2" name="Title 1"/>
          <p:cNvSpPr>
            <a:spLocks noGrp="1"/>
          </p:cNvSpPr>
          <p:nvPr>
            <p:ph type="title"/>
          </p:nvPr>
        </p:nvSpPr>
        <p:spPr>
          <a:xfrm>
            <a:off x="381000" y="258762"/>
            <a:ext cx="7391400" cy="960438"/>
          </a:xfrm>
        </p:spPr>
        <p:txBody>
          <a:bodyPr/>
          <a:lstStyle/>
          <a:p>
            <a:r>
              <a:rPr lang="en-US" sz="3200" dirty="0" smtClean="0"/>
              <a:t>Dealing with Constraint Reaction Torques</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P_tmp.png"/>
          <p:cNvPicPr>
            <a:picLocks noChangeAspect="1"/>
          </p:cNvPicPr>
          <p:nvPr>
            <p:custDataLst>
              <p:tags r:id="rId1"/>
            </p:custDataLst>
          </p:nvPr>
        </p:nvPicPr>
        <p:blipFill>
          <a:blip r:embed="rId4" cstate="print"/>
          <a:stretch>
            <a:fillRect/>
          </a:stretch>
        </p:blipFill>
        <p:spPr bwMode="auto">
          <a:xfrm>
            <a:off x="457008" y="2971800"/>
            <a:ext cx="8084840" cy="2301588"/>
          </a:xfrm>
          <a:prstGeom prst="rect">
            <a:avLst/>
          </a:prstGeom>
          <a:noFill/>
          <a:ln/>
          <a:effectLst/>
        </p:spPr>
      </p:pic>
      <p:sp>
        <p:nvSpPr>
          <p:cNvPr id="2" name="Title 1"/>
          <p:cNvSpPr>
            <a:spLocks noGrp="1"/>
          </p:cNvSpPr>
          <p:nvPr>
            <p:ph type="title"/>
          </p:nvPr>
        </p:nvSpPr>
        <p:spPr>
          <a:xfrm>
            <a:off x="381000" y="258762"/>
            <a:ext cx="7391400" cy="960438"/>
          </a:xfrm>
        </p:spPr>
        <p:txBody>
          <a:bodyPr/>
          <a:lstStyle/>
          <a:p>
            <a:r>
              <a:rPr lang="en-US" sz="3200" dirty="0" smtClean="0"/>
              <a:t>Dealing with Active Forces </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P_tmp.png"/>
          <p:cNvPicPr>
            <a:picLocks noChangeAspect="1"/>
          </p:cNvPicPr>
          <p:nvPr>
            <p:custDataLst>
              <p:tags r:id="rId1"/>
            </p:custDataLst>
          </p:nvPr>
        </p:nvPicPr>
        <p:blipFill>
          <a:blip r:embed="rId4" cstate="print"/>
          <a:stretch>
            <a:fillRect/>
          </a:stretch>
        </p:blipFill>
        <p:spPr bwMode="auto">
          <a:xfrm>
            <a:off x="456815" y="2743200"/>
            <a:ext cx="8085224" cy="2964693"/>
          </a:xfrm>
          <a:prstGeom prst="rect">
            <a:avLst/>
          </a:prstGeom>
          <a:noFill/>
          <a:ln/>
          <a:effectLst/>
        </p:spPr>
      </p:pic>
      <p:sp>
        <p:nvSpPr>
          <p:cNvPr id="2" name="Title 1"/>
          <p:cNvSpPr>
            <a:spLocks noGrp="1"/>
          </p:cNvSpPr>
          <p:nvPr>
            <p:ph type="title"/>
          </p:nvPr>
        </p:nvSpPr>
        <p:spPr>
          <a:xfrm>
            <a:off x="381000" y="258762"/>
            <a:ext cx="7391400" cy="960438"/>
          </a:xfrm>
        </p:spPr>
        <p:txBody>
          <a:bodyPr/>
          <a:lstStyle/>
          <a:p>
            <a:r>
              <a:rPr lang="en-US" sz="3200" dirty="0" smtClean="0"/>
              <a:t>Dealing with Active Torques</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P_tmp.png"/>
          <p:cNvPicPr>
            <a:picLocks noChangeAspect="1"/>
          </p:cNvPicPr>
          <p:nvPr>
            <p:custDataLst>
              <p:tags r:id="rId1"/>
            </p:custDataLst>
          </p:nvPr>
        </p:nvPicPr>
        <p:blipFill>
          <a:blip r:embed="rId5" cstate="print"/>
          <a:stretch>
            <a:fillRect/>
          </a:stretch>
        </p:blipFill>
        <p:spPr bwMode="auto">
          <a:xfrm>
            <a:off x="466208" y="2743200"/>
            <a:ext cx="8066439" cy="3019942"/>
          </a:xfrm>
          <a:prstGeom prst="rect">
            <a:avLst/>
          </a:prstGeom>
          <a:noFill/>
          <a:ln/>
          <a:effectLst/>
        </p:spPr>
      </p:pic>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14</a:t>
            </a:fld>
            <a:endParaRPr lang="en-US" altLang="en-US"/>
          </a:p>
        </p:txBody>
      </p:sp>
      <p:pic>
        <p:nvPicPr>
          <p:cNvPr id="9" name="Picture 8" descr="TP_tmp.png"/>
          <p:cNvPicPr>
            <a:picLocks noChangeAspect="1"/>
          </p:cNvPicPr>
          <p:nvPr>
            <p:custDataLst>
              <p:tags r:id="rId2"/>
            </p:custDataLst>
          </p:nvPr>
        </p:nvPicPr>
        <p:blipFill>
          <a:blip r:embed="rId6" cstate="print"/>
          <a:stretch>
            <a:fillRect/>
          </a:stretch>
        </p:blipFill>
        <p:spPr bwMode="auto">
          <a:xfrm>
            <a:off x="685800" y="381000"/>
            <a:ext cx="3886200" cy="822988"/>
          </a:xfrm>
          <a:prstGeom prst="rect">
            <a:avLst/>
          </a:prstGeom>
          <a:noFill/>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P_tmp.png"/>
          <p:cNvPicPr>
            <a:picLocks noChangeAspect="1"/>
          </p:cNvPicPr>
          <p:nvPr>
            <p:custDataLst>
              <p:tags r:id="rId1"/>
            </p:custDataLst>
          </p:nvPr>
        </p:nvPicPr>
        <p:blipFill>
          <a:blip r:embed="rId5" cstate="print"/>
          <a:stretch>
            <a:fillRect/>
          </a:stretch>
        </p:blipFill>
        <p:spPr bwMode="auto">
          <a:xfrm>
            <a:off x="448143" y="2743200"/>
            <a:ext cx="8102566" cy="2633086"/>
          </a:xfrm>
          <a:prstGeom prst="rect">
            <a:avLst/>
          </a:prstGeom>
          <a:noFill/>
          <a:ln/>
          <a:effectLst/>
        </p:spPr>
      </p:pic>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15</a:t>
            </a:fld>
            <a:endParaRPr lang="en-US" altLang="en-US"/>
          </a:p>
        </p:txBody>
      </p:sp>
      <p:pic>
        <p:nvPicPr>
          <p:cNvPr id="9" name="Picture 8" descr="TP_tmp.png"/>
          <p:cNvPicPr>
            <a:picLocks noChangeAspect="1"/>
          </p:cNvPicPr>
          <p:nvPr>
            <p:custDataLst>
              <p:tags r:id="rId2"/>
            </p:custDataLst>
          </p:nvPr>
        </p:nvPicPr>
        <p:blipFill>
          <a:blip r:embed="rId6" cstate="print"/>
          <a:stretch>
            <a:fillRect/>
          </a:stretch>
        </p:blipFill>
        <p:spPr bwMode="auto">
          <a:xfrm>
            <a:off x="685800" y="381000"/>
            <a:ext cx="3886200" cy="822988"/>
          </a:xfrm>
          <a:prstGeom prst="rect">
            <a:avLst/>
          </a:prstGeom>
          <a:noFill/>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P_tmp.png"/>
          <p:cNvPicPr>
            <a:picLocks noChangeAspect="1"/>
          </p:cNvPicPr>
          <p:nvPr>
            <p:custDataLst>
              <p:tags r:id="rId1"/>
            </p:custDataLst>
          </p:nvPr>
        </p:nvPicPr>
        <p:blipFill>
          <a:blip r:embed="rId4" cstate="print"/>
          <a:stretch>
            <a:fillRect/>
          </a:stretch>
        </p:blipFill>
        <p:spPr bwMode="auto">
          <a:xfrm>
            <a:off x="228600" y="2743200"/>
            <a:ext cx="8667637" cy="2971800"/>
          </a:xfrm>
          <a:prstGeom prst="rect">
            <a:avLst/>
          </a:prstGeom>
          <a:noFill/>
          <a:ln/>
          <a:effectLst/>
        </p:spPr>
      </p:pic>
      <p:sp>
        <p:nvSpPr>
          <p:cNvPr id="2" name="Title 1"/>
          <p:cNvSpPr>
            <a:spLocks noGrp="1"/>
          </p:cNvSpPr>
          <p:nvPr>
            <p:ph type="title"/>
          </p:nvPr>
        </p:nvSpPr>
        <p:spPr>
          <a:xfrm>
            <a:off x="381000" y="258762"/>
            <a:ext cx="7391400" cy="960438"/>
          </a:xfrm>
        </p:spPr>
        <p:txBody>
          <a:bodyPr/>
          <a:lstStyle/>
          <a:p>
            <a:r>
              <a:rPr lang="en-US" sz="3200" dirty="0" smtClean="0"/>
              <a:t>The Expression of the Virtual Work</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P_tmp.png"/>
          <p:cNvPicPr>
            <a:picLocks noChangeAspect="1"/>
          </p:cNvPicPr>
          <p:nvPr>
            <p:custDataLst>
              <p:tags r:id="rId1"/>
            </p:custDataLst>
          </p:nvPr>
        </p:nvPicPr>
        <p:blipFill>
          <a:blip r:embed="rId4" cstate="print"/>
          <a:stretch>
            <a:fillRect/>
          </a:stretch>
        </p:blipFill>
        <p:spPr bwMode="auto">
          <a:xfrm>
            <a:off x="304596" y="2133600"/>
            <a:ext cx="8611009" cy="4315508"/>
          </a:xfrm>
          <a:prstGeom prst="rect">
            <a:avLst/>
          </a:prstGeom>
          <a:noFill/>
          <a:ln/>
          <a:effectLst/>
        </p:spPr>
      </p:pic>
      <p:sp>
        <p:nvSpPr>
          <p:cNvPr id="2" name="Title 1"/>
          <p:cNvSpPr>
            <a:spLocks noGrp="1"/>
          </p:cNvSpPr>
          <p:nvPr>
            <p:ph type="title"/>
          </p:nvPr>
        </p:nvSpPr>
        <p:spPr>
          <a:xfrm>
            <a:off x="381000" y="152400"/>
            <a:ext cx="7391400" cy="1417638"/>
          </a:xfrm>
        </p:spPr>
        <p:txBody>
          <a:bodyPr/>
          <a:lstStyle/>
          <a:p>
            <a:r>
              <a:rPr lang="en-US" sz="2000" dirty="0" smtClean="0"/>
              <a:t>[Short Detour]:</a:t>
            </a:r>
            <a:r>
              <a:rPr lang="en-US" sz="3200" dirty="0" smtClean="0"/>
              <a:t/>
            </a:r>
            <a:br>
              <a:rPr lang="en-US" sz="3200" dirty="0" smtClean="0"/>
            </a:br>
            <a:r>
              <a:rPr lang="en-US" sz="3200" dirty="0" smtClean="0"/>
              <a:t>Virtual Translation of a Point &amp;</a:t>
            </a:r>
            <a:br>
              <a:rPr lang="en-US" sz="3200" dirty="0" smtClean="0"/>
            </a:br>
            <a:r>
              <a:rPr lang="en-US" sz="3200" dirty="0" smtClean="0"/>
              <a:t>Acceleration of a Point</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P_tmp.png"/>
          <p:cNvPicPr>
            <a:picLocks noChangeAspect="1"/>
          </p:cNvPicPr>
          <p:nvPr>
            <p:custDataLst>
              <p:tags r:id="rId1"/>
            </p:custDataLst>
          </p:nvPr>
        </p:nvPicPr>
        <p:blipFill>
          <a:blip r:embed="rId4" cstate="print"/>
          <a:stretch>
            <a:fillRect/>
          </a:stretch>
        </p:blipFill>
        <p:spPr bwMode="auto">
          <a:xfrm>
            <a:off x="457200" y="1534230"/>
            <a:ext cx="6669208" cy="4942770"/>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2800" dirty="0" smtClean="0"/>
              <a:t>Virtual Work: </a:t>
            </a:r>
            <a:br>
              <a:rPr lang="en-US" sz="2800" dirty="0" smtClean="0"/>
            </a:br>
            <a:r>
              <a:rPr lang="en-US" sz="2800" dirty="0" smtClean="0"/>
              <a:t>Contribution of the reaction forces/torques</a:t>
            </a:r>
            <a:endParaRPr lang="en-US" sz="2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P_tmp.png"/>
          <p:cNvPicPr>
            <a:picLocks noChangeAspect="1"/>
          </p:cNvPicPr>
          <p:nvPr>
            <p:custDataLst>
              <p:tags r:id="rId1"/>
            </p:custDataLst>
          </p:nvPr>
        </p:nvPicPr>
        <p:blipFill>
          <a:blip r:embed="rId4" cstate="print"/>
          <a:stretch>
            <a:fillRect/>
          </a:stretch>
        </p:blipFill>
        <p:spPr bwMode="auto">
          <a:xfrm>
            <a:off x="477004" y="1534229"/>
            <a:ext cx="6629598" cy="4923061"/>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2800" dirty="0" smtClean="0"/>
              <a:t>Virtual Work: </a:t>
            </a:r>
            <a:br>
              <a:rPr lang="en-US" sz="2800" dirty="0" smtClean="0"/>
            </a:br>
            <a:r>
              <a:rPr lang="en-US" sz="2800" dirty="0" smtClean="0"/>
              <a:t>Contribution of the active forces/torques</a:t>
            </a:r>
            <a:endParaRPr lang="en-US" sz="2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381000"/>
            <a:ext cx="7543800" cy="682844"/>
          </a:xfrm>
        </p:spPr>
        <p:txBody>
          <a:bodyPr/>
          <a:lstStyle/>
          <a:p>
            <a:pPr eaLnBrk="1" hangingPunct="1"/>
            <a:r>
              <a:rPr lang="en-US" dirty="0" smtClean="0"/>
              <a:t>Before we get started…</a:t>
            </a:r>
          </a:p>
        </p:txBody>
      </p:sp>
      <p:sp>
        <p:nvSpPr>
          <p:cNvPr id="66563" name="Rectangle 3"/>
          <p:cNvSpPr>
            <a:spLocks noGrp="1" noChangeArrowheads="1"/>
          </p:cNvSpPr>
          <p:nvPr>
            <p:ph type="body" idx="1"/>
          </p:nvPr>
        </p:nvSpPr>
        <p:spPr>
          <a:xfrm>
            <a:off x="76200" y="1371600"/>
            <a:ext cx="8991600" cy="5334000"/>
          </a:xfrm>
        </p:spPr>
        <p:txBody>
          <a:bodyPr/>
          <a:lstStyle/>
          <a:p>
            <a:pPr eaLnBrk="1" hangingPunct="1"/>
            <a:r>
              <a:rPr lang="en-US" sz="1800" dirty="0" smtClean="0"/>
              <a:t>Last Time:</a:t>
            </a:r>
          </a:p>
          <a:p>
            <a:pPr lvl="1" eaLnBrk="1" hangingPunct="1"/>
            <a:r>
              <a:rPr lang="en-US" sz="1600" dirty="0" smtClean="0"/>
              <a:t>Finished discussion on Virtual Displacement and Variation of a Function</a:t>
            </a:r>
          </a:p>
          <a:p>
            <a:pPr lvl="1" eaLnBrk="1" hangingPunct="1"/>
            <a:r>
              <a:rPr lang="en-US" sz="1600" dirty="0" smtClean="0"/>
              <a:t>Started the discussion on how to obtain the EOM</a:t>
            </a:r>
            <a:endParaRPr lang="en-US" dirty="0" smtClean="0"/>
          </a:p>
          <a:p>
            <a:pPr eaLnBrk="1" hangingPunct="1"/>
            <a:r>
              <a:rPr lang="en-US" sz="1800" dirty="0" smtClean="0"/>
              <a:t>Today:</a:t>
            </a:r>
          </a:p>
          <a:p>
            <a:pPr lvl="1" eaLnBrk="1" hangingPunct="1"/>
            <a:r>
              <a:rPr lang="en-US" sz="1600" dirty="0" smtClean="0"/>
              <a:t>Learn how to obtain EOM for a 3D system: the </a:t>
            </a:r>
            <a:r>
              <a:rPr lang="en-US" sz="1600" b="1" dirty="0" smtClean="0"/>
              <a:t>r</a:t>
            </a:r>
            <a:r>
              <a:rPr lang="en-US" sz="1600" dirty="0" smtClean="0"/>
              <a:t>-</a:t>
            </a:r>
            <a:r>
              <a:rPr lang="en-US" sz="1600" b="1" dirty="0" smtClean="0">
                <a:latin typeface="cmmi10"/>
              </a:rPr>
              <a:t>!</a:t>
            </a:r>
            <a:r>
              <a:rPr lang="en-US" sz="1600" dirty="0" smtClean="0"/>
              <a:t> formulation</a:t>
            </a:r>
          </a:p>
          <a:p>
            <a:pPr eaLnBrk="1" hangingPunct="1"/>
            <a:r>
              <a:rPr lang="en-US" sz="1800" dirty="0" smtClean="0"/>
              <a:t>Next Time:</a:t>
            </a:r>
          </a:p>
          <a:p>
            <a:pPr lvl="1" eaLnBrk="1" hangingPunct="1"/>
            <a:r>
              <a:rPr lang="en-US" dirty="0" smtClean="0"/>
              <a:t>Learn how to visualize the motion of your multibody system (Hammad)</a:t>
            </a:r>
          </a:p>
          <a:p>
            <a:pPr lvl="1" eaLnBrk="1" hangingPunct="1"/>
            <a:r>
              <a:rPr lang="en-US" dirty="0" smtClean="0"/>
              <a:t>Obtain the EOM: the </a:t>
            </a:r>
            <a:r>
              <a:rPr lang="en-US" b="1" dirty="0" smtClean="0"/>
              <a:t>r-p</a:t>
            </a:r>
            <a:r>
              <a:rPr lang="en-US" dirty="0" smtClean="0"/>
              <a:t> formulation</a:t>
            </a:r>
          </a:p>
          <a:p>
            <a:pPr lvl="1" eaLnBrk="1" hangingPunct="1"/>
            <a:endParaRPr lang="en-US" dirty="0" smtClean="0"/>
          </a:p>
          <a:p>
            <a:pPr eaLnBrk="1" hangingPunct="1"/>
            <a:r>
              <a:rPr lang="en-US" sz="1800" dirty="0" smtClean="0"/>
              <a:t>HW7 – due on Th, March 11</a:t>
            </a:r>
          </a:p>
          <a:p>
            <a:pPr lvl="2" eaLnBrk="1" hangingPunct="1"/>
            <a:r>
              <a:rPr lang="en-US" sz="1400" dirty="0" smtClean="0"/>
              <a:t>This HW requires you to decide on a Final Project</a:t>
            </a:r>
          </a:p>
          <a:p>
            <a:pPr lvl="2" eaLnBrk="1" hangingPunct="1"/>
            <a:endParaRPr lang="en-US" sz="1400" dirty="0" smtClean="0"/>
          </a:p>
          <a:p>
            <a:pPr eaLnBrk="1" hangingPunct="1"/>
            <a:r>
              <a:rPr lang="en-US" sz="1800" dirty="0" smtClean="0"/>
              <a:t>SimEngine3D MATLAB and C++ code</a:t>
            </a:r>
          </a:p>
          <a:p>
            <a:pPr lvl="1" eaLnBrk="1" hangingPunct="1"/>
            <a:r>
              <a:rPr lang="en-US" sz="1600" dirty="0" smtClean="0"/>
              <a:t>Available at </a:t>
            </a:r>
            <a:r>
              <a:rPr lang="en-US" sz="1600" dirty="0" smtClean="0">
                <a:hlinkClick r:id="rId3"/>
              </a:rPr>
              <a:t>http://sbel.wisc.edu/Courses/ME751/2010/SimulationEngine/index.htm</a:t>
            </a:r>
            <a:r>
              <a:rPr lang="en-US" sz="1600" dirty="0" smtClean="0"/>
              <a:t> </a:t>
            </a:r>
          </a:p>
          <a:p>
            <a:pPr eaLnBrk="1" hangingPunct="1"/>
            <a:endParaRPr lang="en-US" sz="1800" dirty="0" smtClean="0"/>
          </a:p>
          <a:p>
            <a:pPr eaLnBrk="1" hangingPunct="1"/>
            <a:r>
              <a:rPr lang="en-US" sz="1800" dirty="0" smtClean="0"/>
              <a:t>Forum up and running: </a:t>
            </a:r>
            <a:r>
              <a:rPr lang="en-US" sz="1800" dirty="0" smtClean="0">
                <a:hlinkClick r:id="rId4"/>
              </a:rPr>
              <a:t>http://sbel.wisc.edu/Forum/index.php?board=4.0</a:t>
            </a:r>
            <a:r>
              <a:rPr lang="en-US" sz="1800" dirty="0" smtClean="0"/>
              <a:t> </a:t>
            </a:r>
          </a:p>
          <a:p>
            <a:pPr lvl="1" eaLnBrk="1" hangingPunct="1"/>
            <a:r>
              <a:rPr lang="en-US" sz="1600" dirty="0" smtClean="0"/>
              <a:t>I’ll get M&amp;M for mistakes you find in the notes, no more $.</a:t>
            </a:r>
          </a:p>
        </p:txBody>
      </p:sp>
      <p:sp>
        <p:nvSpPr>
          <p:cNvPr id="5" name="Slide Number Placeholder 4"/>
          <p:cNvSpPr>
            <a:spLocks noGrp="1"/>
          </p:cNvSpPr>
          <p:nvPr>
            <p:ph type="sldNum" sz="quarter" idx="12"/>
          </p:nvPr>
        </p:nvSpPr>
        <p:spPr/>
        <p:txBody>
          <a:bodyPr/>
          <a:lstStyle/>
          <a:p>
            <a:pPr>
              <a:defRPr/>
            </a:pPr>
            <a:fld id="{E96E52FC-A2BF-46C6-811F-6DA475FD4DE0}" type="slidenum">
              <a:rPr lang="en-US" altLang="en-US" smtClean="0"/>
              <a:pPr>
                <a:defRPr/>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P_tmp.png"/>
          <p:cNvPicPr>
            <a:picLocks noChangeAspect="1"/>
          </p:cNvPicPr>
          <p:nvPr>
            <p:custDataLst>
              <p:tags r:id="rId1"/>
            </p:custDataLst>
          </p:nvPr>
        </p:nvPicPr>
        <p:blipFill>
          <a:blip r:embed="rId4" cstate="print"/>
          <a:stretch>
            <a:fillRect/>
          </a:stretch>
        </p:blipFill>
        <p:spPr bwMode="auto">
          <a:xfrm>
            <a:off x="304579" y="2286000"/>
            <a:ext cx="8137768" cy="3429186"/>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2800" dirty="0" smtClean="0"/>
              <a:t>Virtual Work: </a:t>
            </a:r>
            <a:br>
              <a:rPr lang="en-US" sz="2800" dirty="0" smtClean="0"/>
            </a:br>
            <a:r>
              <a:rPr lang="en-US" sz="2800" dirty="0" smtClean="0"/>
              <a:t>Contribution of internal forces</a:t>
            </a:r>
            <a:endParaRPr lang="en-US" sz="2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P_tmp.png"/>
          <p:cNvPicPr>
            <a:picLocks noChangeAspect="1"/>
          </p:cNvPicPr>
          <p:nvPr>
            <p:custDataLst>
              <p:tags r:id="rId1"/>
            </p:custDataLst>
          </p:nvPr>
        </p:nvPicPr>
        <p:blipFill>
          <a:blip r:embed="rId4" cstate="print"/>
          <a:stretch>
            <a:fillRect/>
          </a:stretch>
        </p:blipFill>
        <p:spPr bwMode="auto">
          <a:xfrm>
            <a:off x="762000" y="1866831"/>
            <a:ext cx="7745683" cy="4533969"/>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2800" dirty="0" smtClean="0"/>
              <a:t>Virtual Work: </a:t>
            </a:r>
            <a:br>
              <a:rPr lang="en-US" sz="2800" dirty="0" smtClean="0"/>
            </a:br>
            <a:r>
              <a:rPr lang="en-US" sz="2800" dirty="0" smtClean="0"/>
              <a:t>Contribution of mass-distributed forces</a:t>
            </a:r>
            <a:endParaRPr lang="en-US" sz="2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P_tmp.png"/>
          <p:cNvPicPr>
            <a:picLocks noChangeAspect="1"/>
          </p:cNvPicPr>
          <p:nvPr>
            <p:custDataLst>
              <p:tags r:id="rId1"/>
            </p:custDataLst>
          </p:nvPr>
        </p:nvPicPr>
        <p:blipFill>
          <a:blip r:embed="rId4" cstate="print"/>
          <a:stretch>
            <a:fillRect/>
          </a:stretch>
        </p:blipFill>
        <p:spPr bwMode="auto">
          <a:xfrm>
            <a:off x="701002" y="1948548"/>
            <a:ext cx="7867678" cy="4452252"/>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2800" dirty="0" smtClean="0"/>
              <a:t>Virtual Work: </a:t>
            </a:r>
            <a:br>
              <a:rPr lang="en-US" sz="2800" dirty="0" smtClean="0"/>
            </a:br>
            <a:r>
              <a:rPr lang="en-US" sz="2800" dirty="0" smtClean="0"/>
              <a:t>Contribution of inertia forces</a:t>
            </a:r>
            <a:endParaRPr lang="en-US" sz="2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P_tmp.png"/>
          <p:cNvPicPr>
            <a:picLocks noChangeAspect="1"/>
          </p:cNvPicPr>
          <p:nvPr>
            <p:custDataLst>
              <p:tags r:id="rId1"/>
            </p:custDataLst>
          </p:nvPr>
        </p:nvPicPr>
        <p:blipFill>
          <a:blip r:embed="rId4" cstate="print"/>
          <a:stretch>
            <a:fillRect/>
          </a:stretch>
        </p:blipFill>
        <p:spPr bwMode="auto">
          <a:xfrm>
            <a:off x="761983" y="1948547"/>
            <a:ext cx="7745714" cy="2988504"/>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2800" dirty="0" smtClean="0"/>
              <a:t>Virtual Work: </a:t>
            </a:r>
            <a:br>
              <a:rPr lang="en-US" sz="2800" dirty="0" smtClean="0"/>
            </a:br>
            <a:r>
              <a:rPr lang="en-US" sz="2800" dirty="0" smtClean="0"/>
              <a:t>Putting Things in Perspective</a:t>
            </a:r>
            <a:endParaRPr lang="en-US" sz="2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P_tmp.png"/>
          <p:cNvPicPr>
            <a:picLocks noChangeAspect="1"/>
          </p:cNvPicPr>
          <p:nvPr>
            <p:custDataLst>
              <p:tags r:id="rId1"/>
            </p:custDataLst>
          </p:nvPr>
        </p:nvPicPr>
        <p:blipFill>
          <a:blip r:embed="rId4" cstate="print"/>
          <a:stretch>
            <a:fillRect/>
          </a:stretch>
        </p:blipFill>
        <p:spPr bwMode="auto">
          <a:xfrm>
            <a:off x="138678" y="2329545"/>
            <a:ext cx="8887648" cy="3309261"/>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2800" dirty="0" smtClean="0"/>
              <a:t>Virtual Work: </a:t>
            </a:r>
            <a:br>
              <a:rPr lang="en-US" sz="2800" dirty="0" smtClean="0"/>
            </a:br>
            <a:r>
              <a:rPr lang="en-US" sz="2800" dirty="0" smtClean="0"/>
              <a:t>Putting Things in Perspective</a:t>
            </a:r>
            <a:endParaRPr lang="en-US" sz="2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543800" cy="1036638"/>
          </a:xfrm>
        </p:spPr>
        <p:txBody>
          <a:bodyPr/>
          <a:lstStyle/>
          <a:p>
            <a:r>
              <a:rPr lang="en-US" dirty="0" smtClean="0"/>
              <a:t>Exercise</a:t>
            </a:r>
            <a:br>
              <a:rPr lang="en-US" dirty="0" smtClean="0"/>
            </a:br>
            <a:r>
              <a:rPr lang="en-US" sz="2000" dirty="0" smtClean="0"/>
              <a:t>[2D Sanity Check]</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25</a:t>
            </a:fld>
            <a:endParaRPr lang="en-US" altLang="en-US"/>
          </a:p>
        </p:txBody>
      </p:sp>
      <p:pic>
        <p:nvPicPr>
          <p:cNvPr id="6" name="Picture 5" descr="TP_tmp.png"/>
          <p:cNvPicPr>
            <a:picLocks noChangeAspect="1"/>
          </p:cNvPicPr>
          <p:nvPr>
            <p:custDataLst>
              <p:tags r:id="rId1"/>
            </p:custDataLst>
          </p:nvPr>
        </p:nvPicPr>
        <p:blipFill>
          <a:blip r:embed="rId4" cstate="print"/>
          <a:stretch>
            <a:fillRect/>
          </a:stretch>
        </p:blipFill>
        <p:spPr>
          <a:xfrm>
            <a:off x="762000" y="1905000"/>
            <a:ext cx="7213106" cy="2545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3200"/>
            <a:ext cx="7543800" cy="762000"/>
          </a:xfrm>
        </p:spPr>
        <p:txBody>
          <a:bodyPr/>
          <a:lstStyle/>
          <a:p>
            <a:pPr algn="ctr"/>
            <a:r>
              <a:rPr lang="en-US" dirty="0" smtClean="0"/>
              <a:t>Deriving the EOM</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3</a:t>
            </a:fld>
            <a:endParaRPr lang="en-US" altLang="en-US"/>
          </a:p>
        </p:txBody>
      </p:sp>
      <p:pic>
        <p:nvPicPr>
          <p:cNvPr id="8" name="Picture 7" descr="TP_tmp.png"/>
          <p:cNvPicPr>
            <a:picLocks noChangeAspect="1"/>
          </p:cNvPicPr>
          <p:nvPr>
            <p:custDataLst>
              <p:tags r:id="rId1"/>
            </p:custDataLst>
          </p:nvPr>
        </p:nvPicPr>
        <p:blipFill>
          <a:blip r:embed="rId4" cstate="print"/>
          <a:stretch>
            <a:fillRect/>
          </a:stretch>
        </p:blipFill>
        <p:spPr bwMode="auto">
          <a:xfrm>
            <a:off x="2446543" y="3657600"/>
            <a:ext cx="3954257" cy="242693"/>
          </a:xfrm>
          <a:prstGeom prst="rect">
            <a:avLst/>
          </a:prstGeom>
          <a:noFill/>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5638800" cy="808038"/>
          </a:xfrm>
        </p:spPr>
        <p:txBody>
          <a:bodyPr/>
          <a:lstStyle/>
          <a:p>
            <a:r>
              <a:rPr lang="en-US" dirty="0" smtClean="0"/>
              <a:t>Road Map</a:t>
            </a:r>
            <a:endParaRPr lang="en-US" dirty="0"/>
          </a:p>
        </p:txBody>
      </p:sp>
      <p:sp>
        <p:nvSpPr>
          <p:cNvPr id="3" name="Content Placeholder 2"/>
          <p:cNvSpPr>
            <a:spLocks noGrp="1"/>
          </p:cNvSpPr>
          <p:nvPr>
            <p:ph idx="1"/>
          </p:nvPr>
        </p:nvSpPr>
        <p:spPr>
          <a:xfrm>
            <a:off x="381000" y="1719262"/>
            <a:ext cx="8305800" cy="4833937"/>
          </a:xfrm>
        </p:spPr>
        <p:txBody>
          <a:bodyPr/>
          <a:lstStyle/>
          <a:p>
            <a:r>
              <a:rPr lang="en-US" dirty="0" smtClean="0"/>
              <a:t>Introduce the forces present in a mechanical system</a:t>
            </a:r>
          </a:p>
          <a:p>
            <a:pPr lvl="1"/>
            <a:r>
              <a:rPr lang="en-US" dirty="0" smtClean="0"/>
              <a:t>Distributed</a:t>
            </a:r>
          </a:p>
          <a:p>
            <a:pPr lvl="1"/>
            <a:r>
              <a:rPr lang="en-US" dirty="0" smtClean="0"/>
              <a:t>Concentrated</a:t>
            </a:r>
          </a:p>
          <a:p>
            <a:pPr lvl="1"/>
            <a:endParaRPr lang="en-US" dirty="0" smtClean="0"/>
          </a:p>
          <a:p>
            <a:r>
              <a:rPr lang="en-US" dirty="0" smtClean="0"/>
              <a:t>Express the virtual work produced by each of these forces</a:t>
            </a:r>
          </a:p>
          <a:p>
            <a:endParaRPr lang="en-US" dirty="0" smtClean="0"/>
          </a:p>
          <a:p>
            <a:r>
              <a:rPr lang="en-US" dirty="0" smtClean="0"/>
              <a:t>Apply principle of virtual work and obtain the EOM</a:t>
            </a:r>
          </a:p>
          <a:p>
            <a:endParaRPr lang="en-US" dirty="0" smtClean="0"/>
          </a:p>
          <a:p>
            <a:r>
              <a:rPr lang="en-US" dirty="0" smtClean="0"/>
              <a:t>Eliminate the reaction forces from the expression of the virtual work</a:t>
            </a:r>
          </a:p>
          <a:p>
            <a:endParaRPr lang="en-US" dirty="0" smtClean="0"/>
          </a:p>
          <a:p>
            <a:r>
              <a:rPr lang="en-US" dirty="0" smtClean="0"/>
              <a:t>Obtain the constrained EOM (Newton-Euler form)</a:t>
            </a:r>
          </a:p>
          <a:p>
            <a:endParaRPr lang="en-US" dirty="0" smtClean="0"/>
          </a:p>
          <a:p>
            <a:r>
              <a:rPr lang="en-US" dirty="0" smtClean="0"/>
              <a:t>Express the reaction (constraint) forces from the Lagrange multipliers</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543800" cy="884238"/>
          </a:xfrm>
        </p:spPr>
        <p:txBody>
          <a:bodyPr/>
          <a:lstStyle/>
          <a:p>
            <a:r>
              <a:rPr lang="en-US" dirty="0" smtClean="0"/>
              <a:t>Types of Forces &amp; Torques</a:t>
            </a:r>
            <a:endParaRPr lang="en-US" dirty="0"/>
          </a:p>
        </p:txBody>
      </p:sp>
      <p:sp>
        <p:nvSpPr>
          <p:cNvPr id="3" name="Content Placeholder 2"/>
          <p:cNvSpPr>
            <a:spLocks noGrp="1"/>
          </p:cNvSpPr>
          <p:nvPr>
            <p:ph idx="1"/>
          </p:nvPr>
        </p:nvSpPr>
        <p:spPr>
          <a:xfrm>
            <a:off x="457200" y="1836738"/>
            <a:ext cx="8229600" cy="4411662"/>
          </a:xfrm>
        </p:spPr>
        <p:txBody>
          <a:bodyPr/>
          <a:lstStyle/>
          <a:p>
            <a:r>
              <a:rPr lang="en-US" dirty="0" smtClean="0"/>
              <a:t>Distributed over the volume of a body</a:t>
            </a:r>
          </a:p>
          <a:p>
            <a:pPr lvl="1"/>
            <a:r>
              <a:rPr lang="en-US" dirty="0" smtClean="0"/>
              <a:t>Inertia forces</a:t>
            </a:r>
          </a:p>
          <a:p>
            <a:pPr lvl="1"/>
            <a:endParaRPr lang="en-US" dirty="0" smtClean="0"/>
          </a:p>
          <a:p>
            <a:pPr lvl="1"/>
            <a:r>
              <a:rPr lang="en-US" dirty="0" smtClean="0"/>
              <a:t>Distributed forces</a:t>
            </a:r>
          </a:p>
          <a:p>
            <a:pPr lvl="1"/>
            <a:endParaRPr lang="en-US" dirty="0" smtClean="0"/>
          </a:p>
          <a:p>
            <a:pPr lvl="1"/>
            <a:r>
              <a:rPr lang="en-US" dirty="0" smtClean="0"/>
              <a:t>Internal interaction forces</a:t>
            </a:r>
          </a:p>
          <a:p>
            <a:pPr lvl="1"/>
            <a:endParaRPr lang="en-US" dirty="0" smtClean="0"/>
          </a:p>
          <a:p>
            <a:pPr lvl="1"/>
            <a:endParaRPr lang="en-US" dirty="0" smtClean="0"/>
          </a:p>
          <a:p>
            <a:r>
              <a:rPr lang="en-US" dirty="0" smtClean="0"/>
              <a:t>Concentrated at a point</a:t>
            </a:r>
          </a:p>
          <a:p>
            <a:pPr lvl="1"/>
            <a:r>
              <a:rPr lang="en-US" dirty="0" smtClean="0"/>
              <a:t>Reaction (or constraint) forces and torques</a:t>
            </a:r>
          </a:p>
          <a:p>
            <a:pPr lvl="1"/>
            <a:endParaRPr lang="en-US" dirty="0" smtClean="0"/>
          </a:p>
          <a:p>
            <a:pPr lvl="1"/>
            <a:r>
              <a:rPr lang="en-US" dirty="0" smtClean="0"/>
              <a:t>Action (or applied, or external) forces and torques</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543800" cy="808038"/>
          </a:xfrm>
        </p:spPr>
        <p:txBody>
          <a:bodyPr/>
          <a:lstStyle/>
          <a:p>
            <a:r>
              <a:rPr lang="en-US" dirty="0" smtClean="0"/>
              <a:t>On Principles</a:t>
            </a:r>
            <a:endParaRPr lang="en-US" dirty="0"/>
          </a:p>
        </p:txBody>
      </p:sp>
      <p:sp>
        <p:nvSpPr>
          <p:cNvPr id="3" name="Content Placeholder 2"/>
          <p:cNvSpPr>
            <a:spLocks noGrp="1"/>
          </p:cNvSpPr>
          <p:nvPr>
            <p:ph idx="1"/>
          </p:nvPr>
        </p:nvSpPr>
        <p:spPr>
          <a:xfrm>
            <a:off x="457200" y="1719262"/>
            <a:ext cx="8229600" cy="4986337"/>
          </a:xfrm>
        </p:spPr>
        <p:txBody>
          <a:bodyPr/>
          <a:lstStyle/>
          <a:p>
            <a:r>
              <a:rPr lang="en-US" dirty="0" smtClean="0"/>
              <a:t>Principle of Virtual Work</a:t>
            </a:r>
          </a:p>
          <a:p>
            <a:pPr lvl="1"/>
            <a:r>
              <a:rPr lang="en-US" dirty="0" smtClean="0"/>
              <a:t>Applies to a collection of particles</a:t>
            </a:r>
          </a:p>
          <a:p>
            <a:pPr lvl="1"/>
            <a:r>
              <a:rPr lang="en-US" dirty="0" smtClean="0"/>
              <a:t>States that at equilibrium, the virtual work of the forces acting on the collection of particle is zero</a:t>
            </a:r>
          </a:p>
          <a:p>
            <a:pPr lvl="1"/>
            <a:endParaRPr lang="en-US" dirty="0" smtClean="0"/>
          </a:p>
          <a:p>
            <a:r>
              <a:rPr lang="en-US" dirty="0" err="1" smtClean="0"/>
              <a:t>D’Alembert’s</a:t>
            </a:r>
            <a:r>
              <a:rPr lang="en-US" dirty="0" smtClean="0"/>
              <a:t> Principle</a:t>
            </a:r>
          </a:p>
          <a:p>
            <a:pPr lvl="1"/>
            <a:r>
              <a:rPr lang="en-US" dirty="0" smtClean="0"/>
              <a:t>For a collection of particles moving around you can still fall back on the Principle of Virtual Work when you also include in the set of forces acting on each particle      its inertia force</a:t>
            </a:r>
          </a:p>
          <a:p>
            <a:pPr lvl="1"/>
            <a:endParaRPr lang="en-US" dirty="0" smtClean="0"/>
          </a:p>
          <a:p>
            <a:pPr lvl="1"/>
            <a:endParaRPr lang="en-US" dirty="0" smtClean="0"/>
          </a:p>
          <a:p>
            <a:pPr lvl="1"/>
            <a:endParaRPr lang="en-US" dirty="0" smtClean="0"/>
          </a:p>
          <a:p>
            <a:pPr lvl="1"/>
            <a:r>
              <a:rPr lang="en-US" dirty="0" smtClean="0"/>
              <a:t>Note: we are talking here about a collection of </a:t>
            </a:r>
            <a:r>
              <a:rPr lang="en-US" i="1" dirty="0" smtClean="0"/>
              <a:t>particles</a:t>
            </a:r>
            <a:endParaRPr lang="en-US" dirty="0" smtClean="0"/>
          </a:p>
          <a:p>
            <a:pPr lvl="2"/>
            <a:r>
              <a:rPr lang="en-US" dirty="0" smtClean="0"/>
              <a:t>Consequently, we’ll have to regard each rigid body as a collection of particles that are rigidly connected to each other and that together make up the body</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6</a:t>
            </a:fld>
            <a:endParaRPr lang="en-US" altLang="en-US"/>
          </a:p>
        </p:txBody>
      </p:sp>
      <p:pic>
        <p:nvPicPr>
          <p:cNvPr id="6" name="Picture 5" descr="TP_tmp.png"/>
          <p:cNvPicPr>
            <a:picLocks noChangeAspect="1"/>
          </p:cNvPicPr>
          <p:nvPr>
            <p:custDataLst>
              <p:tags r:id="rId1"/>
            </p:custDataLst>
          </p:nvPr>
        </p:nvPicPr>
        <p:blipFill>
          <a:blip r:embed="rId5" cstate="print"/>
          <a:stretch>
            <a:fillRect/>
          </a:stretch>
        </p:blipFill>
        <p:spPr>
          <a:xfrm>
            <a:off x="3276600" y="4953000"/>
            <a:ext cx="2667006" cy="457200"/>
          </a:xfrm>
          <a:prstGeom prst="rect">
            <a:avLst/>
          </a:prstGeom>
        </p:spPr>
      </p:pic>
      <p:pic>
        <p:nvPicPr>
          <p:cNvPr id="8" name="Picture 7" descr="TP_tmp.png"/>
          <p:cNvPicPr>
            <a:picLocks noChangeAspect="1"/>
          </p:cNvPicPr>
          <p:nvPr>
            <p:custDataLst>
              <p:tags r:id="rId2"/>
            </p:custDataLst>
          </p:nvPr>
        </p:nvPicPr>
        <p:blipFill>
          <a:blip r:embed="rId6" cstate="print"/>
          <a:stretch>
            <a:fillRect/>
          </a:stretch>
        </p:blipFill>
        <p:spPr>
          <a:xfrm>
            <a:off x="2971800" y="4343400"/>
            <a:ext cx="102107" cy="1783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543800" cy="808038"/>
          </a:xfrm>
        </p:spPr>
        <p:txBody>
          <a:bodyPr/>
          <a:lstStyle/>
          <a:p>
            <a:r>
              <a:rPr lang="en-US" dirty="0" smtClean="0"/>
              <a:t>Dealing with Inertia Forces</a:t>
            </a:r>
            <a:endParaRPr lang="en-US" dirty="0"/>
          </a:p>
        </p:txBody>
      </p:sp>
      <p:pic>
        <p:nvPicPr>
          <p:cNvPr id="9" name="Picture 8" descr="TP_tmp.png"/>
          <p:cNvPicPr>
            <a:picLocks noChangeAspect="1"/>
          </p:cNvPicPr>
          <p:nvPr>
            <p:custDataLst>
              <p:tags r:id="rId1"/>
            </p:custDataLst>
          </p:nvPr>
        </p:nvPicPr>
        <p:blipFill>
          <a:blip r:embed="rId4" cstate="print"/>
          <a:stretch>
            <a:fillRect/>
          </a:stretch>
        </p:blipFill>
        <p:spPr bwMode="auto">
          <a:xfrm>
            <a:off x="381245" y="1752344"/>
            <a:ext cx="8356027" cy="5029160"/>
          </a:xfrm>
          <a:prstGeom prst="rect">
            <a:avLst/>
          </a:prstGeom>
          <a:noFill/>
          <a:ln/>
          <a:effectLst/>
        </p:spPr>
      </p:pic>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543800" cy="731838"/>
          </a:xfrm>
        </p:spPr>
        <p:txBody>
          <a:bodyPr/>
          <a:lstStyle/>
          <a:p>
            <a:r>
              <a:rPr lang="en-US" sz="3200" dirty="0" smtClean="0"/>
              <a:t>Dealing with Mass-Distributed Forces</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8</a:t>
            </a:fld>
            <a:endParaRPr lang="en-US" altLang="en-US"/>
          </a:p>
        </p:txBody>
      </p:sp>
      <p:pic>
        <p:nvPicPr>
          <p:cNvPr id="9" name="Picture 8" descr="TP_tmp.png"/>
          <p:cNvPicPr>
            <a:picLocks noChangeAspect="1"/>
          </p:cNvPicPr>
          <p:nvPr>
            <p:custDataLst>
              <p:tags r:id="rId1"/>
            </p:custDataLst>
          </p:nvPr>
        </p:nvPicPr>
        <p:blipFill>
          <a:blip r:embed="rId4" cstate="print"/>
          <a:stretch>
            <a:fillRect/>
          </a:stretch>
        </p:blipFill>
        <p:spPr bwMode="auto">
          <a:xfrm>
            <a:off x="151968" y="1929732"/>
            <a:ext cx="8839914" cy="4471504"/>
          </a:xfrm>
          <a:prstGeom prst="rect">
            <a:avLst/>
          </a:prstGeom>
          <a:noFill/>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7924800" cy="731838"/>
          </a:xfrm>
        </p:spPr>
        <p:txBody>
          <a:bodyPr/>
          <a:lstStyle/>
          <a:p>
            <a:r>
              <a:rPr lang="en-US" sz="3200" dirty="0" smtClean="0"/>
              <a:t>Dealing with Internal Interaction Forces</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9</a:t>
            </a:fld>
            <a:endParaRPr lang="en-US" altLang="en-US"/>
          </a:p>
        </p:txBody>
      </p:sp>
      <p:pic>
        <p:nvPicPr>
          <p:cNvPr id="10" name="Picture 9" descr="TP_tmp.png"/>
          <p:cNvPicPr>
            <a:picLocks noChangeAspect="1"/>
          </p:cNvPicPr>
          <p:nvPr>
            <p:custDataLst>
              <p:tags r:id="rId1"/>
            </p:custDataLst>
          </p:nvPr>
        </p:nvPicPr>
        <p:blipFill>
          <a:blip r:embed="rId4" cstate="print"/>
          <a:stretch>
            <a:fillRect/>
          </a:stretch>
        </p:blipFill>
        <p:spPr bwMode="auto">
          <a:xfrm>
            <a:off x="419998" y="1828800"/>
            <a:ext cx="8342665" cy="4939137"/>
          </a:xfrm>
          <a:prstGeom prst="rect">
            <a:avLst/>
          </a:prstGeom>
          <a:noFill/>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DAN@OLDLMPNFUVWXYL44" val="3511"/>
  <p:tag name="DEFAULTDISPLAYSOURCE" val="\documentclass{article}\pagestyle{empty}&#10;\begin{document}&#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2.8cm,right=2.8cm]{geometry} &#10;\usepackage{color}&#10;\definecolor{MyDarkGreen}{rgb}{0,0.8,0}&#10;\definecolor{MyDarkRed}{rgb}{0.8,0.05,0}&#10;&#10;\begin{document}&#10;\begin{itemize}&#10; \item Framework: We assume that a set of active forces acts on body $i$.  These active forces are acting at a collection of points generically denoted by ${\mathcal{U}}_i$. &#10; \item Expression of this type of force acting at point $U \in {\mathcal{U}}_i$: &#10; \[&#10; {\bf F}_{U}^a&#10; \]&#10; &#10; \item Virtual work produced by this set of forces:&#10; \[&#10; \sum\limits_{U \in {\mathcal{U}}_i} [\delta {\bf r}_i^U]^T \cdot  {\bf F}_{U}^a&#10; \]&#10; &#10;\end{itemize}&#10;\end{document}&#10;"/>
  <p:tag name="FILENAME" val="TP_tmp"/>
  <p:tag name="FORMAT" val="png16m"/>
  <p:tag name="RES" val="1200"/>
  <p:tag name="BLEND" val="0"/>
  <p:tag name="TRANSPARENT" val="0"/>
  <p:tag name="TBUG" val="0"/>
  <p:tag name="ALLOWFS" val="0"/>
  <p:tag name="ORIGWIDTH" val="439"/>
  <p:tag name="PICTUREFILESIZE" val="102807"/>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2.8cm,right=2.8cm]{geometry} &#10;\usepackage{color}&#10;\definecolor{MyDarkGreen}{rgb}{0,0.8,0}&#10;\definecolor{MyDarkRed}{rgb}{0.8,0.05,0}&#10;&#10;\begin{document}&#10;\begin{itemize}&#10; \item Framework: We assume that a set of active torques acts on body $i$.  We will assume that these active torques are acting at a collection of points generically denoted by ${\mathcal{V}}_i$. &#10; \item Expression of this type of torque acting at point $V \in {\mathcal{V}}_i$, expressed in the L-RF$_i$: &#10; \[&#10; {\bar{\bf n}}_{V}^a&#10; \]&#10; &#10; \item Virtual work produced by this set of torques:&#10; \[&#10; \sum\limits_{V \in {\mathcal{V}}_i} [\delta {\bar {\bf \pi}}_i]^T \cdot  {\bar{\bf n}}_{V}^a&#10; \]&#10;&#10; \item Comments: Note that since we are talking about \textit{rigid} bodies, we have the same virtual rotation $\delta {\bar {\bf \pi}}_i$ no matter which of the torques acting on the rigid body we are dealing with&#10; &#10;\end{itemize}&#10;\end{document}&#10;"/>
  <p:tag name="FILENAME" val="TP_tmp"/>
  <p:tag name="FORMAT" val="png16m"/>
  <p:tag name="RES" val="1200"/>
  <p:tag name="BLEND" val="0"/>
  <p:tag name="TRANSPARENT" val="0"/>
  <p:tag name="TBUG" val="0"/>
  <p:tag name="ALLOWFS" val="0"/>
  <p:tag name="ORIGWIDTH" val="439"/>
  <p:tag name="PICTUREFILESIZE" val="153213"/>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2.8cm,right=2.8cm]{geometry} &#10;\usepackage{color}&#10;\definecolor{MyDarkGreen}{rgb}{0,0.8,0}&#10;\definecolor{MyDarkRed}{rgb}{0.8,0.05,0}&#10;&#10;\begin{document}&#10;\begin{itemize}&#10; \item We will choose the L-RF of each body so that it is a centroidal reference frame.  In other words, the L-RF$_i$ is located at the center of mass of body $i$, for $i \in \{1,\ldots,nb\}$&#10; &#10; \item For a centroidal reference frame, by definition, &#10; \[&#10; \int\limits_{m_i} {\tilde {\bar {\bf s}}}^P \; dm_i(P) = {\bf 0}_{3}&#10; \]&#10; &#10; \item The definition of the mass moment of inertia tensor:&#10; \[&#10; {\bar {\bf J}} = \int\limits_{m_i} -{\tilde {\bar {\bf s}}}^P \; {\tilde {\bar {\bf s}}}^P \; dm_i(P) &#10; =&#10; \left[{&#10; \begin{array}{ccc} &#10; {\bar J}_{xx}&amp; {\bar J}_{xy} &amp;  {\bar J}_{xz} \vspace{0.2cm} \\&#10; {\bar J}_{yx}&amp; {\bar J}_{yy} &amp;  {\bar J}_{yz} \vspace{0.2cm} \\&#10; {\bar J}_{zx}&amp; {\bar J}_{zy} &amp;  {\bar J}_{zz}&#10; \end{array}&#10; }\right]&#10; \]&#10; \end{itemize}\end{document}&#10;"/>
  <p:tag name="FILENAME" val="TP_tmp"/>
  <p:tag name="FORMAT" val="png16m"/>
  <p:tag name="RES" val="1200"/>
  <p:tag name="BLEND" val="0"/>
  <p:tag name="TRANSPARENT" val="0"/>
  <p:tag name="TBUG" val="0"/>
  <p:tag name="ALLOWFS" val="0"/>
  <p:tag name="ORIGWIDTH" val="438"/>
  <p:tag name="PICTUREFILESIZE" val="129100"/>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color}&#10;\definecolor{MyDarkGreen}{rgb}{0,0.8,0}&#10;\definecolor{MyDarkBlue}{rgb}{0,0, 0.8}&#10;\definecolor{MyDarkRed}{rgb}{0.8,0.05,0}&#10;\begin{document}&#10;\noindent {\color{MyDarkBlue}Short Detour: \\ On the Choice of L-RF$_i$}&#10;\end{document}&#10;"/>
  <p:tag name="FILENAME" val="TP_tmp"/>
  <p:tag name="FORMAT" val="png16m"/>
  <p:tag name="RES" val="1200"/>
  <p:tag name="BLEND" val="0"/>
  <p:tag name="TRANSPARENT" val="0"/>
  <p:tag name="TBUG" val="0"/>
  <p:tag name="ALLOWFS" val="0"/>
  <p:tag name="ORIGWIDTH" val="104"/>
  <p:tag name="PICTUREFILESIZE" val="10258"/>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2.8cm,right=2.8cm]{geometry} &#10;\usepackage{color}&#10;\definecolor{MyDarkGreen}{rgb}{0,0.8,0}&#10;\definecolor{MyDarkRed}{rgb}{0.8,0.05,0}&#10;&#10;\begin{document}&#10; \begin{itemize}&#10; \item The constant matrix ${\bar {\bf J}}$ represents an attribute that depends on the shape (geometry) of the body and the distribution of mass within that geometry&#10; &#10; \item Recall that a careful choice of the orientation of L-RF leads to this matrix ${\bar {\bf J}}$ being diagonal.  When L-RF is chosen like that, it becomes a principal reference frame&#10; &#10; \item To conclude, to keep things simple yet without any loss of generality in terms of formulating the EOM, we will assume that for each body $i$ we selected the L-RF$_i$ so that it is a centroidal and principal RF&#10; &#10; \item NOTE: When can't you assume to have a centroidal and principal RF?  When (a) the body if flexible, or (b) when you are solving an optimization problem and the geometry (shape) of the body changes in response to the very optimization process&#10;\end{itemize}&#10;\end{document}&#10;"/>
  <p:tag name="FILENAME" val="TP_tmp"/>
  <p:tag name="FORMAT" val="png16m"/>
  <p:tag name="RES" val="1200"/>
  <p:tag name="BLEND" val="0"/>
  <p:tag name="TRANSPARENT" val="0"/>
  <p:tag name="TBUG" val="0"/>
  <p:tag name="ALLOWFS" val="0"/>
  <p:tag name="ORIGWIDTH" val="440"/>
  <p:tag name="PICTUREFILESIZE" val="181805"/>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color}&#10;\definecolor{MyDarkGreen}{rgb}{0,0.8,0}&#10;\definecolor{MyDarkBlue}{rgb}{0,0, 0.8}&#10;\definecolor{MyDarkRed}{rgb}{0.8,0.05,0}&#10;\begin{document}&#10;\noindent {\color{MyDarkBlue}Short Detour: \\ On the Choice of L-RF$_i$}&#10;\end{document}&#10;"/>
  <p:tag name="FILENAME" val="TP_tmp"/>
  <p:tag name="FORMAT" val="png16m"/>
  <p:tag name="RES" val="1200"/>
  <p:tag name="BLEND" val="0"/>
  <p:tag name="TRANSPARENT" val="0"/>
  <p:tag name="TBUG" val="0"/>
  <p:tag name="ALLOWFS" val="0"/>
  <p:tag name="ORIGWIDTH" val="104"/>
  <p:tag name="PICTUREFILESIZE" val="10258"/>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10; \item Principle of Virtual Work, applied for a collection of rigid bodies interconnected through an arbitrary collection of constraints:&#10; \[&#10; \begin{array}{l} \delta W = \sum\limits_{i=1}^{nb}\left[ {\int\limits_{m_i} -[\delta {\bf r}_i^P]^T \cdot {\ddot{\bf r}}_i^P \; dm_i(P)}  + \int\limits_{m_i} [\delta {\bf r}_i^P]^T \cdot {\bf f}_i(P) \; dm_i(P)  \right. \vspace{0.3cm} \\&#10; + \int\limits_{m_i} \int\limits_{m_i} [\delta {\bf r}_i^P]^T \cdot {\bf f}_i(P,R) \; dm_i(R) \; dm_i(P) +\sum\limits_{Q \in {\mathcal{Q}}_i} [\delta {\bf r}_i^Q]^T \cdot  {\bf F}_{Q}^r + \sum\limits_{Z \in {\mathcal{Z}}_i} [\delta {\bar {\bf \pi}}_i]^T \cdot  {\bar{\bf n}}_{Z}^r \vspace{0.3cm} \\&#10;  + \left. { \sum\limits_{U \in {\mathcal{U}}_i} [\delta {\bf r}_i^U]^T \cdot  {\bf F}_{U}^a + \sum\limits_{V \in {\mathcal{V}}_i} [\delta {\bar {\bf \pi}}_i]^T \cdot  {\bar{\bf n}}_{V}^a } \right] = 0\end{array} &#10; \]&#10; &#10;\end{itemize}&#10;\end{document}&#10;"/>
  <p:tag name="FILENAME" val="TP_tmp"/>
  <p:tag name="FORMAT" val="png16m"/>
  <p:tag name="RES" val="1200"/>
  <p:tag name="BLEND" val="0"/>
  <p:tag name="TRANSPARENT" val="0"/>
  <p:tag name="TBUG" val="0"/>
  <p:tag name="ALLOWFS" val="0"/>
  <p:tag name="ORIGWIDTH" val="382"/>
  <p:tag name="PICTUREFILESIZE" val="108906"/>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2.8cm,right=2.8cm]{geometry} &#10;\usepackage{color}&#10;\definecolor{MyDarkGreen}{rgb}{0,0.8,0}&#10;\definecolor{MyDarkRed}{rgb}{0.8,0.05,0}&#10;&#10;\begin{document}&#10;\begin{itemize}&#10; \item Recall the expression of a virtual translation of a point $P$ on body $i$ as a result of a virtual displacement $\delta {\bf r}_i$ and $\delta {\bar {\bf \pi}}_i$ of the L-RF$_i$&#10; \[&#10; \begin{array}{c}&#10; \delta {\bf r}^P_i&#10; =&#10; \delta {\bf r}_i - {\bf A}_i {\tilde{\bar {\bf s}}}^P_i \delta {\bar {\bf \pi}}_i&#10; \vspace{0.3cm} \\&#10; \Downarrow \vspace{0.3cm}\\&#10; \left[\delta {\bf r}^P_i\right]^T&#10; =&#10; \delta {\bf r}_i^T +  \delta {\bar {\bf \pi}}_i^T {\tilde{\bar {\bf s}}}^P_i {\bf A}_i^T &#10; \end{array}&#10; \]&#10; &#10; \item We'll need the acceleration of an arbitrary point $P$, obtained as:&#10; \[&#10; \begin{array}{c}&#10;  {\bf r}^P_i&#10; =&#10; {\bf r}_i + {\bf A}_i {{\bar {\bf s}}}^P_i &#10; \vspace{0.3cm}\\&#10; \Downarrow \vspace{0.3cm}\\&#10; {\dot {\bf r}}^P_i&#10; =&#10; \dot{\bf r}_i + {\bf A}_i {\tilde {\bar {\bf \omega}}}_i {{\bar {\bf s}}}^P_i &#10; \vspace{0.3cm}\\&#10; \Downarrow \vspace{0.3cm}\\&#10; {\ddot {\bf r}}^P_i&#10; =&#10; \ddot{\bf r}_i + {\bf A}_i {\tilde {\bar {\bf \omega}}}_i {\tilde {\bar {\bf \omega}}}_i {{\bar {\bf s}}}^P_i  + {\bf A}_i {\tilde {\dot {\bar {\bf \omega}}}}_i {{\bar {\bf s}}}^P_i &#10; \end{array}&#10; \]&#10; &#10;\end{itemize}\end{document}&#10;"/>
  <p:tag name="FILENAME" val="TP_tmp"/>
  <p:tag name="FORMAT" val="png16m"/>
  <p:tag name="RES" val="1200"/>
  <p:tag name="BLEND" val="0"/>
  <p:tag name="TRANSPARENT" val="0"/>
  <p:tag name="TBUG" val="0"/>
  <p:tag name="ALLOWFS" val="0"/>
  <p:tag name="ORIGWIDTH" val="439"/>
  <p:tag name="PICTUREFILESIZE" val="146260"/>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2.8cm,right=2.8cm]{geometry} &#10;\usepackage{color}&#10;\definecolor{MyDarkGreen}{rgb}{0,0.8,0}&#10;\definecolor{MyDarkRed}{rgb}{0.8,0.05,0}&#10;&#10;\begin{document}&#10;\begin{itemize}&#10; \item Virtual work produced by the reaction forces and torques is&#10; \[&#10; \begin{array}{rl}&#10;&amp; \sum\limits_{Q \in {\mathcal{Q}}_i} \left[\delta {\bf r}_i^T +  \delta {\bar {\bf \pi}}_i^T {\tilde{\bar {\bf s}}}^Q_i {\bf A}_i^T \right] \cdot  {\bf F}_{Q}^r + \sum\limits_{Z \in {\mathcal{Z}}_i} \delta {\bar {\bf \pi}}_i^T \cdot  {\bar{\bf n}}_{Z}^r  \vspace{0.5cm} \\&#10;= &amp; \delta {\bf r}_i^T \cdot  \sum\limits_{Q \in {\mathcal{Q}}_i}{\bf F}_{Q}^r +  \delta {\bar {\bf \pi}}_i^T  \cdot \left[ \sum\limits_{Q \in {\mathcal{Q}}_i}{\tilde{\bar {\bf s}}}^Q_i {\bf A}_i^T {\bf F}_{Q}^r + \sum\limits_{Z \in {\mathcal{Z}}_i}   {\bar{\bf n}}_{Z}^r \right] \vspace{0.5cm} \\&#10;= &amp; \delta {\bf r}_i^T {\bf F}^r_i + \delta {\bar {\bf \pi}}_i^T {\bar {\bf n}}_i^r&#10; \end{array} &#10; \]&#10; &#10; \item Notation used:&#10; &#10;\begin{itemize}&#10; \item Total reaction force acting on body $i$:&#10; \[&#10; {\bf F}^r_i = \sum\limits_{Q \in {\mathcal{Q}}_i}{\bf F}_{Q}^r&#10; \]&#10;&#10; \item Total reaction torque acting on body $i$:&#10; \[&#10; {\bar {\bf n}}_i^r&#10; =&#10; \sum\limits_{Q \in {\mathcal{Q}}_i}{\tilde{\bar {\bf s}}}^Q_i {\bf A}_i^T {\bf F}_{Q}^r + \sum\limits_{Z \in {\mathcal{Z}}_i}   {\bar{\bf n}}_{Z}^r &#10; \]&#10;\end{itemize}&#10;\end{itemize}&#10;\end{document}&#10;"/>
  <p:tag name="FILENAME" val="TP_tmp"/>
  <p:tag name="FORMAT" val="png16m"/>
  <p:tag name="RES" val="1200"/>
  <p:tag name="BLEND" val="0"/>
  <p:tag name="TRANSPARENT" val="0"/>
  <p:tag name="TBUG" val="0"/>
  <p:tag name="ALLOWFS" val="0"/>
  <p:tag name="ORIGWIDTH" val="340"/>
  <p:tag name="PICTUREFILESIZE" val="156087"/>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2.8cm,right=2.8cm]{geometry} &#10;\usepackage{color}&#10;\definecolor{MyDarkGreen}{rgb}{0,0.8,0}&#10;\definecolor{MyDarkRed}{rgb}{0.8,0.05,0}&#10;&#10;\begin{document}&#10;\begin{itemize}&#10; \item Virtual work produced by the active forces and torques is&#10; \[&#10; \begin{array}{rl}&#10;&amp; \sum\limits_{U \in {\mathcal{U}}_i} \left[\delta {\bf r}_i^T +  \delta {\bar {\bf \pi}}_i^T {\tilde{\bar {\bf s}}}^U_i {\bf A}_i^T \right] \cdot  {\bf F}_{U}^a + \sum\limits_{V \in {\mathcal{V}}_i} \delta {\bar {\bf \pi}}_i^T \cdot  {\bar{\bf n}}_{V}^a  \vspace{0.5cm} \\&#10;= &amp; \delta {\bf r}_i^T \cdot  \sum\limits_{U \in {\mathcal{U}}_i}{\bf F}_{U}^a +  \delta {\bar {\bf \pi}}_i^T  \cdot \left[ \sum\limits_{U \in {\mathcal{U}}_i}{\tilde{\bar {\bf s}}}^U_i {\bf A}_i^T {\bf F}_{U}^a + \sum\limits_{V \in {\mathcal{V}}_i}   {\bar{\bf n}}_{V}^a \right] \vspace{0.5cm} \\&#10;= &amp; \delta {\bf r}_i^T {\bf F}^a_i + \delta {\bar {\bf \pi}}_i^T {\bar {\bf n}}_i^a&#10; \end{array} &#10; \]&#10; &#10; \item Notation used:&#10; &#10;\begin{itemize}&#10; \item Total active force acting on body $i$:&#10; \[&#10; {\bf F}^a_i = \sum\limits_{U \in {\mathcal{U}}_i}{\bf F}_{U}^a&#10; \]&#10;&#10; \item Total active torque acting on body $i$:&#10; \[&#10; {\bar {\bf n}}_i^a&#10; =&#10; \sum\limits_{U \in {\mathcal{U}}_i}{\tilde{\bar {\bf s}}}^U_i {\bf A}_i^T {\bf F}_{U}^a + \sum\limits_{V \in {\mathcal{V}}_i}   {\bar{\bf n}}_{V}^a &#10; \]&#10;\end{itemize}&#10;\end{itemize}&#10;\end{document}&#10;"/>
  <p:tag name="FILENAME" val="TP_tmp"/>
  <p:tag name="FORMAT" val="png16m"/>
  <p:tag name="RES" val="1200"/>
  <p:tag name="BLEND" val="0"/>
  <p:tag name="TRANSPARENT" val="0"/>
  <p:tag name="TBUG" val="0"/>
  <p:tag name="ALLOWFS" val="0"/>
  <p:tag name="ORIGWIDTH" val="338"/>
  <p:tag name="PICTUREFILESIZE" val="150802"/>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color}&#10;\definecolor{MyDarkGreen}{rgb}{0,0.8,0}&#10;\definecolor{MyDarkRed}{rgb}{0.8,0.05,0}&#10;\begin{document}&#10;\noindent {\color{MyDarkRed}The ${\bf r}$ -- ${\bar {\bf \omega}}$ EOM Formulation.}&#10;\end{document}&#10;"/>
  <p:tag name="FILENAME" val="TP_tmp"/>
  <p:tag name="FORMAT" val="png16m"/>
  <p:tag name="RES" val="1200"/>
  <p:tag name="BLEND" val="0"/>
  <p:tag name="TRANSPARENT" val="0"/>
  <p:tag name="TBUG" val="0"/>
  <p:tag name="ALLOWFS" val="0"/>
  <p:tag name="ORIGWIDTH" val="130"/>
  <p:tag name="PICTUREFILESIZE" val="6212"/>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10; \item Based on discussion at pp. 418 of Haug's book (see Eqs. 11.1.4, 11.1.5), the virtual work of the internal forces in a rigid body is zero:&#10; \[&#10; \int\limits_{m_i} \int\limits_{m_i} [\delta {\bf r}_i^P]^T \cdot {\bf f}_i(P,R) \; dm_i(R) \; dm_i(P) = {\bf 0}_3&#10; \]&#10; &#10; \item This goes back to the fact that (a) ${\bf f}_i(P,R) dm_i(R) = k ({\bf r}_i^P - {\bf r}_i^R)$, where $k$ is a scalar that might depend on the points $P$ and $R$, an assumption made a couple of slides ago, and (b) the body is rigid, from where $({\bf r}^P-{\bf r}^R)^T({\bf r}^P-{\bf r}^R)=\mbox{const.}$&#10; \[&#10; ({\bf r}^P-{\bf r}^R)^T({\bf r}^P-{\bf r}^R)=\mbox{const.}&#10;  \quad \quad \Rightarrow \quad \quad &#10;  (\delta{\bf r}^P-\delta{\bf r}^R)^T({\bf r}^P-{\bf r}^R)={\bf 0}_3&#10; \] &#10;&#10; \item Part of next assignment&#10;\end{itemize}&#10;\end{document}&#10;"/>
  <p:tag name="FILENAME" val="TP_tmp"/>
  <p:tag name="FORMAT" val="png16m"/>
  <p:tag name="RES" val="1200"/>
  <p:tag name="BLEND" val="0"/>
  <p:tag name="TRANSPARENT" val="0"/>
  <p:tag name="TBUG" val="0"/>
  <p:tag name="ALLOWFS" val="0"/>
  <p:tag name="ORIGWIDTH" val="382"/>
  <p:tag name="PICTUREFILESIZE" val="147339"/>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10; \item Move on to the mass distributed internal force:&#10; \[&#10; \begin{array}{rl}&#10; &amp;  \int\limits_{m_i} [\delta {\bf r}_i^P]^T \cdot {\bf f}_i(P) \; dm_i(P)  = &#10; \int\limits_{m_i} [\delta {\bf r}_i^T +  \delta {\bar {\bf \pi}}_i^T {\tilde{\bar {\bf s}}}^P_i {\bf A}_i^T]  \cdot {\bf f}_i(P) \; dm_i(P)  \vspace{0.3cm} \\&#10; = &amp; \delta {\bf r}_i^T \int\limits_{m_i} {\bf f}_i(P) \; dm_i(P) + &#10; \delta {\bar {\bf \pi}}_i^T \int\limits_{m_i} {\tilde{\bar {\bf s}}}^P_i {\bf A}_i^T {\bf f}_i(P) \; dm_i(P) \vspace{0.3cm} \\&#10; \equiv &amp; \delta {\bf r}_i^T \cdot {\bf F}_i^m + \delta {\bar {\bf \pi}}_i^T \cdot {\bar {\bf n}}^m_i&#10; \end{array}&#10;  \]&#10;  &#10;  \item Notation used:&#10;  \[&#10;  {\bf F}^m_i = \int\limits_{m_i} {\bf f}_i(P) \; dm_i(P)&#10;  \quad \quad \quad \quad&#10;  {\bar {\bf n}}^m_i = \int\limits_{m_i} {\tilde{\bar {\bf s}}}^P_i {\bf A}_i^T {\bf f}_i(P) \; dm_i(P)&#10;  \]&#10;  &#10;  \item Superscript $m$ indicates that this is mass distributed force (force per unit mass)&#10;&#10;  \item If the ${\bf f}_i(P) = {\bf g}$; i.e., we only have the unit of mass subject to the gravitational force, then &#10;  \[&#10;  {\bf F}^m_i = m_i{\bf g}&#10;  \quad \quad \quad \quad&#10;  {\bar {\bf n}}^m_i = {\bf 0}_3&#10;  \]&#10;\end{itemize}&#10;\end{document}&#10;"/>
  <p:tag name="FILENAME" val="TP_tmp"/>
  <p:tag name="FORMAT" val="png16m"/>
  <p:tag name="RES" val="1200"/>
  <p:tag name="BLEND" val="0"/>
  <p:tag name="TRANSPARENT" val="0"/>
  <p:tag name="TBUG" val="0"/>
  <p:tag name="ALLOWFS" val="0"/>
  <p:tag name="ORIGWIDTH" val="381"/>
  <p:tag name="PICTUREFILESIZE" val="166965"/>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10; \item Virtual work of the inertia force turns out to be more challenging:&#10; \[&#10; \begin{array}{rl}&#10; &amp;  \int\limits_{m_i} [\delta {\bf r}_i^P]^T \cdot {\ddot{\bf r}}_i^P \; dm_i(P)  = &#10; \int\limits_{m_i} [\delta {\bf r}_i^T +  \delta {\bar {\bf \pi}}_i^T {\tilde{\bar {\bf s}}}^P_i {\bf A}_i^T]  \cdot \left[ \ddot{\bf r}_i + {\bf A}_i {\tilde {\bar {\bf \omega}}}_i {\tilde {\bar {\bf \omega}}}_i {{\bar {\bf s}}}^P_i  + {\bf A}_i {\tilde {\dot {\bar {\bf \omega}}}}_i {{\bar {\bf s}}}^P_i \right] \; dm_i(P)  \vspace{0.3cm} \\&#10; = &amp; \delta {\bf r}_i^T {\ddot{\bf r}}_i \int\limits_{m_i} \; dm_i(P) &#10; + &#10; \delta {\bf r}_i^T {\bf A}_i {\tilde{\bar {\bf \omega}}}_i {\tilde{\bar {\bf \omega}}}_i \int\limits_{m_i} {\tilde{\bar {\bf s}}}^P_i \; dm_i(P) +  \delta {\bf r}_i^T {\bf A}_i {\dot {\tilde{\bar {\bf \omega}}}}_i \int\limits_{m_i} {{\bar {\bf s}}}^P_i \; dm_i(P) \vspace{0.3cm} \\&#10; + &amp;  \delta {\bar {\bf \pi}}_i^T \int\limits_{m_i} {{\bar {\bf s}}}^P_i \; dm_i(P) {\bf A}_i {\ddot{\bf r}}_i &#10; + &#10; \delta {\bar {\bf \pi}}_i^T \int\limits_{m_i} {\tilde {\bar {\bf s}}}^P_i {\tilde {\bar {\bf \omega}}}_i {\tilde {\bar {\bf \omega}}}_i {{\bar {\bf s}}}^P_i \; dm_i(P)&#10; - \delta {\bar {\bf \pi}}_i^T \int\limits_{m_i} {\tilde {\bar {\bf s}}}^P_i {\tilde {\bar {\bf s}}}^P_i \; dm_i(P) {\dot {\bar {\bf \omega}}}_i  \vspace{0.3cm} \\&#10; = &amp;  \delta {\bf r}_i^T {\ddot{\bf r}}_i m_i + \delta {\bar {\bf \pi}}_i^T {\tilde {\bar {\bf \omega}}}_i {\bar {\bf J}}_i {{\bar {\bf \omega}}}_i + \delta {\bar {\bf \pi}}_i^T {\bar {\bf J}}_i {\dot{\bar {\bf \omega}}}_i &#10; \end{array}&#10; \]&#10; &#10; \item We used the fact that ${\bar {\bf J}} = \int\limits_{m_i} -{\tilde {\bar {\bf s}}}^P \; {\tilde {\bar {\bf s}}}^P \; dm_i(P)$ and the following identity (see Haug's book, bottom of pp.420)&#10; \[&#10;  \int\limits_{m_i} {\tilde {\bar {\bf s}}}^P_i {\tilde {\bar {\bf \omega}}}_i {\tilde {\bar {\bf \omega}}}_i {{\bar {\bf s}}}^P_i \; dm_i(P)&#10;  =&#10; {\tilde {\bar {\bf \omega}}}_i \left[ - \int\limits_{m_i} {\tilde {\bar {\bf s}}}^P_i  {\tilde{\bar {\bf s}}}^P_i \; dm_i(P) \right] { {\bar {\bf \omega}}}_i &#10; = {\tilde {\bar {\bf \omega}}}_i {\bar {\bf J}} { {\bar {\bf \omega}}}_i &#10; \]&#10;\end{itemize}&#10;\end{document}&#10;"/>
  <p:tag name="FILENAME" val="TP_tmp"/>
  <p:tag name="FORMAT" val="png16m"/>
  <p:tag name="RES" val="1200"/>
  <p:tag name="BLEND" val="0"/>
  <p:tag name="TRANSPARENT" val="0"/>
  <p:tag name="TBUG" val="0"/>
  <p:tag name="ALLOWFS" val="0"/>
  <p:tag name="ORIGWIDTH" val="387"/>
  <p:tag name="PICTUREFILESIZE" val="179144"/>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10; \item At this point, the expression of the virtual work assumes the form:&#10; \[&#10; \begin{array}{rcl}&#10; \delta W &amp; = &amp;&#10; \sum\limits_{i=1}^{nb}&#10; \left[&#10; -\delta {\bf r}_i^T {\ddot{\bf r}}_i m_i - \delta {\bar {\bf \pi}}_i^T {\tilde {\bar {\bf \omega}}}_i {\bar {\bf J}}_i {{\bar {\bf \omega}}}_i - \delta {\bar {\bf \pi}}_i^T {\bar {\bf J}}_i {\dot{\bar {\bf \omega}}}_i + \delta {\bf r}_i^T \cdot {\bf F}_i^m + \delta {\bar {\bf \pi}}_i^T \cdot {\bar {\bf n}}^m_i \right. \vspace{0.3cm} \\&#10; &amp; + &amp;  \delta {\bf r}_i^T {\bf F}^a_i + \delta {\bar {\bf \pi}}_i^T {\bar {\bf n}}_i^a + \delta {\bf r}_i^T {\bf F}^r_i + \delta {\bar {\bf \pi}}_i^T {\bar {\bf n}}_i^r&#10; \left. \right] = 0&#10; \end{array}&#10; \]&#10; &#10; \item Alternatively, &#10; \begin{equation}&#10; \begin{array}{rcl}&#10; \delta W &amp; = &amp;&#10; \sum\limits_{i=1}^{nb}\left[ \right.&#10; \delta {\bf r}_i^T \left( -{\ddot{\bf r}}_i m_i + {\bf F}_i^m + {\bf F}^a_i + {\bf F}^r_i \right) \vspace{0.3cm} \\&#10;  &amp; + &amp; \delta {\bar {\bf \pi}}_i^T \left( -{\tilde {\bar {\bf \omega}}}_i {\bar {\bf J}}_i {{\bar {\bf \omega}}}_i - {\bar {\bf J}}_i {\dot{\bar {\bf \omega}}}_i + {\bar {\bf n}}^m_i + {\bar {\bf n}}_i^a + {\bar {\bf n}}_i^r \right)\left. \right] = 0&#10; \end{array}&#10; \end{equation}&#10;&#10;\end{itemize}&#10;\end{document}&#10;"/>
  <p:tag name="FILENAME" val="TP_tmp"/>
  <p:tag name="FORMAT" val="png16m"/>
  <p:tag name="RES" val="1200"/>
  <p:tag name="BLEND" val="0"/>
  <p:tag name="TRANSPARENT" val="0"/>
  <p:tag name="TBUG" val="0"/>
  <p:tag name="ALLOWFS" val="0"/>
  <p:tag name="ORIGWIDTH" val="381"/>
  <p:tag name="PICTUREFILESIZE" val="104247"/>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10; \item Since Eq.(1) on previous slide should hold for \textit{any} set of virtual displacements $(\delta {\bf r}_1, \delta {\bar{\bf \pi}}_1)$, $(\delta {\bf r}_2, \delta {\bar{\bf \pi}}_2)$,$\ldots$, $(\delta {\bf r}_{nb}, \delta {\bar{\bf \pi}}_{nb})$, then we necessarily have that for $i=1,\ldots,nb$:&#10; \[&#10; \begin{array}{lcl}&#10;  -{\ddot{\bf r}}_i m_i + {\bf F}_i^m + {\bf F}^a_i + {\bf F}^r_i &amp; = &amp; {\bf 0}_3 \vspace{0.3cm} \\&#10;  -{\tilde {\bar {\bf \omega}}}_i {\bar {\bf J}}_i {{\bar {\bf \omega}}}_i - {\bar {\bf J}}_i {\dot{\bar {\bf \omega}}}_i + {\bar {\bf n}}^m_i + {\bar {\bf n}}_i^a + {\bar {\bf n}}_i^r &amp; = &amp; {\bf 0}_3 &#10;  \end{array}&#10; \]&#10; &#10; \item Equivalently, &#10; \[&#10; \begin{array}{rcl}&#10;   m_i {\ddot{\bf r}}_i &amp; = &amp; {\bf F}_i^m + {\bf F}^a_i + {\bf F}^r_i \vspace{0.3cm} \\&#10;  {\bar {\bf J}}_i {\dot{\bar {\bf \omega}}}_i&amp; = &amp; {\bar {\bf n}}^m_i + {\bar {\bf n}}_i^a + {\bar {\bf n}}_i^r -{\tilde {\bar {\bf \omega}}}_i {\bar {\bf J}}_i {{\bar {\bf \omega}}}_i    &#10;  \end{array}&#10; \]&#10; &#10; \item The set of equations above represent the EOM for the system of $nb$ bodies.&#10;&#10;\end{itemize}&#10;\end{document}&#10;"/>
  <p:tag name="FILENAME" val="TP_tmp"/>
  <p:tag name="FORMAT" val="png16m"/>
  <p:tag name="RES" val="1200"/>
  <p:tag name="BLEND" val="0"/>
  <p:tag name="TRANSPARENT" val="0"/>
  <p:tag name="TBUG" val="0"/>
  <p:tag name="ALLOWFS" val="0"/>
  <p:tag name="ORIGWIDTH" val="384"/>
  <p:tag name="PICTUREFILESIZE" val="117403"/>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 \item Write the EOM for \textit{one} body moving in the gravitational field.&#10;\end{itemize}\end{document}&#10;"/>
  <p:tag name="FILENAME" val="TP_tmp"/>
  <p:tag name="FORMAT" val="png16m"/>
  <p:tag name="RES" val="1200"/>
  <p:tag name="BLEND" val="0"/>
  <p:tag name="TRANSPARENT" val="0"/>
  <p:tag name="TBUG" val="0"/>
  <p:tag name="ALLOWFS" val="0"/>
  <p:tag name="ORIGWIDTH" val="284"/>
  <p:tag name="PICTUREFILESIZE" val="14377"/>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um\limits_{i} \delta {\bf r}_i^T \cdot ( \mathbf {F}_{i} - m_i \mathbf{a}_i )  = 0$&#10;\end{document}&#10;"/>
  <p:tag name="FILENAME" val="TP_tmp"/>
  <p:tag name="FORMAT" val="png16m"/>
  <p:tag name="RES" val="1200"/>
  <p:tag name="BLEND" val="0"/>
  <p:tag name="TRANSPARENT" val="0"/>
  <p:tag name="TBUG" val="0"/>
  <p:tag name="ALLOWFS" val="0"/>
  <p:tag name="ORIGWIDTH" val="105"/>
  <p:tag name="PICTUREFILESIZE" val="7728"/>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i$&#10;\end{document}&#10;"/>
  <p:tag name="FILENAME" val="TP_tmp"/>
  <p:tag name="FORMAT" val="png16m"/>
  <p:tag name="RES" val="1200"/>
  <p:tag name="BLEND" val="0"/>
  <p:tag name="TRANSPARENT" val="0"/>
  <p:tag name="TBUG" val="0"/>
  <p:tag name="ALLOWFS" val="0"/>
  <p:tag name="ORIGWIDTH" val="4"/>
  <p:tag name="PICTUREFILESIZE" val="716"/>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cm,right=3cm]{geometry} &#10;\usepackage{color}&#10;\definecolor{MyDarkGreen}{rgb}{0,0.8,0}&#10;\definecolor{MyDarkRed}{rgb}{0.8,0.05,0}&#10;&#10;\begin{document}&#10;\begin{itemize}&#10; \item Framework: we are considering a point $P$ of body $i$.  This point is associated with an infinitesimal mass element $dm_i(P)$&#10; \item Expression of the force: &#10; \[&#10; -{\ddot{\bf r}}_i^P \; dm_i(P)&#10; \]&#10; &#10; \item Virtual work produced:&#10; \[&#10; [\delta {\bf r}_i^P]^T \cdot [-{\ddot{\bf r}}_i^P \; dm_i(P)]&#10; \]&#10;&#10; \item Comments: &#10; &#10;\begin{itemize}&#10; \item  The total virtual work produced by this type of force is obtained by summing over all points of body $i$:&#10; \[&#10; \int\limits_{m_i} -[\delta {\bf r}_i^P]^T \cdot {\ddot{\bf r}}_i^P \; dm_i(P)&#10; \]&#10;\end{itemize}&#10;\end{itemize}&#10;&#10;\end{document}&#10;"/>
  <p:tag name="FILENAME" val="TP_tmp"/>
  <p:tag name="FORMAT" val="png16m"/>
  <p:tag name="RES" val="1200"/>
  <p:tag name="BLEND" val="0"/>
  <p:tag name="TRANSPARENT" val="0"/>
  <p:tag name="TBUG" val="0"/>
  <p:tag name="ALLOWFS" val="0"/>
  <p:tag name="ORIGWIDTH" val="329"/>
  <p:tag name="PICTUREFILESIZE" val="130307"/>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cm,right=3cm]{geometry} &#10;\usepackage{color}&#10;\definecolor{MyDarkGreen}{rgb}{0,0.8,0}&#10;\definecolor{MyDarkRed}{rgb}{0.8,0.05,0}&#10;&#10;\begin{document}&#10;\begin{itemize}&#10; \item Framework: we are considering a point $P$ of body $i$.  This point is associated with an infinitesimal mass element $dm_i(P)$. A force per unit mass, ${\bf f}_i(P)$, is assumed to act at point $P$.&#10; \item Expression of the force: &#10; \[&#10; {\bf f}(P) \; dm_i(P)&#10; \]&#10; &#10; \item Virtual work produced:&#10; \[&#10; [\delta {\bf r}_i^P]^T \cdot {\bf f}_i(P) \; dm_i(P)&#10; \]&#10;&#10; \item Comments: &#10;\begin{itemize}&#10; \item  The total virtual work produced by this type of force is obtained by summing over all points of body $i$:&#10; \[&#10; \int\limits_{m_i} [\delta {\bf r}_i^P]^T \cdot {\bf f}_i(P) \; dm_i(P)&#10; \]&#10; \item This type of force is rarely seen in classical multibody dynamics.  Exception: the force due to the gravitational field, which leads to the weight of the body.  In this case ${\bf f}_i(P)={\bf g}$, where ${\bf g}$ is the gravitational acceleration of magnitude $g\approx 9.81 \frac{m}{s^2}$ (in Madison, WI).&#10;\end{itemize}&#10; \end{itemize}&#10;&#10;\end{document}&#10;"/>
  <p:tag name="FILENAME" val="TP_tmp"/>
  <p:tag name="FORMAT" val="png16m"/>
  <p:tag name="RES" val="1200"/>
  <p:tag name="BLEND" val="0"/>
  <p:tag name="TRANSPARENT" val="0"/>
  <p:tag name="TBUG" val="0"/>
  <p:tag name="ALLOWFS" val="0"/>
  <p:tag name="ORIGWIDTH" val="427"/>
  <p:tag name="PICTUREFILESIZE" val="206363"/>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2.2cm,right=2.2cm]{geometry} &#10;\usepackage{color}&#10;\definecolor{MyDarkGreen}{rgb}{0,0.8,0}&#10;\definecolor{MyDarkRed}{rgb}{0.8,0.05,0}&#10;&#10;\begin{document}&#10;\begin{itemize}&#10; \item Framework: we are considering a point $P$ of body $i$.  This point is associated with an infinitesimal mass element $dm_i(P)$. We also consider an \textit{arbitrary} point $R$ on body $i$.  The focus is on the \textbf{internal force} acting between the mass elements $dm_i(P)$ and $dm_i(R)$. &#10; \item The expression of this type of force acting at point $P$ is obtained by considering the contribution of each point $R$ of the body: &#10; \[&#10; \int\limits_{m_i} {\bf f}_i(P,R) \; dm_i(R)&#10; \]&#10; &#10; \item Virtual work produced:&#10; \[&#10; [\delta {\bf r}_i^P]^T \cdot \int\limits_{m_i} {\bf f}_i(P,R) \; dm_i(R)&#10; \]&#10;&#10; \item Comments: &#10;\begin{itemize}&#10; \item The total virtual work produced by this type of force when acting at all points of body $i$:&#10; \[&#10; \int\limits_{m_i} [\delta {\bf r}_i^P]^T \left[ { \int\limits_{m_i} {\bf f}_i(P,R) \; dm_i(R) }\right]  \; dm_i(P) &#10; =&#10; \int\limits_{m_i} \int\limits_{m_i} [\delta {\bf r}_i^P]^T \cdot {\bf f}_i(P,R) \; dm_i(R) \; dm_i(P)&#10; \]&#10; \item The assumption that we make is that the force ${\bf f}_i(P,R)$ acts along the line connecting points $P$ and $R$.  In other words, ${\bf f}_i(P,R) dm_i(R) = k ({\bf r}_i^P - {\bf r}_i^R)$, where $k$ is a scalar that might depend on the points $P$ and $R$.&#10;\end{itemize}&#10; &#10;\end{itemize}&#10;\end{document}&#10;"/>
  <p:tag name="FILENAME" val="TP_tmp"/>
  <p:tag name="FORMAT" val="png16m"/>
  <p:tag name="RES" val="1200"/>
  <p:tag name="BLEND" val="0"/>
  <p:tag name="TRANSPARENT" val="0"/>
  <p:tag name="TBUG" val="0"/>
  <p:tag name="ALLOWFS" val="0"/>
  <p:tag name="ORIGWIDTH" val="473"/>
  <p:tag name="PICTUREFILESIZE" val="277257"/>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2.2cm,right=2.2cm]{geometry} &#10;\usepackage{color}&#10;\definecolor{MyDarkGreen}{rgb}{0,0.8,0}&#10;\definecolor{MyDarkRed}{rgb}{0.8,0.05,0}&#10;&#10;\begin{document}&#10;\begin{itemize}&#10; \item Framework: We assume that a set of constraints acts on body $i$.  These constraints most often lead to the presence of reaction forces. We will assume that the constraints on body $i$ are producing reaction (constraint) forces acting at a collection of points generically denoted by ${\mathcal{Q}}_i$. &#10; \item Expression of this type of force acting at point $Q \in {\mathcal{Q}}_i$: &#10; \[&#10; {\bf F}_{Q}^r&#10; \]&#10; &#10; \item Virtual work produced by this set of forces:&#10; \[&#10; \sum\limits_{Q \in {\mathcal{Q}}_i} [\delta {\bf r}_i^Q]^T \cdot  {\bf F}_{Q}^r&#10; \]&#10;&#10; \item Comments: &#10; &#10;\begin{itemize}&#10; \item One of the outcomes of solving the EOM will be to compute the value of the reaction forces ${\bf F}_{Q}^r$ for $Q \in {\mathcal{Q}}_i$&#10; \item A separate discussion will follow on the meaning of the points ${\mathcal{Q}}_i$&#10;\end{itemize}&#10; &#10;\end{itemize}&#10;\end{document}&#10;"/>
  <p:tag name="FILENAME" val="TP_tmp"/>
  <p:tag name="FORMAT" val="png16m"/>
  <p:tag name="RES" val="1200"/>
  <p:tag name="BLEND" val="0"/>
  <p:tag name="TRANSPARENT" val="0"/>
  <p:tag name="TBUG" val="0"/>
  <p:tag name="ALLOWFS" val="0"/>
  <p:tag name="ORIGWIDTH" val="473"/>
  <p:tag name="PICTUREFILESIZE" val="199156"/>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2.2cm,right=2.2cm]{geometry} &#10;\usepackage{color}&#10;\definecolor{MyDarkGreen}{rgb}{0,0.8,0}&#10;\definecolor{MyDarkRed}{rgb}{0.8,0.05,0}&#10;&#10;\begin{document}&#10;\begin{itemize}&#10; \item Framework: We assume that a set of constraints acts on body $i$.  These constraints most often lead to the presence of reaction torques. We will assume that the constraints on body $i$ are producing reaction (constraint) torques acting at a collection of points generically denoted by ${\mathcal{Z}}_i$.  &#10; \item Expression of this type of torque acting at point $Z \in {\mathcal{Z}}_i$ when represented in the L-RF: &#10; \[&#10; {\bar {\bf n}}_{Z}^r&#10; \]&#10; &#10; \item Virtual work produced by these reaction torques:&#10; \[&#10; \sum\limits_{Z \in {\mathcal{Z}}_i} [\delta {\bar {\bf \pi}}_i]^T \cdot  {\bar{\bf n}}_{Z}^r&#10; \]&#10;&#10; \item Comments: &#10; &#10;\begin{itemize}&#10; \item One of the outcomes of solving the EOM will be to compute the value of the reaction torques ${\bar{\bf n}}_{Z}^r$ for $Z \in {\mathcal{Z}}_i$&#10; \item Note that since we are talking about \textit{rigid} bodies, we have the same virtual rotation $\delta {\bar {\bf \pi}}_i$ no matter what point $Z \in {\mathcal{Z}}_i$ of the rigid body we are dealing with&#10; &#10;\end{itemize}&#10; &#10;\end{itemize}&#10;\end{document}&#10;"/>
  <p:tag name="FILENAME" val="TP_tmp"/>
  <p:tag name="FORMAT" val="png16m"/>
  <p:tag name="RES" val="1200"/>
  <p:tag name="BLEND" val="0"/>
  <p:tag name="TRANSPARENT" val="0"/>
  <p:tag name="TBUG" val="0"/>
  <p:tag name="ALLOWFS" val="0"/>
  <p:tag name="ORIGWIDTH" val="473"/>
  <p:tag name="PICTUREFILESIZE" val="222463"/>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91423</TotalTime>
  <Words>482</Words>
  <Application>Microsoft Office PowerPoint</Application>
  <PresentationFormat>On-screen Show (4:3)</PresentationFormat>
  <Paragraphs>130</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Wingdings</vt:lpstr>
      <vt:lpstr>Tahoma</vt:lpstr>
      <vt:lpstr>cmmi10</vt:lpstr>
      <vt:lpstr>Network</vt:lpstr>
      <vt:lpstr>ME751  Advanced Computational Multibody Dynamics</vt:lpstr>
      <vt:lpstr>Before we get started…</vt:lpstr>
      <vt:lpstr>Deriving the EOM</vt:lpstr>
      <vt:lpstr>Road Map</vt:lpstr>
      <vt:lpstr>Types of Forces &amp; Torques</vt:lpstr>
      <vt:lpstr>On Principles</vt:lpstr>
      <vt:lpstr>Dealing with Inertia Forces</vt:lpstr>
      <vt:lpstr>Dealing with Mass-Distributed Forces</vt:lpstr>
      <vt:lpstr>Dealing with Internal Interaction Forces</vt:lpstr>
      <vt:lpstr>Dealing with Constraint Reaction Forces</vt:lpstr>
      <vt:lpstr>Dealing with Constraint Reaction Torques</vt:lpstr>
      <vt:lpstr>Dealing with Active Forces </vt:lpstr>
      <vt:lpstr>Dealing with Active Torques</vt:lpstr>
      <vt:lpstr>Slide 14</vt:lpstr>
      <vt:lpstr>Slide 15</vt:lpstr>
      <vt:lpstr>The Expression of the Virtual Work</vt:lpstr>
      <vt:lpstr>[Short Detour]: Virtual Translation of a Point &amp; Acceleration of a Point</vt:lpstr>
      <vt:lpstr>Virtual Work:  Contribution of the reaction forces/torques</vt:lpstr>
      <vt:lpstr>Virtual Work:  Contribution of the active forces/torques</vt:lpstr>
      <vt:lpstr>Virtual Work:  Contribution of internal forces</vt:lpstr>
      <vt:lpstr>Virtual Work:  Contribution of mass-distributed forces</vt:lpstr>
      <vt:lpstr>Virtual Work:  Contribution of inertia forces</vt:lpstr>
      <vt:lpstr>Virtual Work:  Putting Things in Perspective</vt:lpstr>
      <vt:lpstr>Virtual Work:  Putting Things in Perspective</vt:lpstr>
      <vt:lpstr>Exercise [2D Sanity Check]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Dan Negrut</cp:lastModifiedBy>
  <cp:revision>996</cp:revision>
  <cp:lastPrinted>1601-01-01T00:00:00Z</cp:lastPrinted>
  <dcterms:created xsi:type="dcterms:W3CDTF">1601-01-01T00:00:00Z</dcterms:created>
  <dcterms:modified xsi:type="dcterms:W3CDTF">2010-03-09T17:39:00Z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