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tags/tag16.xml" ContentType="application/vnd.openxmlformats-officedocument.presentationml.tags+xml"/>
  <Override PartName="/ppt/tags/tag18.xml" ContentType="application/vnd.openxmlformats-officedocument.presentationml.tags+xml"/>
  <Override PartName="/ppt/notesSlides/notesSlide32.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tags/tag3.xml" ContentType="application/vnd.openxmlformats-officedocument.presentationml.tags+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tags/tag17.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tags/tag15.xml" ContentType="application/vnd.openxmlformats-officedocument.presentationml.tags+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51" r:id="rId1"/>
  </p:sldMasterIdLst>
  <p:notesMasterIdLst>
    <p:notesMasterId r:id="rId34"/>
  </p:notesMasterIdLst>
  <p:handoutMasterIdLst>
    <p:handoutMasterId r:id="rId35"/>
  </p:handoutMasterIdLst>
  <p:sldIdLst>
    <p:sldId id="1214" r:id="rId2"/>
    <p:sldId id="1215" r:id="rId3"/>
    <p:sldId id="1216" r:id="rId4"/>
    <p:sldId id="1217" r:id="rId5"/>
    <p:sldId id="1218" r:id="rId6"/>
    <p:sldId id="1219" r:id="rId7"/>
    <p:sldId id="1220" r:id="rId8"/>
    <p:sldId id="1221" r:id="rId9"/>
    <p:sldId id="1222" r:id="rId10"/>
    <p:sldId id="1223" r:id="rId11"/>
    <p:sldId id="1224" r:id="rId12"/>
    <p:sldId id="1225" r:id="rId13"/>
    <p:sldId id="1226" r:id="rId14"/>
    <p:sldId id="1227" r:id="rId15"/>
    <p:sldId id="1228" r:id="rId16"/>
    <p:sldId id="1229" r:id="rId17"/>
    <p:sldId id="1230" r:id="rId18"/>
    <p:sldId id="1231" r:id="rId19"/>
    <p:sldId id="1232" r:id="rId20"/>
    <p:sldId id="1233" r:id="rId21"/>
    <p:sldId id="1234" r:id="rId22"/>
    <p:sldId id="1235" r:id="rId23"/>
    <p:sldId id="1236" r:id="rId24"/>
    <p:sldId id="1237" r:id="rId25"/>
    <p:sldId id="1238" r:id="rId26"/>
    <p:sldId id="1239" r:id="rId27"/>
    <p:sldId id="1240" r:id="rId28"/>
    <p:sldId id="1241" r:id="rId29"/>
    <p:sldId id="1242" r:id="rId30"/>
    <p:sldId id="1243" r:id="rId31"/>
    <p:sldId id="1244" r:id="rId32"/>
    <p:sldId id="1245" r:id="rId33"/>
  </p:sldIdLst>
  <p:sldSz cx="9144000" cy="6858000" type="screen4x3"/>
  <p:notesSz cx="7315200" cy="9601200"/>
  <p:embeddedFontLst>
    <p:embeddedFont>
      <p:font typeface="Tahoma" pitchFamily="34" charset="0"/>
      <p:regular r:id="rId36"/>
      <p:bold r:id="rId37"/>
    </p:embeddedFont>
    <p:embeddedFont>
      <p:font typeface="cmmi10" pitchFamily="34" charset="0"/>
      <p:regular r:id="rId38"/>
    </p:embeddedFont>
  </p:embeddedFontLst>
  <p:custDataLst>
    <p:tags r:id="rId3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Negrut" initials="DN"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CCFF"/>
    <a:srgbClr val="FF6600"/>
    <a:srgbClr val="0099CC"/>
    <a:srgbClr val="A7B6E7"/>
    <a:srgbClr val="FF0000"/>
    <a:srgbClr val="808080"/>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34587" autoAdjust="0"/>
    <p:restoredTop sz="94656" autoAdjust="0"/>
  </p:normalViewPr>
  <p:slideViewPr>
    <p:cSldViewPr>
      <p:cViewPr varScale="1">
        <p:scale>
          <a:sx n="120" d="100"/>
          <a:sy n="120" d="100"/>
        </p:scale>
        <p:origin x="-1266" y="-90"/>
      </p:cViewPr>
      <p:guideLst>
        <p:guide orient="horz" pos="2160"/>
        <p:guide pos="2880"/>
      </p:guideLst>
    </p:cSldViewPr>
  </p:slideViewPr>
  <p:outlineViewPr>
    <p:cViewPr>
      <p:scale>
        <a:sx n="33" d="100"/>
        <a:sy n="33" d="100"/>
      </p:scale>
      <p:origin x="0" y="31296"/>
    </p:cViewPr>
  </p:outlineViewPr>
  <p:notesTextViewPr>
    <p:cViewPr>
      <p:scale>
        <a:sx n="100" d="100"/>
        <a:sy n="100" d="100"/>
      </p:scale>
      <p:origin x="0" y="0"/>
    </p:cViewPr>
  </p:notesTextViewPr>
  <p:sorterViewPr>
    <p:cViewPr>
      <p:scale>
        <a:sx n="100" d="100"/>
        <a:sy n="100" d="100"/>
      </p:scale>
      <p:origin x="0" y="67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249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defRPr sz="1200" smtClean="0"/>
            </a:lvl1pPr>
          </a:lstStyle>
          <a:p>
            <a:pPr>
              <a:defRPr/>
            </a:pPr>
            <a:endParaRPr lang="en-US"/>
          </a:p>
        </p:txBody>
      </p:sp>
      <p:sp>
        <p:nvSpPr>
          <p:cNvPr id="100249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00250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defRPr sz="1200" smtClean="0"/>
            </a:lvl1pPr>
          </a:lstStyle>
          <a:p>
            <a:pPr>
              <a:defRPr/>
            </a:pPr>
            <a:endParaRPr lang="en-US"/>
          </a:p>
        </p:txBody>
      </p:sp>
      <p:sp>
        <p:nvSpPr>
          <p:cNvPr id="100250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3B1F2A13-956C-4708-A61E-CBABBBEFF865}"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621">
              <a:defRPr sz="1200" smtClean="0"/>
            </a:lvl1pPr>
          </a:lstStyle>
          <a:p>
            <a:pPr>
              <a:defRPr/>
            </a:pPr>
            <a:endParaRPr lang="en-US"/>
          </a:p>
        </p:txBody>
      </p:sp>
      <p:sp>
        <p:nvSpPr>
          <p:cNvPr id="9219"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514052"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621">
              <a:defRPr sz="1200" smtClean="0"/>
            </a:lvl1pPr>
          </a:lstStyle>
          <a:p>
            <a:pPr>
              <a:defRPr/>
            </a:pPr>
            <a:endParaRPr lang="en-US"/>
          </a:p>
        </p:txBody>
      </p:sp>
      <p:sp>
        <p:nvSpPr>
          <p:cNvPr id="9223"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8D30C5E-2BE9-4CAC-AABA-34653A95D749}"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7"/>
          <p:cNvSpPr>
            <a:spLocks noGrp="1" noChangeArrowheads="1"/>
          </p:cNvSpPr>
          <p:nvPr>
            <p:ph type="sldNum" sz="quarter" idx="5"/>
          </p:nvPr>
        </p:nvSpPr>
        <p:spPr>
          <a:noFill/>
        </p:spPr>
        <p:txBody>
          <a:bodyPr/>
          <a:lstStyle/>
          <a:p>
            <a:fld id="{FA5925CA-3456-40B9-97D4-F4B39903F971}" type="slidenum">
              <a:rPr lang="en-US"/>
              <a:pPr/>
              <a:t>1</a:t>
            </a:fld>
            <a:endParaRPr lang="en-US"/>
          </a:p>
        </p:txBody>
      </p:sp>
      <p:sp>
        <p:nvSpPr>
          <p:cNvPr id="515075" name="Rectangle 2"/>
          <p:cNvSpPr>
            <a:spLocks noGrp="1" noRot="1" noChangeAspect="1" noChangeArrowheads="1" noTextEdit="1"/>
          </p:cNvSpPr>
          <p:nvPr>
            <p:ph type="sldImg"/>
          </p:nvPr>
        </p:nvSpPr>
        <p:spPr>
          <a:ln/>
        </p:spPr>
      </p:sp>
      <p:sp>
        <p:nvSpPr>
          <p:cNvPr id="5150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2CFD06-75F9-4108-87BC-3BF5612C5CA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2CFD06-75F9-4108-87BC-3BF5612C5CA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2CFD06-75F9-4108-87BC-3BF5612C5CA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2CFD06-75F9-4108-87BC-3BF5612C5CA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2CFD06-75F9-4108-87BC-3BF5612C5CA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2CFD06-75F9-4108-87BC-3BF5612C5CA6}"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2CFD06-75F9-4108-87BC-3BF5612C5CA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7"/>
          <p:cNvSpPr>
            <a:spLocks noGrp="1" noChangeArrowheads="1"/>
          </p:cNvSpPr>
          <p:nvPr>
            <p:ph type="sldNum" sz="quarter" idx="5"/>
          </p:nvPr>
        </p:nvSpPr>
        <p:spPr>
          <a:noFill/>
        </p:spPr>
        <p:txBody>
          <a:bodyPr/>
          <a:lstStyle/>
          <a:p>
            <a:fld id="{2E5922AF-28D9-4BD1-868D-5DA8BE7F5C9C}" type="slidenum">
              <a:rPr lang="en-US"/>
              <a:pPr/>
              <a:t>2</a:t>
            </a:fld>
            <a:endParaRPr lang="en-US"/>
          </a:p>
        </p:txBody>
      </p:sp>
      <p:sp>
        <p:nvSpPr>
          <p:cNvPr id="516099" name="Rectangle 2"/>
          <p:cNvSpPr>
            <a:spLocks noGrp="1" noRot="1" noChangeAspect="1" noChangeArrowheads="1" noTextEdit="1"/>
          </p:cNvSpPr>
          <p:nvPr>
            <p:ph type="sldImg"/>
          </p:nvPr>
        </p:nvSpPr>
        <p:spPr>
          <a:xfrm>
            <a:off x="1258888" y="717550"/>
            <a:ext cx="4800600" cy="3600450"/>
          </a:xfrm>
          <a:ln/>
        </p:spPr>
      </p:sp>
      <p:sp>
        <p:nvSpPr>
          <p:cNvPr id="516100" name="Rectangle 3"/>
          <p:cNvSpPr>
            <a:spLocks noGrp="1" noChangeArrowheads="1"/>
          </p:cNvSpPr>
          <p:nvPr>
            <p:ph type="body" idx="1"/>
          </p:nvPr>
        </p:nvSpPr>
        <p:spPr>
          <a:xfrm>
            <a:off x="732188" y="4561226"/>
            <a:ext cx="5850835" cy="4321852"/>
          </a:xfrm>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2CFD06-75F9-4108-87BC-3BF5612C5CA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2CFD06-75F9-4108-87BC-3BF5612C5CA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2CFD06-75F9-4108-87BC-3BF5612C5CA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2CFD06-75F9-4108-87BC-3BF5612C5CA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2CFD06-75F9-4108-87BC-3BF5612C5CA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2CFD06-75F9-4108-87BC-3BF5612C5CA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en-US"/>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en-US"/>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US"/>
          </a:p>
        </p:txBody>
      </p:sp>
      <p:sp>
        <p:nvSpPr>
          <p:cNvPr id="31747"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3174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p:cNvSpPr>
            <a:spLocks noGrp="1" noChangeArrowheads="1"/>
          </p:cNvSpPr>
          <p:nvPr>
            <p:ph type="dt" sz="half" idx="10"/>
          </p:nvPr>
        </p:nvSpPr>
        <p:spPr/>
        <p:txBody>
          <a:bodyPr/>
          <a:lstStyle>
            <a:lvl1pPr>
              <a:defRPr smtClean="0"/>
            </a:lvl1pPr>
          </a:lstStyle>
          <a:p>
            <a:pPr>
              <a:defRPr/>
            </a:pPr>
            <a:endParaRPr lang="en-US" altLang="en-US"/>
          </a:p>
        </p:txBody>
      </p:sp>
      <p:sp>
        <p:nvSpPr>
          <p:cNvPr id="39" name="Rectangle 6"/>
          <p:cNvSpPr>
            <a:spLocks noGrp="1" noChangeArrowheads="1"/>
          </p:cNvSpPr>
          <p:nvPr>
            <p:ph type="ftr" sz="quarter" idx="11"/>
          </p:nvPr>
        </p:nvSpPr>
        <p:spPr/>
        <p:txBody>
          <a:bodyPr/>
          <a:lstStyle>
            <a:lvl1pPr>
              <a:defRPr smtClean="0"/>
            </a:lvl1pPr>
          </a:lstStyle>
          <a:p>
            <a:pPr>
              <a:defRPr/>
            </a:pPr>
            <a:endParaRPr lang="en-US" altLang="en-US"/>
          </a:p>
        </p:txBody>
      </p:sp>
      <p:sp>
        <p:nvSpPr>
          <p:cNvPr id="40" name="Rectangle 7"/>
          <p:cNvSpPr>
            <a:spLocks noGrp="1" noChangeArrowheads="1"/>
          </p:cNvSpPr>
          <p:nvPr>
            <p:ph type="sldNum" sz="quarter" idx="12"/>
          </p:nvPr>
        </p:nvSpPr>
        <p:spPr/>
        <p:txBody>
          <a:bodyPr/>
          <a:lstStyle>
            <a:lvl1pPr>
              <a:defRPr smtClean="0"/>
            </a:lvl1pPr>
          </a:lstStyle>
          <a:p>
            <a:pPr>
              <a:defRPr/>
            </a:pPr>
            <a:fld id="{07F066ED-7F34-4D27-A5D5-9DCBC7EA8B95}"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35660E62-4760-4BEA-8726-2AF571E59F7B}"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89BDBE25-3DBC-4D25-8D15-E214A2FB87D7}"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0A3A6C93-19F7-4558-AA45-0CFB3160113A}"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xfrm>
            <a:off x="8305800" y="6477000"/>
            <a:ext cx="762000" cy="304800"/>
          </a:xfrm>
          <a:ln/>
        </p:spPr>
        <p:txBody>
          <a:bodyPr/>
          <a:lstStyle>
            <a:lvl1pPr>
              <a:defRPr/>
            </a:lvl1pPr>
          </a:lstStyle>
          <a:p>
            <a:pPr>
              <a:defRPr/>
            </a:pPr>
            <a:fld id="{E96E52FC-A2BF-46C6-811F-6DA475FD4DE0}"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E1DA1D11-DD09-4A2E-B623-7C27C5DF212A}"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720AAFDB-E8A0-402B-92D5-FF4BD34738EA}"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804B51BE-FBCC-4AE0-827F-C8A4A715D805}"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37C6053D-1E15-4C7F-B6D0-1C30009F8A13}"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E81D4DC7-54CC-475B-926C-DB2DC5499090}"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DAB2080C-D431-4E49-A090-1AD1578CE5A3}"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B1844252-B4F9-4789-A660-8AEA4B8694C1}"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en-US"/>
          </a:p>
        </p:txBody>
      </p:sp>
      <p:sp>
        <p:nvSpPr>
          <p:cNvPr id="63491"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63492"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2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lvl1pPr>
          </a:lstStyle>
          <a:p>
            <a:pPr>
              <a:defRPr/>
            </a:pPr>
            <a:endParaRPr lang="en-US" altLang="en-US"/>
          </a:p>
        </p:txBody>
      </p:sp>
      <p:sp>
        <p:nvSpPr>
          <p:cNvPr id="3072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vl1pPr>
          </a:lstStyle>
          <a:p>
            <a:pPr>
              <a:defRPr/>
            </a:pPr>
            <a:endParaRPr lang="en-US" altLang="en-US"/>
          </a:p>
        </p:txBody>
      </p:sp>
      <p:sp>
        <p:nvSpPr>
          <p:cNvPr id="3072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vl1pPr>
          </a:lstStyle>
          <a:p>
            <a:pPr>
              <a:defRPr/>
            </a:pPr>
            <a:fld id="{B43940AB-5EFD-498A-916F-AC3E230DE373}" type="slidenum">
              <a:rPr lang="en-US" altLang="en-US"/>
              <a:pPr>
                <a:defRPr/>
              </a:pPr>
              <a:t>‹#›</a:t>
            </a:fld>
            <a:endParaRPr lang="en-US" altLang="en-US"/>
          </a:p>
        </p:txBody>
      </p:sp>
      <p:grpSp>
        <p:nvGrpSpPr>
          <p:cNvPr id="63496" name="Group 8"/>
          <p:cNvGrpSpPr>
            <a:grpSpLocks/>
          </p:cNvGrpSpPr>
          <p:nvPr/>
        </p:nvGrpSpPr>
        <p:grpSpPr bwMode="auto">
          <a:xfrm>
            <a:off x="8153400" y="152400"/>
            <a:ext cx="792163" cy="1295400"/>
            <a:chOff x="5136" y="960"/>
            <a:chExt cx="528" cy="864"/>
          </a:xfrm>
        </p:grpSpPr>
        <p:sp>
          <p:nvSpPr>
            <p:cNvPr id="30729"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en-US"/>
            </a:p>
          </p:txBody>
        </p:sp>
        <p:sp>
          <p:nvSpPr>
            <p:cNvPr id="30730"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en-US"/>
            </a:p>
          </p:txBody>
        </p:sp>
        <p:sp>
          <p:nvSpPr>
            <p:cNvPr id="30731" name="Oval 11"/>
            <p:cNvSpPr>
              <a:spLocks noChangeArrowheads="1"/>
            </p:cNvSpPr>
            <p:nvPr/>
          </p:nvSpPr>
          <p:spPr bwMode="auto">
            <a:xfrm>
              <a:off x="5360" y="960"/>
              <a:ext cx="79" cy="80"/>
            </a:xfrm>
            <a:prstGeom prst="ellipse">
              <a:avLst/>
            </a:prstGeom>
            <a:solidFill>
              <a:schemeClr val="tx2"/>
            </a:solidFill>
            <a:ln w="9525">
              <a:noFill/>
              <a:round/>
              <a:headEnd/>
              <a:tailEnd/>
            </a:ln>
            <a:effectLst/>
          </p:spPr>
          <p:txBody>
            <a:bodyPr wrap="none" anchor="ctr"/>
            <a:lstStyle/>
            <a:p>
              <a:pPr>
                <a:defRPr/>
              </a:pPr>
              <a:endParaRPr lang="en-US"/>
            </a:p>
          </p:txBody>
        </p:sp>
        <p:sp>
          <p:nvSpPr>
            <p:cNvPr id="30732" name="Oval 12"/>
            <p:cNvSpPr>
              <a:spLocks noChangeArrowheads="1"/>
            </p:cNvSpPr>
            <p:nvPr/>
          </p:nvSpPr>
          <p:spPr bwMode="auto">
            <a:xfrm>
              <a:off x="5136" y="1072"/>
              <a:ext cx="80"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3" name="Oval 13"/>
            <p:cNvSpPr>
              <a:spLocks noChangeArrowheads="1"/>
            </p:cNvSpPr>
            <p:nvPr/>
          </p:nvSpPr>
          <p:spPr bwMode="auto">
            <a:xfrm>
              <a:off x="5248" y="1072"/>
              <a:ext cx="79"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4" name="Oval 14"/>
            <p:cNvSpPr>
              <a:spLocks noChangeArrowheads="1"/>
            </p:cNvSpPr>
            <p:nvPr/>
          </p:nvSpPr>
          <p:spPr bwMode="auto">
            <a:xfrm>
              <a:off x="5360" y="1072"/>
              <a:ext cx="79"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5" name="Oval 15"/>
            <p:cNvSpPr>
              <a:spLocks noChangeArrowheads="1"/>
            </p:cNvSpPr>
            <p:nvPr/>
          </p:nvSpPr>
          <p:spPr bwMode="auto">
            <a:xfrm>
              <a:off x="5472" y="1072"/>
              <a:ext cx="79"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36" name="Oval 16"/>
            <p:cNvSpPr>
              <a:spLocks noChangeArrowheads="1"/>
            </p:cNvSpPr>
            <p:nvPr/>
          </p:nvSpPr>
          <p:spPr bwMode="auto">
            <a:xfrm>
              <a:off x="5136" y="1184"/>
              <a:ext cx="80"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7" name="Oval 17"/>
            <p:cNvSpPr>
              <a:spLocks noChangeArrowheads="1"/>
            </p:cNvSpPr>
            <p:nvPr/>
          </p:nvSpPr>
          <p:spPr bwMode="auto">
            <a:xfrm>
              <a:off x="5248" y="1184"/>
              <a:ext cx="79"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8" name="Oval 18"/>
            <p:cNvSpPr>
              <a:spLocks noChangeArrowheads="1"/>
            </p:cNvSpPr>
            <p:nvPr/>
          </p:nvSpPr>
          <p:spPr bwMode="auto">
            <a:xfrm>
              <a:off x="5360" y="1184"/>
              <a:ext cx="79"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39" name="Oval 19"/>
            <p:cNvSpPr>
              <a:spLocks noChangeArrowheads="1"/>
            </p:cNvSpPr>
            <p:nvPr/>
          </p:nvSpPr>
          <p:spPr bwMode="auto">
            <a:xfrm>
              <a:off x="5472" y="1184"/>
              <a:ext cx="79"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0" name="Oval 20"/>
            <p:cNvSpPr>
              <a:spLocks noChangeArrowheads="1"/>
            </p:cNvSpPr>
            <p:nvPr/>
          </p:nvSpPr>
          <p:spPr bwMode="auto">
            <a:xfrm>
              <a:off x="5584" y="1184"/>
              <a:ext cx="80"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41"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en-US"/>
            </a:p>
          </p:txBody>
        </p:sp>
        <p:sp>
          <p:nvSpPr>
            <p:cNvPr id="30742"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3" name="Oval 23"/>
            <p:cNvSpPr>
              <a:spLocks noChangeArrowheads="1"/>
            </p:cNvSpPr>
            <p:nvPr/>
          </p:nvSpPr>
          <p:spPr bwMode="auto">
            <a:xfrm>
              <a:off x="5360" y="1296"/>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4" name="Oval 24"/>
            <p:cNvSpPr>
              <a:spLocks noChangeArrowheads="1"/>
            </p:cNvSpPr>
            <p:nvPr/>
          </p:nvSpPr>
          <p:spPr bwMode="auto">
            <a:xfrm>
              <a:off x="5472" y="1296"/>
              <a:ext cx="79"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45"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6"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7" name="Oval 27"/>
            <p:cNvSpPr>
              <a:spLocks noChangeArrowheads="1"/>
            </p:cNvSpPr>
            <p:nvPr/>
          </p:nvSpPr>
          <p:spPr bwMode="auto">
            <a:xfrm>
              <a:off x="5360" y="1408"/>
              <a:ext cx="79"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48" name="Oval 28"/>
            <p:cNvSpPr>
              <a:spLocks noChangeArrowheads="1"/>
            </p:cNvSpPr>
            <p:nvPr/>
          </p:nvSpPr>
          <p:spPr bwMode="auto">
            <a:xfrm>
              <a:off x="5472" y="1408"/>
              <a:ext cx="79"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49"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0"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51"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52" name="Oval 32"/>
            <p:cNvSpPr>
              <a:spLocks noChangeArrowheads="1"/>
            </p:cNvSpPr>
            <p:nvPr/>
          </p:nvSpPr>
          <p:spPr bwMode="auto">
            <a:xfrm>
              <a:off x="5360" y="1520"/>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53" name="Oval 33"/>
            <p:cNvSpPr>
              <a:spLocks noChangeArrowheads="1"/>
            </p:cNvSpPr>
            <p:nvPr/>
          </p:nvSpPr>
          <p:spPr bwMode="auto">
            <a:xfrm>
              <a:off x="5472" y="1520"/>
              <a:ext cx="79"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4" name="Oval 34"/>
            <p:cNvSpPr>
              <a:spLocks noChangeArrowheads="1"/>
            </p:cNvSpPr>
            <p:nvPr/>
          </p:nvSpPr>
          <p:spPr bwMode="auto">
            <a:xfrm>
              <a:off x="5136" y="1632"/>
              <a:ext cx="80"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55" name="Oval 35"/>
            <p:cNvSpPr>
              <a:spLocks noChangeArrowheads="1"/>
            </p:cNvSpPr>
            <p:nvPr/>
          </p:nvSpPr>
          <p:spPr bwMode="auto">
            <a:xfrm>
              <a:off x="5248" y="1632"/>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56" name="Oval 36"/>
            <p:cNvSpPr>
              <a:spLocks noChangeArrowheads="1"/>
            </p:cNvSpPr>
            <p:nvPr/>
          </p:nvSpPr>
          <p:spPr bwMode="auto">
            <a:xfrm>
              <a:off x="5360" y="1632"/>
              <a:ext cx="79"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7" name="Oval 37"/>
            <p:cNvSpPr>
              <a:spLocks noChangeArrowheads="1"/>
            </p:cNvSpPr>
            <p:nvPr/>
          </p:nvSpPr>
          <p:spPr bwMode="auto">
            <a:xfrm>
              <a:off x="5472" y="1632"/>
              <a:ext cx="79"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8"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9" name="Oval 39"/>
            <p:cNvSpPr>
              <a:spLocks noChangeArrowheads="1"/>
            </p:cNvSpPr>
            <p:nvPr/>
          </p:nvSpPr>
          <p:spPr bwMode="auto">
            <a:xfrm>
              <a:off x="5472" y="1744"/>
              <a:ext cx="79" cy="80"/>
            </a:xfrm>
            <a:prstGeom prst="ellipse">
              <a:avLst/>
            </a:prstGeom>
            <a:solidFill>
              <a:schemeClr val="folHlink"/>
            </a:solidFill>
            <a:ln w="9525">
              <a:noFill/>
              <a:round/>
              <a:headEnd/>
              <a:tailEnd/>
            </a:ln>
            <a:effectLst/>
          </p:spPr>
          <p:txBody>
            <a:bodyPr wrap="none" anchor="ct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ogre3d.or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bel.wisc.edu/Forum/index.php?topic=62.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8.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7.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16.png"/><Relationship Id="rId5" Type="http://schemas.openxmlformats.org/officeDocument/2006/relationships/tags" Target="../tags/tag18.xml"/><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tags" Target="../tags/tag17.xml"/><Relationship Id="rId9" Type="http://schemas.openxmlformats.org/officeDocument/2006/relationships/notesSlide" Target="../notesSlides/notesSlide30.xml"/><Relationship Id="rId1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457200" y="533400"/>
            <a:ext cx="6781800" cy="2133600"/>
          </a:xfrm>
        </p:spPr>
        <p:txBody>
          <a:bodyPr/>
          <a:lstStyle/>
          <a:p>
            <a:pPr algn="ctr" eaLnBrk="1" hangingPunct="1"/>
            <a:r>
              <a:rPr lang="en-US" sz="3200" dirty="0" smtClean="0"/>
              <a:t>ME751 </a:t>
            </a:r>
            <a:br>
              <a:rPr lang="en-US" sz="3200" dirty="0" smtClean="0"/>
            </a:br>
            <a:r>
              <a:rPr lang="en-US" sz="3200" dirty="0" smtClean="0"/>
              <a:t>Advanced Computational Multibody Dynamics</a:t>
            </a:r>
          </a:p>
        </p:txBody>
      </p:sp>
      <p:sp>
        <p:nvSpPr>
          <p:cNvPr id="65539" name="Rectangle 3"/>
          <p:cNvSpPr>
            <a:spLocks noGrp="1" noChangeArrowheads="1"/>
          </p:cNvSpPr>
          <p:nvPr>
            <p:ph type="subTitle" idx="1"/>
          </p:nvPr>
        </p:nvSpPr>
        <p:spPr>
          <a:xfrm>
            <a:off x="849313" y="3049588"/>
            <a:ext cx="6248400" cy="1335087"/>
          </a:xfrm>
        </p:spPr>
        <p:txBody>
          <a:bodyPr/>
          <a:lstStyle/>
          <a:p>
            <a:pPr eaLnBrk="1" hangingPunct="1"/>
            <a:r>
              <a:rPr lang="en-US" sz="2000" dirty="0" smtClean="0"/>
              <a:t>Simulation Visualization “How To”</a:t>
            </a:r>
          </a:p>
          <a:p>
            <a:pPr eaLnBrk="1" hangingPunct="1"/>
            <a:r>
              <a:rPr lang="en-US" sz="2000" dirty="0" smtClean="0"/>
              <a:t>Newton-Euler Form of the EOM</a:t>
            </a:r>
          </a:p>
          <a:p>
            <a:pPr eaLnBrk="1" hangingPunct="1"/>
            <a:r>
              <a:rPr lang="en-US" sz="2000" dirty="0" smtClean="0"/>
              <a:t>March 11, 2010</a:t>
            </a:r>
          </a:p>
        </p:txBody>
      </p:sp>
      <p:sp>
        <p:nvSpPr>
          <p:cNvPr id="65541" name="Rectangle 5"/>
          <p:cNvSpPr>
            <a:spLocks noChangeArrowheads="1"/>
          </p:cNvSpPr>
          <p:nvPr/>
        </p:nvSpPr>
        <p:spPr bwMode="auto">
          <a:xfrm>
            <a:off x="193675" y="6321425"/>
            <a:ext cx="1234633" cy="369332"/>
          </a:xfrm>
          <a:prstGeom prst="rect">
            <a:avLst/>
          </a:prstGeom>
          <a:noFill/>
          <a:ln w="9525">
            <a:noFill/>
            <a:miter lim="800000"/>
            <a:headEnd/>
            <a:tailEnd/>
          </a:ln>
        </p:spPr>
        <p:txBody>
          <a:bodyPr wrap="none">
            <a:spAutoFit/>
          </a:bodyPr>
          <a:lstStyle/>
          <a:p>
            <a:pPr eaLnBrk="0" hangingPunct="0"/>
            <a:r>
              <a:rPr lang="en-US" sz="900" dirty="0">
                <a:latin typeface="Tahoma" pitchFamily="34" charset="0"/>
              </a:rPr>
              <a:t>© Dan Negrut, </a:t>
            </a:r>
            <a:r>
              <a:rPr lang="en-US" sz="900" dirty="0" smtClean="0">
                <a:latin typeface="Tahoma" pitchFamily="34" charset="0"/>
              </a:rPr>
              <a:t>2010</a:t>
            </a:r>
            <a:r>
              <a:rPr lang="en-US" sz="900" dirty="0">
                <a:latin typeface="Tahoma" pitchFamily="34" charset="0"/>
              </a:rPr>
              <a:t/>
            </a:r>
            <a:br>
              <a:rPr lang="en-US" sz="900" dirty="0">
                <a:latin typeface="Tahoma" pitchFamily="34" charset="0"/>
              </a:rPr>
            </a:br>
            <a:r>
              <a:rPr lang="en-US" sz="900" dirty="0" smtClean="0">
                <a:latin typeface="Tahoma" pitchFamily="34" charset="0"/>
              </a:rPr>
              <a:t>ME751</a:t>
            </a:r>
            <a:r>
              <a:rPr lang="en-US" sz="900" dirty="0">
                <a:latin typeface="Tahoma" pitchFamily="34" charset="0"/>
              </a:rPr>
              <a:t>, UW-Madison</a:t>
            </a:r>
          </a:p>
        </p:txBody>
      </p:sp>
      <p:sp>
        <p:nvSpPr>
          <p:cNvPr id="6" name="Rectangle 5"/>
          <p:cNvSpPr/>
          <p:nvPr/>
        </p:nvSpPr>
        <p:spPr>
          <a:xfrm>
            <a:off x="5181600" y="6181636"/>
            <a:ext cx="3886200" cy="600164"/>
          </a:xfrm>
          <a:prstGeom prst="rect">
            <a:avLst/>
          </a:prstGeom>
        </p:spPr>
        <p:txBody>
          <a:bodyPr wrap="square">
            <a:spAutoFit/>
          </a:bodyPr>
          <a:lstStyle/>
          <a:p>
            <a:r>
              <a:rPr lang="en-US" sz="1100" dirty="0" smtClean="0"/>
              <a:t>"I am so clever that sometimes I don't understand a single word of what I am saying.”</a:t>
            </a:r>
          </a:p>
          <a:p>
            <a:r>
              <a:rPr lang="en-US" sz="1100" dirty="0" smtClean="0"/>
              <a:t>Oscar Wilde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7772400" cy="884238"/>
          </a:xfrm>
        </p:spPr>
        <p:txBody>
          <a:bodyPr>
            <a:normAutofit/>
          </a:bodyPr>
          <a:lstStyle/>
          <a:p>
            <a:r>
              <a:rPr lang="en-US" dirty="0" smtClean="0"/>
              <a:t>Step 4:Create simulation input file</a:t>
            </a:r>
            <a:endParaRPr lang="en-US" dirty="0"/>
          </a:p>
        </p:txBody>
      </p:sp>
      <p:sp>
        <p:nvSpPr>
          <p:cNvPr id="2" name="Content Placeholder 1"/>
          <p:cNvSpPr>
            <a:spLocks noGrp="1"/>
          </p:cNvSpPr>
          <p:nvPr>
            <p:ph idx="1"/>
          </p:nvPr>
        </p:nvSpPr>
        <p:spPr/>
        <p:txBody>
          <a:bodyPr/>
          <a:lstStyle/>
          <a:p>
            <a:r>
              <a:rPr lang="en-US" dirty="0" smtClean="0"/>
              <a:t>Define:</a:t>
            </a:r>
          </a:p>
          <a:p>
            <a:pPr lvl="1"/>
            <a:r>
              <a:rPr lang="en-US" dirty="0" smtClean="0"/>
              <a:t>Data Location</a:t>
            </a:r>
          </a:p>
          <a:p>
            <a:pPr lvl="1"/>
            <a:r>
              <a:rPr lang="en-US" dirty="0" smtClean="0"/>
              <a:t>Number of frames</a:t>
            </a:r>
          </a:p>
          <a:p>
            <a:pPr lvl="1"/>
            <a:r>
              <a:rPr lang="en-US" dirty="0" smtClean="0"/>
              <a:t>Start/Stop Times</a:t>
            </a:r>
          </a:p>
          <a:p>
            <a:pPr lvl="1"/>
            <a:r>
              <a:rPr lang="en-US" dirty="0" smtClean="0"/>
              <a:t>Number of objects</a:t>
            </a:r>
          </a:p>
          <a:p>
            <a:pPr lvl="1"/>
            <a:r>
              <a:rPr lang="en-US" dirty="0" smtClean="0"/>
              <a:t>Materials</a:t>
            </a:r>
          </a:p>
          <a:p>
            <a:pPr lvl="1"/>
            <a:r>
              <a:rPr lang="en-US" dirty="0" smtClean="0"/>
              <a:t>Number of each type of object</a:t>
            </a:r>
            <a:endParaRPr lang="en-US" dirty="0"/>
          </a:p>
        </p:txBody>
      </p:sp>
      <p:sp>
        <p:nvSpPr>
          <p:cNvPr id="4" name="Slide Number Placeholder 3"/>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10</a:t>
            </a:fld>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Example:conf.txt</a:t>
            </a:r>
            <a:endParaRPr lang="en-US" dirty="0"/>
          </a:p>
        </p:txBody>
      </p:sp>
      <p:sp>
        <p:nvSpPr>
          <p:cNvPr id="2" name="Content Placeholder 1"/>
          <p:cNvSpPr>
            <a:spLocks noGrp="1"/>
          </p:cNvSpPr>
          <p:nvPr>
            <p:ph idx="1"/>
          </p:nvPr>
        </p:nvSpPr>
        <p:spPr/>
        <p:txBody>
          <a:bodyPr>
            <a:normAutofit fontScale="92500" lnSpcReduction="20000"/>
          </a:bodyPr>
          <a:lstStyle/>
          <a:p>
            <a:pPr>
              <a:buNone/>
            </a:pPr>
            <a:r>
              <a:rPr lang="en-US" b="1" dirty="0" smtClean="0">
                <a:latin typeface="Courier New" pitchFamily="49" charset="0"/>
                <a:cs typeface="Courier New" pitchFamily="49" charset="0"/>
              </a:rPr>
              <a:t>pos .</a:t>
            </a:r>
            <a:r>
              <a:rPr lang="en-US" b="1" dirty="0" err="1" smtClean="0">
                <a:latin typeface="Courier New" pitchFamily="49" charset="0"/>
                <a:cs typeface="Courier New" pitchFamily="49" charset="0"/>
              </a:rPr>
              <a:t>dat</a:t>
            </a: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1500 1</a:t>
            </a:r>
          </a:p>
          <a:p>
            <a:pPr>
              <a:buNone/>
            </a:pPr>
            <a:r>
              <a:rPr lang="en-US" b="1" dirty="0" smtClean="0">
                <a:latin typeface="Courier New" pitchFamily="49" charset="0"/>
                <a:cs typeface="Courier New" pitchFamily="49" charset="0"/>
              </a:rPr>
              <a:t>1011 12</a:t>
            </a:r>
          </a:p>
          <a:p>
            <a:pPr>
              <a:buNone/>
            </a:pPr>
            <a:r>
              <a:rPr lang="en-US" b="1" dirty="0" smtClean="0">
                <a:latin typeface="Courier New" pitchFamily="49" charset="0"/>
                <a:cs typeface="Courier New" pitchFamily="49" charset="0"/>
              </a:rPr>
              <a:t>1 		</a:t>
            </a:r>
            <a:r>
              <a:rPr lang="en-US" b="1" dirty="0" err="1" smtClean="0">
                <a:latin typeface="Courier New" pitchFamily="49" charset="0"/>
                <a:cs typeface="Courier New" pitchFamily="49" charset="0"/>
              </a:rPr>
              <a:t>Cube.mesh</a:t>
            </a:r>
            <a:r>
              <a:rPr lang="en-US" b="1" dirty="0" smtClean="0">
                <a:latin typeface="Courier New" pitchFamily="49" charset="0"/>
                <a:cs typeface="Courier New" pitchFamily="49" charset="0"/>
              </a:rPr>
              <a:t> 40 .5 80 	Material1</a:t>
            </a:r>
          </a:p>
          <a:p>
            <a:pPr>
              <a:buNone/>
            </a:pPr>
            <a:r>
              <a:rPr lang="en-US" b="1" dirty="0" smtClean="0">
                <a:latin typeface="Courier New" pitchFamily="49" charset="0"/>
                <a:cs typeface="Courier New" pitchFamily="49" charset="0"/>
              </a:rPr>
              <a:t>1 		</a:t>
            </a:r>
            <a:r>
              <a:rPr lang="en-US" b="1" dirty="0" err="1" smtClean="0">
                <a:latin typeface="Courier New" pitchFamily="49" charset="0"/>
                <a:cs typeface="Courier New" pitchFamily="49" charset="0"/>
              </a:rPr>
              <a:t>Cube.mesh</a:t>
            </a:r>
            <a:r>
              <a:rPr lang="en-US" b="1" dirty="0" smtClean="0">
                <a:latin typeface="Courier New" pitchFamily="49" charset="0"/>
                <a:cs typeface="Courier New" pitchFamily="49" charset="0"/>
              </a:rPr>
              <a:t> .5 5 80 	Material1</a:t>
            </a:r>
          </a:p>
          <a:p>
            <a:pPr>
              <a:buNone/>
            </a:pPr>
            <a:r>
              <a:rPr lang="en-US" b="1" dirty="0" smtClean="0">
                <a:latin typeface="Courier New" pitchFamily="49" charset="0"/>
                <a:cs typeface="Courier New" pitchFamily="49" charset="0"/>
              </a:rPr>
              <a:t>1 		</a:t>
            </a:r>
            <a:r>
              <a:rPr lang="en-US" b="1" dirty="0" err="1" smtClean="0">
                <a:latin typeface="Courier New" pitchFamily="49" charset="0"/>
                <a:cs typeface="Courier New" pitchFamily="49" charset="0"/>
              </a:rPr>
              <a:t>Cube.mesh</a:t>
            </a:r>
            <a:r>
              <a:rPr lang="en-US" b="1" dirty="0" smtClean="0">
                <a:latin typeface="Courier New" pitchFamily="49" charset="0"/>
                <a:cs typeface="Courier New" pitchFamily="49" charset="0"/>
              </a:rPr>
              <a:t> .5 5 80 	Material1</a:t>
            </a:r>
          </a:p>
          <a:p>
            <a:pPr>
              <a:buNone/>
            </a:pPr>
            <a:r>
              <a:rPr lang="en-US" b="1" dirty="0" smtClean="0">
                <a:latin typeface="Courier New" pitchFamily="49" charset="0"/>
                <a:cs typeface="Courier New" pitchFamily="49" charset="0"/>
              </a:rPr>
              <a:t>1 		</a:t>
            </a:r>
            <a:r>
              <a:rPr lang="en-US" b="1" dirty="0" err="1" smtClean="0">
                <a:latin typeface="Courier New" pitchFamily="49" charset="0"/>
                <a:cs typeface="Courier New" pitchFamily="49" charset="0"/>
              </a:rPr>
              <a:t>Cube.mesh</a:t>
            </a:r>
            <a:r>
              <a:rPr lang="en-US" b="1" dirty="0" smtClean="0">
                <a:latin typeface="Courier New" pitchFamily="49" charset="0"/>
                <a:cs typeface="Courier New" pitchFamily="49" charset="0"/>
              </a:rPr>
              <a:t> 40 5 .5 	Material1</a:t>
            </a:r>
          </a:p>
          <a:p>
            <a:pPr>
              <a:buNone/>
            </a:pPr>
            <a:r>
              <a:rPr lang="en-US" b="1" dirty="0" smtClean="0">
                <a:latin typeface="Courier New" pitchFamily="49" charset="0"/>
                <a:cs typeface="Courier New" pitchFamily="49" charset="0"/>
              </a:rPr>
              <a:t>1 		</a:t>
            </a:r>
            <a:r>
              <a:rPr lang="en-US" b="1" dirty="0" err="1" smtClean="0">
                <a:latin typeface="Courier New" pitchFamily="49" charset="0"/>
                <a:cs typeface="Courier New" pitchFamily="49" charset="0"/>
              </a:rPr>
              <a:t>Cube.mesh</a:t>
            </a:r>
            <a:r>
              <a:rPr lang="en-US" b="1" dirty="0" smtClean="0">
                <a:latin typeface="Courier New" pitchFamily="49" charset="0"/>
                <a:cs typeface="Courier New" pitchFamily="49" charset="0"/>
              </a:rPr>
              <a:t> 40 5 .5 	Material1</a:t>
            </a:r>
          </a:p>
          <a:p>
            <a:pPr>
              <a:buNone/>
            </a:pPr>
            <a:r>
              <a:rPr lang="en-US" b="1" dirty="0" smtClean="0">
                <a:latin typeface="Courier New" pitchFamily="49" charset="0"/>
                <a:cs typeface="Courier New" pitchFamily="49" charset="0"/>
              </a:rPr>
              <a:t>1 		</a:t>
            </a:r>
            <a:r>
              <a:rPr lang="en-US" b="1" dirty="0" err="1" smtClean="0">
                <a:latin typeface="Courier New" pitchFamily="49" charset="0"/>
                <a:cs typeface="Courier New" pitchFamily="49" charset="0"/>
              </a:rPr>
              <a:t>Cube.mesh</a:t>
            </a:r>
            <a:r>
              <a:rPr lang="en-US" b="1" dirty="0" smtClean="0">
                <a:latin typeface="Courier New" pitchFamily="49" charset="0"/>
                <a:cs typeface="Courier New" pitchFamily="49" charset="0"/>
              </a:rPr>
              <a:t> 78 .5 78 	Material1</a:t>
            </a:r>
          </a:p>
          <a:p>
            <a:pPr>
              <a:buNone/>
            </a:pPr>
            <a:r>
              <a:rPr lang="en-US" b="1" dirty="0" smtClean="0">
                <a:latin typeface="Courier New" pitchFamily="49" charset="0"/>
                <a:cs typeface="Courier New" pitchFamily="49" charset="0"/>
              </a:rPr>
              <a:t>1 		</a:t>
            </a:r>
            <a:r>
              <a:rPr lang="en-US" b="1" dirty="0" err="1" smtClean="0">
                <a:latin typeface="Courier New" pitchFamily="49" charset="0"/>
                <a:cs typeface="Courier New" pitchFamily="49" charset="0"/>
              </a:rPr>
              <a:t>Cube.mesh</a:t>
            </a:r>
            <a:r>
              <a:rPr lang="en-US" b="1" dirty="0" smtClean="0">
                <a:latin typeface="Courier New" pitchFamily="49" charset="0"/>
                <a:cs typeface="Courier New" pitchFamily="49" charset="0"/>
              </a:rPr>
              <a:t> 78 5 .5 	Material1</a:t>
            </a:r>
          </a:p>
          <a:p>
            <a:pPr>
              <a:buNone/>
            </a:pPr>
            <a:r>
              <a:rPr lang="en-US" b="1" dirty="0" smtClean="0">
                <a:latin typeface="Courier New" pitchFamily="49" charset="0"/>
                <a:cs typeface="Courier New" pitchFamily="49" charset="0"/>
              </a:rPr>
              <a:t>1		</a:t>
            </a:r>
            <a:r>
              <a:rPr lang="en-US" b="1" dirty="0" err="1" smtClean="0">
                <a:latin typeface="Courier New" pitchFamily="49" charset="0"/>
                <a:cs typeface="Courier New" pitchFamily="49" charset="0"/>
              </a:rPr>
              <a:t>Cube.mesh</a:t>
            </a:r>
            <a:r>
              <a:rPr lang="en-US" b="1" dirty="0" smtClean="0">
                <a:latin typeface="Courier New" pitchFamily="49" charset="0"/>
                <a:cs typeface="Courier New" pitchFamily="49" charset="0"/>
              </a:rPr>
              <a:t> 78 5 .5 	Material1</a:t>
            </a:r>
          </a:p>
          <a:p>
            <a:pPr>
              <a:buNone/>
            </a:pPr>
            <a:r>
              <a:rPr lang="en-US" b="1" dirty="0" smtClean="0">
                <a:latin typeface="Courier New" pitchFamily="49" charset="0"/>
                <a:cs typeface="Courier New" pitchFamily="49" charset="0"/>
              </a:rPr>
              <a:t>1		</a:t>
            </a:r>
            <a:r>
              <a:rPr lang="en-US" b="1" dirty="0" err="1" smtClean="0">
                <a:latin typeface="Courier New" pitchFamily="49" charset="0"/>
                <a:cs typeface="Courier New" pitchFamily="49" charset="0"/>
              </a:rPr>
              <a:t>Cube.mesh</a:t>
            </a:r>
            <a:r>
              <a:rPr lang="en-US" b="1" dirty="0" smtClean="0">
                <a:latin typeface="Courier New" pitchFamily="49" charset="0"/>
                <a:cs typeface="Courier New" pitchFamily="49" charset="0"/>
              </a:rPr>
              <a:t> 39 .5 39 	Material1</a:t>
            </a:r>
          </a:p>
          <a:p>
            <a:pPr>
              <a:buNone/>
            </a:pPr>
            <a:r>
              <a:rPr lang="en-US" b="1" dirty="0" smtClean="0">
                <a:latin typeface="Courier New" pitchFamily="49" charset="0"/>
                <a:cs typeface="Courier New" pitchFamily="49" charset="0"/>
              </a:rPr>
              <a:t>1		</a:t>
            </a:r>
            <a:r>
              <a:rPr lang="en-US" b="1" dirty="0" err="1" smtClean="0">
                <a:latin typeface="Courier New" pitchFamily="49" charset="0"/>
                <a:cs typeface="Courier New" pitchFamily="49" charset="0"/>
              </a:rPr>
              <a:t>Cube.mesh</a:t>
            </a:r>
            <a:r>
              <a:rPr lang="en-US" b="1" dirty="0" smtClean="0">
                <a:latin typeface="Courier New" pitchFamily="49" charset="0"/>
                <a:cs typeface="Courier New" pitchFamily="49" charset="0"/>
              </a:rPr>
              <a:t> 39 5 .5 	Material1</a:t>
            </a:r>
          </a:p>
          <a:p>
            <a:pPr>
              <a:buNone/>
            </a:pPr>
            <a:r>
              <a:rPr lang="en-US" b="1" dirty="0" smtClean="0">
                <a:latin typeface="Courier New" pitchFamily="49" charset="0"/>
                <a:cs typeface="Courier New" pitchFamily="49" charset="0"/>
              </a:rPr>
              <a:t>1		</a:t>
            </a:r>
            <a:r>
              <a:rPr lang="en-US" b="1" dirty="0" err="1" smtClean="0">
                <a:latin typeface="Courier New" pitchFamily="49" charset="0"/>
                <a:cs typeface="Courier New" pitchFamily="49" charset="0"/>
              </a:rPr>
              <a:t>Cube.mesh</a:t>
            </a:r>
            <a:r>
              <a:rPr lang="en-US" b="1" dirty="0" smtClean="0">
                <a:latin typeface="Courier New" pitchFamily="49" charset="0"/>
                <a:cs typeface="Courier New" pitchFamily="49" charset="0"/>
              </a:rPr>
              <a:t> 39 5 .5 	Material1</a:t>
            </a:r>
          </a:p>
          <a:p>
            <a:pPr>
              <a:buNone/>
            </a:pPr>
            <a:r>
              <a:rPr lang="en-US" b="1" dirty="0" smtClean="0">
                <a:latin typeface="Courier New" pitchFamily="49" charset="0"/>
                <a:cs typeface="Courier New" pitchFamily="49" charset="0"/>
              </a:rPr>
              <a:t>1000	</a:t>
            </a:r>
            <a:r>
              <a:rPr lang="en-US" b="1" dirty="0" err="1" smtClean="0">
                <a:latin typeface="Courier New" pitchFamily="49" charset="0"/>
                <a:cs typeface="Courier New" pitchFamily="49" charset="0"/>
              </a:rPr>
              <a:t>Cube.mesh</a:t>
            </a:r>
            <a:r>
              <a:rPr lang="en-US" b="1" dirty="0" smtClean="0">
                <a:latin typeface="Courier New" pitchFamily="49" charset="0"/>
                <a:cs typeface="Courier New" pitchFamily="49" charset="0"/>
              </a:rPr>
              <a:t> .5 .5 .5 	Material1</a:t>
            </a:r>
            <a:endParaRPr lang="en-US"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11</a:t>
            </a:fld>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parameters</a:t>
            </a:r>
            <a:endParaRPr lang="en-US" dirty="0"/>
          </a:p>
        </p:txBody>
      </p:sp>
      <p:sp>
        <p:nvSpPr>
          <p:cNvPr id="3" name="Content Placeholder 2"/>
          <p:cNvSpPr>
            <a:spLocks noGrp="1"/>
          </p:cNvSpPr>
          <p:nvPr>
            <p:ph idx="1"/>
          </p:nvPr>
        </p:nvSpPr>
        <p:spPr/>
        <p:txBody>
          <a:bodyPr>
            <a:normAutofit fontScale="40000" lnSpcReduction="20000"/>
          </a:bodyPr>
          <a:lstStyle/>
          <a:p>
            <a:r>
              <a:rPr lang="en-US" sz="4200" dirty="0" smtClean="0"/>
              <a:t>Materials are in ./resources/</a:t>
            </a:r>
            <a:r>
              <a:rPr lang="en-US" sz="4200" dirty="0" err="1" smtClean="0"/>
              <a:t>materials.material</a:t>
            </a:r>
            <a:r>
              <a:rPr lang="en-US" sz="4200" dirty="0" smtClean="0"/>
              <a:t> file:</a:t>
            </a:r>
          </a:p>
          <a:p>
            <a:pPr>
              <a:buNone/>
            </a:pPr>
            <a:r>
              <a:rPr lang="en-US" sz="2100" dirty="0" smtClean="0">
                <a:latin typeface="Courier New" pitchFamily="49" charset="0"/>
                <a:cs typeface="Courier New" pitchFamily="49" charset="0"/>
              </a:rPr>
              <a:t>material Material1</a:t>
            </a:r>
          </a:p>
          <a:p>
            <a:pPr>
              <a:buNone/>
            </a:pPr>
            <a:r>
              <a:rPr lang="en-US" sz="2100" dirty="0" smtClean="0">
                <a:latin typeface="Courier New" pitchFamily="49" charset="0"/>
                <a:cs typeface="Courier New" pitchFamily="49" charset="0"/>
              </a:rPr>
              <a:t>{</a:t>
            </a:r>
          </a:p>
          <a:p>
            <a:pPr>
              <a:buNone/>
            </a:pPr>
            <a:r>
              <a:rPr lang="en-US" sz="2100" dirty="0" smtClean="0">
                <a:latin typeface="Courier New" pitchFamily="49" charset="0"/>
                <a:cs typeface="Courier New" pitchFamily="49" charset="0"/>
              </a:rPr>
              <a:t>	technique</a:t>
            </a:r>
          </a:p>
          <a:p>
            <a:pPr>
              <a:buNone/>
            </a:pPr>
            <a:r>
              <a:rPr lang="en-US" sz="2100" dirty="0" smtClean="0">
                <a:latin typeface="Courier New" pitchFamily="49" charset="0"/>
                <a:cs typeface="Courier New" pitchFamily="49" charset="0"/>
              </a:rPr>
              <a:t>	{</a:t>
            </a:r>
          </a:p>
          <a:p>
            <a:pPr>
              <a:buNone/>
            </a:pPr>
            <a:r>
              <a:rPr lang="en-US" sz="2100" dirty="0" smtClean="0">
                <a:latin typeface="Courier New" pitchFamily="49" charset="0"/>
                <a:cs typeface="Courier New" pitchFamily="49" charset="0"/>
              </a:rPr>
              <a:t>		pass</a:t>
            </a:r>
          </a:p>
          <a:p>
            <a:pPr>
              <a:buNone/>
            </a:pPr>
            <a:r>
              <a:rPr lang="en-US" sz="2100" dirty="0" smtClean="0">
                <a:latin typeface="Courier New" pitchFamily="49" charset="0"/>
                <a:cs typeface="Courier New" pitchFamily="49" charset="0"/>
              </a:rPr>
              <a:t>		{</a:t>
            </a:r>
          </a:p>
          <a:p>
            <a:pPr>
              <a:buNone/>
            </a:pPr>
            <a:r>
              <a:rPr lang="fr-FR" sz="2100" dirty="0" smtClean="0">
                <a:latin typeface="Courier New" pitchFamily="49" charset="0"/>
                <a:cs typeface="Courier New" pitchFamily="49" charset="0"/>
              </a:rPr>
              <a:t>			</a:t>
            </a:r>
            <a:r>
              <a:rPr lang="fr-FR" sz="2100" dirty="0" err="1" smtClean="0">
                <a:latin typeface="Courier New" pitchFamily="49" charset="0"/>
                <a:cs typeface="Courier New" pitchFamily="49" charset="0"/>
              </a:rPr>
              <a:t>ambient</a:t>
            </a:r>
            <a:r>
              <a:rPr lang="fr-FR" sz="2100" dirty="0" smtClean="0">
                <a:latin typeface="Courier New" pitchFamily="49" charset="0"/>
                <a:cs typeface="Courier New" pitchFamily="49" charset="0"/>
              </a:rPr>
              <a:t> 0.000000 0.000000 0.000000 1.000000</a:t>
            </a:r>
          </a:p>
          <a:p>
            <a:pPr>
              <a:buNone/>
            </a:pPr>
            <a:r>
              <a:rPr lang="fr-FR" sz="2100" dirty="0" smtClean="0">
                <a:latin typeface="Courier New" pitchFamily="49" charset="0"/>
                <a:cs typeface="Courier New" pitchFamily="49" charset="0"/>
              </a:rPr>
              <a:t>			diffuse 1.00000 1.00000 1.00000 1.000000</a:t>
            </a:r>
          </a:p>
          <a:p>
            <a:pPr>
              <a:buNone/>
            </a:pP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specular</a:t>
            </a:r>
            <a:r>
              <a:rPr lang="en-US" sz="2100" dirty="0" smtClean="0">
                <a:latin typeface="Courier New" pitchFamily="49" charset="0"/>
                <a:cs typeface="Courier New" pitchFamily="49" charset="0"/>
              </a:rPr>
              <a:t> 0.500000 0.500000 0.500000 1.000000 12.500000</a:t>
            </a:r>
          </a:p>
          <a:p>
            <a:pPr>
              <a:buNone/>
            </a:pPr>
            <a:r>
              <a:rPr lang="en-US" sz="2100" dirty="0" smtClean="0">
                <a:latin typeface="Courier New" pitchFamily="49" charset="0"/>
                <a:cs typeface="Courier New" pitchFamily="49" charset="0"/>
              </a:rPr>
              <a:t>			emissive 0.000000 0.000000 0.000000 1.000000</a:t>
            </a:r>
          </a:p>
          <a:p>
            <a:pPr>
              <a:buNone/>
            </a:pPr>
            <a:r>
              <a:rPr lang="en-US" sz="2100" dirty="0" smtClean="0">
                <a:latin typeface="Courier New" pitchFamily="49" charset="0"/>
                <a:cs typeface="Courier New" pitchFamily="49" charset="0"/>
              </a:rPr>
              <a:t>		}</a:t>
            </a:r>
          </a:p>
          <a:p>
            <a:pPr>
              <a:buNone/>
            </a:pPr>
            <a:r>
              <a:rPr lang="en-US" sz="2100" dirty="0" smtClean="0">
                <a:latin typeface="Courier New" pitchFamily="49" charset="0"/>
                <a:cs typeface="Courier New" pitchFamily="49" charset="0"/>
              </a:rPr>
              <a:t>	}</a:t>
            </a:r>
          </a:p>
          <a:p>
            <a:pPr>
              <a:buNone/>
            </a:pPr>
            <a:r>
              <a:rPr lang="en-US" sz="2100" dirty="0" smtClean="0">
                <a:latin typeface="Courier New" pitchFamily="49" charset="0"/>
                <a:cs typeface="Courier New" pitchFamily="49" charset="0"/>
              </a:rPr>
              <a:t>}</a:t>
            </a:r>
          </a:p>
          <a:p>
            <a:endParaRPr lang="en-US" dirty="0" smtClean="0"/>
          </a:p>
          <a:p>
            <a:r>
              <a:rPr lang="en-US" sz="4200" dirty="0" smtClean="0"/>
              <a:t>File “resources.cfg” contains paths to model and data zips</a:t>
            </a:r>
          </a:p>
          <a:p>
            <a:endParaRPr lang="en-US" sz="2800" dirty="0">
              <a:latin typeface="Courier New" pitchFamily="49" charset="0"/>
              <a:cs typeface="Courier New" pitchFamily="49" charset="0"/>
            </a:endParaRPr>
          </a:p>
          <a:p>
            <a:pPr>
              <a:buNone/>
            </a:pPr>
            <a:r>
              <a:rPr lang="en-US" sz="2800" dirty="0">
                <a:latin typeface="Courier New" pitchFamily="49" charset="0"/>
                <a:cs typeface="Courier New" pitchFamily="49" charset="0"/>
              </a:rPr>
              <a:t># Resources required</a:t>
            </a:r>
          </a:p>
          <a:p>
            <a:pPr>
              <a:buNone/>
            </a:pPr>
            <a:r>
              <a:rPr lang="en-US" sz="2800" dirty="0">
                <a:latin typeface="Courier New" pitchFamily="49" charset="0"/>
                <a:cs typeface="Courier New" pitchFamily="49" charset="0"/>
              </a:rPr>
              <a:t>[General]</a:t>
            </a:r>
          </a:p>
          <a:p>
            <a:pPr>
              <a:buNone/>
            </a:pPr>
            <a:r>
              <a:rPr lang="en-US" sz="2800" dirty="0">
                <a:latin typeface="Courier New" pitchFamily="49" charset="0"/>
                <a:cs typeface="Courier New" pitchFamily="49" charset="0"/>
              </a:rPr>
              <a:t>Zip=resources/SdkTrays.zip</a:t>
            </a:r>
          </a:p>
          <a:p>
            <a:pPr>
              <a:buNone/>
            </a:pPr>
            <a:r>
              <a:rPr lang="en-US" sz="2800" dirty="0">
                <a:latin typeface="Courier New" pitchFamily="49" charset="0"/>
                <a:cs typeface="Courier New" pitchFamily="49" charset="0"/>
              </a:rPr>
              <a:t>Zip=resources/models.zip</a:t>
            </a:r>
          </a:p>
          <a:p>
            <a:pPr>
              <a:buNone/>
            </a:pPr>
            <a:r>
              <a:rPr lang="en-US" sz="2800" dirty="0" err="1">
                <a:latin typeface="Courier New" pitchFamily="49" charset="0"/>
                <a:cs typeface="Courier New" pitchFamily="49" charset="0"/>
              </a:rPr>
              <a:t>FileSystem</a:t>
            </a:r>
            <a:r>
              <a:rPr lang="en-US" sz="2800" dirty="0">
                <a:latin typeface="Courier New" pitchFamily="49" charset="0"/>
                <a:cs typeface="Courier New" pitchFamily="49" charset="0"/>
              </a:rPr>
              <a:t>=./resources</a:t>
            </a:r>
          </a:p>
          <a:p>
            <a:pPr>
              <a:buNone/>
            </a:pPr>
            <a:endParaRPr lang="en-US" sz="2800" dirty="0">
              <a:latin typeface="Courier New" pitchFamily="49" charset="0"/>
              <a:cs typeface="Courier New" pitchFamily="49" charset="0"/>
            </a:endParaRPr>
          </a:p>
          <a:p>
            <a:pPr>
              <a:buNone/>
            </a:pPr>
            <a:r>
              <a:rPr lang="en-US" sz="2800" dirty="0">
                <a:latin typeface="Courier New" pitchFamily="49" charset="0"/>
                <a:cs typeface="Courier New" pitchFamily="49" charset="0"/>
              </a:rPr>
              <a:t>[Data]</a:t>
            </a:r>
          </a:p>
          <a:p>
            <a:pPr>
              <a:buNone/>
            </a:pPr>
            <a:r>
              <a:rPr lang="en-US" sz="2800" dirty="0">
                <a:latin typeface="Courier New" pitchFamily="49" charset="0"/>
                <a:cs typeface="Courier New" pitchFamily="49" charset="0"/>
              </a:rPr>
              <a:t>Zip=resources/data.zip</a:t>
            </a:r>
            <a:endParaRPr lang="en-US" sz="2800" dirty="0" smtClean="0">
              <a:latin typeface="Courier New" pitchFamily="49" charset="0"/>
              <a:cs typeface="Courier New" pitchFamily="49" charset="0"/>
            </a:endParaRPr>
          </a:p>
          <a:p>
            <a:endParaRPr lang="en-US" dirty="0" smtClean="0"/>
          </a:p>
          <a:p>
            <a:endParaRPr lang="en-US" dirty="0" smtClean="0"/>
          </a:p>
          <a:p>
            <a:pPr>
              <a:buNone/>
            </a:pPr>
            <a:endParaRPr lang="en-US" sz="1100" dirty="0">
              <a:latin typeface="Courier New" pitchFamily="49" charset="0"/>
              <a:cs typeface="Courier New" pitchFamily="49" charset="0"/>
            </a:endParaRPr>
          </a:p>
        </p:txBody>
      </p:sp>
      <p:sp>
        <p:nvSpPr>
          <p:cNvPr id="4" name="Slide Number Placeholder 3"/>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Viewing Simulation:</a:t>
            </a:r>
            <a:endParaRPr lang="en-US" dirty="0"/>
          </a:p>
        </p:txBody>
      </p:sp>
      <p:sp>
        <p:nvSpPr>
          <p:cNvPr id="2" name="Content Placeholder 1"/>
          <p:cNvSpPr>
            <a:spLocks noGrp="1"/>
          </p:cNvSpPr>
          <p:nvPr>
            <p:ph idx="1"/>
          </p:nvPr>
        </p:nvSpPr>
        <p:spPr/>
        <p:txBody>
          <a:bodyPr/>
          <a:lstStyle/>
          <a:p>
            <a:pPr>
              <a:buNone/>
            </a:pPr>
            <a:endParaRPr lang="en-US" dirty="0"/>
          </a:p>
        </p:txBody>
      </p:sp>
      <p:pic>
        <p:nvPicPr>
          <p:cNvPr id="1026" name="Picture 2"/>
          <p:cNvPicPr>
            <a:picLocks noChangeAspect="1" noChangeArrowheads="1"/>
          </p:cNvPicPr>
          <p:nvPr/>
        </p:nvPicPr>
        <p:blipFill>
          <a:blip r:embed="rId3" cstate="print"/>
          <a:srcRect l="22917" t="15333" r="22917" b="17333"/>
          <a:stretch>
            <a:fillRect/>
          </a:stretch>
        </p:blipFill>
        <p:spPr bwMode="auto">
          <a:xfrm>
            <a:off x="1219200" y="1447800"/>
            <a:ext cx="6705600" cy="5209736"/>
          </a:xfrm>
          <a:prstGeom prst="rect">
            <a:avLst/>
          </a:prstGeom>
          <a:noFill/>
          <a:ln w="9525">
            <a:noFill/>
            <a:miter lim="800000"/>
            <a:headEnd/>
            <a:tailEnd/>
          </a:ln>
        </p:spPr>
      </p:pic>
      <p:sp>
        <p:nvSpPr>
          <p:cNvPr id="5" name="Slide Number Placeholder 3"/>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Rendering</a:t>
            </a:r>
            <a:endParaRPr lang="en-US" dirty="0"/>
          </a:p>
        </p:txBody>
      </p:sp>
      <p:sp>
        <p:nvSpPr>
          <p:cNvPr id="2" name="Content Placeholder 1"/>
          <p:cNvSpPr>
            <a:spLocks noGrp="1"/>
          </p:cNvSpPr>
          <p:nvPr>
            <p:ph idx="1"/>
          </p:nvPr>
        </p:nvSpPr>
        <p:spPr/>
        <p:txBody>
          <a:bodyPr>
            <a:normAutofit/>
          </a:bodyPr>
          <a:lstStyle/>
          <a:p>
            <a:r>
              <a:rPr lang="en-US" dirty="0" smtClean="0"/>
              <a:t>Click Render to store each frame to an image file</a:t>
            </a:r>
          </a:p>
          <a:p>
            <a:pPr lvl="1"/>
            <a:r>
              <a:rPr lang="en-US" dirty="0" smtClean="0"/>
              <a:t>Saved in the ./render directory</a:t>
            </a:r>
          </a:p>
          <a:p>
            <a:pPr lvl="1"/>
            <a:endParaRPr lang="en-US" dirty="0" smtClean="0"/>
          </a:p>
          <a:p>
            <a:pPr lvl="1"/>
            <a:endParaRPr lang="en-US" dirty="0" smtClean="0"/>
          </a:p>
          <a:p>
            <a:r>
              <a:rPr lang="en-US" dirty="0" smtClean="0"/>
              <a:t>Use Virtual Dub to join images together</a:t>
            </a:r>
          </a:p>
          <a:p>
            <a:pPr lvl="1"/>
            <a:r>
              <a:rPr lang="en-US" dirty="0" smtClean="0"/>
              <a:t>Open up first image and the rest will be loaded</a:t>
            </a:r>
          </a:p>
          <a:p>
            <a:pPr lvl="1"/>
            <a:r>
              <a:rPr lang="en-US" dirty="0" smtClean="0"/>
              <a:t>Select compression from video-&gt;compression</a:t>
            </a:r>
          </a:p>
          <a:p>
            <a:pPr lvl="1"/>
            <a:r>
              <a:rPr lang="en-US" dirty="0" smtClean="0"/>
              <a:t>Save video</a:t>
            </a:r>
          </a:p>
        </p:txBody>
      </p:sp>
      <p:sp>
        <p:nvSpPr>
          <p:cNvPr id="4" name="Slide Number Placeholder 3"/>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Links</a:t>
            </a:r>
            <a:endParaRPr lang="en-US" dirty="0"/>
          </a:p>
        </p:txBody>
      </p:sp>
      <p:sp>
        <p:nvSpPr>
          <p:cNvPr id="2" name="Content Placeholder 1"/>
          <p:cNvSpPr>
            <a:spLocks noGrp="1"/>
          </p:cNvSpPr>
          <p:nvPr>
            <p:ph idx="1"/>
          </p:nvPr>
        </p:nvSpPr>
        <p:spPr/>
        <p:txBody>
          <a:bodyPr>
            <a:normAutofit/>
          </a:bodyPr>
          <a:lstStyle/>
          <a:p>
            <a:r>
              <a:rPr lang="en-US" b="1" dirty="0" smtClean="0"/>
              <a:t>Blender</a:t>
            </a:r>
          </a:p>
          <a:p>
            <a:pPr lvl="1"/>
            <a:r>
              <a:rPr lang="en-US" sz="2000" dirty="0" smtClean="0"/>
              <a:t>http://www.blender.org/</a:t>
            </a:r>
            <a:endParaRPr lang="en-US" dirty="0" smtClean="0"/>
          </a:p>
          <a:p>
            <a:r>
              <a:rPr lang="en-US" b="1" dirty="0" smtClean="0"/>
              <a:t>Ogre Exporter for blender</a:t>
            </a:r>
          </a:p>
          <a:p>
            <a:pPr lvl="1"/>
            <a:r>
              <a:rPr lang="en-US" sz="2000" dirty="0" smtClean="0"/>
              <a:t>http://www.ogre3d.org/wiki/index.php/Blender_Exporter</a:t>
            </a:r>
          </a:p>
          <a:p>
            <a:r>
              <a:rPr lang="en-US" b="1" dirty="0" smtClean="0"/>
              <a:t>Python</a:t>
            </a:r>
          </a:p>
          <a:p>
            <a:pPr lvl="1"/>
            <a:r>
              <a:rPr lang="en-US" dirty="0" smtClean="0"/>
              <a:t>http://www.python.org/download/</a:t>
            </a:r>
          </a:p>
          <a:p>
            <a:r>
              <a:rPr lang="en-US" b="1" dirty="0" smtClean="0"/>
              <a:t>Ogre3d</a:t>
            </a:r>
          </a:p>
          <a:p>
            <a:pPr lvl="1"/>
            <a:r>
              <a:rPr lang="en-US" dirty="0" smtClean="0"/>
              <a:t>http://www.ogre3d.org/</a:t>
            </a:r>
            <a:endParaRPr lang="en-US" dirty="0" smtClean="0">
              <a:hlinkClick r:id="rId3"/>
            </a:endParaRPr>
          </a:p>
          <a:p>
            <a:r>
              <a:rPr lang="en-US" b="1" dirty="0" err="1" smtClean="0"/>
              <a:t>VirtualDub</a:t>
            </a:r>
            <a:endParaRPr lang="en-US" b="1" dirty="0" smtClean="0"/>
          </a:p>
          <a:p>
            <a:pPr lvl="1"/>
            <a:r>
              <a:rPr lang="en-US" dirty="0" smtClean="0"/>
              <a:t>http://virtualdub.sourceforge.net/</a:t>
            </a:r>
            <a:endParaRPr lang="en-US" dirty="0"/>
          </a:p>
        </p:txBody>
      </p:sp>
      <p:sp>
        <p:nvSpPr>
          <p:cNvPr id="4" name="Slide Number Placeholder 3"/>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7543800" cy="715962"/>
          </a:xfrm>
        </p:spPr>
        <p:txBody>
          <a:bodyPr/>
          <a:lstStyle/>
          <a:p>
            <a:r>
              <a:rPr lang="en-US" dirty="0" smtClean="0"/>
              <a:t>Visualization: The Work Flow</a:t>
            </a:r>
            <a:endParaRPr lang="en-US"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16</a:t>
            </a:fld>
            <a:endParaRPr lang="en-US" altLang="en-US"/>
          </a:p>
        </p:txBody>
      </p:sp>
      <p:graphicFrame>
        <p:nvGraphicFramePr>
          <p:cNvPr id="5" name="Content Placeholder 4"/>
          <p:cNvGraphicFramePr>
            <a:graphicFrameLocks noChangeAspect="1"/>
          </p:cNvGraphicFramePr>
          <p:nvPr>
            <p:ph idx="1"/>
          </p:nvPr>
        </p:nvGraphicFramePr>
        <p:xfrm>
          <a:off x="304800" y="990600"/>
          <a:ext cx="8518434" cy="5715000"/>
        </p:xfrm>
        <a:graphic>
          <a:graphicData uri="http://schemas.openxmlformats.org/presentationml/2006/ole">
            <p:oleObj spid="_x0000_s68610" name="Visio" r:id="rId4" imgW="5427781" imgH="3640950" progId="Visio.Drawing.11">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~Fin~</a:t>
            </a:r>
            <a:endParaRPr lang="en-US" dirty="0"/>
          </a:p>
        </p:txBody>
      </p:sp>
      <p:sp>
        <p:nvSpPr>
          <p:cNvPr id="4" name="Content Placeholder 3"/>
          <p:cNvSpPr>
            <a:spLocks noGrp="1"/>
          </p:cNvSpPr>
          <p:nvPr>
            <p:ph idx="1"/>
          </p:nvPr>
        </p:nvSpPr>
        <p:spPr/>
        <p:txBody>
          <a:bodyPr/>
          <a:lstStyle/>
          <a:p>
            <a:r>
              <a:rPr lang="en-US" dirty="0" smtClean="0"/>
              <a:t>Yes the code has bugs</a:t>
            </a:r>
          </a:p>
          <a:p>
            <a:pPr>
              <a:buNone/>
            </a:pPr>
            <a:endParaRPr lang="en-US" dirty="0" smtClean="0"/>
          </a:p>
          <a:p>
            <a:r>
              <a:rPr lang="en-US" dirty="0" smtClean="0"/>
              <a:t>No the code is not idiot proof</a:t>
            </a:r>
          </a:p>
          <a:p>
            <a:endParaRPr lang="en-US" dirty="0"/>
          </a:p>
          <a:p>
            <a:r>
              <a:rPr lang="en-US" dirty="0" smtClean="0"/>
              <a:t>Use </a:t>
            </a:r>
            <a:r>
              <a:rPr lang="en-US" dirty="0" err="1" smtClean="0"/>
              <a:t>xvid</a:t>
            </a:r>
            <a:r>
              <a:rPr lang="en-US" dirty="0" smtClean="0"/>
              <a:t> to compress video in virtual dub</a:t>
            </a:r>
          </a:p>
          <a:p>
            <a:pPr lvl="1"/>
            <a:r>
              <a:rPr lang="en-US" dirty="0" smtClean="0"/>
              <a:t>Faster, better quality and smaller size</a:t>
            </a:r>
          </a:p>
          <a:p>
            <a:pPr lvl="1"/>
            <a:r>
              <a:rPr lang="en-US" dirty="0" smtClean="0"/>
              <a:t>http://www.xvid.org/Downloads.15.0.html</a:t>
            </a:r>
            <a:endParaRPr lang="en-US" dirty="0"/>
          </a:p>
        </p:txBody>
      </p:sp>
      <p:sp>
        <p:nvSpPr>
          <p:cNvPr id="5" name="Slide Number Placeholder 3"/>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17</a:t>
            </a:fld>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48063"/>
            <a:ext cx="8229600" cy="871537"/>
          </a:xfrm>
        </p:spPr>
        <p:txBody>
          <a:bodyPr/>
          <a:lstStyle/>
          <a:p>
            <a:r>
              <a:rPr lang="en-US" dirty="0" smtClean="0"/>
              <a:t>We now return to our regularly scheduled program…</a:t>
            </a:r>
            <a:endParaRPr lang="en-US"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18</a:t>
            </a:fld>
            <a:endParaRPr lang="en-US" altLang="en-US"/>
          </a:p>
        </p:txBody>
      </p:sp>
      <p:pic>
        <p:nvPicPr>
          <p:cNvPr id="6" name="Picture 5" descr="TP_tmp.png"/>
          <p:cNvPicPr>
            <a:picLocks noChangeAspect="1"/>
          </p:cNvPicPr>
          <p:nvPr>
            <p:custDataLst>
              <p:tags r:id="rId1"/>
            </p:custDataLst>
          </p:nvPr>
        </p:nvPicPr>
        <p:blipFill>
          <a:blip r:embed="rId4" cstate="print"/>
          <a:stretch>
            <a:fillRect/>
          </a:stretch>
        </p:blipFill>
        <p:spPr>
          <a:xfrm>
            <a:off x="457200" y="609600"/>
            <a:ext cx="6064498" cy="381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P_tmp.png"/>
          <p:cNvPicPr>
            <a:picLocks noChangeAspect="1"/>
          </p:cNvPicPr>
          <p:nvPr>
            <p:custDataLst>
              <p:tags r:id="rId1"/>
            </p:custDataLst>
          </p:nvPr>
        </p:nvPicPr>
        <p:blipFill>
          <a:blip r:embed="rId4" cstate="print"/>
          <a:stretch>
            <a:fillRect/>
          </a:stretch>
        </p:blipFill>
        <p:spPr bwMode="auto">
          <a:xfrm>
            <a:off x="314730" y="2024745"/>
            <a:ext cx="8295870" cy="3766455"/>
          </a:xfrm>
          <a:prstGeom prst="rect">
            <a:avLst/>
          </a:prstGeom>
          <a:noFill/>
          <a:ln/>
          <a:effectLst/>
        </p:spPr>
      </p:pic>
      <p:sp>
        <p:nvSpPr>
          <p:cNvPr id="2" name="Title 1"/>
          <p:cNvSpPr>
            <a:spLocks noGrp="1"/>
          </p:cNvSpPr>
          <p:nvPr>
            <p:ph type="title"/>
          </p:nvPr>
        </p:nvSpPr>
        <p:spPr>
          <a:xfrm>
            <a:off x="76200" y="228600"/>
            <a:ext cx="7772400" cy="960438"/>
          </a:xfrm>
        </p:spPr>
        <p:txBody>
          <a:bodyPr/>
          <a:lstStyle/>
          <a:p>
            <a:r>
              <a:rPr lang="en-US" sz="2800" dirty="0" smtClean="0"/>
              <a:t>Virtual Work: </a:t>
            </a:r>
            <a:br>
              <a:rPr lang="en-US" sz="2800" dirty="0" smtClean="0"/>
            </a:br>
            <a:r>
              <a:rPr lang="en-US" sz="2800" dirty="0" smtClean="0"/>
              <a:t>Putting Things in Perspective</a:t>
            </a:r>
            <a:endParaRPr lang="en-US" sz="28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28600" y="381000"/>
            <a:ext cx="7543800" cy="682844"/>
          </a:xfrm>
        </p:spPr>
        <p:txBody>
          <a:bodyPr/>
          <a:lstStyle/>
          <a:p>
            <a:pPr eaLnBrk="1" hangingPunct="1"/>
            <a:r>
              <a:rPr lang="en-US" dirty="0" smtClean="0"/>
              <a:t>Before we get started…</a:t>
            </a:r>
          </a:p>
        </p:txBody>
      </p:sp>
      <p:sp>
        <p:nvSpPr>
          <p:cNvPr id="66563" name="Rectangle 3"/>
          <p:cNvSpPr>
            <a:spLocks noGrp="1" noChangeArrowheads="1"/>
          </p:cNvSpPr>
          <p:nvPr>
            <p:ph type="body" idx="1"/>
          </p:nvPr>
        </p:nvSpPr>
        <p:spPr>
          <a:xfrm>
            <a:off x="76200" y="1371600"/>
            <a:ext cx="8991600" cy="5334000"/>
          </a:xfrm>
        </p:spPr>
        <p:txBody>
          <a:bodyPr/>
          <a:lstStyle/>
          <a:p>
            <a:pPr eaLnBrk="1" hangingPunct="1"/>
            <a:r>
              <a:rPr lang="en-US" sz="1800" dirty="0" smtClean="0"/>
              <a:t>Last Time:</a:t>
            </a:r>
          </a:p>
          <a:p>
            <a:pPr lvl="1" eaLnBrk="1" hangingPunct="1"/>
            <a:r>
              <a:rPr lang="en-US" sz="1600" dirty="0" smtClean="0"/>
              <a:t>Learn how to obtain EOM for a 3D system: the </a:t>
            </a:r>
            <a:r>
              <a:rPr lang="en-US" sz="1600" b="1" dirty="0" smtClean="0"/>
              <a:t>r</a:t>
            </a:r>
            <a:r>
              <a:rPr lang="en-US" sz="1600" dirty="0" smtClean="0"/>
              <a:t>-</a:t>
            </a:r>
            <a:r>
              <a:rPr lang="en-US" sz="1600" b="1" dirty="0" smtClean="0">
                <a:latin typeface="cmmi10"/>
              </a:rPr>
              <a:t>!</a:t>
            </a:r>
            <a:r>
              <a:rPr lang="en-US" sz="1600" dirty="0" smtClean="0"/>
              <a:t> formulation</a:t>
            </a:r>
          </a:p>
          <a:p>
            <a:pPr eaLnBrk="1" hangingPunct="1"/>
            <a:endParaRPr lang="en-US" sz="1800" dirty="0" smtClean="0"/>
          </a:p>
          <a:p>
            <a:pPr eaLnBrk="1" hangingPunct="1"/>
            <a:r>
              <a:rPr lang="en-US" sz="1800" dirty="0" smtClean="0"/>
              <a:t>Today:</a:t>
            </a:r>
          </a:p>
          <a:p>
            <a:pPr lvl="1" eaLnBrk="1" hangingPunct="1"/>
            <a:r>
              <a:rPr lang="en-US" dirty="0" smtClean="0"/>
              <a:t>Learn how to visualize the motion of your multibody system (Hammad)</a:t>
            </a:r>
          </a:p>
          <a:p>
            <a:pPr lvl="1" eaLnBrk="1" hangingPunct="1"/>
            <a:r>
              <a:rPr lang="en-US" dirty="0" smtClean="0"/>
              <a:t>Obtain the EOM: Handling the Reaction Forces.</a:t>
            </a:r>
          </a:p>
          <a:p>
            <a:pPr lvl="1" eaLnBrk="1" hangingPunct="1"/>
            <a:endParaRPr lang="en-US" dirty="0" smtClean="0"/>
          </a:p>
          <a:p>
            <a:pPr eaLnBrk="1" hangingPunct="1"/>
            <a:r>
              <a:rPr lang="en-US" sz="1800" dirty="0" smtClean="0"/>
              <a:t>Visualization discussion topic started on Forum</a:t>
            </a:r>
          </a:p>
          <a:p>
            <a:pPr lvl="1" eaLnBrk="1" hangingPunct="1"/>
            <a:r>
              <a:rPr lang="en-US" sz="1600" dirty="0" smtClean="0">
                <a:hlinkClick r:id="rId3"/>
              </a:rPr>
              <a:t>http://sbel.wisc.edu/Forum/index.php?topic=62.0</a:t>
            </a:r>
            <a:r>
              <a:rPr lang="en-US" sz="1600" dirty="0" smtClean="0"/>
              <a:t> </a:t>
            </a:r>
          </a:p>
          <a:p>
            <a:pPr eaLnBrk="1" hangingPunct="1"/>
            <a:endParaRPr lang="en-US" sz="1800" dirty="0" smtClean="0"/>
          </a:p>
          <a:p>
            <a:pPr eaLnBrk="1" hangingPunct="1"/>
            <a:r>
              <a:rPr lang="en-US" sz="1800" dirty="0" smtClean="0"/>
              <a:t>New assignment posted online</a:t>
            </a:r>
          </a:p>
          <a:p>
            <a:pPr lvl="1" eaLnBrk="1" hangingPunct="1"/>
            <a:r>
              <a:rPr lang="en-US" sz="1600" dirty="0" smtClean="0"/>
              <a:t>HW 8 due on March 18</a:t>
            </a:r>
          </a:p>
          <a:p>
            <a:pPr lvl="1" eaLnBrk="1" hangingPunct="1"/>
            <a:endParaRPr lang="en-US" sz="1600" dirty="0" smtClean="0"/>
          </a:p>
          <a:p>
            <a:pPr eaLnBrk="1" hangingPunct="1"/>
            <a:r>
              <a:rPr lang="en-US" sz="1800" dirty="0" smtClean="0"/>
              <a:t>Final Project:</a:t>
            </a:r>
          </a:p>
          <a:p>
            <a:pPr lvl="1" eaLnBrk="1" hangingPunct="1"/>
            <a:r>
              <a:rPr lang="en-US" sz="1600" dirty="0" smtClean="0"/>
              <a:t>I’ll provide feedback within one week</a:t>
            </a:r>
          </a:p>
          <a:p>
            <a:pPr lvl="1" eaLnBrk="1" hangingPunct="1"/>
            <a:r>
              <a:rPr lang="en-US" sz="1600" dirty="0" smtClean="0"/>
              <a:t>Topics and your one pager will appear on the class webpage</a:t>
            </a:r>
          </a:p>
          <a:p>
            <a:pPr lvl="1" eaLnBrk="1" hangingPunct="1"/>
            <a:endParaRPr lang="en-US" sz="1400" dirty="0" smtClean="0"/>
          </a:p>
        </p:txBody>
      </p:sp>
      <p:sp>
        <p:nvSpPr>
          <p:cNvPr id="5" name="Slide Number Placeholder 4"/>
          <p:cNvSpPr>
            <a:spLocks noGrp="1"/>
          </p:cNvSpPr>
          <p:nvPr>
            <p:ph type="sldNum" sz="quarter" idx="12"/>
          </p:nvPr>
        </p:nvSpPr>
        <p:spPr/>
        <p:txBody>
          <a:bodyPr/>
          <a:lstStyle/>
          <a:p>
            <a:pPr>
              <a:defRPr/>
            </a:pPr>
            <a:fld id="{E96E52FC-A2BF-46C6-811F-6DA475FD4DE0}" type="slidenum">
              <a:rPr lang="en-US" altLang="en-US" smtClean="0"/>
              <a:pPr>
                <a:defRPr/>
              </a:pPr>
              <a:t>2</a:t>
            </a:fld>
            <a:endParaRPr lang="en-US"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P_tmp.png"/>
          <p:cNvPicPr>
            <a:picLocks noChangeAspect="1"/>
          </p:cNvPicPr>
          <p:nvPr>
            <p:custDataLst>
              <p:tags r:id="rId1"/>
            </p:custDataLst>
          </p:nvPr>
        </p:nvPicPr>
        <p:blipFill>
          <a:blip r:embed="rId4" cstate="print"/>
          <a:stretch>
            <a:fillRect/>
          </a:stretch>
        </p:blipFill>
        <p:spPr bwMode="auto">
          <a:xfrm>
            <a:off x="138678" y="2329545"/>
            <a:ext cx="8887648" cy="3309261"/>
          </a:xfrm>
          <a:prstGeom prst="rect">
            <a:avLst/>
          </a:prstGeom>
          <a:noFill/>
          <a:ln/>
          <a:effectLst/>
        </p:spPr>
      </p:pic>
      <p:sp>
        <p:nvSpPr>
          <p:cNvPr id="2" name="Title 1"/>
          <p:cNvSpPr>
            <a:spLocks noGrp="1"/>
          </p:cNvSpPr>
          <p:nvPr>
            <p:ph type="title"/>
          </p:nvPr>
        </p:nvSpPr>
        <p:spPr>
          <a:xfrm>
            <a:off x="76200" y="228600"/>
            <a:ext cx="7772400" cy="960438"/>
          </a:xfrm>
        </p:spPr>
        <p:txBody>
          <a:bodyPr/>
          <a:lstStyle/>
          <a:p>
            <a:r>
              <a:rPr lang="en-US" sz="2800" dirty="0" smtClean="0"/>
              <a:t>Virtual Work: </a:t>
            </a:r>
            <a:br>
              <a:rPr lang="en-US" sz="2800" dirty="0" smtClean="0"/>
            </a:br>
            <a:r>
              <a:rPr lang="en-US" sz="2800" dirty="0" smtClean="0"/>
              <a:t>Putting Things in Perspective</a:t>
            </a:r>
            <a:endParaRPr lang="en-US" sz="28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20</a:t>
            </a:fld>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P_tmp.png"/>
          <p:cNvPicPr>
            <a:picLocks noChangeAspect="1"/>
          </p:cNvPicPr>
          <p:nvPr>
            <p:custDataLst>
              <p:tags r:id="rId1"/>
            </p:custDataLst>
          </p:nvPr>
        </p:nvPicPr>
        <p:blipFill>
          <a:blip r:embed="rId4" cstate="print"/>
          <a:stretch>
            <a:fillRect/>
          </a:stretch>
        </p:blipFill>
        <p:spPr bwMode="auto">
          <a:xfrm>
            <a:off x="161592" y="2329545"/>
            <a:ext cx="8841820" cy="4027214"/>
          </a:xfrm>
          <a:prstGeom prst="rect">
            <a:avLst/>
          </a:prstGeom>
          <a:noFill/>
          <a:ln/>
          <a:effectLst/>
        </p:spPr>
      </p:pic>
      <p:sp>
        <p:nvSpPr>
          <p:cNvPr id="2" name="Title 1"/>
          <p:cNvSpPr>
            <a:spLocks noGrp="1"/>
          </p:cNvSpPr>
          <p:nvPr>
            <p:ph type="title"/>
          </p:nvPr>
        </p:nvSpPr>
        <p:spPr>
          <a:xfrm>
            <a:off x="76200" y="228600"/>
            <a:ext cx="7772400" cy="960438"/>
          </a:xfrm>
        </p:spPr>
        <p:txBody>
          <a:bodyPr/>
          <a:lstStyle/>
          <a:p>
            <a:r>
              <a:rPr lang="en-US" sz="2800" dirty="0" smtClean="0"/>
              <a:t>Handling the Reaction Forces</a:t>
            </a:r>
            <a:endParaRPr lang="en-US" sz="28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21</a:t>
            </a:fld>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P_tmp.png"/>
          <p:cNvPicPr>
            <a:picLocks noChangeAspect="1"/>
          </p:cNvPicPr>
          <p:nvPr>
            <p:custDataLst>
              <p:tags r:id="rId1"/>
            </p:custDataLst>
          </p:nvPr>
        </p:nvPicPr>
        <p:blipFill>
          <a:blip r:embed="rId4" cstate="print"/>
          <a:stretch>
            <a:fillRect/>
          </a:stretch>
        </p:blipFill>
        <p:spPr bwMode="auto">
          <a:xfrm>
            <a:off x="173147" y="2329545"/>
            <a:ext cx="8818709" cy="4073272"/>
          </a:xfrm>
          <a:prstGeom prst="rect">
            <a:avLst/>
          </a:prstGeom>
          <a:noFill/>
          <a:ln/>
          <a:effectLst/>
        </p:spPr>
      </p:pic>
      <p:sp>
        <p:nvSpPr>
          <p:cNvPr id="2" name="Title 1"/>
          <p:cNvSpPr>
            <a:spLocks noGrp="1"/>
          </p:cNvSpPr>
          <p:nvPr>
            <p:ph type="title"/>
          </p:nvPr>
        </p:nvSpPr>
        <p:spPr>
          <a:xfrm>
            <a:off x="76200" y="228600"/>
            <a:ext cx="7772400" cy="960438"/>
          </a:xfrm>
        </p:spPr>
        <p:txBody>
          <a:bodyPr/>
          <a:lstStyle/>
          <a:p>
            <a:r>
              <a:rPr lang="en-US" sz="3200" dirty="0" smtClean="0"/>
              <a:t>Handling the Reaction Forces</a:t>
            </a:r>
            <a:endParaRPr lang="en-US" sz="32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P_tmp.png"/>
          <p:cNvPicPr>
            <a:picLocks noChangeAspect="1"/>
          </p:cNvPicPr>
          <p:nvPr>
            <p:custDataLst>
              <p:tags r:id="rId1"/>
            </p:custDataLst>
          </p:nvPr>
        </p:nvPicPr>
        <p:blipFill>
          <a:blip r:embed="rId4" cstate="print"/>
          <a:stretch>
            <a:fillRect/>
          </a:stretch>
        </p:blipFill>
        <p:spPr bwMode="auto">
          <a:xfrm>
            <a:off x="304800" y="1972534"/>
            <a:ext cx="8630172" cy="4428266"/>
          </a:xfrm>
          <a:prstGeom prst="rect">
            <a:avLst/>
          </a:prstGeom>
          <a:noFill/>
          <a:ln/>
          <a:effectLst/>
        </p:spPr>
      </p:pic>
      <p:sp>
        <p:nvSpPr>
          <p:cNvPr id="2" name="Title 1"/>
          <p:cNvSpPr>
            <a:spLocks noGrp="1"/>
          </p:cNvSpPr>
          <p:nvPr>
            <p:ph type="title"/>
          </p:nvPr>
        </p:nvSpPr>
        <p:spPr>
          <a:xfrm>
            <a:off x="76200" y="228600"/>
            <a:ext cx="7772400" cy="960438"/>
          </a:xfrm>
        </p:spPr>
        <p:txBody>
          <a:bodyPr/>
          <a:lstStyle/>
          <a:p>
            <a:r>
              <a:rPr lang="en-US" sz="3200" dirty="0" smtClean="0"/>
              <a:t>Handling the Reaction Forces</a:t>
            </a:r>
            <a:br>
              <a:rPr lang="en-US" sz="3200" dirty="0" smtClean="0"/>
            </a:br>
            <a:r>
              <a:rPr lang="en-US" sz="2000" dirty="0" smtClean="0"/>
              <a:t>[Cntd.]</a:t>
            </a:r>
            <a:endParaRPr lang="en-US" sz="32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23</a:t>
            </a:fld>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P_tmp.png"/>
          <p:cNvPicPr>
            <a:picLocks noChangeAspect="1"/>
          </p:cNvPicPr>
          <p:nvPr>
            <p:custDataLst>
              <p:tags r:id="rId1"/>
            </p:custDataLst>
          </p:nvPr>
        </p:nvPicPr>
        <p:blipFill>
          <a:blip r:embed="rId4" cstate="print"/>
          <a:stretch>
            <a:fillRect/>
          </a:stretch>
        </p:blipFill>
        <p:spPr bwMode="auto">
          <a:xfrm>
            <a:off x="228600" y="2396574"/>
            <a:ext cx="8630641" cy="2937426"/>
          </a:xfrm>
          <a:prstGeom prst="rect">
            <a:avLst/>
          </a:prstGeom>
          <a:noFill/>
          <a:ln/>
          <a:effectLst/>
        </p:spPr>
      </p:pic>
      <p:sp>
        <p:nvSpPr>
          <p:cNvPr id="2" name="Title 1"/>
          <p:cNvSpPr>
            <a:spLocks noGrp="1"/>
          </p:cNvSpPr>
          <p:nvPr>
            <p:ph type="title"/>
          </p:nvPr>
        </p:nvSpPr>
        <p:spPr>
          <a:xfrm>
            <a:off x="76200" y="228600"/>
            <a:ext cx="7772400" cy="960438"/>
          </a:xfrm>
        </p:spPr>
        <p:txBody>
          <a:bodyPr/>
          <a:lstStyle/>
          <a:p>
            <a:r>
              <a:rPr lang="en-US" sz="3200" dirty="0" smtClean="0"/>
              <a:t>Handling the Reaction Forces</a:t>
            </a:r>
            <a:br>
              <a:rPr lang="en-US" sz="3200" dirty="0" smtClean="0"/>
            </a:br>
            <a:r>
              <a:rPr lang="en-US" sz="2000" dirty="0" smtClean="0"/>
              <a:t>[Cntd.]</a:t>
            </a:r>
            <a:endParaRPr lang="en-US" sz="32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24</a:t>
            </a:fld>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P_tmp.png"/>
          <p:cNvPicPr>
            <a:picLocks noChangeAspect="1"/>
          </p:cNvPicPr>
          <p:nvPr>
            <p:custDataLst>
              <p:tags r:id="rId1"/>
            </p:custDataLst>
          </p:nvPr>
        </p:nvPicPr>
        <p:blipFill>
          <a:blip r:embed="rId4" cstate="print"/>
          <a:stretch>
            <a:fillRect/>
          </a:stretch>
        </p:blipFill>
        <p:spPr bwMode="auto">
          <a:xfrm>
            <a:off x="409105" y="2396574"/>
            <a:ext cx="8269628" cy="3772848"/>
          </a:xfrm>
          <a:prstGeom prst="rect">
            <a:avLst/>
          </a:prstGeom>
          <a:noFill/>
          <a:ln/>
          <a:effectLst/>
        </p:spPr>
      </p:pic>
      <p:sp>
        <p:nvSpPr>
          <p:cNvPr id="2" name="Title 1"/>
          <p:cNvSpPr>
            <a:spLocks noGrp="1"/>
          </p:cNvSpPr>
          <p:nvPr>
            <p:ph type="title"/>
          </p:nvPr>
        </p:nvSpPr>
        <p:spPr>
          <a:xfrm>
            <a:off x="76200" y="228600"/>
            <a:ext cx="7772400" cy="960438"/>
          </a:xfrm>
        </p:spPr>
        <p:txBody>
          <a:bodyPr/>
          <a:lstStyle/>
          <a:p>
            <a:r>
              <a:rPr lang="en-US" sz="3200" dirty="0" smtClean="0"/>
              <a:t>Handling the Reaction Forces</a:t>
            </a:r>
            <a:br>
              <a:rPr lang="en-US" sz="3200" dirty="0" smtClean="0"/>
            </a:br>
            <a:r>
              <a:rPr lang="en-US" sz="2000" dirty="0" smtClean="0"/>
              <a:t>[Cntd.]</a:t>
            </a:r>
            <a:endParaRPr lang="en-US" sz="32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25</a:t>
            </a:fld>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P_tmp.png"/>
          <p:cNvPicPr>
            <a:picLocks noChangeAspect="1"/>
          </p:cNvPicPr>
          <p:nvPr>
            <p:custDataLst>
              <p:tags r:id="rId1"/>
            </p:custDataLst>
          </p:nvPr>
        </p:nvPicPr>
        <p:blipFill>
          <a:blip r:embed="rId4" cstate="print"/>
          <a:stretch>
            <a:fillRect/>
          </a:stretch>
        </p:blipFill>
        <p:spPr bwMode="auto">
          <a:xfrm>
            <a:off x="273527" y="2362200"/>
            <a:ext cx="8540784" cy="4338176"/>
          </a:xfrm>
          <a:prstGeom prst="rect">
            <a:avLst/>
          </a:prstGeom>
          <a:noFill/>
          <a:ln/>
          <a:effectLst/>
        </p:spPr>
      </p:pic>
      <p:sp>
        <p:nvSpPr>
          <p:cNvPr id="2" name="Title 1"/>
          <p:cNvSpPr>
            <a:spLocks noGrp="1"/>
          </p:cNvSpPr>
          <p:nvPr>
            <p:ph type="title"/>
          </p:nvPr>
        </p:nvSpPr>
        <p:spPr>
          <a:xfrm>
            <a:off x="76200" y="228600"/>
            <a:ext cx="7772400" cy="960438"/>
          </a:xfrm>
        </p:spPr>
        <p:txBody>
          <a:bodyPr/>
          <a:lstStyle/>
          <a:p>
            <a:r>
              <a:rPr lang="en-US" sz="3200" dirty="0" smtClean="0"/>
              <a:t>Handling the Reaction Forces</a:t>
            </a:r>
            <a:br>
              <a:rPr lang="en-US" sz="3200" dirty="0" smtClean="0"/>
            </a:br>
            <a:r>
              <a:rPr lang="en-US" sz="2000" dirty="0" smtClean="0"/>
              <a:t>[Cntd.]</a:t>
            </a:r>
            <a:endParaRPr lang="en-US" sz="32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26</a:t>
            </a:fld>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P_tmp.png"/>
          <p:cNvPicPr>
            <a:picLocks noChangeAspect="1"/>
          </p:cNvPicPr>
          <p:nvPr>
            <p:custDataLst>
              <p:tags r:id="rId1"/>
            </p:custDataLst>
          </p:nvPr>
        </p:nvPicPr>
        <p:blipFill>
          <a:blip r:embed="rId4" cstate="print"/>
          <a:stretch>
            <a:fillRect/>
          </a:stretch>
        </p:blipFill>
        <p:spPr bwMode="auto">
          <a:xfrm>
            <a:off x="227416" y="2362200"/>
            <a:ext cx="8633004" cy="3864309"/>
          </a:xfrm>
          <a:prstGeom prst="rect">
            <a:avLst/>
          </a:prstGeom>
          <a:noFill/>
          <a:ln/>
          <a:effectLst/>
        </p:spPr>
      </p:pic>
      <p:sp>
        <p:nvSpPr>
          <p:cNvPr id="2" name="Title 1"/>
          <p:cNvSpPr>
            <a:spLocks noGrp="1"/>
          </p:cNvSpPr>
          <p:nvPr>
            <p:ph type="title"/>
          </p:nvPr>
        </p:nvSpPr>
        <p:spPr>
          <a:xfrm>
            <a:off x="76200" y="228600"/>
            <a:ext cx="7772400" cy="960438"/>
          </a:xfrm>
        </p:spPr>
        <p:txBody>
          <a:bodyPr/>
          <a:lstStyle/>
          <a:p>
            <a:r>
              <a:rPr lang="en-US" sz="3200" dirty="0" smtClean="0"/>
              <a:t>Handling the Reaction Forces:</a:t>
            </a:r>
            <a:br>
              <a:rPr lang="en-US" sz="3200" dirty="0" smtClean="0"/>
            </a:br>
            <a:r>
              <a:rPr lang="en-US" sz="3200" dirty="0" smtClean="0"/>
              <a:t>Applying Lagrange Multiplier Theorem</a:t>
            </a:r>
            <a:endParaRPr lang="en-US" sz="32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27</a:t>
            </a:fld>
            <a:endParaRPr lang="en-U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P_tmp.png"/>
          <p:cNvPicPr>
            <a:picLocks noChangeAspect="1"/>
          </p:cNvPicPr>
          <p:nvPr>
            <p:custDataLst>
              <p:tags r:id="rId1"/>
            </p:custDataLst>
          </p:nvPr>
        </p:nvPicPr>
        <p:blipFill>
          <a:blip r:embed="rId4" cstate="print"/>
          <a:stretch>
            <a:fillRect/>
          </a:stretch>
        </p:blipFill>
        <p:spPr bwMode="auto">
          <a:xfrm>
            <a:off x="152796" y="1600200"/>
            <a:ext cx="8838252" cy="4853418"/>
          </a:xfrm>
          <a:prstGeom prst="rect">
            <a:avLst/>
          </a:prstGeom>
          <a:noFill/>
          <a:ln/>
          <a:effectLst/>
        </p:spPr>
      </p:pic>
      <p:sp>
        <p:nvSpPr>
          <p:cNvPr id="2" name="Title 1"/>
          <p:cNvSpPr>
            <a:spLocks noGrp="1"/>
          </p:cNvSpPr>
          <p:nvPr>
            <p:ph type="title"/>
          </p:nvPr>
        </p:nvSpPr>
        <p:spPr>
          <a:xfrm>
            <a:off x="76200" y="228600"/>
            <a:ext cx="7772400" cy="960438"/>
          </a:xfrm>
        </p:spPr>
        <p:txBody>
          <a:bodyPr/>
          <a:lstStyle/>
          <a:p>
            <a:r>
              <a:rPr lang="en-US" sz="3200" dirty="0" smtClean="0"/>
              <a:t>Comments on the Newton-Euler Form of the EOM</a:t>
            </a:r>
            <a:endParaRPr lang="en-US" sz="32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28</a:t>
            </a:fld>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P_tmp.png"/>
          <p:cNvPicPr>
            <a:picLocks noChangeAspect="1"/>
          </p:cNvPicPr>
          <p:nvPr>
            <p:custDataLst>
              <p:tags r:id="rId1"/>
            </p:custDataLst>
          </p:nvPr>
        </p:nvPicPr>
        <p:blipFill>
          <a:blip r:embed="rId4" cstate="print"/>
          <a:stretch>
            <a:fillRect/>
          </a:stretch>
        </p:blipFill>
        <p:spPr bwMode="auto">
          <a:xfrm>
            <a:off x="176599" y="2425126"/>
            <a:ext cx="8739253" cy="3823670"/>
          </a:xfrm>
          <a:prstGeom prst="rect">
            <a:avLst/>
          </a:prstGeom>
          <a:noFill/>
          <a:ln/>
          <a:effectLst/>
        </p:spPr>
      </p:pic>
      <p:sp>
        <p:nvSpPr>
          <p:cNvPr id="2" name="Title 1"/>
          <p:cNvSpPr>
            <a:spLocks noGrp="1"/>
          </p:cNvSpPr>
          <p:nvPr>
            <p:ph type="title"/>
          </p:nvPr>
        </p:nvSpPr>
        <p:spPr>
          <a:xfrm>
            <a:off x="76200" y="228600"/>
            <a:ext cx="7772400" cy="1371600"/>
          </a:xfrm>
        </p:spPr>
        <p:txBody>
          <a:bodyPr/>
          <a:lstStyle/>
          <a:p>
            <a:r>
              <a:rPr lang="en-US" sz="3200" dirty="0" smtClean="0"/>
              <a:t>Augmenting the EOM.</a:t>
            </a:r>
            <a:br>
              <a:rPr lang="en-US" sz="3200" dirty="0" smtClean="0"/>
            </a:br>
            <a:r>
              <a:rPr lang="en-US" sz="3200" dirty="0" smtClean="0"/>
              <a:t>The Complete Picture.</a:t>
            </a:r>
            <a:endParaRPr lang="en-US" sz="20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29</a:t>
            </a:fld>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Visualization</a:t>
            </a:r>
            <a:endParaRPr lang="en-US" dirty="0"/>
          </a:p>
        </p:txBody>
      </p:sp>
      <p:sp>
        <p:nvSpPr>
          <p:cNvPr id="3" name="Content Placeholder 2"/>
          <p:cNvSpPr>
            <a:spLocks noGrp="1"/>
          </p:cNvSpPr>
          <p:nvPr>
            <p:ph idx="1"/>
          </p:nvPr>
        </p:nvSpPr>
        <p:spPr>
          <a:xfrm>
            <a:off x="2895600" y="3048000"/>
            <a:ext cx="2895600" cy="1100137"/>
          </a:xfrm>
        </p:spPr>
        <p:txBody>
          <a:bodyPr/>
          <a:lstStyle/>
          <a:p>
            <a:pPr algn="ctr">
              <a:buNone/>
            </a:pPr>
            <a:endParaRPr lang="en-US" dirty="0" smtClean="0"/>
          </a:p>
          <a:p>
            <a:pPr algn="ctr">
              <a:buNone/>
            </a:pPr>
            <a:r>
              <a:rPr lang="en-US" sz="2400" dirty="0" smtClean="0"/>
              <a:t>Hammad Mazhar</a:t>
            </a:r>
            <a:endParaRPr lang="en-US" sz="24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3</a:t>
            </a:fld>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TP_tmp.png"/>
          <p:cNvPicPr>
            <a:picLocks noChangeAspect="1"/>
          </p:cNvPicPr>
          <p:nvPr>
            <p:custDataLst>
              <p:tags r:id="rId1"/>
            </p:custDataLst>
          </p:nvPr>
        </p:nvPicPr>
        <p:blipFill>
          <a:blip r:embed="rId10" cstate="print"/>
          <a:stretch>
            <a:fillRect/>
          </a:stretch>
        </p:blipFill>
        <p:spPr bwMode="auto">
          <a:xfrm>
            <a:off x="457200" y="1905000"/>
            <a:ext cx="8398345" cy="442019"/>
          </a:xfrm>
          <a:prstGeom prst="rect">
            <a:avLst/>
          </a:prstGeom>
          <a:noFill/>
          <a:ln/>
          <a:effectLst/>
        </p:spPr>
      </p:pic>
      <p:sp>
        <p:nvSpPr>
          <p:cNvPr id="2" name="Title 1"/>
          <p:cNvSpPr>
            <a:spLocks noGrp="1"/>
          </p:cNvSpPr>
          <p:nvPr>
            <p:ph type="title"/>
          </p:nvPr>
        </p:nvSpPr>
        <p:spPr>
          <a:xfrm>
            <a:off x="152400" y="457200"/>
            <a:ext cx="7772400" cy="685800"/>
          </a:xfrm>
        </p:spPr>
        <p:txBody>
          <a:bodyPr/>
          <a:lstStyle/>
          <a:p>
            <a:r>
              <a:rPr lang="en-US" sz="2800" dirty="0" smtClean="0"/>
              <a:t>Recovering The Reaction Forces/Torques</a:t>
            </a:r>
            <a:endParaRPr lang="en-US" sz="18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30</a:t>
            </a:fld>
            <a:endParaRPr lang="en-US" altLang="en-US"/>
          </a:p>
        </p:txBody>
      </p:sp>
      <p:pic>
        <p:nvPicPr>
          <p:cNvPr id="7" name="Picture 6" descr="TP_tmp.png"/>
          <p:cNvPicPr>
            <a:picLocks noChangeAspect="1"/>
          </p:cNvPicPr>
          <p:nvPr>
            <p:custDataLst>
              <p:tags r:id="rId2"/>
            </p:custDataLst>
          </p:nvPr>
        </p:nvPicPr>
        <p:blipFill>
          <a:blip r:embed="rId11" cstate="print"/>
          <a:stretch>
            <a:fillRect/>
          </a:stretch>
        </p:blipFill>
        <p:spPr>
          <a:xfrm>
            <a:off x="5181600" y="5356855"/>
            <a:ext cx="3912115" cy="586745"/>
          </a:xfrm>
          <a:prstGeom prst="rect">
            <a:avLst/>
          </a:prstGeom>
        </p:spPr>
      </p:pic>
      <p:pic>
        <p:nvPicPr>
          <p:cNvPr id="13" name="Picture 12" descr="TP_tmp.png"/>
          <p:cNvPicPr>
            <a:picLocks noChangeAspect="1"/>
          </p:cNvPicPr>
          <p:nvPr>
            <p:custDataLst>
              <p:tags r:id="rId3"/>
            </p:custDataLst>
          </p:nvPr>
        </p:nvPicPr>
        <p:blipFill>
          <a:blip r:embed="rId12" cstate="print"/>
          <a:stretch>
            <a:fillRect/>
          </a:stretch>
        </p:blipFill>
        <p:spPr bwMode="auto">
          <a:xfrm>
            <a:off x="5815982" y="3276600"/>
            <a:ext cx="2592239" cy="586812"/>
          </a:xfrm>
          <a:prstGeom prst="rect">
            <a:avLst/>
          </a:prstGeom>
          <a:noFill/>
          <a:ln/>
          <a:effectLst/>
        </p:spPr>
      </p:pic>
      <p:pic>
        <p:nvPicPr>
          <p:cNvPr id="16" name="Picture 15" descr="TP_tmp.png"/>
          <p:cNvPicPr>
            <a:picLocks noChangeAspect="1"/>
          </p:cNvPicPr>
          <p:nvPr>
            <p:custDataLst>
              <p:tags r:id="rId4"/>
            </p:custDataLst>
          </p:nvPr>
        </p:nvPicPr>
        <p:blipFill>
          <a:blip r:embed="rId13" cstate="print"/>
          <a:stretch>
            <a:fillRect/>
          </a:stretch>
        </p:blipFill>
        <p:spPr>
          <a:xfrm>
            <a:off x="1475664" y="2590801"/>
            <a:ext cx="3248736" cy="1666764"/>
          </a:xfrm>
          <a:prstGeom prst="rect">
            <a:avLst/>
          </a:prstGeom>
        </p:spPr>
      </p:pic>
      <p:pic>
        <p:nvPicPr>
          <p:cNvPr id="18" name="Picture 17" descr="TP_tmp.png"/>
          <p:cNvPicPr>
            <a:picLocks noChangeAspect="1"/>
          </p:cNvPicPr>
          <p:nvPr>
            <p:custDataLst>
              <p:tags r:id="rId5"/>
            </p:custDataLst>
          </p:nvPr>
        </p:nvPicPr>
        <p:blipFill>
          <a:blip r:embed="rId14" cstate="print"/>
          <a:stretch>
            <a:fillRect/>
          </a:stretch>
        </p:blipFill>
        <p:spPr>
          <a:xfrm>
            <a:off x="76200" y="4724400"/>
            <a:ext cx="4724400" cy="1540208"/>
          </a:xfrm>
          <a:prstGeom prst="rect">
            <a:avLst/>
          </a:prstGeom>
        </p:spPr>
      </p:pic>
      <p:pic>
        <p:nvPicPr>
          <p:cNvPr id="23" name="Picture 22" descr="TP_tmp.png"/>
          <p:cNvPicPr>
            <a:picLocks noChangeAspect="1"/>
          </p:cNvPicPr>
          <p:nvPr>
            <p:custDataLst>
              <p:tags r:id="rId6"/>
            </p:custDataLst>
          </p:nvPr>
        </p:nvPicPr>
        <p:blipFill>
          <a:blip r:embed="rId15" cstate="print"/>
          <a:stretch>
            <a:fillRect/>
          </a:stretch>
        </p:blipFill>
        <p:spPr>
          <a:xfrm>
            <a:off x="5105400" y="3352800"/>
            <a:ext cx="326292" cy="228600"/>
          </a:xfrm>
          <a:prstGeom prst="rect">
            <a:avLst/>
          </a:prstGeom>
        </p:spPr>
      </p:pic>
      <p:pic>
        <p:nvPicPr>
          <p:cNvPr id="24" name="Picture 23" descr="TP_tmp.png"/>
          <p:cNvPicPr>
            <a:picLocks noChangeAspect="1"/>
          </p:cNvPicPr>
          <p:nvPr>
            <p:custDataLst>
              <p:tags r:id="rId7"/>
            </p:custDataLst>
          </p:nvPr>
        </p:nvPicPr>
        <p:blipFill>
          <a:blip r:embed="rId15" cstate="print"/>
          <a:stretch>
            <a:fillRect/>
          </a:stretch>
        </p:blipFill>
        <p:spPr>
          <a:xfrm>
            <a:off x="4800600" y="5410200"/>
            <a:ext cx="326292" cy="2286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P_tmp.png"/>
          <p:cNvPicPr>
            <a:picLocks noChangeAspect="1"/>
          </p:cNvPicPr>
          <p:nvPr>
            <p:custDataLst>
              <p:tags r:id="rId1"/>
            </p:custDataLst>
          </p:nvPr>
        </p:nvPicPr>
        <p:blipFill>
          <a:blip r:embed="rId4" cstate="print"/>
          <a:stretch>
            <a:fillRect/>
          </a:stretch>
        </p:blipFill>
        <p:spPr bwMode="auto">
          <a:xfrm>
            <a:off x="174998" y="2286000"/>
            <a:ext cx="8742446" cy="4261730"/>
          </a:xfrm>
          <a:prstGeom prst="rect">
            <a:avLst/>
          </a:prstGeom>
          <a:noFill/>
          <a:ln/>
          <a:effectLst/>
        </p:spPr>
      </p:pic>
      <p:sp>
        <p:nvSpPr>
          <p:cNvPr id="2" name="Title 1"/>
          <p:cNvSpPr>
            <a:spLocks noGrp="1"/>
          </p:cNvSpPr>
          <p:nvPr>
            <p:ph type="title"/>
          </p:nvPr>
        </p:nvSpPr>
        <p:spPr>
          <a:xfrm>
            <a:off x="76200" y="381000"/>
            <a:ext cx="7772400" cy="1066800"/>
          </a:xfrm>
        </p:spPr>
        <p:txBody>
          <a:bodyPr/>
          <a:lstStyle/>
          <a:p>
            <a:r>
              <a:rPr lang="en-US" sz="2800" dirty="0" smtClean="0"/>
              <a:t>Recovering The Reaction Forces/Torques</a:t>
            </a:r>
            <a:br>
              <a:rPr lang="en-US" sz="2800" dirty="0" smtClean="0"/>
            </a:br>
            <a:r>
              <a:rPr lang="en-US" sz="2400" dirty="0" smtClean="0"/>
              <a:t>[Cntd.]</a:t>
            </a:r>
            <a:endParaRPr lang="en-US" sz="18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31</a:t>
            </a:fld>
            <a:endParaRPr lang="en-US"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P_tmp.png"/>
          <p:cNvPicPr>
            <a:picLocks noChangeAspect="1"/>
          </p:cNvPicPr>
          <p:nvPr>
            <p:custDataLst>
              <p:tags r:id="rId1"/>
            </p:custDataLst>
          </p:nvPr>
        </p:nvPicPr>
        <p:blipFill>
          <a:blip r:embed="rId4" cstate="print"/>
          <a:stretch>
            <a:fillRect/>
          </a:stretch>
        </p:blipFill>
        <p:spPr bwMode="auto">
          <a:xfrm>
            <a:off x="186352" y="2286000"/>
            <a:ext cx="8719735" cy="3824883"/>
          </a:xfrm>
          <a:prstGeom prst="rect">
            <a:avLst/>
          </a:prstGeom>
          <a:noFill/>
          <a:ln/>
          <a:effectLst/>
        </p:spPr>
      </p:pic>
      <p:sp>
        <p:nvSpPr>
          <p:cNvPr id="2" name="Title 1"/>
          <p:cNvSpPr>
            <a:spLocks noGrp="1"/>
          </p:cNvSpPr>
          <p:nvPr>
            <p:ph type="title"/>
          </p:nvPr>
        </p:nvSpPr>
        <p:spPr>
          <a:xfrm>
            <a:off x="76200" y="457200"/>
            <a:ext cx="7772400" cy="762000"/>
          </a:xfrm>
        </p:spPr>
        <p:txBody>
          <a:bodyPr/>
          <a:lstStyle/>
          <a:p>
            <a:r>
              <a:rPr lang="en-US" sz="2800" dirty="0" smtClean="0"/>
              <a:t>Comments on the Reaction Forces/Torques</a:t>
            </a:r>
            <a:endParaRPr lang="en-US" sz="18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32</a:t>
            </a:fld>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Goals</a:t>
            </a:r>
            <a:endParaRPr lang="en-US" dirty="0"/>
          </a:p>
        </p:txBody>
      </p:sp>
      <p:sp>
        <p:nvSpPr>
          <p:cNvPr id="2" name="Content Placeholder 1"/>
          <p:cNvSpPr>
            <a:spLocks noGrp="1"/>
          </p:cNvSpPr>
          <p:nvPr>
            <p:ph idx="1"/>
          </p:nvPr>
        </p:nvSpPr>
        <p:spPr/>
        <p:txBody>
          <a:bodyPr/>
          <a:lstStyle/>
          <a:p>
            <a:r>
              <a:rPr lang="en-US" dirty="0" smtClean="0"/>
              <a:t>A nice way to view a simulation</a:t>
            </a:r>
          </a:p>
          <a:p>
            <a:endParaRPr lang="en-US" dirty="0" smtClean="0"/>
          </a:p>
          <a:p>
            <a:r>
              <a:rPr lang="en-US" dirty="0" smtClean="0"/>
              <a:t>Provide a means to look at data from different angles</a:t>
            </a:r>
          </a:p>
          <a:p>
            <a:endParaRPr lang="en-US" dirty="0" smtClean="0"/>
          </a:p>
          <a:p>
            <a:r>
              <a:rPr lang="en-US" dirty="0" smtClean="0"/>
              <a:t>Post process visuals</a:t>
            </a:r>
          </a:p>
          <a:p>
            <a:pPr>
              <a:buNone/>
            </a:pPr>
            <a:endParaRPr lang="en-US" dirty="0"/>
          </a:p>
        </p:txBody>
      </p:sp>
      <p:sp>
        <p:nvSpPr>
          <p:cNvPr id="4" name="Slide Number Placeholder 3"/>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4</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Workflow</a:t>
            </a:r>
            <a:endParaRPr lang="en-US" dirty="0"/>
          </a:p>
        </p:txBody>
      </p:sp>
      <p:sp>
        <p:nvSpPr>
          <p:cNvPr id="2" name="Content Placeholder 1"/>
          <p:cNvSpPr>
            <a:spLocks noGrp="1"/>
          </p:cNvSpPr>
          <p:nvPr>
            <p:ph idx="1"/>
          </p:nvPr>
        </p:nvSpPr>
        <p:spPr/>
        <p:txBody>
          <a:bodyPr>
            <a:normAutofit/>
          </a:bodyPr>
          <a:lstStyle/>
          <a:p>
            <a:r>
              <a:rPr lang="en-US" dirty="0" smtClean="0"/>
              <a:t>Generate Data	[Simulation Engine]</a:t>
            </a:r>
          </a:p>
          <a:p>
            <a:endParaRPr lang="en-US" dirty="0" smtClean="0"/>
          </a:p>
          <a:p>
            <a:r>
              <a:rPr lang="en-US" dirty="0" smtClean="0"/>
              <a:t>Create Geometry	[</a:t>
            </a:r>
            <a:r>
              <a:rPr lang="en-US" dirty="0" err="1" smtClean="0"/>
              <a:t>Solidworks</a:t>
            </a:r>
            <a:r>
              <a:rPr lang="en-US" dirty="0" smtClean="0"/>
              <a:t>, Maya, Blender…]</a:t>
            </a:r>
          </a:p>
          <a:p>
            <a:endParaRPr lang="en-US" dirty="0" smtClean="0"/>
          </a:p>
          <a:p>
            <a:r>
              <a:rPr lang="en-US" dirty="0" smtClean="0"/>
              <a:t>Convert Geometry	[Ogre mesh converter, Ogre </a:t>
            </a:r>
            <a:r>
              <a:rPr lang="en-US" dirty="0" err="1" smtClean="0"/>
              <a:t>XMLConverter</a:t>
            </a:r>
            <a:r>
              <a:rPr lang="en-US" dirty="0" smtClean="0"/>
              <a:t>]</a:t>
            </a:r>
          </a:p>
          <a:p>
            <a:endParaRPr lang="en-US" dirty="0" smtClean="0"/>
          </a:p>
          <a:p>
            <a:r>
              <a:rPr lang="en-US" dirty="0" smtClean="0"/>
              <a:t>Create Input File	</a:t>
            </a:r>
          </a:p>
          <a:p>
            <a:pPr>
              <a:buNone/>
            </a:pPr>
            <a:endParaRPr lang="en-US" dirty="0" smtClean="0"/>
          </a:p>
          <a:p>
            <a:r>
              <a:rPr lang="en-US" dirty="0" smtClean="0"/>
              <a:t>View Simulation</a:t>
            </a:r>
          </a:p>
          <a:p>
            <a:endParaRPr lang="en-US" dirty="0" smtClean="0"/>
          </a:p>
          <a:p>
            <a:r>
              <a:rPr lang="en-US" dirty="0" smtClean="0"/>
              <a:t>Render Simulation	[Virtual Dub, </a:t>
            </a:r>
            <a:r>
              <a:rPr lang="en-US" dirty="0" err="1" smtClean="0"/>
              <a:t>Divx</a:t>
            </a:r>
            <a:r>
              <a:rPr lang="en-US" dirty="0" smtClean="0"/>
              <a:t>]</a:t>
            </a:r>
          </a:p>
        </p:txBody>
      </p:sp>
      <p:sp>
        <p:nvSpPr>
          <p:cNvPr id="4" name="Slide Number Placeholder 3"/>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5</a:t>
            </a:fld>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7543800" cy="960438"/>
          </a:xfrm>
        </p:spPr>
        <p:txBody>
          <a:bodyPr/>
          <a:lstStyle/>
          <a:p>
            <a:r>
              <a:rPr lang="en-US" dirty="0" smtClean="0"/>
              <a:t>Step 1: Data Collection</a:t>
            </a:r>
            <a:endParaRPr lang="en-US" dirty="0"/>
          </a:p>
        </p:txBody>
      </p:sp>
      <p:sp>
        <p:nvSpPr>
          <p:cNvPr id="2" name="Content Placeholder 1"/>
          <p:cNvSpPr>
            <a:spLocks noGrp="1"/>
          </p:cNvSpPr>
          <p:nvPr>
            <p:ph idx="1"/>
          </p:nvPr>
        </p:nvSpPr>
        <p:spPr>
          <a:xfrm>
            <a:off x="457200" y="1719263"/>
            <a:ext cx="8382000" cy="4411662"/>
          </a:xfrm>
        </p:spPr>
        <p:txBody>
          <a:bodyPr>
            <a:normAutofit/>
          </a:bodyPr>
          <a:lstStyle/>
          <a:p>
            <a:r>
              <a:rPr lang="en-US" dirty="0" smtClean="0"/>
              <a:t>Store simulation data to file</a:t>
            </a:r>
          </a:p>
          <a:p>
            <a:pPr lvl="1"/>
            <a:r>
              <a:rPr lang="en-US" dirty="0" smtClean="0"/>
              <a:t>“data” means the collection of values (numbers) assumed by the generalized coordinates at each time step</a:t>
            </a:r>
          </a:p>
          <a:p>
            <a:pPr lvl="1"/>
            <a:r>
              <a:rPr lang="en-US" dirty="0" smtClean="0"/>
              <a:t>“data” to be generated as an outcome of Kinematics or Dynamics analysis</a:t>
            </a:r>
          </a:p>
          <a:p>
            <a:endParaRPr lang="en-US" dirty="0" smtClean="0"/>
          </a:p>
          <a:p>
            <a:r>
              <a:rPr lang="en-US" dirty="0" smtClean="0"/>
              <a:t>Need to meet minimum requirements</a:t>
            </a:r>
          </a:p>
          <a:p>
            <a:pPr lvl="1"/>
            <a:r>
              <a:rPr lang="en-US" dirty="0" smtClean="0"/>
              <a:t>Positions of all objects</a:t>
            </a:r>
          </a:p>
          <a:p>
            <a:pPr lvl="1"/>
            <a:r>
              <a:rPr lang="en-US" dirty="0" smtClean="0"/>
              <a:t>Euler Parameters of all objects</a:t>
            </a:r>
          </a:p>
          <a:p>
            <a:pPr lvl="2"/>
            <a:r>
              <a:rPr lang="en-US" dirty="0" smtClean="0"/>
              <a:t>(Prevents </a:t>
            </a:r>
            <a:r>
              <a:rPr lang="en-US" dirty="0" err="1" smtClean="0"/>
              <a:t>Gimbal</a:t>
            </a:r>
            <a:r>
              <a:rPr lang="en-US" dirty="0" smtClean="0"/>
              <a:t> lock)</a:t>
            </a:r>
          </a:p>
          <a:p>
            <a:endParaRPr lang="en-US" dirty="0" smtClean="0"/>
          </a:p>
          <a:p>
            <a:r>
              <a:rPr lang="en-US" dirty="0" smtClean="0"/>
              <a:t>One file per frame:	pos000.dat, pos001.dat, etc</a:t>
            </a:r>
          </a:p>
          <a:p>
            <a:r>
              <a:rPr lang="en-US" dirty="0" smtClean="0"/>
              <a:t>One object per line</a:t>
            </a:r>
          </a:p>
        </p:txBody>
      </p:sp>
      <p:sp>
        <p:nvSpPr>
          <p:cNvPr id="4" name="Slide Number Placeholder 3"/>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6</a:t>
            </a:fld>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pos23.dat</a:t>
            </a:r>
            <a:endParaRPr lang="en-US" dirty="0"/>
          </a:p>
        </p:txBody>
      </p:sp>
      <p:sp>
        <p:nvSpPr>
          <p:cNvPr id="2" name="Content Placeholder 1"/>
          <p:cNvSpPr>
            <a:spLocks noGrp="1"/>
          </p:cNvSpPr>
          <p:nvPr>
            <p:ph idx="1"/>
          </p:nvPr>
        </p:nvSpPr>
        <p:spPr/>
        <p:txBody>
          <a:bodyPr>
            <a:normAutofit fontScale="62500" lnSpcReduction="20000"/>
          </a:bodyPr>
          <a:lstStyle/>
          <a:p>
            <a:pPr>
              <a:buNone/>
            </a:pPr>
            <a:r>
              <a:rPr lang="en-US" b="1" dirty="0" smtClean="0">
                <a:latin typeface="Courier New" pitchFamily="49" charset="0"/>
                <a:cs typeface="Courier New" pitchFamily="49" charset="0"/>
              </a:rPr>
              <a:t>1, 20, -0.25, 0, 0, 0, 0, 0, 		[#, x, y, z, e0, e1, e2, e3]</a:t>
            </a:r>
          </a:p>
          <a:p>
            <a:pPr>
              <a:buNone/>
            </a:pPr>
            <a:r>
              <a:rPr lang="en-US" b="1" dirty="0" smtClean="0">
                <a:latin typeface="Courier New" pitchFamily="49" charset="0"/>
                <a:cs typeface="Courier New" pitchFamily="49" charset="0"/>
              </a:rPr>
              <a:t>2, 0, 2.5, 0, 0, 0, 0, 0, </a:t>
            </a:r>
          </a:p>
          <a:p>
            <a:pPr>
              <a:buNone/>
            </a:pPr>
            <a:r>
              <a:rPr lang="en-US" b="1" dirty="0" smtClean="0">
                <a:latin typeface="Courier New" pitchFamily="49" charset="0"/>
                <a:cs typeface="Courier New" pitchFamily="49" charset="0"/>
              </a:rPr>
              <a:t>3, 40, 2.5, 0, 0, 0, 0, 0, </a:t>
            </a:r>
          </a:p>
          <a:p>
            <a:pPr>
              <a:buNone/>
            </a:pPr>
            <a:r>
              <a:rPr lang="en-US" b="1" dirty="0" smtClean="0">
                <a:latin typeface="Courier New" pitchFamily="49" charset="0"/>
                <a:cs typeface="Courier New" pitchFamily="49" charset="0"/>
              </a:rPr>
              <a:t>4, 20, 2.5, -40, 0, 0, 0, 0, </a:t>
            </a:r>
          </a:p>
          <a:p>
            <a:pPr>
              <a:buNone/>
            </a:pPr>
            <a:r>
              <a:rPr lang="en-US" b="1" dirty="0" smtClean="0">
                <a:latin typeface="Courier New" pitchFamily="49" charset="0"/>
                <a:cs typeface="Courier New" pitchFamily="49" charset="0"/>
              </a:rPr>
              <a:t>5, 20, 2.5, 40, 0, 0, 0, 0, </a:t>
            </a:r>
          </a:p>
          <a:p>
            <a:pPr>
              <a:buNone/>
            </a:pPr>
            <a:r>
              <a:rPr lang="en-US" b="1" dirty="0" smtClean="0">
                <a:latin typeface="Courier New" pitchFamily="49" charset="0"/>
                <a:cs typeface="Courier New" pitchFamily="49" charset="0"/>
              </a:rPr>
              <a:t>6, -33.775, 25, 0, 0.965926, 0, 0, -0.258819, </a:t>
            </a:r>
          </a:p>
          <a:p>
            <a:pPr>
              <a:buNone/>
            </a:pPr>
            <a:r>
              <a:rPr lang="en-US" b="1" dirty="0" smtClean="0">
                <a:latin typeface="Courier New" pitchFamily="49" charset="0"/>
                <a:cs typeface="Courier New" pitchFamily="49" charset="0"/>
              </a:rPr>
              <a:t>7, -32.525, 27.1651, 39, 0.965926, 0, 0, -0.258819, </a:t>
            </a:r>
          </a:p>
          <a:p>
            <a:pPr>
              <a:buNone/>
            </a:pPr>
            <a:r>
              <a:rPr lang="en-US" b="1" dirty="0" smtClean="0">
                <a:latin typeface="Courier New" pitchFamily="49" charset="0"/>
                <a:cs typeface="Courier New" pitchFamily="49" charset="0"/>
              </a:rPr>
              <a:t>8, -32.525, 27.1651, -39, 0.965926, 0, 0, -0.258819, </a:t>
            </a:r>
          </a:p>
          <a:p>
            <a:pPr>
              <a:buNone/>
            </a:pPr>
            <a:r>
              <a:rPr lang="en-US" b="1" dirty="0" smtClean="0">
                <a:latin typeface="Courier New" pitchFamily="49" charset="0"/>
                <a:cs typeface="Courier New" pitchFamily="49" charset="0"/>
              </a:rPr>
              <a:t>9, 33.775, 50, 0, 0.965926, 0, 0, 0.258819, </a:t>
            </a:r>
          </a:p>
          <a:p>
            <a:pPr>
              <a:buNone/>
            </a:pPr>
            <a:r>
              <a:rPr lang="en-US" b="1" dirty="0" smtClean="0">
                <a:latin typeface="Courier New" pitchFamily="49" charset="0"/>
                <a:cs typeface="Courier New" pitchFamily="49" charset="0"/>
              </a:rPr>
              <a:t>10, 32.525, 52.1651, 20, 0.965926, 0, 0, 0.258819, </a:t>
            </a:r>
          </a:p>
          <a:p>
            <a:pPr>
              <a:buNone/>
            </a:pPr>
            <a:r>
              <a:rPr lang="en-US" b="1" dirty="0" smtClean="0">
                <a:latin typeface="Courier New" pitchFamily="49" charset="0"/>
                <a:cs typeface="Courier New" pitchFamily="49" charset="0"/>
              </a:rPr>
              <a:t>11, 32.525, 52.1651, -20, 0.965926, 0, 0, 0.258819, </a:t>
            </a:r>
          </a:p>
          <a:p>
            <a:pPr>
              <a:buNone/>
            </a:pPr>
            <a:r>
              <a:rPr lang="en-US" b="1" dirty="0" smtClean="0">
                <a:latin typeface="Courier New" pitchFamily="49" charset="0"/>
                <a:cs typeface="Courier New" pitchFamily="49" charset="0"/>
              </a:rPr>
              <a:t>12, 5.08655, 1.47155, -6.50457, -0.543056, -0.465413, -0.105751, -0.690878, </a:t>
            </a:r>
          </a:p>
          <a:p>
            <a:pPr>
              <a:buNone/>
            </a:pPr>
            <a:r>
              <a:rPr lang="en-US" b="1" dirty="0" smtClean="0">
                <a:latin typeface="Courier New" pitchFamily="49" charset="0"/>
                <a:cs typeface="Courier New" pitchFamily="49" charset="0"/>
              </a:rPr>
              <a:t>13, 10.0644, 0.358719, 28.176, -0.463821, 0.413781, 0.366809, -0.692184, </a:t>
            </a:r>
          </a:p>
          <a:p>
            <a:pPr>
              <a:buNone/>
            </a:pPr>
            <a:r>
              <a:rPr lang="en-US" b="1" dirty="0" smtClean="0">
                <a:latin typeface="Courier New" pitchFamily="49" charset="0"/>
                <a:cs typeface="Courier New" pitchFamily="49" charset="0"/>
              </a:rPr>
              <a:t>14, 10.3082, 0.398135, -21.7696, -0.687234, -0.217201, -0.692418, -0.0328985, </a:t>
            </a:r>
          </a:p>
          <a:p>
            <a:pPr>
              <a:buNone/>
            </a:pPr>
            <a:r>
              <a:rPr lang="en-US" b="1" dirty="0" smtClean="0">
                <a:latin typeface="Courier New" pitchFamily="49" charset="0"/>
                <a:cs typeface="Courier New" pitchFamily="49" charset="0"/>
              </a:rPr>
              <a:t>15, -0.708364, 6.53418, -18.624, -0.310487, -0.0341572, 0.00743839, -0.949934, </a:t>
            </a:r>
          </a:p>
          <a:p>
            <a:pPr>
              <a:buNone/>
            </a:pPr>
            <a:r>
              <a:rPr lang="en-US" b="1" dirty="0" smtClean="0">
                <a:latin typeface="Courier New" pitchFamily="49" charset="0"/>
                <a:cs typeface="Courier New" pitchFamily="49" charset="0"/>
              </a:rPr>
              <a:t>16, -2.05941, 8.52682, -13.7048, -0.743404, 0.308513, -0.370145, -0.463861, </a:t>
            </a:r>
          </a:p>
          <a:p>
            <a:pPr>
              <a:buNone/>
            </a:pPr>
            <a:r>
              <a:rPr lang="en-US" b="1" dirty="0" smtClean="0">
                <a:latin typeface="Courier New" pitchFamily="49" charset="0"/>
                <a:cs typeface="Courier New" pitchFamily="49" charset="0"/>
              </a:rPr>
              <a:t>17, 27.2258, 0.316766, -23.067, 0.505163, 0.00571037, 0.858919, -0.0839137, </a:t>
            </a:r>
          </a:p>
          <a:p>
            <a:pPr>
              <a:buNone/>
            </a:pPr>
            <a:r>
              <a:rPr lang="en-US" b="1" dirty="0" smtClean="0">
                <a:latin typeface="Courier New" pitchFamily="49" charset="0"/>
                <a:cs typeface="Courier New" pitchFamily="49" charset="0"/>
              </a:rPr>
              <a:t>18, -1.00176, 7.0769, 3.75132, 0.76269, -0.0641002, 0.475516, 0.433679, </a:t>
            </a:r>
          </a:p>
          <a:p>
            <a:pPr>
              <a:buNone/>
            </a:pPr>
            <a:r>
              <a:rPr lang="en-US" b="1" dirty="0" smtClean="0">
                <a:latin typeface="Courier New" pitchFamily="49" charset="0"/>
                <a:cs typeface="Courier New" pitchFamily="49" charset="0"/>
              </a:rPr>
              <a:t>19, 17.1133, 0.706114, -13.3631, -0.556282, 0.61313, 0.260976, -0.496504, </a:t>
            </a:r>
          </a:p>
          <a:p>
            <a:pPr>
              <a:buNone/>
            </a:pPr>
            <a:r>
              <a:rPr lang="en-US" b="1" dirty="0" smtClean="0">
                <a:latin typeface="Courier New" pitchFamily="49" charset="0"/>
                <a:cs typeface="Courier New" pitchFamily="49" charset="0"/>
              </a:rPr>
              <a:t>20, -5.51988, 9.85426, -13.7024, -0.165998, -0.255, -0.951555, 0.0445564, </a:t>
            </a:r>
            <a:endParaRPr lang="en-US"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7</a:t>
            </a:fld>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 2: Generate Models</a:t>
            </a:r>
            <a:endParaRPr lang="en-US" dirty="0"/>
          </a:p>
        </p:txBody>
      </p:sp>
      <p:sp>
        <p:nvSpPr>
          <p:cNvPr id="2" name="Content Placeholder 1"/>
          <p:cNvSpPr>
            <a:spLocks noGrp="1"/>
          </p:cNvSpPr>
          <p:nvPr>
            <p:ph idx="1"/>
          </p:nvPr>
        </p:nvSpPr>
        <p:spPr/>
        <p:txBody>
          <a:bodyPr>
            <a:normAutofit/>
          </a:bodyPr>
          <a:lstStyle/>
          <a:p>
            <a:r>
              <a:rPr lang="en-US" dirty="0" smtClean="0"/>
              <a:t>Using Cad/3D Modeling software create geometry</a:t>
            </a:r>
          </a:p>
          <a:p>
            <a:endParaRPr lang="en-US" dirty="0" smtClean="0"/>
          </a:p>
          <a:p>
            <a:r>
              <a:rPr lang="en-US" dirty="0" err="1" smtClean="0"/>
              <a:t>Autocad</a:t>
            </a:r>
            <a:r>
              <a:rPr lang="en-US" dirty="0" smtClean="0"/>
              <a:t>, </a:t>
            </a:r>
            <a:r>
              <a:rPr lang="en-US" dirty="0" err="1" smtClean="0"/>
              <a:t>Solidworks</a:t>
            </a:r>
            <a:r>
              <a:rPr lang="en-US" dirty="0" smtClean="0"/>
              <a:t>, Maya, 3DS Max … etc</a:t>
            </a:r>
          </a:p>
          <a:p>
            <a:endParaRPr lang="en-US" dirty="0" smtClean="0"/>
          </a:p>
          <a:p>
            <a:r>
              <a:rPr lang="en-US" dirty="0" smtClean="0"/>
              <a:t>Any Geometry can be used</a:t>
            </a:r>
          </a:p>
          <a:p>
            <a:pPr lvl="1"/>
            <a:r>
              <a:rPr lang="en-US" dirty="0" smtClean="0"/>
              <a:t>Not constrained to simulation geometry</a:t>
            </a:r>
          </a:p>
          <a:p>
            <a:pPr lvl="1"/>
            <a:r>
              <a:rPr lang="en-US" dirty="0" smtClean="0"/>
              <a:t>Purely for visual effect</a:t>
            </a:r>
          </a:p>
        </p:txBody>
      </p:sp>
      <p:sp>
        <p:nvSpPr>
          <p:cNvPr id="4" name="Slide Number Placeholder 3"/>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8</a:t>
            </a:fld>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 3: Convert Models</a:t>
            </a:r>
            <a:endParaRPr lang="en-US" dirty="0"/>
          </a:p>
        </p:txBody>
      </p:sp>
      <p:sp>
        <p:nvSpPr>
          <p:cNvPr id="2" name="Content Placeholder 1"/>
          <p:cNvSpPr>
            <a:spLocks noGrp="1"/>
          </p:cNvSpPr>
          <p:nvPr>
            <p:ph idx="1"/>
          </p:nvPr>
        </p:nvSpPr>
        <p:spPr/>
        <p:txBody>
          <a:bodyPr>
            <a:normAutofit/>
          </a:bodyPr>
          <a:lstStyle/>
          <a:p>
            <a:r>
              <a:rPr lang="en-US" dirty="0" smtClean="0"/>
              <a:t>Export model from modeling software</a:t>
            </a:r>
          </a:p>
          <a:p>
            <a:endParaRPr lang="en-US" dirty="0" smtClean="0"/>
          </a:p>
          <a:p>
            <a:r>
              <a:rPr lang="en-US" dirty="0" smtClean="0"/>
              <a:t>Import into Blender</a:t>
            </a:r>
          </a:p>
          <a:p>
            <a:endParaRPr lang="en-US" dirty="0" smtClean="0"/>
          </a:p>
          <a:p>
            <a:r>
              <a:rPr lang="en-US" dirty="0" smtClean="0"/>
              <a:t>Set Materials</a:t>
            </a:r>
          </a:p>
          <a:p>
            <a:endParaRPr lang="en-US" dirty="0" smtClean="0"/>
          </a:p>
          <a:p>
            <a:r>
              <a:rPr lang="en-US" dirty="0" smtClean="0"/>
              <a:t>Export as </a:t>
            </a:r>
            <a:r>
              <a:rPr lang="en-US" dirty="0" smtClean="0">
                <a:solidFill>
                  <a:srgbClr val="FF0000"/>
                </a:solidFill>
              </a:rPr>
              <a:t>.mesh</a:t>
            </a:r>
          </a:p>
          <a:p>
            <a:pPr lvl="1"/>
            <a:r>
              <a:rPr lang="en-US" u="sng" dirty="0" smtClean="0"/>
              <a:t>Ogre-Specific </a:t>
            </a:r>
            <a:r>
              <a:rPr lang="en-US" dirty="0" smtClean="0"/>
              <a:t>geometry file</a:t>
            </a:r>
          </a:p>
        </p:txBody>
      </p:sp>
      <p:sp>
        <p:nvSpPr>
          <p:cNvPr id="4" name="Slide Number Placeholder 3"/>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9</a:t>
            </a:fld>
            <a:endParaRPr lang="en-US"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DAN@OLDLMPNFUVWXYL44" val="3511"/>
  <p:tag name="DEFAULTDISPLAYSOURCE" val="\documentclass{article}\pagestyle{empty}&#10;\begin{document}&#10;&#10;\end{document}&#10;"/>
  <p:tag name="EMBEDFONTS" val="1"/>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3.8cm,right=3.8cm]{geometry} &#10;\usepackage{color}&#10;\definecolor{MyDarkGreen}{rgb}{0,0.8,0}&#10;\definecolor{MyDarkRed}{rgb}{0.8,0.05,0}&#10;&#10;\begin{document}&#10;\begin{itemize} &#10; \item The virtual work then assumes the expression (see two slides ago):&#10; \[&#10; \begin{array}{l}&#10;  \delta W  = &#10; \delta {\bf r}^T \left( {\bf M} {\ddot{\bf r}} - {\bf F} \right) +  \delta {\bar {\bf \pi}}^T \left( {\bar {\bf J}} {\dot{\bar {\bf \omega}}} - {{\bf \tau}} \right)  = 0&#10;\vspace{0.3cm} \\&#10; \mbox{provided} \vspace{0.3cm} \\&#10;  {\bf \Phi}_{{\bf r}} \delta {\bf r} + {\bar{\bf \Pi}}({\bf \Phi})\delta {\bar {\bf \pi}} = {\bf 0}_{nc}   &#10; \end{array}&#10; \]&#10; &#10; \item Other way of posing this is as follows: &#10; \[&#10; \begin{array}{l}&#10; \mbox{If the virtual displacements are consistent; i.e.,} \quad [ \quad {\bf \Phi}_{\bf r} \quad \quad {\bar {\bf \Pi}}({\bf \Phi}) \quad ]&#10;\cdot&#10;\left[{&#10;\begin{array}{l}&#10;\delta {\bf r} \\&#10;\delta {\bar {\bf \pi}}&#10;\end{array}&#10;}\right]&#10;=&#10;{\bf 0}_{nc} \vspace{0.3cm} \\&#10;\mbox{then it follows that} \vspace{0.3cm} \\&#10;\delta W &#10;=&#10;\left[{&#10;\begin{array}{c}&#10;\delta {\bf r} \\&#10;\delta {\bar {\bf \pi}}&#10;\end{array}&#10;}\right]^T&#10;\cdot&#10;\left[{&#10;\begin{array}{c}&#10;{\bf M} {\ddot{\bf r}} - {\bf F} \vspace{0.2cm} \\&#10;{\bar {\bf J}} {\dot{\bar {\bf \omega}}} - {{\bf \tau}}&#10;\end{array}&#10;}\right] = 0&#10;\end{array}&#10; \]&#10; \end{itemize}\end{document}&#10;"/>
  <p:tag name="FILENAME" val="TP_tmp"/>
  <p:tag name="FORMAT" val="png16m"/>
  <p:tag name="RES" val="1200"/>
  <p:tag name="BLEND" val="0"/>
  <p:tag name="TRANSPARENT" val="0"/>
  <p:tag name="TBUG" val="0"/>
  <p:tag name="ALLOWFS" val="0"/>
  <p:tag name="ORIGWIDTH" val="378"/>
  <p:tag name="PICTUREFILESIZE" val="125983"/>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3.8cm,right=3.8cm]{geometry} &#10;\usepackage{color}&#10;\definecolor{MyDarkGreen}{rgb}{0,0.8,0}&#10;\definecolor{MyDarkRed}{rgb}{0.8,0.05,0}&#10;&#10;\begin{document}&#10;\begin{itemize}&#10; \item According to the Lagrange Multiplier theorem, there exists a vector of $nc$ Lagrange Multipliers, ${\bf \lambda} = \left[{\begin{array}{c} \lambda_1 \\ \vdots \\ \lambda_{nc} \end{array}}\right]$, so that&#10; \[&#10; \left[{&#10;\begin{array}{c}&#10;{\bf M} {\ddot{\bf r}} - {\bf F} \vspace{0.2cm} \\&#10;{\bar {\bf J}} {\dot{\bar {\bf \omega}}} - { {\bf \tau}}&#10;\end{array}&#10;}\right] &#10;+&#10;\left[{&#10;\begin{array}{c}&#10;{\bf \Phi}^T_{\bf r} \vspace{0.2cm} \\&#10;{\bar {\bf \Pi}}^T({\bf \Phi})&#10;\end{array}&#10;}\right]&#10;{\bf \lambda}&#10;=&#10;{\bf 0}_{6nb}&#10; \]&#10; &#10; \item {\color{MyDarkRed}Expression above is the most important equation in ME751: the Newton-Euler form of the EOM}.  Equivalently expressed as:&#10; \[&#10; \left\{{ \begin{array}{l} {\bf M} {\ddot{\bf r}} + {\bf \Phi}^T_{\bf r} {\bf \lambda} = {\bf F} \vspace{0.2cm}&#10; \\ {\bar {\bf J}} {\dot{\bar {\bf \omega}}} + {\bar {\bf \Pi}}^T({\bf \Phi}) {\bf \lambda}  = {{\bf \tau}} \end{array}}\right.&#10; \]&#10;\end{itemize}&#10;\end{document}&#10;"/>
  <p:tag name="FILENAME" val="TP_tmp"/>
  <p:tag name="FORMAT" val="png16m"/>
  <p:tag name="RES" val="1200"/>
  <p:tag name="BLEND" val="0"/>
  <p:tag name="TRANSPARENT" val="0"/>
  <p:tag name="TBUG" val="0"/>
  <p:tag name="ALLOWFS" val="0"/>
  <p:tag name="ORIGWIDTH" val="382"/>
  <p:tag name="PICTUREFILESIZE" val="120063"/>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3.cm,right=3.cm]{geometry} &#10;\usepackage{color}&#10;\definecolor{MyDarkGreen}{rgb}{0,0.8,0}&#10;\definecolor{MyDarkRed}{rgb}{0.8,0.05,0}&#10;&#10;\begin{document}&#10;\begin{itemize}&#10; \item Here is what we know:&#10; &#10;\begin{itemize}&#10; \item ${\bf M}$ and ${\bar {\bf J}}$, attributes of the bodies making up the multibody system&#10; \item ${\bf \Phi}_{\bf r}$ and ${\bar {\bf \Pi}}({\bf \Phi})$, two quantities that we obtain based on the constraints present in the multibody system&#10; \item ${\bf F}$ and ${ {\bf \tau}}$, force/torque quantities that we obtain based on the forces and torques acting on each body in the system&#10;\end{itemize}&#10;&#10; \item Here is what we do not know: &#10; &#10;\begin{itemize}&#10; \item $\ddot {\bf r}$ and $\dot {\bar {\bf \omega}}$, the translational and angular acceleration&#10; \item ${\bf \lambda}$, the set of Lagrange Multipliers associated with the constraints present in the system&#10;\end{itemize}&#10; &#10; \item To summarize, &#10; &#10;\begin{itemize}&#10; \item The number of equations on previous slide: $6nb$&#10; \item The number of unknowns in those equations $3nb$ for $\ddot {\bf r}$, $3nb$ for $\dot {\bar {\bf \omega}}$, and $nc$ for ${\bf \lambda} \quad \Rightarrow \quad 6nb + nc$ unknowns&#10; \item We have more unknowns than equation...&#10;\end{itemize}&#10;\end{itemize}&#10;&#10;\end{document}&#10;"/>
  <p:tag name="FILENAME" val="TP_tmp"/>
  <p:tag name="FORMAT" val="png16m"/>
  <p:tag name="RES" val="1200"/>
  <p:tag name="BLEND" val="0"/>
  <p:tag name="TRANSPARENT" val="0"/>
  <p:tag name="TBUG" val="0"/>
  <p:tag name="ALLOWFS" val="0"/>
  <p:tag name="ORIGWIDTH" val="428"/>
  <p:tag name="PICTUREFILESIZE" val="209817"/>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3.5cm,right=3.5cm]{geometry} &#10;\usepackage{color}&#10;\definecolor{MyDarkGreen}{rgb}{0,0.8,0}&#10;\definecolor{MyDarkRed}{rgb}{0.8,0.05,0}&#10;&#10;\begin{document}&#10;\begin{itemize}&#10; \item What saves the day is the fact that we can also use the acceleration kinematic constraint equations:&#10; \[&#10; {\bf \Phi}_{\bf r}{\ddot {\bf r}} + {\bar {\bf \Pi}}({\bf \Phi}) {\dot {\bar {\bf \omega}}} = {\bf \gamma} \quad \quad \Rightarrow \quad \quad nc\mbox{ more equations.}&#10; \]&#10; &#10; \item We can assemble everything in matrix form and produce the following {\color{MyDarkRed}\textit{system of linear equations}} of dimension $6nb+nc$, whose solution will provide the unknowns $\ddot {\bf r}$, $\dot {\bar {\bf \omega}}$, and ${\bf \lambda}$:&#10; \[&#10; \left[{&#10; \begin{array}{ccc}&#10; {\bf M} &amp; {\bf 0}_{3nb \times 3nb} &amp; {\bf \Phi}^T_{\bf r} \vspace{0.2cm} \\&#10; {\bf 0}_{3nb \times 3nb} &amp; {\bar {\bf J}} &amp; {\bar {\bf \Pi}}^T({\bf \Phi}) \vspace{0.2cm} \\&#10;  {\bf \Phi}_{\bf r} &amp; {\bar {\bf \Pi}}({\bf \Phi}) &amp; {\bf 0}_{nc \times nc} &#10; \end{array}&#10; }\right]&#10; \left[{&#10;\begin{array}{l}&#10;{\ddot {\bf r}} \\&#10;{\dot {\bar {\bf \omega}}} \\&#10;{\bf \lambda}&#10;\end{array}&#10;}\right]&#10;=&#10; \left[{&#10;\begin{array}{l}&#10;{{\bf F}} \\&#10;{{ {\bf \tau}}} \\&#10;{\bf \gamma}&#10;\end{array}&#10;}\right]_{6nb+nc}&#10; \]&#10;&#10;\item Remark: the derivation was kind of tedious, but the problem we have to solve to get the quantities of interest looks simple since it is formulated in terms of quantities that we are already familiar with&#10;\end{itemize}&#10;\end{document}&#10;"/>
  <p:tag name="FILENAME" val="TP_tmp"/>
  <p:tag name="FORMAT" val="png16m"/>
  <p:tag name="RES" val="1200"/>
  <p:tag name="BLEND" val="0"/>
  <p:tag name="TRANSPARENT" val="0"/>
  <p:tag name="TBUG" val="0"/>
  <p:tag name="ALLOWFS" val="0"/>
  <p:tag name="ORIGWIDTH" val="400"/>
  <p:tag name="PICTUREFILESIZE" val="173207"/>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3.5cm,right=3.5cm]{geometry} &#10;\usepackage{color}&#10;\definecolor{MyDarkGreen}{rgb}{0,0.8,0}&#10;\definecolor{MyDarkRed}{rgb}{0.8,0.05,0}&#10;&#10;\begin{document}&#10;\begin{itemize}&#10; \item In order to understand the role played by the Lagrange Multipliers ${\bf \lambda}$, we express the Newton-Euler form of the EOM at the body level; i.e., for each body separately:&#10;&#10;\end{itemize}&#10;\end{document}&#10;"/>
  <p:tag name="FILENAME" val="TP_tmp"/>
  <p:tag name="FORMAT" val="png16m"/>
  <p:tag name="RES" val="1200"/>
  <p:tag name="BLEND" val="0"/>
  <p:tag name="TRANSPARENT" val="0"/>
  <p:tag name="TBUG" val="0"/>
  <p:tag name="ALLOWFS" val="0"/>
  <p:tag name="ORIGWIDTH" val="399"/>
  <p:tag name="PICTUREFILESIZE" val="35313"/>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begin{array}{l} {\bar {\bf J}}_i {\dot{\bar{\bf \omega}}}_i + {\bar {\bf \Pi}}^T_i({\bf \Phi}){\bf \lambda}  =  {\bar{\bf n}}^a_i + {\bar{\bf n}}^m_i -{\tilde {\bar {\bf \omega}}}_i {\bar {\bf J}}_i {{\bar {\bf \omega}}}_i \\  (i=1,\ldots,nb)\end{array}}&#10;\]&#10;\end{document}&#10;"/>
  <p:tag name="FILENAME" val="TP_tmp"/>
  <p:tag name="FORMAT" val="png16m"/>
  <p:tag name="RES" val="1200"/>
  <p:tag name="BLEND" val="0"/>
  <p:tag name="TRANSPARENT" val="0"/>
  <p:tag name="TBUG" val="0"/>
  <p:tag name="ALLOWFS" val="0"/>
  <p:tag name="ORIGWIDTH" val="160"/>
  <p:tag name="PICTUREFILESIZE" val="13121"/>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begin{array}{l}&#10;m_i {\ddot{\bf r}}_i + {\bf \Phi}^T_{{\bf r}_i}{\bf \lambda}  =  {\bf F}^a_i + {\bf F}^m_i \\&#10;(i=1,\ldots,nb)&#10;\end{array}&#10;\]&#10;\end{document}&#10;"/>
  <p:tag name="FILENAME" val="TP_tmp"/>
  <p:tag name="FORMAT" val="png16m"/>
  <p:tag name="RES" val="1200"/>
  <p:tag name="BLEND" val="0"/>
  <p:tag name="TRANSPARENT" val="0"/>
  <p:tag name="TBUG" val="0"/>
  <p:tag name="ALLOWFS" val="0"/>
  <p:tag name="ORIGWIDTH" val="106"/>
  <p:tag name="PICTUREFILESIZE" val="10413"/>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10; \left. {\begin{array}{rcl} &#10; m_1 {\ddot{\bf r}}_1 + {\bf \Phi}^T_{{\bf r}_1}{\bf \lambda} &amp; = &amp; {\bf F}^a_1 + {\bf F}^m_1 \vspace{0.2cm}  \\&#10; \cdots &amp;  &amp; \cdots \\&#10;  m_i {\ddot{\bf r}}_i + {\bf \Phi}^T_{{\bf r}_i}{\bf \lambda} &amp; = &amp; {\bf F}^a_i + {\bf F}^m_i \vspace{0.2cm}  \\&#10; \cdots &amp;  &amp; \cdots \\&#10; m_{nb} {\ddot{\bf r}}_{nb} + {\bf \Phi}^T_{{\bf r}_{nb}}{\bf \lambda} &amp; = &amp; {\bf F}^a_{nb} + {\bf F}^m_{nb} \vspace{0.2cm}  &#10; \end{array}}\right\}&#10; \]&#10;&#10; \end{document}&#10;"/>
  <p:tag name="FILENAME" val="TP_tmp"/>
  <p:tag name="FORMAT" val="png16m"/>
  <p:tag name="RES" val="1200"/>
  <p:tag name="BLEND" val="0"/>
  <p:tag name="TRANSPARENT" val="0"/>
  <p:tag name="TBUG" val="0"/>
  <p:tag name="ALLOWFS" val="0"/>
  <p:tag name="ORIGWIDTH" val="154"/>
  <p:tag name="PICTUREFILESIZE" val="29683"/>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 \left. {\begin{array}{rcl} &#10; {\bar {\bf J}}_1 {\dot{\bar{\bf \omega}}}_1 + {\bar {\bf \Pi}}^T_1({\bf \Phi}){\bf \lambda} &amp; = &amp; {\bar{\bf n}}^a_1 + {\bar{\bf n}}^m_1 -{\tilde {\bar {\bf \omega}}}_1 {\bar {\bf J}}_1 {{\bar {\bf \omega}}}_1  \vspace{0.2cm}  \\&#10; \cdots &amp;  &amp; \cdots \\&#10; {\bar {\bf J}}_i {\dot{\bar{\bf \omega}}}_i + {\bar {\bf \Pi}}^T_i({\bf \Phi}){\bf \lambda} &amp; = &amp; {\bar{\bf n}}^a_i + {\bar{\bf n}}^m_i -{\tilde {\bar {\bf \omega}}}_i {\bar {\bf J}}_i {{\bar {\bf \omega}}}_i  \vspace{0.2cm}  \\&#10; \cdots &amp;  &amp; \cdots \\&#10; {\bar {\bf J}}_{nb} {\dot{\bar{\bf \omega}}}_{nb} + {\bar {\bf \Pi}}^T_{nb}({\bf \Phi}){\bf \lambda} &amp; = &amp; {\bar{\bf n}}^a_{nb} + {\bar{\bf n}}^m_{nb} -{\tilde {\bar {\bf \omega}}}_{nb} {\bar {\bf J}}_{nb} {{\bar {\bf \omega}}}_{nb} &#10; \end{array}}\right\}&#10; \]&#10; \end{document}&#10;"/>
  <p:tag name="FILENAME" val="TP_tmp"/>
  <p:tag name="FORMAT" val="png16m"/>
  <p:tag name="RES" val="1200"/>
  <p:tag name="BLEND" val="0"/>
  <p:tag name="TRANSPARENT" val="0"/>
  <p:tag name="TBUG" val="0"/>
  <p:tag name="ALLOWFS" val="0"/>
  <p:tag name="ORIGWIDTH" val="224"/>
  <p:tag name="PICTUREFILESIZE" val="38092"/>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left=3cm,right=3cm]{geometry} &#10;\usepackage{color}&#10;\definecolor{MyDarkGreen}{rgb}{0,0.8,0}&#10;\definecolor{MyDarkRed}{rgb}{0.8,0.05,0}&#10;\begin{document}&#10;{\color{MyDarkRed}$\Rightarrow$}&#10;\end{document}&#10;"/>
  <p:tag name="FILENAME" val="TP_tmp"/>
  <p:tag name="FORMAT" val="png16m"/>
  <p:tag name="RES" val="1200"/>
  <p:tag name="BLEND" val="0"/>
  <p:tag name="TRANSPARENT" val="0"/>
  <p:tag name="TBUG" val="0"/>
  <p:tag name="ALLOWFS" val="0"/>
  <p:tag name="ORIGWIDTH" val="10"/>
  <p:tag name="PICTUREFILESIZE" val="808"/>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color}&#10;\definecolor{MyDarkBlue}{rgb}{0,0,0.8}&#10;\begin{document}&#10;\noindent {\color{MyDarkBlue}EOM: the ${\bf r}$ -- ${\bar {\bf \omega}}$ Formulation}&#10;\end{document}&#10;"/>
  <p:tag name="FILENAME" val="TP_tmp"/>
  <p:tag name="FORMAT" val="png16m"/>
  <p:tag name="RES" val="1200"/>
  <p:tag name="BLEND" val="0"/>
  <p:tag name="TRANSPARENT" val="0"/>
  <p:tag name="TBUG" val="0"/>
  <p:tag name="ALLOWFS" val="0"/>
  <p:tag name="ORIGWIDTH" val="127"/>
  <p:tag name="PICTUREFILESIZE" val="6184"/>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left=3cm,right=3cm]{geometry} &#10;\usepackage{color}&#10;\definecolor{MyDarkGreen}{rgb}{0,0.8,0}&#10;\definecolor{MyDarkRed}{rgb}{0.8,0.05,0}&#10;\begin{document}&#10;{\color{MyDarkRed}$\Rightarrow$}&#10;\end{document}&#10;"/>
  <p:tag name="FILENAME" val="TP_tmp"/>
  <p:tag name="FORMAT" val="png16m"/>
  <p:tag name="RES" val="1200"/>
  <p:tag name="BLEND" val="0"/>
  <p:tag name="TRANSPARENT" val="0"/>
  <p:tag name="TBUG" val="0"/>
  <p:tag name="ALLOWFS" val="0"/>
  <p:tag name="ORIGWIDTH" val="10"/>
  <p:tag name="PICTUREFILESIZE" val="808"/>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3.5cm,right=3.5cm]{geometry} &#10;\usepackage{color}&#10;\definecolor{MyDarkGreen}{rgb}{0,0.8,0}&#10;\definecolor{MyDarkRed}{rgb}{0.8,0.05,0}&#10;&#10;\begin{document}&#10;\begin{itemize}&#10; \item If we compare the expression of the EOM on previous slide with the one we obtained back when we still had ${\bf F}^r_i$ and ${\bar{\bf n}}^r_i$ around (slide 19), it is easy to see that &#10; \[&#10; {\bf F}^r_i &#10; =&#10; -{\bf \Phi}^T_{{\bf r}_i}{\bf \lambda}&#10; \quad \quad \quad &#10; {\bar{\bf n}}^r_i&#10; =&#10; -{\bar {\bf \Pi}}^T_i({\bf \Phi}){\bf \lambda}&#10; \]&#10; &#10; \item In other words, the Lagrange multipliers, obtained along with ${\ddot{{\bf r}}}$ and ${\dot{\bar {\bf \omega}}}$ as the solution of a linear system, are the key ingredients needed to compute the reaction forces/torques produced by the constraints ${\bf \Phi}({\bf q}, t)$ present in the system&#10; &#10; \item The way the reaction forces and torques should be interpreted is like this: the quantities $-{\bf \Phi}^T_{{\bf r}_i}{\bf \lambda}$ and $-{\bar {\bf \Pi}}^T_i({\bf \Phi}){\bf \lambda}$ represent the net reaction force applied at the center of the L-RF$_i$ and the net reaction torque applied to the rigid body, respectively, them being a consequence of the presence of a set of constraints ${\bf \Phi}({\bf q}, t)$&#10; &#10; \item Moreover, one can go to a finer level of granularity and investigate the contribution of a certain constraint ${\Phi}^\alpha$ (with Lagrange Multiplier ${\lambda}_\alpha$) on body $i$.  The reaction force is simply $-[{\Phi}^\alpha_{{\bf r}_i}]^T{\lambda}_\alpha$, while the reaction torque expressed in L-RF$_i$ is $-{\bar {\bf \Pi}}^T_i({\Phi^\alpha}){\lambda}_\alpha$&#10;\end{itemize}&#10;\end{document}&#10;"/>
  <p:tag name="FILENAME" val="TP_tmp"/>
  <p:tag name="FORMAT" val="png16m"/>
  <p:tag name="RES" val="1200"/>
  <p:tag name="BLEND" val="0"/>
  <p:tag name="TRANSPARENT" val="0"/>
  <p:tag name="TBUG" val="0"/>
  <p:tag name="ALLOWFS" val="0"/>
  <p:tag name="ORIGWIDTH" val="400"/>
  <p:tag name="PICTUREFILESIZE" val="235950"/>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3.5cm,right=3.5cm]{geometry} &#10;\usepackage{color}&#10;\definecolor{MyDarkGreen}{rgb}{0,0.8,0}&#10;\definecolor{MyDarkRed}{rgb}{0.8,0.05,0}&#10;&#10;\begin{document}&#10;\begin{itemize}&#10; \item For every constraint there is a Lagrange Multiplier.  Once you have the Lagrange Multiplier you can compute the reaction force and reaction torque produced by the said constraint&#10; &#10;\begin{itemize}&#10; \item Just to reinforce this, if your mechanical system has a collection of joints that say leads to 13 GCons, you will have 13 Lagrange Multipliers, with them computing the reaction forces and torques produced by the 13 GCons&#10;\end{itemize}&#10;&#10; \item We said that the reaction force and torque associated with a basic GCon ${\Phi}^\alpha$ that has the Lagrange Multiplier $\lambda_\alpha$ are&#10; \[&#10; {\bf F}^{r,\alpha}_i &#10; =&#10; -[{\Phi}^\alpha_{{\bf r}_i}]^T{\bf \lambda}_\alpha&#10; \quad \quad \quad &#10; {\bar{\bf n}}^{r,\alpha}_i&#10; =&#10; -{\bar {\bf \Pi}}^T_i({\Phi^\alpha}){\lambda}_\alpha&#10; \]&#10; &#10; &#10;\begin{itemize}&#10; \item Note that if ${\bf r}_i$ does not enter the expression of ${\Phi}^\alpha$ then ${\bf F}^{r,\alpha}_i = {\bf 0}_{3 \times 1}$ since ${\Phi}^\alpha_{{\bf r}_i} = {\bf 0}_{1\times 3}$&#10; \item Likewise, if ${\Phi}^\alpha$ has no explicit dependence on orientation, then ${\bar {\bf \Pi}}_i({\Phi^\alpha})= {\bf 0}_{1\times 3}$ and therefore ${\bar{\bf n}}^{r,\alpha}_i={\bf 0}_{3 \times 1}$ (this scenario is not that common)&#10;\end{itemize}&#10;\end{itemize}&#10;\end{document}&#10;"/>
  <p:tag name="FILENAME" val="TP_tmp"/>
  <p:tag name="FORMAT" val="png16m"/>
  <p:tag name="RES" val="1200"/>
  <p:tag name="BLEND" val="0"/>
  <p:tag name="TRANSPARENT" val="0"/>
  <p:tag name="TBUG" val="0"/>
  <p:tag name="ALLOWFS" val="0"/>
  <p:tag name="ORIGWIDTH" val="399"/>
  <p:tag name="PICTUREFILESIZE" val="196423"/>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3.8cm,right=3.8cm]{geometry} &#10;\usepackage{color}&#10;\definecolor{MyDarkGreen}{rgb}{0,0.8,0}&#10;\definecolor{MyDarkRed}{rgb}{0.8,0.05,0}&#10;&#10;\begin{document}&#10;\begin{itemize}&#10; \item Recall that last time we showed that the expression of the virtual work assumed the form:&#10; \[&#10; \begin{array}{rcl}&#10; \delta W &amp; = &amp;&#10; \sum\limits_{i=1}^{nb}&#10; \left[&#10; -\delta {\bf r}_i^T {\ddot{\bf r}}_i m_i - \delta {\bar {\bf \pi}}_i^T {\tilde {\bar {\bf \omega}}}_i {\bar {\bf J}}_i {{\bar {\bf \omega}}}_i - \delta {\bar {\bf \pi}}_i^T {\bar {\bf J}}_i {\dot{\bar {\bf \omega}}}_i + \delta {\bf r}_i^T \cdot {\bf F}_i^m + \delta {\bar {\bf \pi}}_i^T \cdot {\bar {\bf n}}^m_i \right. \vspace{0.3cm} \\&#10; &amp; + &amp;  \delta {\bf r}_i^T {\bf F}^a_i + \delta {\bar {\bf \pi}}_i^T {\bar {\bf n}}_i^a + \delta {\bf r}_i^T {\bf F}^r_i + \delta {\bar {\bf \pi}}_i^T {\bar {\bf n}}_i^r&#10; \left. \right] = 0&#10; \end{array}&#10; \]&#10;&#10;\bigskip&#10; &#10; \item Alternatively, &#10; \begin{equation}&#10; \begin{array}{rcl}&#10; \delta W &amp; = &amp;&#10; \sum\limits_{i=1}^{nb}\left[ \right.&#10; \delta {\bf r}_i^T \left( -{\ddot{\bf r}}_i m_i + {\bf F}_i^m + {\bf F}^a_i + {\bf F}^r_i \right) \vspace{0.3cm} \\&#10;  &amp; + &amp; \delta {\bar {\bf \pi}}_i^T \left( -{\tilde {\bar {\bf \omega}}}_i {\bar {\bf J}}_i {{\bar {\bf \omega}}}_i - {\bar {\bf J}}_i {\dot{\bar {\bf \omega}}}_i + {\bar {\bf n}}^m_i + {\bar {\bf n}}_i^a + {\bar {\bf n}}_i^r \right)\left. \right] = 0&#10; \end{array}&#10; \end{equation}&#10;&#10;\end{itemize}&#10;\end{document}&#10;"/>
  <p:tag name="FILENAME" val="TP_tmp"/>
  <p:tag name="FORMAT" val="png16m"/>
  <p:tag name="RES" val="1200"/>
  <p:tag name="BLEND" val="0"/>
  <p:tag name="TRANSPARENT" val="0"/>
  <p:tag name="TBUG" val="0"/>
  <p:tag name="ALLOWFS" val="0"/>
  <p:tag name="ORIGWIDTH" val="381"/>
  <p:tag name="PICTUREFILESIZE" val="116883"/>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3.8cm,right=3.8cm]{geometry} &#10;\usepackage{color}&#10;\definecolor{MyDarkGreen}{rgb}{0,0.8,0}&#10;\definecolor{MyDarkRed}{rgb}{0.8,0.05,0}&#10;&#10;\begin{document}&#10;\begin{itemize}&#10; \item Since Eq.(1) on previous slide should hold for \textit{any} set of virtual displacements $(\delta {\bf r}_1, \delta {\bar{\bf \pi}}_1)$, $(\delta {\bf r}_2, \delta {\bar{\bf \pi}}_2)$,$\ldots$, $(\delta {\bf r}_{nb}, \delta {\bar{\bf \pi}}_{nb})$, then we necessarily have that for $i=1,\ldots,nb$:&#10; \[&#10; \begin{array}{lcl}&#10;  -{\ddot{\bf r}}_i m_i + {\bf F}_i^m + {\bf F}^a_i + {\bf F}^r_i &amp; = &amp; {\bf 0}_3 \vspace{0.3cm} \\&#10;  -{\tilde {\bar {\bf \omega}}}_i {\bar {\bf J}}_i {{\bar {\bf \omega}}}_i - {\bar {\bf J}}_i {\dot{\bar {\bf \omega}}}_i + {\bar {\bf n}}^m_i + {\bar {\bf n}}_i^a + {\bar {\bf n}}_i^r &amp; = &amp; {\bf 0}_3 &#10;  \end{array}&#10; \]&#10; &#10; \item Equivalently, &#10; \[&#10; \begin{array}{rcl}&#10;   m_i {\ddot{\bf r}}_i &amp; = &amp; {\bf F}_i^m + {\bf F}^a_i + {\bf F}^r_i \vspace{0.3cm} \\&#10;  {\bar {\bf J}}_i {\dot{\bar {\bf \omega}}}_i&amp; = &amp; {\bar {\bf n}}^m_i + {\bar {\bf n}}_i^a + {\bar {\bf n}}_i^r -{\tilde {\bar {\bf \omega}}}_i {\bar {\bf J}}_i {{\bar {\bf \omega}}}_i    &#10;  \end{array}&#10; \]&#10; &#10; \item The set of equations above represent the EOM for the system of $nb$ bodies.&#10;&#10;\end{itemize}&#10;\end{document}&#10;"/>
  <p:tag name="FILENAME" val="TP_tmp"/>
  <p:tag name="FORMAT" val="png16m"/>
  <p:tag name="RES" val="1200"/>
  <p:tag name="BLEND" val="0"/>
  <p:tag name="TRANSPARENT" val="0"/>
  <p:tag name="TBUG" val="0"/>
  <p:tag name="ALLOWFS" val="0"/>
  <p:tag name="ORIGWIDTH" val="384"/>
  <p:tag name="PICTUREFILESIZE" val="117403"/>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3.8cm,right=3.8cm]{geometry} &#10;\usepackage{color}&#10;\definecolor{MyDarkGreen}{rgb}{0,0.8,0}&#10;\definecolor{MyDarkRed}{rgb}{0.8,0.05,0}&#10;&#10;\begin{document}\begin{itemize}&#10; \item Unfortunately, we have the EOM but in the current form we can't use them since they contain the reaction forces and torques ${\bf F}^r_i$ and ${\bar {\bf n}}_i^r$, $i=1,\ldots,nb$, that we don't know.&#10; &#10;\begin{itemize}&#10; \item It turns out that in order to get ${\ddot{\bf r}}_i$ and ${\dot{\bar {\bf \omega}}}_i$, which are quantities of primary interest, we have to find a sensible way to handle the reaction torques and moments, ${\bf F}^r_i$ and ${\bar {\bf n}}_i^r$, respectively.&#10;\end{itemize}&#10; \item The key observation, and the reason for using the principle of Virtual Work: &#10; &#10;\begin{itemize}&#10; \item If we are careful about choosing the virtual displacements $(\delta {\bf r}_1, \delta {\bar{\bf \pi}}_1)$, $(\delta {\bf r}_2, \delta {\bar{\bf \pi}}_2)$,$\ldots$, $(\delta {\bf r}_{nb}, \delta {\bar{\bf \pi}}_{nb})$, we can get eliminate the contribution of the reaction forces&#10; &#10; \item Specifically, if the virtual displacements $(\delta {\bf r}_1, \delta {\bar{\bf \pi}}_1)$, $(\delta {\bf r}_2, \delta {\bar{\bf \pi}}_2)$,$\ldots$, $(\delta {\bf r}_{nb}, \delta {\bar{\bf \pi}}_{nb})$, are chosen so that they are consistent with the set of constraints that produce the reaction torques and moments, ${\bf F}^r_i$ and ${\bar {\bf n}}_i^r$, respectively, then their total virtual work is zero &#10;\end{itemize}&#10;\end{itemize}&#10;\end{document}&#10;"/>
  <p:tag name="FILENAME" val="TP_tmp"/>
  <p:tag name="FORMAT" val="png16m"/>
  <p:tag name="RES" val="1200"/>
  <p:tag name="BLEND" val="0"/>
  <p:tag name="TRANSPARENT" val="0"/>
  <p:tag name="TBUG" val="0"/>
  <p:tag name="ALLOWFS" val="0"/>
  <p:tag name="ORIGWIDTH" val="382"/>
  <p:tag name="PICTUREFILESIZE" val="201939"/>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3.8cm,right=3.8cm]{geometry} &#10;\usepackage{color}&#10;\definecolor{MyDarkGreen}{rgb}{0,0.8,0}&#10;\definecolor{MyDarkRed}{rgb}{0.8,0.05,0}&#10;&#10;\begin{document}&#10;\begin{itemize}&#10; \item Recall that the following condition should hold for a set of virtual displacements to be consistent (see two lectures ago): &#10; \[&#10;[ \quad {\bf \Phi}_{\bf r} \quad \quad {\bar {\bf \Pi}}({\bf \Phi}) \quad ]&#10;\cdot&#10;\left[{&#10;\begin{array}{c}&#10;\delta {\bf r} \\&#10;\delta {\bar {\bf \pi}}&#10;\end{array}&#10;}\right]&#10;=&#10;{\bar {\bf R}}({\bf \Phi}) \cdot \left[{&#10;\begin{array}{c}&#10;\delta {\bf r} \\&#10;\delta {\bar {\bf \pi}}&#10;\end{array}&#10;}\right]&#10;=&#10;{\bf 0}&#10;\]&#10;&#10;\item In what follows we'll use the notation:&#10;\[&#10;\left[{&#10;\begin{array}{c}&#10;\delta {\bf r} \\&#10;\delta {\bar {\bf \pi}}&#10;\end{array}&#10;}\right]_{6nb}&#10;=&#10;\left[{&#10;\begin{array}{c}&#10;\delta {\bf r}_1 \\&#10;\vdots \\&#10;\delta {\bf r}_{nb} \\&#10;\delta {\bar {\bf \pi}}_1 \\&#10;\vdots \\&#10;\delta {\bar {\bf \pi}}_{nb}&#10;\end{array}&#10;}\right]_{6nb}&#10;\quad \quad \quad \quad&#10;{\bf F}^r = &#10;\left[{&#10;\begin{array}{c}&#10;{\bf F}^r_1 \\&#10;\vdots \\&#10;{\bf F}^r_{nb} &#10;\end{array}&#10;}\right]_{3nb}&#10;\quad \quad \quad &#10;{\bar {\bf n}}^r = &#10;\left[{&#10;\begin{array}{c}&#10;{\bar {\bf n}}^r_1 \\&#10;\vdots \\&#10;{\bar {\bf n}}^r_{nb} &#10;\end{array}&#10;}\right]_{3nb}&#10;\]&#10;\end{itemize}&#10;\end{document}&#10;"/>
  <p:tag name="FILENAME" val="TP_tmp"/>
  <p:tag name="FORMAT" val="png16m"/>
  <p:tag name="RES" val="1200"/>
  <p:tag name="BLEND" val="0"/>
  <p:tag name="TRANSPARENT" val="0"/>
  <p:tag name="TBUG" val="0"/>
  <p:tag name="ALLOWFS" val="0"/>
  <p:tag name="ORIGWIDTH" val="381"/>
  <p:tag name="PICTUREFILESIZE" val="112050"/>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3.8cm,right=3.8cm]{geometry} &#10;\usepackage{color}&#10;\definecolor{MyDarkGreen}{rgb}{0,0.8,0}&#10;\definecolor{MyDarkRed}{rgb}{0.8,0.05,0}&#10;&#10;\begin{document}&#10;\begin{itemize}&#10; \item Going back to the observation that the \textit{total} virtual work of the reaction forces is zero when the virtual displacements are consistent, we have that&#10; \[&#10; \begin{array}{l}&#10; \delta {\bf r}_1^T {\bf F}_1^r + \ldots + \delta {\bf r}_{nb}^T {\bf F}_{nb}^r + \delta {\bar {\bf \pi}}_1^T {\bar {\bf n}}_1^r + \ldots + \delta {\bar {\bf \pi}}_{nb}^T {\bar {\bf n}}_{nb}^r = 0 \vspace{0.3cm} \\&#10; \mbox{provided} \vspace{0.3cm}\\&#10; {\bf \Phi}_{{\bf r}_1} \delta {\bf r}_1 + \ldots + {\bf \Phi}_{{\bf r}_{nb}}\delta {\bf r}_{nb} + {\bar{\bf \Pi}}_1({\bf \Phi})\delta {\bar {\bf \pi}}_1 + \ldots + {\bar{\bf \Pi}}_{nb}({\bf \Phi})\delta {\bar {\bf \pi}}_{nb} = {\bf 0}_{nc}  &#10; \end{array}&#10; \]&#10; &#10; \item In matrix form,&#10; \[&#10; \begin{array}{l}&#10; \delta {\bf r}^T {\bf F}^r + \delta {\bar {\bf \pi}}^T {\bar {\bf n}}^r = 0 \vspace{0.3cm} \\&#10; \mbox{provided} \vspace{0.3cm}\\&#10; {\bf \Phi}_{{\bf r}} \delta {\bf r} + {\bar{\bf \Pi}}({\bf \Phi})\delta {\bar {\bf \pi}} = {\bf 0}_{nc}   &#10; \end{array}&#10; \]&#10; \item NOTE: I used $nc$ for the number of constraints, rather than $m$, which is what I used in the past.  This was in order to avoid confusion with the superscript $m$.&#10;\end{itemize}&#10;\end{document}&#10;"/>
  <p:tag name="FILENAME" val="TP_tmp"/>
  <p:tag name="FORMAT" val="png16m"/>
  <p:tag name="RES" val="1200"/>
  <p:tag name="BLEND" val="0"/>
  <p:tag name="TRANSPARENT" val="0"/>
  <p:tag name="TBUG" val="0"/>
  <p:tag name="ALLOWFS" val="0"/>
  <p:tag name="ORIGWIDTH" val="382"/>
  <p:tag name="PICTUREFILESIZE" val="149195"/>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3.8cm,right=3.8cm]{geometry} &#10;\usepackage{color}&#10;\definecolor{MyDarkGreen}{rgb}{0,0.8,0}&#10;\definecolor{MyDarkRed}{rgb}{0.8,0.05,0}&#10;&#10;\begin{document}&#10;\begin{itemize}&#10; \item Going back to the expression of the virtual work, we'll ignore the effect of the reaction forces/torques at the price of not having quite any arbitrary set of virtual displacements.  Instead, we will have to ensure that they are consistent.&#10; &#10; \item Then,&#10; \[&#10; \begin{array}{l}&#10;  \delta W  = \sum\limits_{i=1}^{nb}\left[ &#10; \delta {\bf r}_i^T \left( - m_i {\ddot{\bf r}}_i + {\bf F}_i^m + {\bf F}^a_i \right) +  \delta {\bar {\bf \pi}}_i^T \left( -{\tilde {\bar {\bf \omega}}}_i {\bar {\bf J}}_i {{\bar {\bf \omega}}}_i - {\bar {\bf J}}_i {\dot{\bar {\bf \omega}}}_i + {\bar {\bf n}}^m_i + {\bar {\bf n}}_i^a  \right) \right] = 0&#10;\vspace{0.3cm} \\&#10; \mbox{provided} \vspace{0.3cm} \\&#10;  {\bf \Phi}_{{\bf r}_1} \delta {\bf r}_1 + \ldots + {\bf \Phi}_{{\bf r}_{nb}}\delta {\bf r}_{nb} + {\bar{\bf \Pi}}_1({\bf \Phi})\delta {\bar {\bf \pi}}_1 + \ldots + {\bar{\bf \Pi}}_{nb}({\bf \Phi})\delta {\bar {\bf \pi}}_{nb} = {\bf 0}_{nc}   &#10; \end{array}&#10; \]&#10;  &#10;\end{itemize}&#10;\end{document}&#10;"/>
  <p:tag name="FILENAME" val="TP_tmp"/>
  <p:tag name="FORMAT" val="png16m"/>
  <p:tag name="RES" val="1200"/>
  <p:tag name="BLEND" val="0"/>
  <p:tag name="TRANSPARENT" val="0"/>
  <p:tag name="TBUG" val="0"/>
  <p:tag name="ALLOWFS" val="0"/>
  <p:tag name="ORIGWIDTH" val="382"/>
  <p:tag name="PICTUREFILESIZE" val="110027"/>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amsmath}&#10;\usepackage[left=3.8cm,right=3.8cm]{geometry} &#10;\usepackage{color}&#10;\definecolor{MyDarkGreen}{rgb}{0,0.8,0}&#10;\definecolor{MyDarkRed}{rgb}{0.8,0.05,0}&#10;&#10;\begin{document}&#10;\begin{itemize}&#10; \item We will now set the stage for applying the Lagrange Multiplier theorem&#10;&#10; \item We introduce the following notation (${\bf I}_3$ is the identity matrix of dimension 3):&#10; \[&#10; {\bf M}&#10; =&#10; \left[{&#10; \begin{array}{cccc}&#10; m_1 {\bf I}_3 &amp; {\bf 0}_{3 \times 3}&amp; \ldots &amp; {\bf 0}_{3 \times 3} \vspace{0.2cm} \\&#10; {\bf 0}_{3 \times 3}&amp; m_2 {\bf I}_3 &amp; \ldots &amp; {\bf 0}_{3 \times 3} \vspace{0.2cm} \\&#10; \ldots&amp; \ldots&amp; \ldots &amp; \ldots \vspace{0.2cm} \\&#10; {\bf 0}_{3 \times 3}&amp; {\bf 0}_{3 \times 3} &amp; \ldots &amp; m_{nb} {\bf I}_3 &#10; \end{array}&#10; }\right]&#10; \quad \quad \quad \quad&#10; {\bar {\bf J}}&#10; =&#10; \left[{&#10; \begin{array}{cccc}&#10; {\bar {\bf J}}_1 &amp; {\bf 0}_{3 \times 3}&amp; \ldots &amp; {\bf 0}_{3 \times 3} \vspace{0.2cm} \\&#10; {\bf 0}_{3 \times 3}&amp;  {\bar {\bf J}}_2  &amp; \ldots &amp; {\bf 0}_{3 \times 3} \vspace{0.2cm} \\&#10; \ldots&amp; \ldots&amp; \ldots &amp; \ldots \vspace{0.2cm} \\&#10; {\bf 0}_{3 \times 3}&amp; {\bf 0}_{3 \times 3} &amp; \ldots &amp;  {\bar {\bf J}}_{nb} &#10; \end{array}&#10; }\right]&#10; \]&#10; &#10; \[&#10; {\bf F} = &#10;\left[{&#10;\begin{array}{c}&#10;{\bf F}^a_1 + {\bf F}^m_1\\&#10;\vdots \\&#10;{\bf F}^a_{nb} + {\bf F}^m_{nb} &#10;\end{array}&#10;}\right]_{3nb}&#10;\quad \quad \quad &#10;{{\bf \tau}} = &#10;\left[{&#10;\begin{array}{c}&#10;{\bar {\bf n}}^a_1 + {\bar {\bf n}}^m_1 - {\tilde {\bar {\bf \omega}}}_1 {\bar {\bf J}}_1 {{\bar {\bf \omega}}}_1\\&#10;\vdots \\&#10;{\bar {\bf n}}^a_{nb} + {\bar {\bf n}}^m_{nb} - {\tilde {\bar {\bf \omega}}}_{nb} {\bar {\bf J}}_{nb} {{\bar {\bf \omega}}}_{nb}&#10;\end{array}&#10;}\right]_{3nb}&#10; \]&#10;\end{itemize}&#10;\end{document}&#10;"/>
  <p:tag name="FILENAME" val="TP_tmp"/>
  <p:tag name="FORMAT" val="png16m"/>
  <p:tag name="RES" val="1200"/>
  <p:tag name="BLEND" val="0"/>
  <p:tag name="TRANSPARENT" val="0"/>
  <p:tag name="TBUG" val="0"/>
  <p:tag name="ALLOWFS" val="0"/>
  <p:tag name="ORIGWIDTH" val="366"/>
  <p:tag name="PICTUREFILESIZE" val="116782"/>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90512</TotalTime>
  <Words>588</Words>
  <Application>Microsoft Office PowerPoint</Application>
  <PresentationFormat>On-screen Show (4:3)</PresentationFormat>
  <Paragraphs>254</Paragraphs>
  <Slides>32</Slides>
  <Notes>32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9" baseType="lpstr">
      <vt:lpstr>Arial</vt:lpstr>
      <vt:lpstr>Wingdings</vt:lpstr>
      <vt:lpstr>Tahoma</vt:lpstr>
      <vt:lpstr>cmmi10</vt:lpstr>
      <vt:lpstr>Courier New</vt:lpstr>
      <vt:lpstr>Network</vt:lpstr>
      <vt:lpstr>Visio</vt:lpstr>
      <vt:lpstr>ME751  Advanced Computational Multibody Dynamics</vt:lpstr>
      <vt:lpstr>Before we get started…</vt:lpstr>
      <vt:lpstr>Simulation Visualization</vt:lpstr>
      <vt:lpstr>Goals</vt:lpstr>
      <vt:lpstr>Workflow</vt:lpstr>
      <vt:lpstr>Step 1: Data Collection</vt:lpstr>
      <vt:lpstr>Example: pos23.dat</vt:lpstr>
      <vt:lpstr>Step 2: Generate Models</vt:lpstr>
      <vt:lpstr>Step 3: Convert Models</vt:lpstr>
      <vt:lpstr>Step 4:Create simulation input file</vt:lpstr>
      <vt:lpstr>Example:conf.txt</vt:lpstr>
      <vt:lpstr>Other parameters</vt:lpstr>
      <vt:lpstr>Viewing Simulation:</vt:lpstr>
      <vt:lpstr>Rendering</vt:lpstr>
      <vt:lpstr>Links</vt:lpstr>
      <vt:lpstr>Visualization: The Work Flow</vt:lpstr>
      <vt:lpstr>~Fin~</vt:lpstr>
      <vt:lpstr>Slide 18</vt:lpstr>
      <vt:lpstr>Virtual Work:  Putting Things in Perspective</vt:lpstr>
      <vt:lpstr>Virtual Work:  Putting Things in Perspective</vt:lpstr>
      <vt:lpstr>Handling the Reaction Forces</vt:lpstr>
      <vt:lpstr>Handling the Reaction Forces</vt:lpstr>
      <vt:lpstr>Handling the Reaction Forces [Cntd.]</vt:lpstr>
      <vt:lpstr>Handling the Reaction Forces [Cntd.]</vt:lpstr>
      <vt:lpstr>Handling the Reaction Forces [Cntd.]</vt:lpstr>
      <vt:lpstr>Handling the Reaction Forces [Cntd.]</vt:lpstr>
      <vt:lpstr>Handling the Reaction Forces: Applying Lagrange Multiplier Theorem</vt:lpstr>
      <vt:lpstr>Comments on the Newton-Euler Form of the EOM</vt:lpstr>
      <vt:lpstr>Augmenting the EOM. The Complete Picture.</vt:lpstr>
      <vt:lpstr>Recovering The Reaction Forces/Torques</vt:lpstr>
      <vt:lpstr>Recovering The Reaction Forces/Torques [Cntd.]</vt:lpstr>
      <vt:lpstr>Comments on the Reaction Forces/Torques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Dan Negrut</cp:lastModifiedBy>
  <cp:revision>949</cp:revision>
  <cp:lastPrinted>1601-01-01T00:00:00Z</cp:lastPrinted>
  <dcterms:created xsi:type="dcterms:W3CDTF">1601-01-01T00:00:00Z</dcterms:created>
  <dcterms:modified xsi:type="dcterms:W3CDTF">2010-03-17T13:57:46Z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