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tags/tag28.xml" ContentType="application/vnd.openxmlformats-officedocument.presentationml.tags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31.xml" ContentType="application/vnd.openxmlformats-officedocument.presentationml.notesSlide+xml"/>
  <Override PartName="/ppt/tags/tag44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1" r:id="rId1"/>
  </p:sldMasterIdLst>
  <p:notesMasterIdLst>
    <p:notesMasterId r:id="rId45"/>
  </p:notesMasterIdLst>
  <p:handoutMasterIdLst>
    <p:handoutMasterId r:id="rId46"/>
  </p:handoutMasterIdLst>
  <p:sldIdLst>
    <p:sldId id="1249" r:id="rId2"/>
    <p:sldId id="1250" r:id="rId3"/>
    <p:sldId id="1298" r:id="rId4"/>
    <p:sldId id="1300" r:id="rId5"/>
    <p:sldId id="1299" r:id="rId6"/>
    <p:sldId id="1252" r:id="rId7"/>
    <p:sldId id="1251" r:id="rId8"/>
    <p:sldId id="1301" r:id="rId9"/>
    <p:sldId id="1254" r:id="rId10"/>
    <p:sldId id="1255" r:id="rId11"/>
    <p:sldId id="1256" r:id="rId12"/>
    <p:sldId id="1257" r:id="rId13"/>
    <p:sldId id="1258" r:id="rId14"/>
    <p:sldId id="1259" r:id="rId15"/>
    <p:sldId id="1315" r:id="rId16"/>
    <p:sldId id="1260" r:id="rId17"/>
    <p:sldId id="1261" r:id="rId18"/>
    <p:sldId id="1262" r:id="rId19"/>
    <p:sldId id="1263" r:id="rId20"/>
    <p:sldId id="1264" r:id="rId21"/>
    <p:sldId id="1265" r:id="rId22"/>
    <p:sldId id="1266" r:id="rId23"/>
    <p:sldId id="1267" r:id="rId24"/>
    <p:sldId id="1316" r:id="rId25"/>
    <p:sldId id="1268" r:id="rId26"/>
    <p:sldId id="1269" r:id="rId27"/>
    <p:sldId id="1270" r:id="rId28"/>
    <p:sldId id="1271" r:id="rId29"/>
    <p:sldId id="1272" r:id="rId30"/>
    <p:sldId id="1273" r:id="rId31"/>
    <p:sldId id="1274" r:id="rId32"/>
    <p:sldId id="1275" r:id="rId33"/>
    <p:sldId id="1276" r:id="rId34"/>
    <p:sldId id="1277" r:id="rId35"/>
    <p:sldId id="1278" r:id="rId36"/>
    <p:sldId id="1279" r:id="rId37"/>
    <p:sldId id="1280" r:id="rId38"/>
    <p:sldId id="1281" r:id="rId39"/>
    <p:sldId id="1282" r:id="rId40"/>
    <p:sldId id="1283" r:id="rId41"/>
    <p:sldId id="1284" r:id="rId42"/>
    <p:sldId id="1285" r:id="rId43"/>
    <p:sldId id="1286" r:id="rId44"/>
  </p:sldIdLst>
  <p:sldSz cx="9144000" cy="6858000" type="screen4x3"/>
  <p:notesSz cx="7315200" cy="9601200"/>
  <p:embeddedFontLst>
    <p:embeddedFont>
      <p:font typeface="Tahoma" pitchFamily="34" charset="0"/>
      <p:regular r:id="rId47"/>
      <p:bold r:id="rId48"/>
    </p:embeddedFont>
    <p:embeddedFont>
      <p:font typeface="cmmi10" pitchFamily="34" charset="0"/>
      <p:regular r:id="rId49"/>
    </p:embeddedFont>
    <p:embeddedFont>
      <p:font typeface="cmsy10" pitchFamily="34" charset="0"/>
      <p:regular r:id="rId50"/>
    </p:embeddedFont>
  </p:embeddedFontLst>
  <p:custDataLst>
    <p:tags r:id="rId5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 Negrut" initials="DN" lastIdx="3" clrIdx="0"/>
  <p:cmAuthor id="1" name="negrut" initials="n" lastIdx="1" clrIdx="1"/>
  <p:cmAuthor id="2" name="Dan Negrut" initials="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  <a:srgbClr val="0000FF"/>
    <a:srgbClr val="99CCFF"/>
    <a:srgbClr val="FF6600"/>
    <a:srgbClr val="0099CC"/>
    <a:srgbClr val="A7B6E7"/>
    <a:srgbClr val="FF0000"/>
    <a:srgbClr val="80808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34587" autoAdjust="0"/>
    <p:restoredTop sz="94656" autoAdjust="0"/>
  </p:normalViewPr>
  <p:slideViewPr>
    <p:cSldViewPr>
      <p:cViewPr varScale="1">
        <p:scale>
          <a:sx n="120" d="100"/>
          <a:sy n="120" d="100"/>
        </p:scale>
        <p:origin x="-12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18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4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4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B1F2A13-956C-4708-A61E-CBABBBEFF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defTabSz="966479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4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algn="r" defTabSz="966479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4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4" y="4561229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defTabSz="966479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4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algn="r" defTabSz="966479">
              <a:defRPr sz="1200" smtClean="0"/>
            </a:lvl1pPr>
          </a:lstStyle>
          <a:p>
            <a:pPr>
              <a:defRPr/>
            </a:pPr>
            <a:fld id="{F8D30C5E-2BE9-4CAC-AABA-34653A95D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5925CA-3456-40B9-97D4-F4B39903F971}" type="slidenum">
              <a:rPr lang="en-US"/>
              <a:pPr/>
              <a:t>1</a:t>
            </a:fld>
            <a:endParaRPr lang="en-US"/>
          </a:p>
        </p:txBody>
      </p:sp>
      <p:sp>
        <p:nvSpPr>
          <p:cNvPr id="515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84698-2929-403B-9F4B-9075E995CA17}" type="slidenum">
              <a:rPr lang="en-US"/>
              <a:pPr/>
              <a:t>10</a:t>
            </a:fld>
            <a:endParaRPr lang="en-US"/>
          </a:p>
        </p:txBody>
      </p:sp>
      <p:sp>
        <p:nvSpPr>
          <p:cNvPr id="78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78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2E04DD-30B1-4C2A-9822-DB5CCA1DB9EA}" type="slidenum">
              <a:rPr lang="en-US"/>
              <a:pPr/>
              <a:t>11</a:t>
            </a:fld>
            <a:endParaRPr lang="en-US"/>
          </a:p>
        </p:txBody>
      </p:sp>
      <p:sp>
        <p:nvSpPr>
          <p:cNvPr id="78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78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922AF-28D9-4BD1-868D-5DA8BE7F5C9C}" type="slidenum">
              <a:rPr lang="en-US"/>
              <a:pPr/>
              <a:t>2</a:t>
            </a:fld>
            <a:endParaRPr lang="en-US"/>
          </a:p>
        </p:txBody>
      </p:sp>
      <p:sp>
        <p:nvSpPr>
          <p:cNvPr id="516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7550"/>
            <a:ext cx="4800600" cy="3600450"/>
          </a:xfrm>
          <a:ln/>
        </p:spPr>
      </p:sp>
      <p:sp>
        <p:nvSpPr>
          <p:cNvPr id="516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189" y="4561226"/>
            <a:ext cx="5850835" cy="432185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3F04A4-4857-4F53-B5DC-2BD973860F28}" type="slidenum">
              <a:rPr lang="en-US"/>
              <a:pPr/>
              <a:t>30</a:t>
            </a:fld>
            <a:endParaRPr lang="en-US"/>
          </a:p>
        </p:txBody>
      </p:sp>
      <p:sp>
        <p:nvSpPr>
          <p:cNvPr id="79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79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C3B0E0-9A2F-495C-A174-CDBEE3C60ABB}" type="slidenum">
              <a:rPr lang="en-US"/>
              <a:pPr/>
              <a:t>31</a:t>
            </a:fld>
            <a:endParaRPr lang="en-US"/>
          </a:p>
        </p:txBody>
      </p:sp>
      <p:sp>
        <p:nvSpPr>
          <p:cNvPr id="80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80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49D9EF-3508-4FB6-8469-3F3E7DD0A16D}" type="slidenum">
              <a:rPr lang="en-US"/>
              <a:pPr/>
              <a:t>6</a:t>
            </a:fld>
            <a:endParaRPr lang="en-US"/>
          </a:p>
        </p:txBody>
      </p:sp>
      <p:sp>
        <p:nvSpPr>
          <p:cNvPr id="78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78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6C1CED-9C69-4439-8F4B-FFF172F85225}" type="slidenum">
              <a:rPr lang="en-US"/>
              <a:pPr/>
              <a:t>7</a:t>
            </a:fld>
            <a:endParaRPr lang="en-US"/>
          </a:p>
        </p:txBody>
      </p:sp>
      <p:sp>
        <p:nvSpPr>
          <p:cNvPr id="78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78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DEF98-F7C3-44C3-8DBB-EC8F99AC0A0D}" type="slidenum">
              <a:rPr lang="en-US"/>
              <a:pPr/>
              <a:t>9</a:t>
            </a:fld>
            <a:endParaRPr lang="en-US"/>
          </a:p>
        </p:txBody>
      </p:sp>
      <p:sp>
        <p:nvSpPr>
          <p:cNvPr id="78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78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F066ED-7F34-4D27-A5D5-9DCBC7EA8B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60E62-4760-4BEA-8726-2AF571E59F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DBE25-3DBC-4D25-8D15-E214A2FB87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A6C93-19F7-4558-AA45-0CFB316011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E52FC-A2BF-46C6-811F-6DA475FD4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A1D11-DD09-4A2E-B623-7C27C5DF21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AAFDB-E8A0-402B-92D5-FF4BD34738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51BE-FBCC-4AE0-827F-C8A4A715D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6053D-1E15-4C7F-B6D0-1C30009F8A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D4DC7-54CC-475B-926C-DB2DC54990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2080C-D431-4E49-A090-1AD1578CE5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44252-B4F9-4789-A660-8AEA4B8694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B43940AB-5EFD-498A-916F-AC3E230DE3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72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5.xml"/><Relationship Id="rId7" Type="http://schemas.openxmlformats.org/officeDocument/2006/relationships/image" Target="../media/image1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8.xml"/><Relationship Id="rId7" Type="http://schemas.openxmlformats.org/officeDocument/2006/relationships/image" Target="../media/image18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1.xml"/><Relationship Id="rId7" Type="http://schemas.openxmlformats.org/officeDocument/2006/relationships/image" Target="../media/image21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5.png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30.xml"/><Relationship Id="rId7" Type="http://schemas.openxmlformats.org/officeDocument/2006/relationships/image" Target="../media/image28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1.png"/><Relationship Id="rId4" Type="http://schemas.openxmlformats.org/officeDocument/2006/relationships/tags" Target="../tags/tag31.xml"/><Relationship Id="rId9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35.xml"/><Relationship Id="rId7" Type="http://schemas.openxmlformats.org/officeDocument/2006/relationships/image" Target="../media/image33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6.png"/><Relationship Id="rId4" Type="http://schemas.openxmlformats.org/officeDocument/2006/relationships/tags" Target="../tags/tag36.xml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4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6" Type="http://schemas.openxmlformats.org/officeDocument/2006/relationships/image" Target="../media/image38.png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42.xml"/><Relationship Id="rId7" Type="http://schemas.openxmlformats.org/officeDocument/2006/relationships/image" Target="../media/image45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44.png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46.png"/><Relationship Id="rId5" Type="http://schemas.openxmlformats.org/officeDocument/2006/relationships/image" Target="../media/image47.png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2.emf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33400"/>
            <a:ext cx="6781800" cy="2133600"/>
          </a:xfrm>
        </p:spPr>
        <p:txBody>
          <a:bodyPr/>
          <a:lstStyle/>
          <a:p>
            <a:pPr algn="ctr" eaLnBrk="1" hangingPunct="1"/>
            <a:r>
              <a:rPr lang="en-US" sz="3200" dirty="0" smtClean="0"/>
              <a:t>ME751 </a:t>
            </a:r>
            <a:br>
              <a:rPr lang="en-US" sz="3200" dirty="0" smtClean="0"/>
            </a:br>
            <a:r>
              <a:rPr lang="en-US" sz="3200" dirty="0" smtClean="0"/>
              <a:t>Advanced Computational Multibody Dynamics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1598612"/>
          </a:xfrm>
        </p:spPr>
        <p:txBody>
          <a:bodyPr/>
          <a:lstStyle/>
          <a:p>
            <a:pPr eaLnBrk="1" hangingPunct="1"/>
            <a:r>
              <a:rPr lang="en-US" sz="2000" dirty="0" smtClean="0"/>
              <a:t>Solving Initial Value Problems</a:t>
            </a:r>
          </a:p>
          <a:p>
            <a:pPr eaLnBrk="1" hangingPunct="1"/>
            <a:r>
              <a:rPr lang="en-US" sz="2000" dirty="0" smtClean="0"/>
              <a:t>Basic Concepts</a:t>
            </a:r>
          </a:p>
          <a:p>
            <a:pPr eaLnBrk="1" hangingPunct="1"/>
            <a:r>
              <a:rPr lang="en-US" sz="1600" dirty="0" smtClean="0"/>
              <a:t>March 23, 2010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93675" y="6321425"/>
            <a:ext cx="12346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900" dirty="0">
                <a:latin typeface="Tahoma" pitchFamily="34" charset="0"/>
              </a:rPr>
              <a:t>© Dan Negrut, </a:t>
            </a:r>
            <a:r>
              <a:rPr lang="en-US" sz="900" dirty="0" smtClean="0">
                <a:latin typeface="Tahoma" pitchFamily="34" charset="0"/>
              </a:rPr>
              <a:t>2010</a:t>
            </a:r>
            <a:r>
              <a:rPr lang="en-US" sz="900" dirty="0">
                <a:latin typeface="Tahoma" pitchFamily="34" charset="0"/>
              </a:rPr>
              <a:t/>
            </a:r>
            <a:br>
              <a:rPr lang="en-US" sz="900" dirty="0">
                <a:latin typeface="Tahoma" pitchFamily="34" charset="0"/>
              </a:rPr>
            </a:br>
            <a:r>
              <a:rPr lang="en-US" sz="900" dirty="0" smtClean="0">
                <a:latin typeface="Tahoma" pitchFamily="34" charset="0"/>
              </a:rPr>
              <a:t>ME751</a:t>
            </a:r>
            <a:r>
              <a:rPr lang="en-US" sz="900" dirty="0">
                <a:latin typeface="Tahoma" pitchFamily="34" charset="0"/>
              </a:rPr>
              <a:t>, UW-Madison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1600" y="6181636"/>
            <a:ext cx="3886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“I have bad reflexes. I was once run over by a car being pushed by two guys.“</a:t>
            </a:r>
            <a:br>
              <a:rPr lang="en-US" sz="1100" dirty="0" smtClean="0"/>
            </a:br>
            <a:r>
              <a:rPr lang="en-US" sz="1100" dirty="0" smtClean="0"/>
              <a:t>Woody Allen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772" name="Picture 4" descr="odeFAMILY"/>
          <p:cNvPicPr>
            <a:picLocks noChangeAspect="1" noChangeArrowheads="1"/>
          </p:cNvPicPr>
          <p:nvPr/>
        </p:nvPicPr>
        <p:blipFill>
          <a:blip r:embed="rId4" cstate="print"/>
          <a:srcRect l="8696" t="4813" r="7408" b="6870"/>
          <a:stretch>
            <a:fillRect/>
          </a:stretch>
        </p:blipFill>
        <p:spPr bwMode="auto">
          <a:xfrm>
            <a:off x="423863" y="1746250"/>
            <a:ext cx="8488362" cy="510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136525"/>
            <a:ext cx="6705600" cy="590550"/>
          </a:xfrm>
        </p:spPr>
        <p:txBody>
          <a:bodyPr/>
          <a:lstStyle/>
          <a:p>
            <a:pPr eaLnBrk="1" hangingPunct="1"/>
            <a:r>
              <a:rPr lang="en-US" sz="3100" smtClean="0"/>
              <a:t>ODE: Infinite Number of Solutions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711693" y="990600"/>
            <a:ext cx="8127507" cy="812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6629400" cy="990600"/>
          </a:xfrm>
        </p:spPr>
        <p:txBody>
          <a:bodyPr/>
          <a:lstStyle/>
          <a:p>
            <a:pPr eaLnBrk="1" hangingPunct="1"/>
            <a:r>
              <a:rPr lang="en-US" sz="3500" dirty="0" smtClean="0"/>
              <a:t>ODE vs. IVP </a:t>
            </a:r>
            <a:br>
              <a:rPr lang="en-US" sz="3500" dirty="0" smtClean="0"/>
            </a:br>
            <a:r>
              <a:rPr lang="en-US" sz="2000" dirty="0" smtClean="0"/>
              <a:t>[Cntd.]</a:t>
            </a:r>
            <a:endParaRPr lang="en-US" sz="3500" dirty="0" smtClean="0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1905000"/>
            <a:ext cx="8723313" cy="4598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900" dirty="0" smtClean="0"/>
              <a:t>Remember: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dirty="0" smtClean="0"/>
              <a:t>			</a:t>
            </a:r>
            <a:r>
              <a:rPr lang="en-US" b="1" dirty="0" smtClean="0"/>
              <a:t>1.   IVP = ODE + IC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b="1" dirty="0" smtClean="0"/>
              <a:t>			2.   IVP has a </a:t>
            </a:r>
            <a:r>
              <a:rPr lang="en-US" b="1" dirty="0" smtClean="0">
                <a:solidFill>
                  <a:srgbClr val="C00000"/>
                </a:solidFill>
              </a:rPr>
              <a:t>UNIQUE</a:t>
            </a:r>
            <a:r>
              <a:rPr lang="en-US" b="1" dirty="0" smtClean="0"/>
              <a:t> solution (unlike on ODE)</a:t>
            </a:r>
          </a:p>
          <a:p>
            <a:pPr lvl="1" eaLnBrk="1" hangingPunct="1">
              <a:lnSpc>
                <a:spcPct val="90000"/>
              </a:lnSpc>
            </a:pPr>
            <a:endParaRPr lang="en-US" sz="1700" dirty="0" smtClean="0"/>
          </a:p>
          <a:p>
            <a:pPr lvl="1" eaLnBrk="1" hangingPunct="1">
              <a:lnSpc>
                <a:spcPct val="90000"/>
              </a:lnSpc>
            </a:pPr>
            <a:endParaRPr lang="en-US" sz="1700" dirty="0" smtClean="0"/>
          </a:p>
          <a:p>
            <a:pPr eaLnBrk="1" hangingPunct="1">
              <a:lnSpc>
                <a:spcPct val="90000"/>
              </a:lnSpc>
            </a:pPr>
            <a:r>
              <a:rPr lang="en-US" sz="1900" dirty="0" smtClean="0"/>
              <a:t>Why is observation above important?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 smtClean="0"/>
              <a:t>In general, when we start working on a numerical solution to a problem we better know that the problem we are trying to solve is well posed (has a solution and it is unique)</a:t>
            </a:r>
          </a:p>
          <a:p>
            <a:pPr lvl="1" eaLnBrk="1" hangingPunct="1">
              <a:lnSpc>
                <a:spcPct val="90000"/>
              </a:lnSpc>
            </a:pPr>
            <a:endParaRPr lang="en-US" sz="1700" dirty="0" smtClean="0"/>
          </a:p>
          <a:p>
            <a:pPr lvl="1" eaLnBrk="1" hangingPunct="1">
              <a:lnSpc>
                <a:spcPct val="90000"/>
              </a:lnSpc>
            </a:pPr>
            <a:endParaRPr lang="en-US" sz="1700" dirty="0" smtClean="0"/>
          </a:p>
          <a:p>
            <a:pPr eaLnBrk="1" hangingPunct="1">
              <a:lnSpc>
                <a:spcPct val="90000"/>
              </a:lnSpc>
            </a:pPr>
            <a:r>
              <a:rPr lang="en-US" sz="1900" dirty="0" smtClean="0"/>
              <a:t>Turns out that in the Dynamics Analysis we are dealing with a well posed problem (an IVP)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 smtClean="0"/>
              <a:t>Focus then on finding a way to approximate its solution by using the computer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dirty="0" smtClean="0"/>
              <a:t>The computer will produce numbers that at each node of the time grid will approximate the value of the generalized coordinates and their velocity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b="1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b="1" dirty="0" smtClean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2238"/>
            <a:ext cx="7696200" cy="1295400"/>
          </a:xfrm>
        </p:spPr>
        <p:txBody>
          <a:bodyPr/>
          <a:lstStyle/>
          <a:p>
            <a:r>
              <a:rPr lang="en-US" sz="2400" dirty="0" smtClean="0"/>
              <a:t>Initial Value Problems:</a:t>
            </a:r>
            <a:br>
              <a:rPr lang="en-US" sz="2400" dirty="0" smtClean="0"/>
            </a:br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605337"/>
          </a:xfrm>
        </p:spPr>
        <p:txBody>
          <a:bodyPr/>
          <a:lstStyle/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Truncation Error</a:t>
            </a:r>
          </a:p>
          <a:p>
            <a:pPr lvl="1"/>
            <a:r>
              <a:rPr lang="en-US" sz="2000" dirty="0" smtClean="0"/>
              <a:t>Accuracy</a:t>
            </a:r>
          </a:p>
          <a:p>
            <a:pPr lvl="1"/>
            <a:r>
              <a:rPr lang="en-US" sz="2000" dirty="0" smtClean="0"/>
              <a:t>Convergence</a:t>
            </a:r>
          </a:p>
          <a:p>
            <a:pPr lvl="1"/>
            <a:r>
              <a:rPr lang="en-US" sz="2000" dirty="0" smtClean="0"/>
              <a:t>0-stability</a:t>
            </a:r>
          </a:p>
          <a:p>
            <a:pPr lvl="1"/>
            <a:r>
              <a:rPr lang="en-US" sz="2000" dirty="0" smtClean="0"/>
              <a:t>Order of a method</a:t>
            </a:r>
          </a:p>
          <a:p>
            <a:pPr lvl="1"/>
            <a:r>
              <a:rPr lang="en-US" sz="2000" dirty="0" smtClean="0"/>
              <a:t>Local Error</a:t>
            </a:r>
          </a:p>
          <a:p>
            <a:pPr lvl="1"/>
            <a:r>
              <a:rPr lang="en-US" sz="2000" dirty="0" smtClean="0"/>
              <a:t>Stability</a:t>
            </a:r>
          </a:p>
          <a:p>
            <a:pPr lvl="2"/>
            <a:r>
              <a:rPr lang="en-US" sz="1700" dirty="0" smtClean="0"/>
              <a:t>Absolute stability</a:t>
            </a:r>
          </a:p>
          <a:p>
            <a:pPr lvl="2"/>
            <a:r>
              <a:rPr lang="en-US" sz="1700" dirty="0" smtClean="0"/>
              <a:t>A-stable Integration Methods</a:t>
            </a:r>
          </a:p>
          <a:p>
            <a:pPr lvl="2"/>
            <a:r>
              <a:rPr lang="en-US" sz="1700" dirty="0" smtClean="0"/>
              <a:t>L-Stable Integration Methods (Methods with Stiff Decay)</a:t>
            </a:r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629400" cy="808038"/>
          </a:xfrm>
        </p:spPr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023937"/>
          </a:xfrm>
        </p:spPr>
        <p:txBody>
          <a:bodyPr/>
          <a:lstStyle/>
          <a:p>
            <a:r>
              <a:rPr lang="en-US" sz="2400" dirty="0" smtClean="0"/>
              <a:t>Interested in finding a function y(t) over an interval [0,b]</a:t>
            </a:r>
          </a:p>
          <a:p>
            <a:r>
              <a:rPr lang="en-US" sz="2400" dirty="0" smtClean="0"/>
              <a:t>This function must satisfy the following IVP: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565633" y="2895600"/>
            <a:ext cx="3707920" cy="635513"/>
          </a:xfrm>
          <a:prstGeom prst="rect">
            <a:avLst/>
          </a:prstGeom>
          <a:noFill/>
          <a:ln/>
          <a:effectLst/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200" y="4038600"/>
            <a:ext cx="8229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assume that f is bounded and smooth, so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y exists, is unique, and smooth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endParaRPr lang="en-US" sz="2400" kern="0" baseline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en-US" sz="2400" kern="0" baseline="0" dirty="0" smtClean="0">
                <a:latin typeface="+mn-lt"/>
              </a:rPr>
              <a:t>Given to you: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400" kern="0" dirty="0">
                <a:latin typeface="+mn-lt"/>
              </a:rPr>
              <a:t>T</a:t>
            </a:r>
            <a:r>
              <a:rPr lang="en-US" sz="2400" kern="0" baseline="0" dirty="0" smtClean="0">
                <a:latin typeface="+mn-lt"/>
              </a:rPr>
              <a:t>he constants c and b 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400" kern="0" baseline="0" dirty="0" smtClean="0">
                <a:latin typeface="+mn-lt"/>
              </a:rPr>
              <a:t>The function f(</a:t>
            </a:r>
            <a:r>
              <a:rPr lang="en-US" sz="2400" kern="0" baseline="0" dirty="0" err="1" smtClean="0">
                <a:latin typeface="+mn-lt"/>
              </a:rPr>
              <a:t>t,y</a:t>
            </a:r>
            <a:r>
              <a:rPr lang="en-US" sz="2400" kern="0" baseline="0" dirty="0" smtClean="0">
                <a:latin typeface="+mn-lt"/>
              </a:rPr>
              <a:t>).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629400" cy="808038"/>
          </a:xfrm>
        </p:spPr>
        <p:txBody>
          <a:bodyPr/>
          <a:lstStyle/>
          <a:p>
            <a:r>
              <a:rPr lang="en-US" dirty="0" smtClean="0"/>
              <a:t>Framework </a:t>
            </a:r>
            <a:r>
              <a:rPr lang="en-US" sz="1800" dirty="0" smtClean="0"/>
              <a:t>[Cntd.]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915400" cy="4800600"/>
          </a:xfrm>
        </p:spPr>
        <p:txBody>
          <a:bodyPr/>
          <a:lstStyle/>
          <a:p>
            <a:r>
              <a:rPr lang="en-US" dirty="0" smtClean="0"/>
              <a:t>The expression of the given function f(</a:t>
            </a:r>
            <a:r>
              <a:rPr lang="en-US" dirty="0" err="1" smtClean="0"/>
              <a:t>t,y</a:t>
            </a:r>
            <a:r>
              <a:rPr lang="en-US" dirty="0" smtClean="0"/>
              <a:t>) is typically far from being simple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Case 1: f(</a:t>
            </a:r>
            <a:r>
              <a:rPr lang="en-US" dirty="0" err="1" smtClean="0"/>
              <a:t>t,y</a:t>
            </a:r>
            <a:r>
              <a:rPr lang="en-US" dirty="0" smtClean="0"/>
              <a:t>) is simple, in very rare cases you can find y(t) analytically; i.e., find the exact solution of the IVP (the pen and paper case)</a:t>
            </a:r>
          </a:p>
          <a:p>
            <a:pPr lvl="1"/>
            <a:endParaRPr lang="en-US" sz="2000" dirty="0" smtClean="0"/>
          </a:p>
          <a:p>
            <a:pPr lvl="1"/>
            <a:r>
              <a:rPr lang="en-US" dirty="0" smtClean="0"/>
              <a:t>Case 2: f(</a:t>
            </a:r>
            <a:r>
              <a:rPr lang="en-US" dirty="0" err="1" smtClean="0"/>
              <a:t>t,y</a:t>
            </a:r>
            <a:r>
              <a:rPr lang="en-US" dirty="0" smtClean="0"/>
              <a:t>) is complex but nonetheless you have direct access to it.  </a:t>
            </a:r>
          </a:p>
          <a:p>
            <a:pPr lvl="2"/>
            <a:r>
              <a:rPr lang="en-US" sz="1800" dirty="0" smtClean="0"/>
              <a:t>Producing an exact solution is not possible, resort to numerical integration, solution approximated using the computer </a:t>
            </a:r>
          </a:p>
          <a:p>
            <a:pPr lvl="2"/>
            <a:endParaRPr lang="en-US" sz="1800" dirty="0" smtClean="0"/>
          </a:p>
          <a:p>
            <a:pPr lvl="1"/>
            <a:r>
              <a:rPr lang="en-US" dirty="0" smtClean="0"/>
              <a:t>Case 3: f(</a:t>
            </a:r>
            <a:r>
              <a:rPr lang="en-US" dirty="0" err="1" smtClean="0"/>
              <a:t>t,y</a:t>
            </a:r>
            <a:r>
              <a:rPr lang="en-US" dirty="0" smtClean="0"/>
              <a:t>) is so complex that you don’t even have an expression for it.  Instead you have another application (program) evaluate f(</a:t>
            </a:r>
            <a:r>
              <a:rPr lang="en-US" dirty="0" err="1" smtClean="0"/>
              <a:t>t,y</a:t>
            </a:r>
            <a:r>
              <a:rPr lang="en-US" dirty="0" smtClean="0"/>
              <a:t>) based on the value of t and y that you provide</a:t>
            </a:r>
          </a:p>
          <a:p>
            <a:pPr lvl="2"/>
            <a:r>
              <a:rPr lang="en-US" dirty="0" smtClean="0"/>
              <a:t>Producing an exact solution is not possible, resort to numerical integration, solution approximated using several computer programs</a:t>
            </a:r>
          </a:p>
          <a:p>
            <a:pPr lvl="2"/>
            <a:r>
              <a:rPr lang="en-US" dirty="0" smtClean="0"/>
              <a:t>This is what happens typically in multi-discipline engineering analysis</a:t>
            </a:r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629400" cy="808038"/>
          </a:xfrm>
        </p:spPr>
        <p:txBody>
          <a:bodyPr/>
          <a:lstStyle/>
          <a:p>
            <a:r>
              <a:rPr lang="en-US" dirty="0" smtClean="0"/>
              <a:t>Framework </a:t>
            </a:r>
            <a:r>
              <a:rPr lang="en-US" sz="1800" dirty="0" smtClean="0"/>
              <a:t>[Cntd.]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962400"/>
          </a:xfrm>
        </p:spPr>
        <p:txBody>
          <a:bodyPr/>
          <a:lstStyle/>
          <a:p>
            <a:r>
              <a:rPr lang="en-US" dirty="0" smtClean="0"/>
              <a:t>Implications (in relation to the complexity of f(</a:t>
            </a:r>
            <a:r>
              <a:rPr lang="en-US" dirty="0" err="1" smtClean="0"/>
              <a:t>t,y</a:t>
            </a:r>
            <a:r>
              <a:rPr lang="en-US" dirty="0" smtClean="0"/>
              <a:t>)): 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Most likely you can’t find the function y(t) analytically (using pen and paper)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You’ll have to use a numerical approximation method to come up with approximations of the unknown function y(t)</a:t>
            </a:r>
          </a:p>
          <a:p>
            <a:pPr lvl="4"/>
            <a:endParaRPr lang="en-US" dirty="0" smtClean="0"/>
          </a:p>
          <a:p>
            <a:pPr lvl="2"/>
            <a:r>
              <a:rPr lang="en-US" dirty="0" smtClean="0"/>
              <a:t>What you’ll produce is an approximation of the value of y(t) at 0, </a:t>
            </a:r>
            <a:r>
              <a:rPr lang="en-US" dirty="0" smtClean="0">
                <a:latin typeface="Arial"/>
              </a:rPr>
              <a:t>t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latin typeface="Arial"/>
              </a:rPr>
              <a:t>t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, etc.</a:t>
            </a:r>
          </a:p>
          <a:p>
            <a:pPr lvl="4"/>
            <a:endParaRPr lang="en-US" dirty="0" smtClean="0"/>
          </a:p>
          <a:p>
            <a:pPr lvl="2"/>
            <a:r>
              <a:rPr lang="en-US" dirty="0" smtClean="0"/>
              <a:t>You are working on a grid of </a:t>
            </a:r>
            <a:r>
              <a:rPr lang="en-US" dirty="0" err="1" smtClean="0"/>
              <a:t>of</a:t>
            </a:r>
            <a:r>
              <a:rPr lang="en-US" dirty="0" smtClean="0"/>
              <a:t> N time points, starting at 0 and ending at b</a:t>
            </a:r>
          </a:p>
          <a:p>
            <a:pPr lvl="4"/>
            <a:endParaRPr lang="en-US" dirty="0" smtClean="0"/>
          </a:p>
          <a:p>
            <a:pPr lvl="2"/>
            <a:r>
              <a:rPr lang="en-US" dirty="0" smtClean="0"/>
              <a:t>For simplicity, we assume that the grid points are equally spaced by a value h</a:t>
            </a:r>
          </a:p>
          <a:p>
            <a:pPr lvl="4"/>
            <a:endParaRPr lang="en-US" dirty="0" smtClean="0"/>
          </a:p>
          <a:p>
            <a:pPr lvl="2"/>
            <a:r>
              <a:rPr lang="en-US" dirty="0" smtClean="0"/>
              <a:t>This value is called the “integration step-size”, usually denoted by h or </a:t>
            </a:r>
            <a:r>
              <a:rPr lang="en-US" dirty="0" smtClean="0">
                <a:latin typeface="cmmi10"/>
              </a:rPr>
              <a:t>¢</a:t>
            </a:r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aphicFrame>
        <p:nvGraphicFramePr>
          <p:cNvPr id="243713" name="Object 1"/>
          <p:cNvGraphicFramePr>
            <a:graphicFrameLocks noChangeAspect="1"/>
          </p:cNvGraphicFramePr>
          <p:nvPr/>
        </p:nvGraphicFramePr>
        <p:xfrm>
          <a:off x="2314962" y="5562600"/>
          <a:ext cx="4466838" cy="914400"/>
        </p:xfrm>
        <a:graphic>
          <a:graphicData uri="http://schemas.openxmlformats.org/presentationml/2006/ole">
            <p:oleObj spid="_x0000_s46082" name="Visio" r:id="rId4" imgW="3977992" imgH="81487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629400" cy="808038"/>
          </a:xfrm>
        </p:spPr>
        <p:txBody>
          <a:bodyPr/>
          <a:lstStyle/>
          <a:p>
            <a:r>
              <a:rPr lang="en-US" dirty="0" smtClean="0"/>
              <a:t>Framework </a:t>
            </a:r>
            <a:r>
              <a:rPr lang="en-US" sz="1800" dirty="0" smtClean="0"/>
              <a:t>[Cntd.]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7391400" cy="990600"/>
          </a:xfrm>
        </p:spPr>
        <p:txBody>
          <a:bodyPr/>
          <a:lstStyle/>
          <a:p>
            <a:r>
              <a:rPr lang="en-US" sz="2000" dirty="0" smtClean="0">
                <a:solidFill>
                  <a:srgbClr val="C00000"/>
                </a:solidFill>
              </a:rPr>
              <a:t>Remember this</a:t>
            </a:r>
            <a:r>
              <a:rPr lang="en-US" sz="2000" dirty="0" smtClean="0"/>
              <a:t>: </a:t>
            </a:r>
            <a:r>
              <a:rPr lang="en-US" dirty="0" smtClean="0"/>
              <a:t>we’ll</a:t>
            </a:r>
            <a:r>
              <a:rPr lang="en-US" sz="2000" dirty="0" smtClean="0"/>
              <a:t> approximate the value of </a:t>
            </a:r>
            <a:r>
              <a:rPr lang="en-US" sz="2000" dirty="0" smtClean="0">
                <a:latin typeface="Arial"/>
              </a:rPr>
              <a:t>y(</a:t>
            </a:r>
            <a:r>
              <a:rPr lang="en-US" sz="2000" dirty="0" err="1" smtClean="0">
                <a:latin typeface="Arial"/>
              </a:rPr>
              <a:t>t</a:t>
            </a:r>
            <a:r>
              <a:rPr lang="en-US" sz="2000" baseline="-25000" dirty="0" err="1" smtClean="0">
                <a:latin typeface="Arial"/>
              </a:rPr>
              <a:t>n</a:t>
            </a:r>
            <a:r>
              <a:rPr lang="en-US" sz="2000" dirty="0" smtClean="0"/>
              <a:t>) by a value </a:t>
            </a:r>
            <a:r>
              <a:rPr lang="en-US" sz="2000" dirty="0" err="1" smtClean="0">
                <a:latin typeface="Arial"/>
              </a:rPr>
              <a:t>y</a:t>
            </a:r>
            <a:r>
              <a:rPr lang="en-US" sz="2000" baseline="-25000" dirty="0" err="1" smtClean="0">
                <a:latin typeface="Arial"/>
              </a:rPr>
              <a:t>n</a:t>
            </a:r>
            <a:r>
              <a:rPr lang="en-US" sz="2000" dirty="0" smtClean="0"/>
              <a:t> that we’ll learn how to obtain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41910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Notation: I’ll use </a:t>
            </a:r>
            <a:r>
              <a:rPr kumimoji="0" lang="en-US" sz="2000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</a:t>
            </a:r>
            <a:r>
              <a:rPr kumimoji="0" lang="en-US" sz="2000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denote the set of values </a:t>
            </a:r>
            <a:r>
              <a:rPr kumimoji="0" lang="en-US" sz="200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</a:t>
            </a:r>
            <a:r>
              <a:rPr kumimoji="0" lang="en-US" sz="2000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</a:t>
            </a:r>
            <a:r>
              <a:rPr kumimoji="0" lang="en-US" sz="2000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…, </a:t>
            </a:r>
            <a:r>
              <a:rPr kumimoji="0" lang="en-US" sz="2000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</a:t>
            </a:r>
            <a:r>
              <a:rPr kumimoji="0" lang="en-US" sz="2000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I come up with in my effort to approximate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unknown function y(t) at the grid points </a:t>
            </a:r>
            <a:r>
              <a:rPr kumimoji="0" lang="en-US" sz="200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</a:t>
            </a:r>
            <a:r>
              <a:rPr kumimoji="0" lang="en-US" sz="2000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</a:t>
            </a:r>
            <a:r>
              <a:rPr kumimoji="0" lang="en-US" sz="2000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…, </a:t>
            </a:r>
            <a:r>
              <a:rPr kumimoji="0" lang="en-US" sz="2000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</a:t>
            </a:r>
            <a:r>
              <a:rPr kumimoji="0" lang="en-US" sz="2000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276600" y="5308092"/>
            <a:ext cx="2311911" cy="330708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5715000"/>
            <a:ext cx="861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Quick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Remark: a professional grade method for finding the approximate solution does not use an equally spaced grid of points </a:t>
            </a:r>
            <a:r>
              <a:rPr kumimoji="0" lang="en-US" sz="200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0, t</a:t>
            </a:r>
            <a:r>
              <a:rPr kumimoji="0" lang="en-US" sz="2000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200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t</a:t>
            </a:r>
            <a:r>
              <a:rPr kumimoji="0" lang="en-US" sz="2000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US" sz="200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t</a:t>
            </a:r>
            <a:r>
              <a:rPr kumimoji="0" lang="en-US" sz="2000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1600" kern="0" baseline="0" dirty="0" smtClean="0">
                <a:latin typeface="+mn-lt"/>
              </a:rPr>
              <a:t>We’ll stick with this assumption</a:t>
            </a:r>
            <a:r>
              <a:rPr lang="en-US" sz="1600" kern="0" dirty="0" smtClean="0">
                <a:latin typeface="+mn-lt"/>
              </a:rPr>
              <a:t> of equally spaced points though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209800" y="2362200"/>
            <a:ext cx="4744183" cy="1604665"/>
            <a:chOff x="1143000" y="2362200"/>
            <a:chExt cx="4744183" cy="1604665"/>
          </a:xfrm>
        </p:grpSpPr>
        <p:pic>
          <p:nvPicPr>
            <p:cNvPr id="7" name="Picture 6" descr="TP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/>
            <a:stretch>
              <a:fillRect/>
            </a:stretch>
          </p:blipFill>
          <p:spPr>
            <a:xfrm>
              <a:off x="3048000" y="3048000"/>
              <a:ext cx="1143002" cy="278892"/>
            </a:xfrm>
            <a:prstGeom prst="rect">
              <a:avLst/>
            </a:prstGeom>
          </p:spPr>
        </p:pic>
        <p:sp>
          <p:nvSpPr>
            <p:cNvPr id="9" name="Left Brace 8"/>
            <p:cNvSpPr/>
            <p:nvPr/>
          </p:nvSpPr>
          <p:spPr>
            <a:xfrm rot="5400000">
              <a:off x="3831431" y="2645569"/>
              <a:ext cx="228600" cy="576262"/>
            </a:xfrm>
            <a:prstGeom prst="leftBrace">
              <a:avLst>
                <a:gd name="adj1" fmla="val 8333"/>
                <a:gd name="adj2" fmla="val 20312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3033713" y="3214687"/>
              <a:ext cx="228600" cy="352425"/>
            </a:xfrm>
            <a:prstGeom prst="leftBrace">
              <a:avLst>
                <a:gd name="adj1" fmla="val 8333"/>
                <a:gd name="adj2" fmla="val 16015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43000" y="3505200"/>
              <a:ext cx="2385589" cy="461665"/>
            </a:xfrm>
            <a:prstGeom prst="rect">
              <a:avLst/>
            </a:prstGeom>
            <a:solidFill>
              <a:srgbClr val="FF8181"/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An approximation of the value of</a:t>
              </a:r>
            </a:p>
            <a:p>
              <a:r>
                <a:rPr lang="en-US" sz="1200" dirty="0" smtClean="0"/>
                <a:t>the unknown function at time </a:t>
              </a:r>
              <a:r>
                <a:rPr lang="en-US" sz="1200" dirty="0" err="1" smtClean="0">
                  <a:latin typeface="Arial"/>
                </a:rPr>
                <a:t>t</a:t>
              </a:r>
              <a:r>
                <a:rPr lang="en-US" sz="1200" baseline="-25000" dirty="0" err="1" smtClean="0">
                  <a:latin typeface="Arial"/>
                </a:rPr>
                <a:t>n</a:t>
              </a:r>
              <a:endParaRPr lang="en-US" sz="1200" baseline="-25000" dirty="0">
                <a:latin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38600" y="2362200"/>
              <a:ext cx="1848583" cy="461665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000FF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The unknown function y </a:t>
              </a:r>
            </a:p>
            <a:p>
              <a:r>
                <a:rPr lang="en-US" sz="1200" dirty="0" smtClean="0"/>
                <a:t>evaluated at </a:t>
              </a:r>
              <a:r>
                <a:rPr lang="en-US" sz="1200" dirty="0" err="1" smtClean="0">
                  <a:latin typeface="Arial"/>
                </a:rPr>
                <a:t>t</a:t>
              </a:r>
              <a:r>
                <a:rPr lang="en-US" sz="1200" baseline="-25000" dirty="0" err="1" smtClean="0">
                  <a:latin typeface="Arial"/>
                </a:rPr>
                <a:t>n</a:t>
              </a:r>
              <a:r>
                <a:rPr lang="en-US" sz="1200" dirty="0" smtClean="0"/>
                <a:t> </a:t>
              </a:r>
              <a:endParaRPr lang="en-US" sz="1200" baseline="-25000" dirty="0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543800" cy="990600"/>
          </a:xfrm>
        </p:spPr>
        <p:txBody>
          <a:bodyPr/>
          <a:lstStyle/>
          <a:p>
            <a:r>
              <a:rPr lang="en-US" sz="3600" dirty="0" smtClean="0"/>
              <a:t>Basic Concepts: </a:t>
            </a:r>
            <a:r>
              <a:rPr lang="en-US" sz="3600" dirty="0" smtClean="0">
                <a:solidFill>
                  <a:srgbClr val="C00000"/>
                </a:solidFill>
              </a:rPr>
              <a:t>Truncation Error</a:t>
            </a:r>
            <a:br>
              <a:rPr lang="en-US" sz="3600" dirty="0" smtClean="0">
                <a:solidFill>
                  <a:srgbClr val="C00000"/>
                </a:solidFill>
              </a:rPr>
            </a:br>
            <a:r>
              <a:rPr lang="en-US" sz="2000" dirty="0" smtClean="0"/>
              <a:t>[Preliminaries]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642937"/>
          </a:xfrm>
        </p:spPr>
        <p:txBody>
          <a:bodyPr/>
          <a:lstStyle/>
          <a:p>
            <a:r>
              <a:rPr lang="en-US" sz="2000" dirty="0" smtClean="0"/>
              <a:t>We have our standard IVP: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3048000"/>
            <a:ext cx="8229600" cy="1219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Before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talking about Truncation Error, let’s introduce the simplest numerical integration scheme: Forward Euler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en-US" sz="2000" kern="0" noProof="0" dirty="0" smtClean="0">
                <a:latin typeface="+mn-lt"/>
              </a:rPr>
              <a:t>Invoke a Taylor series expansion of function y(t) around </a:t>
            </a:r>
            <a:r>
              <a:rPr lang="en-US" sz="2000" kern="0" noProof="0" dirty="0" smtClean="0">
                <a:latin typeface="Arial"/>
              </a:rPr>
              <a:t>t</a:t>
            </a:r>
            <a:r>
              <a:rPr lang="en-US" sz="2000" kern="0" baseline="-25000" noProof="0" dirty="0" smtClean="0">
                <a:latin typeface="Arial"/>
              </a:rPr>
              <a:t>n-1</a:t>
            </a:r>
            <a:r>
              <a:rPr lang="en-US" sz="2000" kern="0" noProof="0" dirty="0" smtClean="0">
                <a:latin typeface="+mn-lt"/>
              </a:rPr>
              <a:t>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676400" y="4267200"/>
            <a:ext cx="5155701" cy="533402"/>
          </a:xfrm>
          <a:prstGeom prst="rect">
            <a:avLst/>
          </a:prstGeom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800600" y="1879088"/>
            <a:ext cx="2133612" cy="635512"/>
          </a:xfrm>
          <a:prstGeom prst="rect">
            <a:avLst/>
          </a:prstGeom>
          <a:noFill/>
          <a:ln/>
          <a:effectLst/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33400" y="5029202"/>
            <a:ext cx="8229600" cy="16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Drop terms with powers of h of order 2 and higher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en-US" sz="2000" kern="0" dirty="0" smtClean="0">
                <a:latin typeface="+mn-lt"/>
              </a:rPr>
              <a:t>Note that I won’t use </a:t>
            </a:r>
            <a:r>
              <a:rPr lang="en-US" sz="2000" kern="0" dirty="0" smtClean="0">
                <a:latin typeface="Arial"/>
              </a:rPr>
              <a:t>y(</a:t>
            </a:r>
            <a:r>
              <a:rPr lang="en-US" sz="2000" kern="0" dirty="0" err="1" smtClean="0">
                <a:latin typeface="Arial"/>
              </a:rPr>
              <a:t>t</a:t>
            </a:r>
            <a:r>
              <a:rPr lang="en-US" sz="2000" kern="0" baseline="-25000" dirty="0" err="1" smtClean="0">
                <a:latin typeface="Arial"/>
              </a:rPr>
              <a:t>n</a:t>
            </a:r>
            <a:r>
              <a:rPr lang="en-US" sz="2000" kern="0" dirty="0" smtClean="0">
                <a:latin typeface="+mn-lt"/>
              </a:rPr>
              <a:t>) anymore, but I will now use </a:t>
            </a:r>
            <a:r>
              <a:rPr lang="en-US" sz="2000" kern="0" dirty="0" err="1" smtClean="0">
                <a:latin typeface="Arial"/>
              </a:rPr>
              <a:t>y</a:t>
            </a:r>
            <a:r>
              <a:rPr lang="en-US" sz="2000" kern="0" baseline="-25000" dirty="0" err="1" smtClean="0">
                <a:latin typeface="Arial"/>
              </a:rPr>
              <a:t>n</a:t>
            </a:r>
            <a:r>
              <a:rPr lang="en-US" sz="2000" kern="0" dirty="0" smtClean="0">
                <a:latin typeface="+mn-lt"/>
              </a:rPr>
              <a:t> 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000" kern="0" dirty="0">
                <a:latin typeface="+mn-lt"/>
              </a:rPr>
              <a:t>M</a:t>
            </a:r>
            <a:r>
              <a:rPr lang="en-US" sz="2000" kern="0" dirty="0" smtClean="0">
                <a:latin typeface="+mn-lt"/>
              </a:rPr>
              <a:t>ake sure you understand this distinction between the exact value and approximate value…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543800" cy="1295400"/>
          </a:xfrm>
        </p:spPr>
        <p:txBody>
          <a:bodyPr/>
          <a:lstStyle/>
          <a:p>
            <a:r>
              <a:rPr lang="en-US" sz="2000" dirty="0" smtClean="0"/>
              <a:t>[Basic Concepts]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>Truncation Error</a:t>
            </a:r>
            <a:br>
              <a:rPr lang="en-US" sz="3600" dirty="0" smtClean="0"/>
            </a:br>
            <a:r>
              <a:rPr lang="en-US" sz="1800" dirty="0" smtClean="0"/>
              <a:t>[Preliminaries]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1676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had this: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676400" y="2133600"/>
            <a:ext cx="5155701" cy="533402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33400" y="4343400"/>
            <a:ext cx="8229600" cy="533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equivalently,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33400" y="3098317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 compute my solution like this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13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352800" y="3707917"/>
            <a:ext cx="2083110" cy="254483"/>
          </a:xfrm>
          <a:prstGeom prst="rect">
            <a:avLst/>
          </a:prstGeom>
          <a:noFill/>
          <a:ln/>
          <a:effectLst/>
        </p:spPr>
      </p:pic>
      <p:grpSp>
        <p:nvGrpSpPr>
          <p:cNvPr id="3" name="Group 17"/>
          <p:cNvGrpSpPr/>
          <p:nvPr/>
        </p:nvGrpSpPr>
        <p:grpSpPr>
          <a:xfrm>
            <a:off x="2819400" y="4876800"/>
            <a:ext cx="3352800" cy="381000"/>
            <a:chOff x="2819400" y="5486400"/>
            <a:chExt cx="3352800" cy="381000"/>
          </a:xfrm>
        </p:grpSpPr>
        <p:pic>
          <p:nvPicPr>
            <p:cNvPr id="16" name="Picture 15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/>
            <a:stretch>
              <a:fillRect/>
            </a:stretch>
          </p:blipFill>
          <p:spPr bwMode="auto">
            <a:xfrm>
              <a:off x="2921041" y="5562600"/>
              <a:ext cx="3098759" cy="278933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7" name="Rectangle 16"/>
            <p:cNvSpPr/>
            <p:nvPr/>
          </p:nvSpPr>
          <p:spPr>
            <a:xfrm>
              <a:off x="2819400" y="5486400"/>
              <a:ext cx="33528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533400" y="5562600"/>
            <a:ext cx="8229600" cy="533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It’s fair to expect that there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slight difference between the exact value and numerical approximation: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62800" y="2971800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 smtClean="0"/>
              <a:t>Truncation error</a:t>
            </a:r>
            <a:endParaRPr lang="en-US" dirty="0"/>
          </a:p>
        </p:txBody>
      </p:sp>
      <p:cxnSp>
        <p:nvCxnSpPr>
          <p:cNvPr id="22" name="Curved Connector 21"/>
          <p:cNvCxnSpPr/>
          <p:nvPr/>
        </p:nvCxnSpPr>
        <p:spPr>
          <a:xfrm>
            <a:off x="6553200" y="2667002"/>
            <a:ext cx="990600" cy="380998"/>
          </a:xfrm>
          <a:prstGeom prst="curvedConnector3">
            <a:avLst>
              <a:gd name="adj1" fmla="val 99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0800000" flipV="1">
            <a:off x="5791200" y="3276600"/>
            <a:ext cx="1447800" cy="533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13716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 how the solution is obtained: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33400" y="44196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</a:t>
            </a:r>
            <a:r>
              <a:rPr kumimoji="0" lang="en-US" sz="20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the quantity above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called the truncation error and is denoted by 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33400" y="2667000"/>
            <a:ext cx="8001000" cy="864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that in general, if you stick the actual solution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the equation above it is not going to be satisfied: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Picture 1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14600" y="1905000"/>
            <a:ext cx="3403053" cy="483102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311461" y="3555579"/>
            <a:ext cx="4266530" cy="559221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752924" y="5257800"/>
            <a:ext cx="5332678" cy="559170"/>
          </a:xfrm>
          <a:prstGeom prst="rect">
            <a:avLst/>
          </a:prstGeom>
          <a:noFill/>
          <a:ln/>
          <a:effectLst/>
        </p:spPr>
      </p:pic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609600" y="59436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that this depends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function (y), the point where you care to evaluate the truncation error (</a:t>
            </a:r>
            <a:r>
              <a:rPr kumimoji="0" lang="en-US" sz="2000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</a:t>
            </a:r>
            <a:r>
              <a:rPr kumimoji="0" lang="en-US" sz="2000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</a:t>
            </a:r>
            <a:r>
              <a:rPr lang="en-US" sz="2000" kern="0" dirty="0" smtClean="0">
                <a:latin typeface="+mn-lt"/>
              </a:rPr>
              <a:t>)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the step size used (h)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/>
        </p:nvSpPr>
        <p:spPr bwMode="auto">
          <a:xfrm>
            <a:off x="152400" y="76200"/>
            <a:ext cx="75438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1800" dirty="0" smtClean="0"/>
              <a:t>[Basic Concepts]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/>
              <a:t>Truncation Error</a:t>
            </a:r>
          </a:p>
          <a:p>
            <a:r>
              <a:rPr lang="en-US" sz="1800" dirty="0" smtClean="0"/>
              <a:t>[Definition]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543800" cy="682844"/>
          </a:xfrm>
        </p:spPr>
        <p:txBody>
          <a:bodyPr/>
          <a:lstStyle/>
          <a:p>
            <a:pPr eaLnBrk="1" hangingPunct="1"/>
            <a:r>
              <a:rPr lang="en-US" dirty="0" smtClean="0"/>
              <a:t>Before we get started…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905000"/>
            <a:ext cx="8991600" cy="464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Last Time:</a:t>
            </a:r>
          </a:p>
          <a:p>
            <a:pPr lvl="1" eaLnBrk="1" hangingPunct="1"/>
            <a:r>
              <a:rPr lang="en-US" sz="1600" dirty="0" smtClean="0"/>
              <a:t>Super briefly talked about the EOM when using Euler </a:t>
            </a:r>
            <a:r>
              <a:rPr lang="en-US" sz="1600" u="sng" dirty="0" smtClean="0"/>
              <a:t>Angles</a:t>
            </a:r>
          </a:p>
          <a:p>
            <a:pPr lvl="1" eaLnBrk="1" hangingPunct="1"/>
            <a:r>
              <a:rPr lang="en-US" sz="1600" dirty="0" smtClean="0"/>
              <a:t>Discussed two classes of forces likely to be encountered in Engineering Apps</a:t>
            </a:r>
          </a:p>
          <a:p>
            <a:pPr lvl="1" eaLnBrk="1" hangingPunct="1"/>
            <a:r>
              <a:rPr lang="en-US" sz="1600" dirty="0" smtClean="0"/>
              <a:t>Inverse Dynamics Analysis</a:t>
            </a:r>
          </a:p>
          <a:p>
            <a:pPr lvl="1" eaLnBrk="1" hangingPunct="1"/>
            <a:r>
              <a:rPr lang="en-US" sz="1600" dirty="0" smtClean="0"/>
              <a:t>Equilibrium Analysis</a:t>
            </a:r>
          </a:p>
          <a:p>
            <a:pPr lvl="1" eaLnBrk="1" hangingPunct="1"/>
            <a:endParaRPr lang="en-US" sz="1600" dirty="0" smtClean="0"/>
          </a:p>
          <a:p>
            <a:pPr eaLnBrk="1" hangingPunct="1"/>
            <a:r>
              <a:rPr lang="en-US" sz="1800" dirty="0" smtClean="0"/>
              <a:t>Today:</a:t>
            </a:r>
          </a:p>
          <a:p>
            <a:pPr lvl="1" eaLnBrk="1" hangingPunct="1"/>
            <a:r>
              <a:rPr lang="en-US" sz="1600" dirty="0" smtClean="0"/>
              <a:t>Discuss about the solution of differential equations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sz="1800" dirty="0" smtClean="0"/>
              <a:t>Final Project:</a:t>
            </a:r>
          </a:p>
          <a:p>
            <a:pPr lvl="1" eaLnBrk="1" hangingPunct="1"/>
            <a:r>
              <a:rPr lang="en-US" sz="1600" dirty="0" smtClean="0"/>
              <a:t>Attach the one pager proposal to your Th HW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sz="1800" dirty="0" smtClean="0"/>
              <a:t>I’ll need a head count in the next two weeks regarding people who plan to make the trip to John Deere and NADS</a:t>
            </a:r>
            <a:endParaRPr lang="en-US" sz="1600" dirty="0" smtClean="0"/>
          </a:p>
          <a:p>
            <a:pPr lvl="1" eaLnBrk="1" hangingPunct="1"/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1066800"/>
          </a:xfrm>
        </p:spPr>
        <p:txBody>
          <a:bodyPr/>
          <a:lstStyle/>
          <a:p>
            <a:r>
              <a:rPr lang="en-US" sz="2000" dirty="0" smtClean="0"/>
              <a:t>Important remark:</a:t>
            </a:r>
          </a:p>
          <a:p>
            <a:pPr lvl="1"/>
            <a:r>
              <a:rPr lang="en-US" sz="1800" dirty="0" smtClean="0"/>
              <a:t>Note that the truncation error depends on the integration scheme used to compute </a:t>
            </a:r>
            <a:r>
              <a:rPr lang="en-US" sz="1800" dirty="0" err="1" smtClean="0">
                <a:latin typeface="Arial"/>
              </a:rPr>
              <a:t>y</a:t>
            </a:r>
            <a:r>
              <a:rPr lang="en-US" sz="1800" baseline="30000" dirty="0" err="1" smtClean="0">
                <a:latin typeface="Arial"/>
              </a:rPr>
              <a:t>h</a:t>
            </a:r>
            <a:r>
              <a:rPr lang="en-US" sz="1800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14" name="Picture 1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313060" y="2895673"/>
            <a:ext cx="4849740" cy="304727"/>
          </a:xfrm>
          <a:prstGeom prst="rect">
            <a:avLst/>
          </a:prstGeom>
          <a:noFill/>
          <a:ln/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" y="3767138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an integration scheme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said to be accurate (or consistent) of order p for a positive p if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314418" y="4605337"/>
            <a:ext cx="2183149" cy="304696"/>
          </a:xfrm>
          <a:prstGeom prst="rect">
            <a:avLst/>
          </a:prstGeom>
          <a:noFill/>
          <a:ln/>
          <a:effectLst/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1000" y="54102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the way, a quantity “d” is order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h^p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 there is a constant C so that when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 is small enough, one has that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13" name="Picture 1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038547" y="6248400"/>
            <a:ext cx="1116454" cy="278732"/>
          </a:xfrm>
          <a:prstGeom prst="rect">
            <a:avLst/>
          </a:prstGeom>
          <a:noFill/>
          <a:ln/>
          <a:effectLst/>
        </p:spPr>
      </p:pic>
      <p:sp>
        <p:nvSpPr>
          <p:cNvPr id="16" name="Title 1"/>
          <p:cNvSpPr>
            <a:spLocks noGrp="1"/>
          </p:cNvSpPr>
          <p:nvPr/>
        </p:nvSpPr>
        <p:spPr bwMode="auto">
          <a:xfrm>
            <a:off x="228600" y="152400"/>
            <a:ext cx="75438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[Basic Concepts]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C00000"/>
                </a:solidFill>
              </a:rPr>
              <a:t>Accuracy Order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176337"/>
          </a:xfrm>
        </p:spPr>
        <p:txBody>
          <a:bodyPr/>
          <a:lstStyle/>
          <a:p>
            <a:r>
              <a:rPr lang="en-US" sz="2000" dirty="0" smtClean="0"/>
              <a:t>Exercise:</a:t>
            </a:r>
          </a:p>
          <a:p>
            <a:pPr lvl="1"/>
            <a:r>
              <a:rPr lang="en-US" sz="1400" dirty="0" smtClean="0"/>
              <a:t>Prove that Forward Euler is order 1 accurate, that is,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616632" y="2590800"/>
            <a:ext cx="2893483" cy="304577"/>
          </a:xfrm>
          <a:prstGeom prst="rect">
            <a:avLst/>
          </a:prstGeom>
          <a:noFill/>
          <a:ln/>
          <a:effectLst/>
        </p:spPr>
      </p:pic>
      <p:sp>
        <p:nvSpPr>
          <p:cNvPr id="7" name="Title 1"/>
          <p:cNvSpPr>
            <a:spLocks noGrp="1"/>
          </p:cNvSpPr>
          <p:nvPr/>
        </p:nvSpPr>
        <p:spPr bwMode="auto">
          <a:xfrm>
            <a:off x="228600" y="152400"/>
            <a:ext cx="75438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[Basic Concepts]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>Accuracy Order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sz="2000" dirty="0" smtClean="0"/>
              <a:t>Important question:</a:t>
            </a:r>
          </a:p>
          <a:p>
            <a:pPr lvl="1"/>
            <a:r>
              <a:rPr lang="en-US" sz="1800" dirty="0" smtClean="0"/>
              <a:t>Does the numerical solution </a:t>
            </a:r>
            <a:r>
              <a:rPr lang="en-US" sz="1800" dirty="0" err="1" smtClean="0">
                <a:latin typeface="Arial"/>
              </a:rPr>
              <a:t>y</a:t>
            </a:r>
            <a:r>
              <a:rPr lang="en-US" sz="1800" baseline="30000" dirty="0" err="1" smtClean="0">
                <a:latin typeface="Arial"/>
              </a:rPr>
              <a:t>h</a:t>
            </a:r>
            <a:r>
              <a:rPr lang="en-US" sz="1800" dirty="0" smtClean="0"/>
              <a:t> actually converge to the unique solution of the IVP?</a:t>
            </a:r>
          </a:p>
          <a:p>
            <a:pPr lvl="1"/>
            <a:r>
              <a:rPr lang="en-US" sz="1800" dirty="0" smtClean="0"/>
              <a:t>“Converge” means as h gets smaller and smaller, do you see the numerical solution at each </a:t>
            </a:r>
            <a:r>
              <a:rPr lang="en-US" sz="1800" dirty="0" err="1" smtClean="0">
                <a:latin typeface="Arial"/>
              </a:rPr>
              <a:t>t</a:t>
            </a:r>
            <a:r>
              <a:rPr lang="en-US" sz="1800" baseline="-25000" dirty="0" err="1" smtClean="0">
                <a:latin typeface="Arial"/>
              </a:rPr>
              <a:t>n</a:t>
            </a:r>
            <a:r>
              <a:rPr lang="en-US" sz="1800" dirty="0" smtClean="0"/>
              <a:t> approaching the exact solution?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" y="3581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en-US" sz="2000" kern="0" dirty="0" smtClean="0">
                <a:latin typeface="+mn-lt"/>
              </a:rPr>
              <a:t>More formal way to frame the convergence concept 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Define</a:t>
            </a:r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994149" y="4386262"/>
            <a:ext cx="4012708" cy="278893"/>
          </a:xfrm>
          <a:prstGeom prst="rect">
            <a:avLst/>
          </a:prstGeom>
          <a:noFill/>
          <a:ln/>
          <a:effectLst/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81000" y="48768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000" kern="0" dirty="0" smtClean="0">
                <a:latin typeface="+mn-lt"/>
              </a:rPr>
              <a:t>Note that </a:t>
            </a:r>
            <a:r>
              <a:rPr lang="en-US" sz="2000" kern="0" dirty="0" err="1" smtClean="0">
                <a:latin typeface="+mn-lt"/>
              </a:rPr>
              <a:t>N</a:t>
            </a:r>
            <a:r>
              <a:rPr lang="en-US" sz="2000" kern="0" dirty="0" err="1" smtClean="0">
                <a:latin typeface="cmsy10"/>
              </a:rPr>
              <a:t>¢</a:t>
            </a:r>
            <a:r>
              <a:rPr lang="en-US" sz="2000" kern="0" dirty="0" err="1" smtClean="0">
                <a:latin typeface="+mn-lt"/>
              </a:rPr>
              <a:t>h</a:t>
            </a:r>
            <a:r>
              <a:rPr lang="en-US" sz="2000" kern="0" dirty="0" smtClean="0">
                <a:latin typeface="+mn-lt"/>
              </a:rPr>
              <a:t>=b (as h goes to zero, N keeps growing…)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381000" y="55626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lang="en-US" sz="2000" kern="0" dirty="0" smtClean="0">
                <a:latin typeface="+mn-lt"/>
              </a:rPr>
              <a:t>numerical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integration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said to be convergent of order p if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20" name="Picture 1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845295" y="6198107"/>
            <a:ext cx="3403105" cy="278893"/>
          </a:xfrm>
          <a:prstGeom prst="rect">
            <a:avLst/>
          </a:prstGeom>
          <a:noFill/>
          <a:ln/>
          <a:effectLst/>
        </p:spPr>
      </p:pic>
      <p:sp>
        <p:nvSpPr>
          <p:cNvPr id="11" name="Title 1"/>
          <p:cNvSpPr>
            <a:spLocks noGrp="1"/>
          </p:cNvSpPr>
          <p:nvPr/>
        </p:nvSpPr>
        <p:spPr bwMode="auto">
          <a:xfrm>
            <a:off x="228600" y="152400"/>
            <a:ext cx="75438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[Basic Concepts]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C00000"/>
                </a:solidFill>
              </a:rPr>
              <a:t>Convergence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731838"/>
          </a:xfrm>
        </p:spPr>
        <p:txBody>
          <a:bodyPr/>
          <a:lstStyle/>
          <a:p>
            <a:r>
              <a:rPr lang="en-US" dirty="0" smtClean="0"/>
              <a:t>Zero-stability (0-stability)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382000" cy="3048000"/>
          </a:xfrm>
        </p:spPr>
        <p:txBody>
          <a:bodyPr/>
          <a:lstStyle/>
          <a:p>
            <a:r>
              <a:rPr lang="en-US" dirty="0" smtClean="0"/>
              <a:t>There is a relationship between Accuracy and Convergence</a:t>
            </a:r>
          </a:p>
          <a:p>
            <a:endParaRPr lang="en-US" dirty="0" smtClean="0"/>
          </a:p>
          <a:p>
            <a:r>
              <a:rPr lang="en-US" dirty="0" smtClean="0"/>
              <a:t>To capture this relationship  we need to introduce the concept of zero-stability</a:t>
            </a:r>
          </a:p>
          <a:p>
            <a:endParaRPr lang="en-US" dirty="0" smtClean="0"/>
          </a:p>
          <a:p>
            <a:r>
              <a:rPr lang="en-US" sz="2000" dirty="0" smtClean="0"/>
              <a:t>Definition: the numerical discretization scheme is 0-stable if there are positive constants </a:t>
            </a:r>
            <a:r>
              <a:rPr lang="en-US" sz="2000" dirty="0" smtClean="0">
                <a:latin typeface="Arial"/>
              </a:rPr>
              <a:t>h</a:t>
            </a:r>
            <a:r>
              <a:rPr lang="en-US" sz="2000" baseline="-25000" dirty="0" smtClean="0">
                <a:latin typeface="Arial"/>
              </a:rPr>
              <a:t>0</a:t>
            </a:r>
            <a:r>
              <a:rPr lang="en-US" sz="2000" dirty="0" smtClean="0"/>
              <a:t> and K such that for any solutions </a:t>
            </a:r>
            <a:r>
              <a:rPr lang="en-US" sz="2000" dirty="0" err="1" smtClean="0">
                <a:latin typeface="Arial"/>
              </a:rPr>
              <a:t>x</a:t>
            </a:r>
            <a:r>
              <a:rPr lang="en-US" sz="2000" baseline="30000" dirty="0" err="1" smtClean="0">
                <a:latin typeface="Arial"/>
              </a:rPr>
              <a:t>h</a:t>
            </a:r>
            <a:r>
              <a:rPr lang="en-US" sz="2000" dirty="0" smtClean="0"/>
              <a:t> and </a:t>
            </a:r>
            <a:r>
              <a:rPr lang="en-US" sz="2000" dirty="0" err="1" smtClean="0">
                <a:latin typeface="Arial"/>
              </a:rPr>
              <a:t>z</a:t>
            </a:r>
            <a:r>
              <a:rPr lang="en-US" sz="2000" baseline="30000" dirty="0" err="1" smtClean="0">
                <a:latin typeface="Arial"/>
              </a:rPr>
              <a:t>h</a:t>
            </a:r>
            <a:r>
              <a:rPr lang="en-US" sz="2000" dirty="0" smtClean="0"/>
              <a:t>, obtained for </a:t>
            </a:r>
            <a:r>
              <a:rPr lang="en-US" sz="2000" dirty="0" smtClean="0">
                <a:latin typeface="Arial"/>
              </a:rPr>
              <a:t>h&lt;h</a:t>
            </a:r>
            <a:r>
              <a:rPr lang="en-US" sz="2000" baseline="-25000" dirty="0" smtClean="0">
                <a:latin typeface="Arial"/>
              </a:rPr>
              <a:t>0</a:t>
            </a:r>
            <a:r>
              <a:rPr lang="en-US" sz="2000" dirty="0" smtClean="0"/>
              <a:t>, one has that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57183" y="5841490"/>
            <a:ext cx="8534417" cy="6355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 that Forward Euler is a 0-stable discretization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“p”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6172200" cy="533400"/>
          </a:xfrm>
        </p:spPr>
        <p:txBody>
          <a:bodyPr/>
          <a:lstStyle/>
          <a:p>
            <a:r>
              <a:rPr lang="en-US" sz="2400" dirty="0" smtClean="0"/>
              <a:t>Theorem: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765548" y="3022092"/>
            <a:ext cx="5612903" cy="25450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600" y="441960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more specifics: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000" kern="0" dirty="0" smtClean="0">
                <a:latin typeface="+mn-lt"/>
              </a:rPr>
              <a:t>If the method is accurate of order p and 0-stable, then it is convergent of order p: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3073895" y="5791200"/>
            <a:ext cx="3403105" cy="27889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543800" cy="914400"/>
          </a:xfrm>
        </p:spPr>
        <p:txBody>
          <a:bodyPr/>
          <a:lstStyle/>
          <a:p>
            <a:r>
              <a:rPr lang="en-US" sz="2000" dirty="0" smtClean="0"/>
              <a:t>[Basic Concept]</a:t>
            </a:r>
            <a:br>
              <a:rPr lang="en-US" sz="2000" dirty="0" smtClean="0"/>
            </a:br>
            <a:r>
              <a:rPr lang="en-US" dirty="0" smtClean="0">
                <a:solidFill>
                  <a:srgbClr val="C00000"/>
                </a:solidFill>
              </a:rPr>
              <a:t>Local Error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19263"/>
            <a:ext cx="8991600" cy="4529137"/>
          </a:xfrm>
        </p:spPr>
        <p:txBody>
          <a:bodyPr/>
          <a:lstStyle/>
          <a:p>
            <a:r>
              <a:rPr lang="en-US" sz="2000" dirty="0" smtClean="0"/>
              <a:t>Imagine it as being the error that is noticed in *one* integration step</a:t>
            </a:r>
          </a:p>
          <a:p>
            <a:endParaRPr lang="en-US" sz="2000" dirty="0" smtClean="0"/>
          </a:p>
          <a:p>
            <a:r>
              <a:rPr lang="en-US" sz="2000" dirty="0" smtClean="0"/>
              <a:t>Specifically, you start at time step </a:t>
            </a:r>
            <a:r>
              <a:rPr lang="en-US" sz="2000" dirty="0" smtClean="0">
                <a:latin typeface="Arial"/>
              </a:rPr>
              <a:t>t</a:t>
            </a:r>
            <a:r>
              <a:rPr lang="en-US" sz="2000" baseline="-25000" dirty="0" smtClean="0">
                <a:latin typeface="Arial"/>
              </a:rPr>
              <a:t>n-1</a:t>
            </a:r>
            <a:r>
              <a:rPr lang="en-US" sz="2000" dirty="0" smtClean="0"/>
              <a:t>, from the point y</a:t>
            </a:r>
            <a:r>
              <a:rPr lang="en-US" sz="2000" baseline="-25000" dirty="0" smtClean="0"/>
              <a:t>n-1</a:t>
            </a:r>
            <a:r>
              <a:rPr lang="en-US" sz="2000" dirty="0" smtClean="0"/>
              <a:t> </a:t>
            </a:r>
          </a:p>
          <a:p>
            <a:pPr lvl="1"/>
            <a:r>
              <a:rPr lang="en-US" sz="1800" dirty="0" smtClean="0"/>
              <a:t>The numerical solution finds for </a:t>
            </a:r>
            <a:r>
              <a:rPr lang="en-US" sz="1800" dirty="0" err="1" smtClean="0">
                <a:latin typeface="Arial"/>
              </a:rPr>
              <a:t>t</a:t>
            </a:r>
            <a:r>
              <a:rPr lang="en-US" sz="1800" baseline="-25000" dirty="0" err="1" smtClean="0">
                <a:latin typeface="Arial"/>
              </a:rPr>
              <a:t>n</a:t>
            </a:r>
            <a:r>
              <a:rPr lang="en-US" sz="1800" dirty="0" smtClean="0"/>
              <a:t> the approximate value  </a:t>
            </a:r>
            <a:r>
              <a:rPr lang="en-US" sz="1800" dirty="0" err="1" smtClean="0"/>
              <a:t>y</a:t>
            </a:r>
            <a:r>
              <a:rPr lang="en-US" sz="1800" baseline="-25000" dirty="0" err="1" smtClean="0"/>
              <a:t>n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(no surprise here) </a:t>
            </a:r>
          </a:p>
          <a:p>
            <a:pPr lvl="1"/>
            <a:r>
              <a:rPr lang="en-US" sz="1800" dirty="0" smtClean="0"/>
              <a:t>The analytical solution that passes through the initial value </a:t>
            </a:r>
            <a:r>
              <a:rPr lang="en-US" sz="1800" dirty="0" smtClean="0">
                <a:latin typeface="Arial"/>
              </a:rPr>
              <a:t>y</a:t>
            </a:r>
            <a:r>
              <a:rPr lang="en-US" sz="1800" baseline="-25000" dirty="0" smtClean="0">
                <a:latin typeface="Arial"/>
              </a:rPr>
              <a:t>n-1</a:t>
            </a:r>
            <a:r>
              <a:rPr lang="en-US" sz="1800" dirty="0" smtClean="0"/>
              <a:t> produces at </a:t>
            </a:r>
            <a:r>
              <a:rPr lang="en-US" sz="1800" dirty="0" err="1" smtClean="0">
                <a:latin typeface="Arial"/>
              </a:rPr>
              <a:t>t</a:t>
            </a:r>
            <a:r>
              <a:rPr lang="en-US" sz="1800" baseline="-25000" dirty="0" err="1" smtClean="0">
                <a:latin typeface="Arial"/>
              </a:rPr>
              <a:t>n</a:t>
            </a:r>
            <a:r>
              <a:rPr lang="en-US" sz="1800" dirty="0" smtClean="0"/>
              <a:t> the value       : </a:t>
            </a:r>
          </a:p>
          <a:p>
            <a:pPr lvl="1"/>
            <a:endParaRPr lang="en-US" sz="1800" dirty="0" smtClean="0"/>
          </a:p>
          <a:p>
            <a:pPr lvl="2"/>
            <a:endParaRPr lang="en-US" sz="1500" dirty="0" smtClean="0"/>
          </a:p>
          <a:p>
            <a:pPr lvl="1"/>
            <a:endParaRPr lang="en-US" sz="1800" dirty="0" smtClean="0"/>
          </a:p>
          <a:p>
            <a:r>
              <a:rPr lang="en-US" sz="2200" dirty="0" smtClean="0"/>
              <a:t>The local error is the difference</a:t>
            </a:r>
          </a:p>
          <a:p>
            <a:endParaRPr lang="en-US" sz="2200" dirty="0" smtClean="0"/>
          </a:p>
          <a:p>
            <a:r>
              <a:rPr lang="en-US" sz="2200" dirty="0" smtClean="0"/>
              <a:t>Note the relationship that exists between the local error and local truncation error: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854709" y="3505201"/>
            <a:ext cx="278891" cy="228599"/>
          </a:xfrm>
          <a:prstGeom prst="rect">
            <a:avLst/>
          </a:prstGeom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124200" y="3810000"/>
            <a:ext cx="2488712" cy="635514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581396" y="5131308"/>
            <a:ext cx="1676404" cy="278892"/>
          </a:xfrm>
          <a:prstGeom prst="rect">
            <a:avLst/>
          </a:prstGeom>
        </p:spPr>
      </p:pic>
      <p:pic>
        <p:nvPicPr>
          <p:cNvPr id="17" name="Picture 16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2590800" y="6400800"/>
            <a:ext cx="3683515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43800" cy="990600"/>
          </a:xfrm>
        </p:spPr>
        <p:txBody>
          <a:bodyPr/>
          <a:lstStyle/>
          <a:p>
            <a:r>
              <a:rPr lang="en-US" sz="2000" dirty="0" smtClean="0"/>
              <a:t>[Basic Concept]</a:t>
            </a:r>
            <a:br>
              <a:rPr lang="en-US" sz="2000" dirty="0" smtClean="0"/>
            </a:br>
            <a:r>
              <a:rPr lang="en-US" sz="3600" dirty="0" smtClean="0">
                <a:solidFill>
                  <a:srgbClr val="C00000"/>
                </a:solidFill>
              </a:rPr>
              <a:t>Absolute Stability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11662"/>
          </a:xfrm>
        </p:spPr>
        <p:txBody>
          <a:bodyPr/>
          <a:lstStyle/>
          <a:p>
            <a:r>
              <a:rPr lang="en-US" sz="2000" dirty="0" smtClean="0"/>
              <a:t>Convergence is good, but it tells me what happens if I work with smaller and smaller step-sizes h</a:t>
            </a:r>
          </a:p>
          <a:p>
            <a:endParaRPr lang="en-US" sz="2000" dirty="0" smtClean="0"/>
          </a:p>
          <a:p>
            <a:r>
              <a:rPr lang="en-US" sz="2000" dirty="0" smtClean="0"/>
              <a:t>In reality, I want to operate with values of h that are large </a:t>
            </a:r>
          </a:p>
          <a:p>
            <a:pPr lvl="1"/>
            <a:r>
              <a:rPr lang="en-US" sz="1800" dirty="0" smtClean="0"/>
              <a:t>Recall that if h is small you have to take a very large number of integration steps to cover the interval [0,b]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The relevant question: How large can I consider h yet know for a fact that I don’t get garbage approximations of the solution?</a:t>
            </a:r>
          </a:p>
          <a:p>
            <a:endParaRPr lang="en-US" sz="2000" dirty="0" smtClean="0"/>
          </a:p>
          <a:p>
            <a:pPr lvl="1"/>
            <a:r>
              <a:rPr lang="en-US" sz="1600" dirty="0" smtClean="0"/>
              <a:t>The answer to this question is posed to each numerical discretization scheme</a:t>
            </a:r>
          </a:p>
          <a:p>
            <a:pPr lvl="1"/>
            <a:r>
              <a:rPr lang="en-US" sz="1600" dirty="0" smtClean="0"/>
              <a:t>Moreover, it is posed in conjunction with a test problem: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581400" y="5943600"/>
            <a:ext cx="1726695" cy="63551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5486400" cy="457200"/>
          </a:xfrm>
        </p:spPr>
        <p:txBody>
          <a:bodyPr/>
          <a:lstStyle/>
          <a:p>
            <a:r>
              <a:rPr lang="en-US" sz="2000" dirty="0" smtClean="0"/>
              <a:t>Example: mass-spring-damper oscillation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8" name="Picture 7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200396" y="1904998"/>
            <a:ext cx="2362204" cy="914402"/>
          </a:xfrm>
          <a:prstGeom prst="rect">
            <a:avLst/>
          </a:prstGeom>
          <a:noFill/>
          <a:ln/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9600" y="320040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1: underdamped system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441960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2: overdamped system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09600" y="56388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3: critically damped system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13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930897" y="5003292"/>
            <a:ext cx="6298703" cy="330708"/>
          </a:xfrm>
          <a:prstGeom prst="rect">
            <a:avLst/>
          </a:prstGeom>
        </p:spPr>
      </p:pic>
      <p:pic>
        <p:nvPicPr>
          <p:cNvPr id="16" name="Picture 1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514600" y="3733800"/>
            <a:ext cx="4597555" cy="254488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962190" y="6172200"/>
            <a:ext cx="1702372" cy="254517"/>
          </a:xfrm>
          <a:prstGeom prst="rect">
            <a:avLst/>
          </a:prstGeom>
          <a:noFill/>
          <a:ln/>
          <a:effectLst/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43800" cy="990600"/>
          </a:xfrm>
        </p:spPr>
        <p:txBody>
          <a:bodyPr/>
          <a:lstStyle/>
          <a:p>
            <a:r>
              <a:rPr lang="en-US" sz="2000" dirty="0" smtClean="0"/>
              <a:t>[Basic Concept, Short Detour]</a:t>
            </a:r>
            <a:br>
              <a:rPr lang="en-US" sz="2000" dirty="0" smtClean="0"/>
            </a:br>
            <a:r>
              <a:rPr lang="en-US" sz="3600" dirty="0" smtClean="0">
                <a:solidFill>
                  <a:srgbClr val="C00000"/>
                </a:solidFill>
              </a:rPr>
              <a:t>Absolute Stability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54708"/>
            <a:ext cx="8229600" cy="838200"/>
          </a:xfrm>
        </p:spPr>
        <p:txBody>
          <a:bodyPr/>
          <a:lstStyle/>
          <a:p>
            <a:r>
              <a:rPr lang="en-US" sz="2000" dirty="0" smtClean="0"/>
              <a:t>Example, the concluding remark:</a:t>
            </a:r>
          </a:p>
          <a:p>
            <a:pPr lvl="1"/>
            <a:r>
              <a:rPr lang="en-US" sz="1600" dirty="0" smtClean="0"/>
              <a:t>In mechanical engineering, </a:t>
            </a:r>
            <a:r>
              <a:rPr lang="en-US" sz="1600" dirty="0" smtClean="0">
                <a:latin typeface="cmmi10"/>
              </a:rPr>
              <a:t>¸</a:t>
            </a:r>
            <a:r>
              <a:rPr lang="en-US" sz="1600" dirty="0" smtClean="0"/>
              <a:t> assumes values for which typically 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13" name="Picture 1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733800" y="2845308"/>
            <a:ext cx="990602" cy="278892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28600" y="3810000"/>
            <a:ext cx="8229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better be that our numerical discretization scheme leads to numerical solutions that can handle the test IVP for negative values of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</a:rPr>
              <a:t>¸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(or its real part, when dealing with complex values…)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endParaRPr lang="en-US" sz="2000" kern="0" baseline="0" dirty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It turns out that this is not trivial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Take Forward Euler for a spin to see how problems crop up…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43800" cy="990600"/>
          </a:xfrm>
        </p:spPr>
        <p:txBody>
          <a:bodyPr/>
          <a:lstStyle/>
          <a:p>
            <a:r>
              <a:rPr lang="en-US" sz="2000" dirty="0" smtClean="0"/>
              <a:t>[Basic Concept]</a:t>
            </a:r>
            <a:br>
              <a:rPr lang="en-US" sz="2000" dirty="0" smtClean="0"/>
            </a:br>
            <a:r>
              <a:rPr lang="en-US" sz="3600" dirty="0" smtClean="0">
                <a:solidFill>
                  <a:srgbClr val="C00000"/>
                </a:solidFill>
              </a:rPr>
              <a:t>Absolute Stability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543800" cy="808038"/>
          </a:xfrm>
        </p:spPr>
        <p:txBody>
          <a:bodyPr/>
          <a:lstStyle/>
          <a:p>
            <a:r>
              <a:rPr lang="en-US" dirty="0" smtClean="0"/>
              <a:t>Dynamics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4945062"/>
          </a:xfrm>
        </p:spPr>
        <p:txBody>
          <a:bodyPr/>
          <a:lstStyle/>
          <a:p>
            <a:r>
              <a:rPr lang="en-US" dirty="0" smtClean="0"/>
              <a:t>Dynamics Analysis, Framework: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state of a mechanical system (position, velocity) changes in time under the influence of internal and external </a:t>
            </a:r>
            <a:r>
              <a:rPr lang="en-US" b="1" dirty="0" smtClean="0"/>
              <a:t>forces and/or prescribed motions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goal is to determine how the state of the system changes in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Almost always you will only be able to determine the state of the mechanical system at a collection of grid points in time </a:t>
            </a:r>
          </a:p>
          <a:p>
            <a:pPr lvl="2"/>
            <a:r>
              <a:rPr lang="en-US" dirty="0" smtClean="0"/>
              <a:t>That is, not everywhere, yet you can have as many grid points you wish (and afford)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Time evolution is obtained as the solution of the EOM (Newton-Euler equations derived before)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4089125" y="533400"/>
            <a:ext cx="3378248" cy="635422"/>
          </a:xfrm>
          <a:prstGeom prst="rect">
            <a:avLst/>
          </a:prstGeom>
          <a:noFill/>
          <a:ln/>
          <a:effectLst/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457200"/>
            <a:ext cx="2057400" cy="838200"/>
          </a:xfrm>
        </p:spPr>
        <p:txBody>
          <a:bodyPr/>
          <a:lstStyle/>
          <a:p>
            <a:pPr eaLnBrk="1" hangingPunct="1"/>
            <a:r>
              <a:rPr lang="en-US" sz="3000" dirty="0" smtClean="0"/>
              <a:t>Example:</a:t>
            </a:r>
            <a:br>
              <a:rPr lang="en-US" sz="3000" dirty="0" smtClean="0"/>
            </a:br>
            <a:r>
              <a:rPr lang="en-US" sz="2000" dirty="0" smtClean="0"/>
              <a:t>(</a:t>
            </a:r>
            <a:r>
              <a:rPr lang="en-US" sz="2000" dirty="0" smtClean="0">
                <a:latin typeface="cmmi10"/>
              </a:rPr>
              <a:t>¸</a:t>
            </a:r>
            <a:r>
              <a:rPr lang="en-US" sz="2000" dirty="0" smtClean="0"/>
              <a:t>=-100)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227513"/>
            <a:ext cx="2627313" cy="23256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900" smtClean="0"/>
              <a:t>  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900" smtClean="0"/>
              <a:t>   0.01873075307798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900" smtClean="0"/>
              <a:t>   0.03032004603564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900" smtClean="0"/>
              <a:t>   0.03681163609403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900" smtClean="0"/>
              <a:t>   0.03972896411722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900" smtClean="0"/>
              <a:t>   0.04019944117144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3124200" y="4191000"/>
            <a:ext cx="2627313" cy="232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1900"/>
              <a:t>   0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1900"/>
              <a:t>   0.36787944117144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1900"/>
              <a:t>   0.13533528323661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1900"/>
              <a:t>   0.04978706836786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1900"/>
              <a:t>   0.01831563888873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1900"/>
              <a:t>   0.00673794699909</a:t>
            </a:r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6135688" y="4191000"/>
            <a:ext cx="2932112" cy="232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1900"/>
              <a:t>   0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1900"/>
              <a:t>   2.04978706836786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1900"/>
              <a:t>  -3.99752124782333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1900"/>
              <a:t>   8.00012340980409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1900"/>
              <a:t> -15.99999385578765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1900"/>
              <a:t>  32.00000030590232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09600" y="34290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Tahoma" pitchFamily="34" charset="0"/>
                <a:sym typeface="Symbol" pitchFamily="18" charset="2"/>
              </a:rPr>
              <a:t>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t=0.002: Error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733800" y="34290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Tahoma" pitchFamily="34" charset="0"/>
                <a:sym typeface="Symbol" pitchFamily="18" charset="2"/>
              </a:rPr>
              <a:t>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t=0.01:</a:t>
            </a:r>
            <a:br>
              <a:rPr lang="en-US">
                <a:solidFill>
                  <a:schemeClr val="tx2"/>
                </a:solidFill>
                <a:latin typeface="Tahoma" pitchFamily="34" charset="0"/>
              </a:rPr>
            </a:br>
            <a:r>
              <a:rPr lang="en-US">
                <a:solidFill>
                  <a:schemeClr val="tx2"/>
                </a:solidFill>
                <a:latin typeface="Tahoma" pitchFamily="34" charset="0"/>
              </a:rPr>
              <a:t>Error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6934200" y="34290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Tahoma" pitchFamily="34" charset="0"/>
                <a:sym typeface="Symbol" pitchFamily="18" charset="2"/>
              </a:rPr>
              <a:t>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t=0.03:</a:t>
            </a:r>
            <a:br>
              <a:rPr lang="en-US">
                <a:solidFill>
                  <a:schemeClr val="tx2"/>
                </a:solidFill>
                <a:latin typeface="Tahoma" pitchFamily="34" charset="0"/>
              </a:rPr>
            </a:br>
            <a:r>
              <a:rPr lang="en-US">
                <a:solidFill>
                  <a:schemeClr val="tx2"/>
                </a:solidFill>
                <a:latin typeface="Tahoma" pitchFamily="34" charset="0"/>
              </a:rPr>
              <a:t>Error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381000" y="2133600"/>
            <a:ext cx="8299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Tahoma" pitchFamily="34" charset="0"/>
              </a:rPr>
              <a:t>- Integrate 5 steps using </a:t>
            </a:r>
            <a:r>
              <a:rPr lang="en-US" u="sng">
                <a:solidFill>
                  <a:schemeClr val="tx2"/>
                </a:solidFill>
                <a:latin typeface="Tahoma" pitchFamily="34" charset="0"/>
              </a:rPr>
              <a:t>forward Euler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formula: </a:t>
            </a:r>
            <a:r>
              <a:rPr lang="en-US">
                <a:solidFill>
                  <a:schemeClr val="tx2"/>
                </a:solidFill>
                <a:latin typeface="Tahoma" pitchFamily="34" charset="0"/>
                <a:sym typeface="Symbol" pitchFamily="18" charset="2"/>
              </a:rPr>
              <a:t>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t=0.002, </a:t>
            </a:r>
            <a:r>
              <a:rPr lang="en-US">
                <a:solidFill>
                  <a:schemeClr val="tx2"/>
                </a:solidFill>
                <a:latin typeface="Tahoma" pitchFamily="34" charset="0"/>
                <a:sym typeface="Symbol" pitchFamily="18" charset="2"/>
              </a:rPr>
              <a:t>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t=0.01, </a:t>
            </a:r>
            <a:r>
              <a:rPr lang="en-US">
                <a:solidFill>
                  <a:schemeClr val="tx2"/>
                </a:solidFill>
                <a:latin typeface="Tahoma" pitchFamily="34" charset="0"/>
                <a:sym typeface="Symbol" pitchFamily="18" charset="2"/>
              </a:rPr>
              <a:t>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t=0.03 </a:t>
            </a:r>
            <a:br>
              <a:rPr lang="en-US">
                <a:solidFill>
                  <a:schemeClr val="tx2"/>
                </a:solidFill>
                <a:latin typeface="Tahoma" pitchFamily="34" charset="0"/>
              </a:rPr>
            </a:br>
            <a:r>
              <a:rPr lang="en-US">
                <a:solidFill>
                  <a:schemeClr val="tx2"/>
                </a:solidFill>
                <a:latin typeface="Tahoma" pitchFamily="34" charset="0"/>
              </a:rPr>
              <a:t>- Compare the errors between numerical and analytical solutions</a:t>
            </a:r>
          </a:p>
        </p:txBody>
      </p:sp>
      <p:pic>
        <p:nvPicPr>
          <p:cNvPr id="30731" name="Picture 11" descr="arrowRedDa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711814">
            <a:off x="7083425" y="1069975"/>
            <a:ext cx="6604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2" name="Picture 12" descr="exclamationMark"/>
          <p:cNvPicPr>
            <a:picLocks noChangeAspect="1" noChangeArrowheads="1"/>
          </p:cNvPicPr>
          <p:nvPr/>
        </p:nvPicPr>
        <p:blipFill>
          <a:blip r:embed="rId6" cstate="print"/>
          <a:srcRect l="53711" r="26501"/>
          <a:stretch>
            <a:fillRect/>
          </a:stretch>
        </p:blipFill>
        <p:spPr bwMode="auto">
          <a:xfrm>
            <a:off x="7467600" y="1295400"/>
            <a:ext cx="2555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3" name="Picture 13" descr="exclamationMark"/>
          <p:cNvPicPr>
            <a:picLocks noChangeAspect="1" noChangeArrowheads="1"/>
          </p:cNvPicPr>
          <p:nvPr/>
        </p:nvPicPr>
        <p:blipFill>
          <a:blip r:embed="rId7" cstate="print"/>
          <a:srcRect l="53711" r="26501"/>
          <a:stretch>
            <a:fillRect/>
          </a:stretch>
        </p:blipFill>
        <p:spPr bwMode="auto">
          <a:xfrm>
            <a:off x="8678863" y="5943600"/>
            <a:ext cx="1603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4572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0"/>
            <a:ext cx="2590800" cy="533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900" smtClean="0"/>
              <a:t>Analytical Solution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5638800" y="5715000"/>
            <a:ext cx="3048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100"/>
              <a:t>Forward Euler</a:t>
            </a:r>
            <a:endParaRPr lang="en-US" sz="2100">
              <a:solidFill>
                <a:schemeClr val="bg2"/>
              </a:solidFill>
            </a:endParaRPr>
          </a:p>
        </p:txBody>
      </p:sp>
      <p:pic>
        <p:nvPicPr>
          <p:cNvPr id="31750" name="Picture 5"/>
          <p:cNvPicPr>
            <a:picLocks noChangeAspect="1" noChangeArrowheads="1"/>
          </p:cNvPicPr>
          <p:nvPr/>
        </p:nvPicPr>
        <p:blipFill>
          <a:blip r:embed="rId4" cstate="print"/>
          <a:srcRect l="8022" t="3915" r="6952" b="6036"/>
          <a:stretch>
            <a:fillRect/>
          </a:stretch>
        </p:blipFill>
        <p:spPr bwMode="auto">
          <a:xfrm>
            <a:off x="4572000" y="1935163"/>
            <a:ext cx="4419600" cy="383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6172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rgbClr val="FF0000"/>
                </a:solidFill>
                <a:latin typeface="Tahoma" pitchFamily="34" charset="0"/>
              </a:rPr>
              <a:t>(</a:t>
            </a:r>
            <a:r>
              <a:rPr lang="en-US" sz="2400" b="1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  <a:t></a:t>
            </a:r>
            <a:r>
              <a:rPr lang="en-US" sz="2400" b="1">
                <a:solidFill>
                  <a:srgbClr val="FF0000"/>
                </a:solidFill>
                <a:latin typeface="Tahoma" pitchFamily="34" charset="0"/>
              </a:rPr>
              <a:t>t=0.03)</a:t>
            </a:r>
          </a:p>
        </p:txBody>
      </p:sp>
      <p:pic>
        <p:nvPicPr>
          <p:cNvPr id="31752" name="Picture 7"/>
          <p:cNvPicPr>
            <a:picLocks noChangeAspect="1" noChangeArrowheads="1"/>
          </p:cNvPicPr>
          <p:nvPr/>
        </p:nvPicPr>
        <p:blipFill>
          <a:blip r:embed="rId5" cstate="print"/>
          <a:srcRect l="8022" t="3915" r="6952" b="7994"/>
          <a:stretch>
            <a:fillRect/>
          </a:stretch>
        </p:blipFill>
        <p:spPr bwMode="auto">
          <a:xfrm>
            <a:off x="152400" y="2003425"/>
            <a:ext cx="4343400" cy="368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pic>
        <p:nvPicPr>
          <p:cNvPr id="12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089125" y="533400"/>
            <a:ext cx="3378248" cy="635422"/>
          </a:xfrm>
          <a:prstGeom prst="rect">
            <a:avLst/>
          </a:prstGeom>
          <a:noFill/>
          <a:ln/>
          <a:effectLst/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457200"/>
            <a:ext cx="2057400" cy="838200"/>
          </a:xfrm>
        </p:spPr>
        <p:txBody>
          <a:bodyPr/>
          <a:lstStyle/>
          <a:p>
            <a:pPr eaLnBrk="1" hangingPunct="1"/>
            <a:r>
              <a:rPr lang="en-US" sz="3000" dirty="0" smtClean="0"/>
              <a:t>Example:</a:t>
            </a:r>
            <a:br>
              <a:rPr lang="en-US" sz="3000" dirty="0" smtClean="0"/>
            </a:br>
            <a:r>
              <a:rPr lang="en-US" sz="2000" dirty="0" smtClean="0"/>
              <a:t>(</a:t>
            </a:r>
            <a:r>
              <a:rPr lang="en-US" sz="2000" dirty="0" smtClean="0">
                <a:latin typeface="cmmi10"/>
              </a:rPr>
              <a:t>¸</a:t>
            </a:r>
            <a:r>
              <a:rPr lang="en-US" sz="2000" dirty="0" smtClean="0"/>
              <a:t>=-100)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543800" cy="655638"/>
          </a:xfrm>
        </p:spPr>
        <p:txBody>
          <a:bodyPr/>
          <a:lstStyle/>
          <a:p>
            <a:r>
              <a:rPr lang="en-US" sz="3600" dirty="0" smtClean="0"/>
              <a:t>Basic Concept: Absolute Stability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229600" cy="838200"/>
          </a:xfrm>
        </p:spPr>
        <p:txBody>
          <a:bodyPr/>
          <a:lstStyle/>
          <a:p>
            <a:r>
              <a:rPr lang="en-US" sz="2000" dirty="0" smtClean="0"/>
              <a:t>One quick way to see that things went south</a:t>
            </a:r>
          </a:p>
          <a:p>
            <a:r>
              <a:rPr lang="en-US" sz="2000" dirty="0" smtClean="0"/>
              <a:t>First note that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pic>
        <p:nvPicPr>
          <p:cNvPr id="12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761697" y="2388097"/>
            <a:ext cx="7163103" cy="278903"/>
          </a:xfrm>
          <a:prstGeom prst="rect">
            <a:avLst/>
          </a:prstGeom>
          <a:noFill/>
          <a:ln/>
          <a:effectLst/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28600" y="35814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You’d expect that the numerical solution will mirror this behavior: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514667" y="4343400"/>
            <a:ext cx="3810169" cy="228610"/>
          </a:xfrm>
          <a:prstGeom prst="rect">
            <a:avLst/>
          </a:prstGeom>
          <a:noFill/>
          <a:ln/>
          <a:effectLst/>
        </p:spPr>
      </p:pic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228600" y="51054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Forward Euler to express </a:t>
            </a:r>
            <a:r>
              <a:rPr kumimoji="0" lang="en-US" sz="2000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</a:t>
            </a:r>
            <a:r>
              <a:rPr kumimoji="0" lang="en-US" sz="2000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 a function of </a:t>
            </a:r>
            <a:r>
              <a:rPr kumimoji="0" lang="en-US" sz="200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</a:t>
            </a:r>
            <a:r>
              <a:rPr kumimoji="0" lang="en-US" sz="2000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n-1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require that the condition </a:t>
            </a:r>
            <a:r>
              <a:rPr kumimoji="0" lang="en-US" sz="2000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</a:t>
            </a:r>
            <a:r>
              <a:rPr kumimoji="0" lang="en-US" sz="2000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</a:t>
            </a:r>
            <a:r>
              <a:rPr kumimoji="0" lang="en-US" sz="200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&lt;y</a:t>
            </a:r>
            <a:r>
              <a:rPr kumimoji="0" lang="en-US" sz="2000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n-1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obtain that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" name="Picture 19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733800" y="5943600"/>
            <a:ext cx="1321310" cy="27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543800" cy="655638"/>
          </a:xfrm>
        </p:spPr>
        <p:txBody>
          <a:bodyPr/>
          <a:lstStyle/>
          <a:p>
            <a:r>
              <a:rPr lang="en-US" sz="3600" dirty="0" smtClean="0"/>
              <a:t>Basic Concept: Absolute Stability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229600" cy="1447800"/>
          </a:xfrm>
        </p:spPr>
        <p:txBody>
          <a:bodyPr/>
          <a:lstStyle/>
          <a:p>
            <a:r>
              <a:rPr lang="en-US" sz="2000" dirty="0" smtClean="0"/>
              <a:t>Recall what happened</a:t>
            </a:r>
          </a:p>
          <a:p>
            <a:pPr lvl="1"/>
            <a:r>
              <a:rPr lang="en-US" sz="1600" dirty="0" smtClean="0"/>
              <a:t>We started with the test problem</a:t>
            </a:r>
          </a:p>
          <a:p>
            <a:pPr lvl="1"/>
            <a:r>
              <a:rPr lang="en-US" sz="1600" dirty="0" smtClean="0"/>
              <a:t>We required that for the test problem, the numerical approximation should behave like the solution.  That is, we required that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632513" y="2895600"/>
            <a:ext cx="1117143" cy="22861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631690" y="4750308"/>
            <a:ext cx="1321310" cy="278892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28600" y="35052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92150" marR="0" lvl="1" indent="-347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We used the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discretization scheme (Forward Euler, in our case) to express how </a:t>
            </a:r>
            <a:r>
              <a:rPr kumimoji="0" lang="en-US" sz="1600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rPr>
              <a:t>y</a:t>
            </a:r>
            <a:r>
              <a:rPr kumimoji="0" lang="en-US" sz="1600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rPr>
              <a:t>n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is related to </a:t>
            </a:r>
            <a:r>
              <a:rPr kumimoji="0" lang="en-US" sz="160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rPr>
              <a:t>y</a:t>
            </a:r>
            <a:r>
              <a:rPr kumimoji="0" lang="en-US" sz="1600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rPr>
              <a:t>n-1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92150" marR="0" lvl="1" indent="-347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This led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to a condition that the step size should satisfy, specifically, for Forward Euler, we obtained that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28600" y="5486400"/>
            <a:ext cx="8610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92150" marR="0" lvl="1" indent="-347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What we just did was to determine the region of absolute stability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of Forward Euler</a:t>
            </a:r>
          </a:p>
          <a:p>
            <a:pPr marL="692150" lvl="1" indent="-3476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1600" kern="0" baseline="0" dirty="0" smtClean="0">
                <a:latin typeface="+mn-lt"/>
              </a:rPr>
              <a:t>The KEY point: to get the absolute</a:t>
            </a:r>
            <a:r>
              <a:rPr lang="en-US" sz="1600" kern="0" dirty="0" smtClean="0">
                <a:latin typeface="+mn-lt"/>
              </a:rPr>
              <a:t> stability region for other integration methods, you have to use that integration method to express how </a:t>
            </a:r>
            <a:r>
              <a:rPr kumimoji="0" lang="en-US" sz="1400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rPr>
              <a:t>y</a:t>
            </a:r>
            <a:r>
              <a:rPr kumimoji="0" lang="en-US" sz="1400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rPr>
              <a:t>n</a:t>
            </a:r>
            <a:r>
              <a:rPr lang="en-US" sz="1400" kern="0" dirty="0"/>
              <a:t> is related to </a:t>
            </a:r>
            <a:r>
              <a:rPr kumimoji="0" lang="en-US" sz="140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rPr>
              <a:t>y</a:t>
            </a:r>
            <a:r>
              <a:rPr kumimoji="0" lang="en-US" sz="1400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rPr>
              <a:t>n-1</a:t>
            </a:r>
            <a:r>
              <a:rPr lang="en-US" sz="1400" kern="0" dirty="0"/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543800" cy="655638"/>
          </a:xfrm>
        </p:spPr>
        <p:txBody>
          <a:bodyPr/>
          <a:lstStyle/>
          <a:p>
            <a:r>
              <a:rPr lang="en-US" sz="3600" dirty="0" smtClean="0"/>
              <a:t>Basic Concept: Absolute Stability</a:t>
            </a:r>
            <a:endParaRPr lang="en-US"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5453063"/>
            <a:ext cx="84582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step size h should be such that 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¸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lands into the shaded circle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that a very negative value for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¸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will require a very small value of h so that the product </a:t>
            </a:r>
            <a:r>
              <a:rPr lang="en-US" sz="2000" kern="0" dirty="0" smtClean="0"/>
              <a:t>h</a:t>
            </a:r>
            <a:r>
              <a:rPr lang="en-US" sz="2000" kern="0" dirty="0" smtClean="0">
                <a:latin typeface="cmmi10"/>
              </a:rPr>
              <a:t>¸</a:t>
            </a:r>
            <a:r>
              <a:rPr lang="en-US" sz="2000" kern="0" dirty="0" smtClean="0"/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inside the circle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Content Placeholder 10" descr="aStabilityFinal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409439" y="1143000"/>
            <a:ext cx="4325121" cy="40096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4962"/>
            <a:ext cx="7543800" cy="655638"/>
          </a:xfrm>
        </p:spPr>
        <p:txBody>
          <a:bodyPr/>
          <a:lstStyle/>
          <a:p>
            <a:r>
              <a:rPr lang="en-US" dirty="0" smtClean="0"/>
              <a:t>Accuracy vs. 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0663"/>
            <a:ext cx="8229600" cy="795337"/>
          </a:xfrm>
        </p:spPr>
        <p:txBody>
          <a:bodyPr/>
          <a:lstStyle/>
          <a:p>
            <a:r>
              <a:rPr lang="en-US" sz="2000" dirty="0" smtClean="0"/>
              <a:t>Note that Forward Euler is accurate to order 1</a:t>
            </a:r>
          </a:p>
          <a:p>
            <a:pPr lvl="1"/>
            <a:r>
              <a:rPr lang="en-US" sz="1600" dirty="0" smtClean="0"/>
              <a:t>That is, locally,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997122" y="2362200"/>
            <a:ext cx="2893483" cy="304577"/>
          </a:xfrm>
          <a:prstGeom prst="rect">
            <a:avLst/>
          </a:prstGeom>
          <a:noFill/>
          <a:ln/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352800"/>
            <a:ext cx="8534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an asymptotic and *local* result, which holds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better as h gets smaller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en-US" sz="2000" kern="0" baseline="0" dirty="0" smtClean="0">
                <a:latin typeface="+mn-lt"/>
              </a:rPr>
              <a:t>For the test IVP, the local error compounds due to the particular</a:t>
            </a:r>
            <a:r>
              <a:rPr lang="en-US" sz="2000" kern="0" dirty="0" smtClean="0">
                <a:latin typeface="+mn-lt"/>
              </a:rPr>
              <a:t> form of the problem that we work with (the test IVP)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This compounding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and the fact that h does not assume small values (you try to work w/ large h) leads to the phenomenon of loss of stability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endParaRPr lang="en-US" sz="2000" kern="0" baseline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To conclude, there is no contradiction here (the numerical scheme being order 1 accurate yet losing stability for large values of h)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19200"/>
          </a:xfrm>
        </p:spPr>
        <p:txBody>
          <a:bodyPr/>
          <a:lstStyle/>
          <a:p>
            <a:r>
              <a:rPr lang="en-US" dirty="0" smtClean="0"/>
              <a:t>Accuracy vs. Stability:</a:t>
            </a:r>
            <a:br>
              <a:rPr lang="en-US" dirty="0" smtClean="0"/>
            </a:br>
            <a:r>
              <a:rPr lang="en-US" dirty="0" smtClean="0"/>
              <a:t>The Concept of Stiffness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458200" cy="5181599"/>
          </a:xfrm>
        </p:spPr>
        <p:txBody>
          <a:bodyPr/>
          <a:lstStyle/>
          <a:p>
            <a:r>
              <a:rPr lang="en-US" sz="2000" dirty="0" smtClean="0"/>
              <a:t>Recall that the size/shape of the stability region (SR) is specific to each discretization scheme</a:t>
            </a:r>
          </a:p>
          <a:p>
            <a:endParaRPr lang="en-US" sz="2000" dirty="0" smtClean="0"/>
          </a:p>
          <a:p>
            <a:r>
              <a:rPr lang="en-US" sz="2000" dirty="0" smtClean="0"/>
              <a:t>For some discretization schemes the SR is ridiculously small</a:t>
            </a:r>
          </a:p>
          <a:p>
            <a:pPr lvl="1"/>
            <a:r>
              <a:rPr lang="en-US" sz="1600" dirty="0" smtClean="0"/>
              <a:t>Forward Euler is one of them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A small SR to start with, combined with a problem for which </a:t>
            </a:r>
            <a:r>
              <a:rPr lang="en-US" sz="2000" dirty="0" smtClean="0">
                <a:latin typeface="cmmi10"/>
              </a:rPr>
              <a:t>¸</a:t>
            </a:r>
            <a:r>
              <a:rPr lang="en-US" sz="2000" dirty="0" smtClean="0"/>
              <a:t> is very negative leads to unreasonably small values of h</a:t>
            </a:r>
          </a:p>
          <a:p>
            <a:pPr lvl="1"/>
            <a:r>
              <a:rPr lang="en-US" sz="1600" dirty="0" smtClean="0"/>
              <a:t>Such a problem is called a “stiff” IVP</a:t>
            </a:r>
          </a:p>
          <a:p>
            <a:endParaRPr lang="en-US" sz="2000" dirty="0" smtClean="0"/>
          </a:p>
          <a:p>
            <a:r>
              <a:rPr lang="en-US" sz="2000" dirty="0" smtClean="0"/>
              <a:t>In this case it is *not* the accuracy concerns that restrict the value of the step-size h, but rather the stability issue prevails</a:t>
            </a:r>
          </a:p>
          <a:p>
            <a:endParaRPr lang="en-US" sz="2000" dirty="0" smtClean="0"/>
          </a:p>
          <a:p>
            <a:r>
              <a:rPr lang="en-US" sz="2000" dirty="0" smtClean="0"/>
              <a:t>Note that it can be the case that if you change the integration method, the stiff problem is just fine (if the stability region is generous)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553200"/>
            <a:ext cx="685800" cy="2286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543800" cy="884238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r>
              <a:rPr lang="en-US" sz="2000" dirty="0" smtClean="0"/>
              <a:t>Use Forward Euler to find an approximation of the solution of the following IVP: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451349" y="2793490"/>
            <a:ext cx="4241300" cy="63551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477000" cy="655638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sz="2000" dirty="0" smtClean="0"/>
              <a:t>[Cntd.]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66737"/>
          </a:xfrm>
        </p:spPr>
        <p:txBody>
          <a:bodyPr/>
          <a:lstStyle/>
          <a:p>
            <a:r>
              <a:rPr lang="en-US" sz="2000" dirty="0" smtClean="0"/>
              <a:t>Easy to figure out that the exact solution is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pic>
        <p:nvPicPr>
          <p:cNvPr id="11" name="Picture 1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981200" y="1371600"/>
            <a:ext cx="4622301" cy="533402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2057400"/>
            <a:ext cx="82296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all purposes, the solution can be rewritten as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435139" y="2438400"/>
            <a:ext cx="5562022" cy="533345"/>
          </a:xfrm>
          <a:prstGeom prst="rect">
            <a:avLst/>
          </a:prstGeom>
          <a:noFill/>
          <a:ln/>
          <a:effectLst/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35200" y="3505200"/>
            <a:ext cx="4165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4876800" cy="731838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sz="2000" dirty="0" smtClean="0"/>
              <a:t>[Cntd.]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400" y="6477000"/>
            <a:ext cx="381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1752601"/>
            <a:ext cx="45720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that for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given IVP,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</a:rPr>
              <a:t>¸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=-100, which suggests we’ll have to work with small step-sizes…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endParaRPr lang="en-US" sz="2000" kern="0" baseline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in the plot that the contribution of the exponential is not even seen in the MATLAB plot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endParaRPr lang="en-US" sz="2000" kern="0" baseline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You’d expect that since the exponential component of the solution goes away so quickly one could use Forward Euler and have no difficulties, which is not true… (see next slide)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00" y="2028885"/>
            <a:ext cx="4114800" cy="45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smtClean="0"/>
              <a:t>% Solves the IVP </a:t>
            </a:r>
            <a:r>
              <a:rPr lang="en-US" sz="1200" dirty="0" err="1" smtClean="0"/>
              <a:t>y_dot</a:t>
            </a:r>
            <a:r>
              <a:rPr lang="en-US" sz="1200" dirty="0" smtClean="0"/>
              <a:t> = -100*y + sin(t) and y(0)=0</a:t>
            </a:r>
          </a:p>
          <a:p>
            <a:r>
              <a:rPr lang="en-US" sz="1200" dirty="0" smtClean="0"/>
              <a:t>% </a:t>
            </a:r>
            <a:r>
              <a:rPr lang="en-US" sz="1200" dirty="0" err="1" smtClean="0"/>
              <a:t>yExact</a:t>
            </a:r>
            <a:r>
              <a:rPr lang="en-US" sz="1200" dirty="0" smtClean="0"/>
              <a:t> is the analytical solution</a:t>
            </a:r>
          </a:p>
          <a:p>
            <a:r>
              <a:rPr lang="en-US" sz="1200" dirty="0" smtClean="0"/>
              <a:t>% </a:t>
            </a:r>
            <a:r>
              <a:rPr lang="en-US" sz="1200" dirty="0" err="1" smtClean="0"/>
              <a:t>yFE</a:t>
            </a:r>
            <a:r>
              <a:rPr lang="en-US" sz="1200" dirty="0" smtClean="0"/>
              <a:t> is the solution obtained with Forward Euler</a:t>
            </a:r>
          </a:p>
          <a:p>
            <a:r>
              <a:rPr lang="en-US" sz="1200" dirty="0" smtClean="0"/>
              <a:t>% </a:t>
            </a:r>
            <a:r>
              <a:rPr lang="en-US" sz="1200" dirty="0" err="1" smtClean="0"/>
              <a:t>yBE</a:t>
            </a:r>
            <a:r>
              <a:rPr lang="en-US" sz="1200" dirty="0" smtClean="0"/>
              <a:t> is the solution obtained with Backward Euler</a:t>
            </a:r>
          </a:p>
          <a:p>
            <a:r>
              <a:rPr lang="en-US" sz="1200" dirty="0" smtClean="0"/>
              <a:t>%</a:t>
            </a:r>
          </a:p>
          <a:p>
            <a:r>
              <a:rPr lang="en-US" sz="1200" dirty="0" smtClean="0"/>
              <a:t>% Input: the integration step-size</a:t>
            </a:r>
          </a:p>
          <a:p>
            <a:r>
              <a:rPr lang="en-US" sz="1200" dirty="0" smtClean="0"/>
              <a:t> </a:t>
            </a:r>
          </a:p>
          <a:p>
            <a:r>
              <a:rPr lang="en-US" sz="1200" dirty="0" smtClean="0"/>
              <a:t>h = input('Input step size h:');</a:t>
            </a:r>
          </a:p>
          <a:p>
            <a:r>
              <a:rPr lang="en-US" sz="1200" dirty="0" smtClean="0"/>
              <a:t>tend = 8;</a:t>
            </a:r>
          </a:p>
          <a:p>
            <a:r>
              <a:rPr lang="en-US" sz="1200" dirty="0" smtClean="0"/>
              <a:t>tm=0:h:tend;</a:t>
            </a:r>
          </a:p>
          <a:p>
            <a:r>
              <a:rPr lang="en-US" sz="1200" dirty="0" smtClean="0"/>
              <a:t> </a:t>
            </a:r>
          </a:p>
          <a:p>
            <a:r>
              <a:rPr lang="en-US" sz="1200" dirty="0" err="1" smtClean="0"/>
              <a:t>yExact</a:t>
            </a:r>
            <a:r>
              <a:rPr lang="en-US" sz="1200" dirty="0" smtClean="0"/>
              <a:t> = 1/10001*(100*sin(tm)-</a:t>
            </a:r>
            <a:r>
              <a:rPr lang="en-US" sz="1200" dirty="0" err="1" smtClean="0"/>
              <a:t>cos</a:t>
            </a:r>
            <a:r>
              <a:rPr lang="en-US" sz="1200" dirty="0" smtClean="0"/>
              <a:t>(tm)+exp(-100*tm));</a:t>
            </a:r>
          </a:p>
          <a:p>
            <a:r>
              <a:rPr lang="en-US" sz="1200" dirty="0" smtClean="0"/>
              <a:t> </a:t>
            </a:r>
          </a:p>
          <a:p>
            <a:r>
              <a:rPr lang="en-US" sz="1200" dirty="0" err="1" smtClean="0"/>
              <a:t>yFE</a:t>
            </a:r>
            <a:r>
              <a:rPr lang="en-US" sz="1200" dirty="0" smtClean="0"/>
              <a:t> = zeros(size(tm'));</a:t>
            </a:r>
          </a:p>
          <a:p>
            <a:r>
              <a:rPr lang="en-US" sz="1200" dirty="0" err="1" smtClean="0"/>
              <a:t>yBE</a:t>
            </a:r>
            <a:r>
              <a:rPr lang="en-US" sz="1200" dirty="0" smtClean="0"/>
              <a:t> = zeros(size(tm'));</a:t>
            </a:r>
          </a:p>
          <a:p>
            <a:r>
              <a:rPr lang="en-US" sz="1200" dirty="0" smtClean="0"/>
              <a:t> </a:t>
            </a:r>
          </a:p>
          <a:p>
            <a:r>
              <a:rPr lang="en-US" sz="1200" dirty="0" smtClean="0"/>
              <a:t>for i=2:1:length(</a:t>
            </a:r>
            <a:r>
              <a:rPr lang="en-US" sz="1200" dirty="0" err="1" smtClean="0"/>
              <a:t>yFE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yFE</a:t>
            </a:r>
            <a:r>
              <a:rPr lang="en-US" sz="1200" dirty="0" smtClean="0"/>
              <a:t>(i) = </a:t>
            </a:r>
            <a:r>
              <a:rPr lang="en-US" sz="1200" dirty="0" err="1" smtClean="0"/>
              <a:t>yFE</a:t>
            </a:r>
            <a:r>
              <a:rPr lang="en-US" sz="1200" dirty="0" smtClean="0"/>
              <a:t>(i-1)*(1-100*h) + h*sin(tm(i-1));</a:t>
            </a:r>
          </a:p>
          <a:p>
            <a:r>
              <a:rPr lang="en-US" sz="1200" dirty="0" smtClean="0"/>
              <a:t>end</a:t>
            </a:r>
          </a:p>
          <a:p>
            <a:r>
              <a:rPr lang="en-US" sz="1200" dirty="0" smtClean="0"/>
              <a:t> </a:t>
            </a:r>
          </a:p>
          <a:p>
            <a:r>
              <a:rPr lang="en-US" sz="1200" dirty="0" err="1" smtClean="0"/>
              <a:t>dummyINV</a:t>
            </a:r>
            <a:r>
              <a:rPr lang="en-US" sz="1200" dirty="0" smtClean="0"/>
              <a:t> = 1/(1+100*h);</a:t>
            </a:r>
          </a:p>
          <a:p>
            <a:r>
              <a:rPr lang="en-US" sz="1200" dirty="0" smtClean="0"/>
              <a:t>for i=2:1:length(</a:t>
            </a:r>
            <a:r>
              <a:rPr lang="en-US" sz="1200" dirty="0" err="1" smtClean="0"/>
              <a:t>yBE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yBE</a:t>
            </a:r>
            <a:r>
              <a:rPr lang="en-US" sz="1200" dirty="0" smtClean="0"/>
              <a:t>(i) = </a:t>
            </a:r>
            <a:r>
              <a:rPr lang="en-US" sz="1200" dirty="0" err="1" smtClean="0"/>
              <a:t>yBE</a:t>
            </a:r>
            <a:r>
              <a:rPr lang="en-US" sz="1200" dirty="0" smtClean="0"/>
              <a:t>(i-1)*</a:t>
            </a:r>
            <a:r>
              <a:rPr lang="en-US" sz="1200" dirty="0" err="1" smtClean="0"/>
              <a:t>dummyINV</a:t>
            </a:r>
            <a:r>
              <a:rPr lang="en-US" sz="1200" dirty="0" smtClean="0"/>
              <a:t> + h*</a:t>
            </a:r>
            <a:r>
              <a:rPr lang="en-US" sz="1200" dirty="0" err="1" smtClean="0"/>
              <a:t>dummyINV</a:t>
            </a:r>
            <a:r>
              <a:rPr lang="en-US" sz="1200" dirty="0" smtClean="0"/>
              <a:t>*sin(tm(i));</a:t>
            </a:r>
          </a:p>
          <a:p>
            <a:r>
              <a:rPr lang="en-US" sz="1200" dirty="0" smtClean="0"/>
              <a:t>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543800" cy="808038"/>
          </a:xfrm>
        </p:spPr>
        <p:txBody>
          <a:bodyPr/>
          <a:lstStyle/>
          <a:p>
            <a:r>
              <a:rPr lang="en-US" dirty="0" smtClean="0"/>
              <a:t>Dynamics vs. Kinematics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6400"/>
            <a:ext cx="8991600" cy="5029200"/>
          </a:xfrm>
        </p:spPr>
        <p:txBody>
          <a:bodyPr/>
          <a:lstStyle/>
          <a:p>
            <a:r>
              <a:rPr lang="en-US" dirty="0" smtClean="0"/>
              <a:t>Kinematics Analysis</a:t>
            </a:r>
          </a:p>
          <a:p>
            <a:pPr lvl="1"/>
            <a:r>
              <a:rPr lang="en-US" dirty="0" smtClean="0"/>
              <a:t>Prescribed motions exclusively determine how the system changes in time</a:t>
            </a:r>
          </a:p>
          <a:p>
            <a:pPr lvl="2"/>
            <a:r>
              <a:rPr lang="en-US" dirty="0" smtClean="0"/>
              <a:t>The concept of force/torque does not factor in anywhere</a:t>
            </a:r>
          </a:p>
          <a:p>
            <a:pPr lvl="1"/>
            <a:r>
              <a:rPr lang="en-US" dirty="0" smtClean="0"/>
              <a:t>For a Kinematics Analysis to be possible, the NDOF should be zero</a:t>
            </a:r>
          </a:p>
          <a:p>
            <a:pPr lvl="1"/>
            <a:r>
              <a:rPr lang="en-US" dirty="0" smtClean="0"/>
              <a:t>Its solution provided at each time step by a sequence of 3 </a:t>
            </a:r>
            <a:r>
              <a:rPr lang="en-US" b="1" dirty="0" smtClean="0"/>
              <a:t>algebraic</a:t>
            </a:r>
            <a:r>
              <a:rPr lang="en-US" dirty="0" smtClean="0"/>
              <a:t> problems:</a:t>
            </a:r>
          </a:p>
          <a:p>
            <a:pPr lvl="2"/>
            <a:r>
              <a:rPr lang="en-US" dirty="0" smtClean="0"/>
              <a:t>Nonlinear system of equations provides the position at each time step</a:t>
            </a:r>
          </a:p>
          <a:p>
            <a:pPr lvl="2"/>
            <a:r>
              <a:rPr lang="en-US" dirty="0" smtClean="0"/>
              <a:t>Linear system of equations provides the velocity configuration at each time step</a:t>
            </a:r>
          </a:p>
          <a:p>
            <a:pPr lvl="2"/>
            <a:r>
              <a:rPr lang="en-US" dirty="0" smtClean="0"/>
              <a:t>Linear system of equations provides the acceleration configuration at each time step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Dynamics Analysis</a:t>
            </a:r>
          </a:p>
          <a:p>
            <a:pPr lvl="1"/>
            <a:r>
              <a:rPr lang="en-US" dirty="0" smtClean="0"/>
              <a:t>External forces/torques dictate how the system evolves in time</a:t>
            </a:r>
          </a:p>
          <a:p>
            <a:pPr lvl="1"/>
            <a:r>
              <a:rPr lang="en-US" dirty="0" smtClean="0"/>
              <a:t>It is more general than Kinematics: </a:t>
            </a:r>
          </a:p>
          <a:p>
            <a:pPr lvl="2"/>
            <a:r>
              <a:rPr lang="en-US" dirty="0" smtClean="0"/>
              <a:t>A Kinematics problem can be solved using the methods of Dynamics, but not the other way around</a:t>
            </a:r>
          </a:p>
          <a:p>
            <a:pPr lvl="1"/>
            <a:r>
              <a:rPr lang="en-US" dirty="0" smtClean="0"/>
              <a:t>Its solution obtained at each time step by numerical integration (solving a differential equation)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Example, Approached with Forward Euler: h=0.01 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0955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Example, Approached with Forward Euler : h=0.02 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0574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543800" cy="1295400"/>
          </a:xfrm>
        </p:spPr>
        <p:txBody>
          <a:bodyPr/>
          <a:lstStyle/>
          <a:p>
            <a:r>
              <a:rPr lang="en-US" dirty="0" smtClean="0"/>
              <a:t>Example, Approached with Forward Euler: h=0.0205 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grpSp>
        <p:nvGrpSpPr>
          <p:cNvPr id="3" name="Group 7"/>
          <p:cNvGrpSpPr/>
          <p:nvPr/>
        </p:nvGrpSpPr>
        <p:grpSpPr>
          <a:xfrm>
            <a:off x="2209800" y="1371600"/>
            <a:ext cx="4648200" cy="3810000"/>
            <a:chOff x="2209800" y="1866900"/>
            <a:chExt cx="4648200" cy="3810000"/>
          </a:xfrm>
        </p:grpSpPr>
        <p:pic>
          <p:nvPicPr>
            <p:cNvPr id="4710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5714" r="7143" b="4762"/>
            <a:stretch>
              <a:fillRect/>
            </a:stretch>
          </p:blipFill>
          <p:spPr bwMode="auto">
            <a:xfrm>
              <a:off x="2209800" y="1866900"/>
              <a:ext cx="4648200" cy="381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2667000" y="1905000"/>
              <a:ext cx="228600" cy="2286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5334000"/>
            <a:ext cx="8229600" cy="1371600"/>
          </a:xfrm>
        </p:spPr>
        <p:txBody>
          <a:bodyPr/>
          <a:lstStyle/>
          <a:p>
            <a:r>
              <a:rPr lang="en-US" sz="2000" dirty="0" smtClean="0"/>
              <a:t>As soon as you go beyond the limit value h=0.02 (that goes hand in hand for Forward Euler with \lambda=-100), you run into trouble</a:t>
            </a:r>
          </a:p>
          <a:p>
            <a:r>
              <a:rPr lang="en-US" sz="2000" dirty="0" smtClean="0"/>
              <a:t>Note that this happens even though the contribution of the exponential goes away very fast…</a:t>
            </a:r>
            <a:endParaRPr lang="en-US" sz="2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Example, Approached with Forward Euler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382000" cy="4411662"/>
          </a:xfrm>
        </p:spPr>
        <p:txBody>
          <a:bodyPr/>
          <a:lstStyle/>
          <a:p>
            <a:r>
              <a:rPr lang="en-US" sz="2400" dirty="0" smtClean="0"/>
              <a:t>Conclusion</a:t>
            </a:r>
          </a:p>
          <a:p>
            <a:endParaRPr lang="en-US" sz="2400" dirty="0" smtClean="0"/>
          </a:p>
          <a:p>
            <a:pPr lvl="1"/>
            <a:r>
              <a:rPr lang="en-US" sz="2000" dirty="0" smtClean="0"/>
              <a:t>For this type of problem with very negative </a:t>
            </a:r>
            <a:r>
              <a:rPr lang="en-US" sz="2000" dirty="0" smtClean="0">
                <a:latin typeface="cmmi10"/>
              </a:rPr>
              <a:t>¸</a:t>
            </a:r>
            <a:r>
              <a:rPr lang="en-US" sz="2000" dirty="0" smtClean="0"/>
              <a:t>, Forward Euler is bad</a:t>
            </a:r>
          </a:p>
          <a:p>
            <a:pPr lvl="2"/>
            <a:r>
              <a:rPr lang="en-US" sz="1800" dirty="0" smtClean="0"/>
              <a:t>The step size is significantly limited on stability grounds</a:t>
            </a:r>
          </a:p>
          <a:p>
            <a:pPr lvl="2"/>
            <a:endParaRPr lang="en-US" sz="1800" dirty="0" smtClean="0"/>
          </a:p>
          <a:p>
            <a:pPr lvl="2"/>
            <a:endParaRPr lang="en-US" sz="1800" dirty="0" smtClean="0"/>
          </a:p>
          <a:p>
            <a:pPr lvl="2"/>
            <a:endParaRPr lang="en-US" sz="1800" dirty="0" smtClean="0"/>
          </a:p>
          <a:p>
            <a:pPr lvl="2"/>
            <a:endParaRPr lang="en-US" sz="1800" dirty="0" smtClean="0"/>
          </a:p>
          <a:p>
            <a:r>
              <a:rPr lang="en-US" sz="2400" dirty="0" smtClean="0"/>
              <a:t>Qualitative definition:</a:t>
            </a:r>
          </a:p>
          <a:p>
            <a:pPr lvl="1"/>
            <a:r>
              <a:rPr lang="en-US" sz="2000" dirty="0" smtClean="0"/>
              <a:t>An IVP where Forward Euler behaves bad is called STIFF IVP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543800" cy="838200"/>
          </a:xfrm>
        </p:spPr>
        <p:txBody>
          <a:bodyPr/>
          <a:lstStyle/>
          <a:p>
            <a:r>
              <a:rPr lang="en-US" dirty="0" smtClean="0"/>
              <a:t>Dealing With Dynamic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36738"/>
            <a:ext cx="8229600" cy="4716462"/>
          </a:xfrm>
        </p:spPr>
        <p:txBody>
          <a:bodyPr/>
          <a:lstStyle/>
          <a:p>
            <a:r>
              <a:rPr lang="en-US" dirty="0" smtClean="0"/>
              <a:t>What have we done in ME751 so far?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posed a dynamics problem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Discussed the elements of a mechanical system 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Understood what their presence entails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Formulated a set of second order differential equations that governs the time evolution of the system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What’s left: solving the differential equation to obtain the dynamics of the mechanical system </a:t>
            </a:r>
          </a:p>
          <a:p>
            <a:pPr lvl="2"/>
            <a:r>
              <a:rPr lang="en-US" dirty="0" smtClean="0"/>
              <a:t>Four lectures: discuss solution techniques that produce an approximation of the solution of the differential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6324600" cy="731838"/>
          </a:xfrm>
        </p:spPr>
        <p:txBody>
          <a:bodyPr/>
          <a:lstStyle/>
          <a:p>
            <a:pPr eaLnBrk="1" hangingPunct="1"/>
            <a:r>
              <a:rPr lang="en-US" dirty="0" smtClean="0"/>
              <a:t>30,000 Feet Perspective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7244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When carrying out Dynamics Analysis, what you can compute is the acceleration of each part in the model</a:t>
            </a:r>
          </a:p>
          <a:p>
            <a:pPr eaLnBrk="1" hangingPunct="1"/>
            <a:r>
              <a:rPr lang="en-US" sz="2000" dirty="0" smtClean="0"/>
              <a:t>Acceleration represents the second time derivative of your coordinates</a:t>
            </a:r>
          </a:p>
          <a:p>
            <a:pPr eaLnBrk="1" hangingPunct="1"/>
            <a:r>
              <a:rPr lang="en-US" sz="2000" dirty="0" smtClean="0"/>
              <a:t>Somewhat oversimplifying the problem, in ME751 you get the second time derivate</a:t>
            </a:r>
          </a:p>
          <a:p>
            <a:pPr lvl="2" eaLnBrk="1" hangingPunct="1"/>
            <a:endParaRPr lang="en-US" sz="1600" dirty="0" smtClean="0"/>
          </a:p>
          <a:p>
            <a:pPr lvl="1" eaLnBrk="1" hangingPunct="1"/>
            <a:endParaRPr lang="en-US" sz="800" dirty="0" smtClean="0"/>
          </a:p>
          <a:p>
            <a:pPr eaLnBrk="1" hangingPunct="1"/>
            <a:r>
              <a:rPr lang="en-US" sz="2000" dirty="0" smtClean="0"/>
              <a:t>This represents a second order differential equation since it has two time derivatives taken on </a:t>
            </a:r>
            <a:r>
              <a:rPr lang="en-US" sz="2000" b="1" dirty="0" smtClean="0"/>
              <a:t>q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Problem is reduced to a set of first order differential equations by introducing a helper variable </a:t>
            </a:r>
            <a:r>
              <a:rPr lang="en-US" sz="2000" b="1" dirty="0" smtClean="0"/>
              <a:t>v</a:t>
            </a:r>
            <a:r>
              <a:rPr lang="en-US" sz="2000" dirty="0" smtClean="0"/>
              <a:t> (the velocity):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With this, the original second order differential problem becomes:</a:t>
            </a:r>
          </a:p>
        </p:txBody>
      </p:sp>
      <p:pic>
        <p:nvPicPr>
          <p:cNvPr id="314372" name="Picture 4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13200" y="3429000"/>
            <a:ext cx="1397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4373" name="Picture 5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94200" y="5232400"/>
            <a:ext cx="635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14374" name="Picture 6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6146800"/>
            <a:ext cx="7035800" cy="635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990600"/>
          </a:xfrm>
        </p:spPr>
        <p:txBody>
          <a:bodyPr/>
          <a:lstStyle/>
          <a:p>
            <a:pPr algn="ctr" eaLnBrk="1" hangingPunct="1"/>
            <a:r>
              <a:rPr lang="it-IT" sz="3100" dirty="0" smtClean="0"/>
              <a:t>Numerical Integration</a:t>
            </a:r>
            <a:br>
              <a:rPr lang="it-IT" sz="3100" dirty="0" smtClean="0"/>
            </a:br>
            <a:r>
              <a:rPr lang="it-IT" sz="3100" dirty="0" smtClean="0"/>
              <a:t>~The Problem ~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514600"/>
            <a:ext cx="8839200" cy="3200400"/>
          </a:xfrm>
        </p:spPr>
        <p:txBody>
          <a:bodyPr/>
          <a:lstStyle/>
          <a:p>
            <a:pPr marL="314325" indent="-314325" defTabSz="757238" eaLnBrk="1" hangingPunct="1"/>
            <a:r>
              <a:rPr lang="en-US" sz="1800" dirty="0" smtClean="0"/>
              <a:t>IVP: Stating the Problem</a:t>
            </a:r>
          </a:p>
          <a:p>
            <a:pPr marL="685800" lvl="1" indent="-217488" defTabSz="757238" eaLnBrk="1" hangingPunct="1"/>
            <a:r>
              <a:rPr lang="en-US" sz="1600" dirty="0" smtClean="0"/>
              <a:t>You are looking for a function y(t) that depends on time (changes in time), whose time derivative is equal to a function f(</a:t>
            </a:r>
            <a:r>
              <a:rPr lang="en-US" sz="1600" dirty="0" err="1" smtClean="0"/>
              <a:t>t,y</a:t>
            </a:r>
            <a:r>
              <a:rPr lang="en-US" sz="1600" dirty="0" smtClean="0"/>
              <a:t>) that is given to you  (see equation above)</a:t>
            </a:r>
          </a:p>
          <a:p>
            <a:pPr marL="685800" lvl="1" indent="-217488" defTabSz="757238" eaLnBrk="1" hangingPunct="1"/>
            <a:r>
              <a:rPr lang="en-US" sz="1600" dirty="0" smtClean="0"/>
              <a:t>In other words, you are given the derivative of a function, can you tell what the function is?</a:t>
            </a:r>
          </a:p>
          <a:p>
            <a:pPr marL="685800" lvl="1" indent="-217488" defTabSz="757238" eaLnBrk="1" hangingPunct="1"/>
            <a:endParaRPr lang="en-US" sz="1600" dirty="0" smtClean="0"/>
          </a:p>
          <a:p>
            <a:pPr marL="314325" indent="-314325" defTabSz="757238" eaLnBrk="1" hangingPunct="1"/>
            <a:r>
              <a:rPr lang="en-US" sz="1800" dirty="0" smtClean="0"/>
              <a:t>In ME751, the best you can hope for is to find an approximation of the unknown function y(t) at a sequence of discrete points (as many of them as you wish)</a:t>
            </a:r>
          </a:p>
          <a:p>
            <a:pPr marL="685800" lvl="1" indent="-217488" defTabSz="757238" eaLnBrk="1" hangingPunct="1"/>
            <a:r>
              <a:rPr lang="en-US" sz="1600" dirty="0" smtClean="0"/>
              <a:t>The numerical algorithm produces an </a:t>
            </a:r>
            <a:r>
              <a:rPr lang="en-US" sz="1600" u="sng" dirty="0" smtClean="0"/>
              <a:t>approximation</a:t>
            </a:r>
            <a:r>
              <a:rPr lang="en-US" sz="1600" dirty="0" smtClean="0"/>
              <a:t> of the value of the unknown function y(t) at the each grid point.  That is, the numerical algorithm produces an approximation for y(t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), y(t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), y(t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), etc.; i.e., </a:t>
            </a:r>
            <a:r>
              <a:rPr lang="en-US" sz="1600" dirty="0" smtClean="0">
                <a:latin typeface="Arial"/>
              </a:rPr>
              <a:t>y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Arial"/>
              </a:rPr>
              <a:t>y</a:t>
            </a:r>
            <a:r>
              <a:rPr lang="en-US" sz="1600" baseline="-25000" dirty="0" smtClean="0">
                <a:latin typeface="Arial"/>
              </a:rPr>
              <a:t>2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Arial"/>
              </a:rPr>
              <a:t>y</a:t>
            </a:r>
            <a:r>
              <a:rPr lang="en-US" sz="1600" baseline="-25000" dirty="0" smtClean="0">
                <a:latin typeface="Arial"/>
              </a:rPr>
              <a:t>3</a:t>
            </a:r>
            <a:r>
              <a:rPr lang="en-US" sz="1600" dirty="0" smtClean="0"/>
              <a:t>, etc.</a:t>
            </a:r>
            <a:endParaRPr lang="en-US" sz="2000" dirty="0" smtClean="0"/>
          </a:p>
        </p:txBody>
      </p:sp>
      <p:pic>
        <p:nvPicPr>
          <p:cNvPr id="18437" name="Picture 5" descr="timeAxi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5715000"/>
            <a:ext cx="3352800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181100" y="1536700"/>
            <a:ext cx="3124200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4325" indent="-314325" algn="r" defTabSz="757238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100" dirty="0"/>
              <a:t>Initial Value Problem:</a:t>
            </a:r>
          </a:p>
          <a:p>
            <a:pPr marL="314325" indent="-314325" algn="r" defTabSz="757238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100" dirty="0"/>
              <a:t>	(IVP)</a:t>
            </a:r>
          </a:p>
        </p:txBody>
      </p:sp>
      <p:pic>
        <p:nvPicPr>
          <p:cNvPr id="18439" name="Picture 7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33800" y="5943600"/>
            <a:ext cx="5080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648200" y="1295400"/>
            <a:ext cx="2514600" cy="990600"/>
            <a:chOff x="4648200" y="1143000"/>
            <a:chExt cx="2514600" cy="990600"/>
          </a:xfrm>
        </p:grpSpPr>
        <p:pic>
          <p:nvPicPr>
            <p:cNvPr id="13" name="Picture 12" descr="TP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/>
            <a:stretch>
              <a:fillRect/>
            </a:stretch>
          </p:blipFill>
          <p:spPr>
            <a:xfrm>
              <a:off x="4800598" y="1232153"/>
              <a:ext cx="2209804" cy="812294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4648200" y="1143000"/>
              <a:ext cx="2514600" cy="9906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43800" cy="808038"/>
          </a:xfrm>
        </p:spPr>
        <p:txBody>
          <a:bodyPr/>
          <a:lstStyle/>
          <a:p>
            <a:r>
              <a:rPr lang="en-US" dirty="0" smtClean="0"/>
              <a:t>Road Map (Tu &amp; Th)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876800"/>
          </a:xfrm>
        </p:spPr>
        <p:txBody>
          <a:bodyPr/>
          <a:lstStyle/>
          <a:p>
            <a:r>
              <a:rPr lang="en-US" dirty="0" smtClean="0"/>
              <a:t>Difference between ODE and IVP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Basic Concepts in Numerical Integration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Basic  Methods for Numerical Integration </a:t>
            </a:r>
          </a:p>
          <a:p>
            <a:pPr lvl="1"/>
            <a:r>
              <a:rPr lang="en-US" dirty="0" smtClean="0"/>
              <a:t>Runge-Kutta</a:t>
            </a:r>
          </a:p>
          <a:p>
            <a:pPr lvl="1"/>
            <a:r>
              <a:rPr lang="en-US" dirty="0" smtClean="0"/>
              <a:t>AB &amp; AM Methods</a:t>
            </a:r>
          </a:p>
          <a:p>
            <a:pPr lvl="1"/>
            <a:r>
              <a:rPr lang="en-US" dirty="0" smtClean="0"/>
              <a:t>BDF Methods</a:t>
            </a:r>
          </a:p>
          <a:p>
            <a:endParaRPr lang="en-US" dirty="0" smtClean="0"/>
          </a:p>
          <a:p>
            <a:r>
              <a:rPr lang="en-US" dirty="0" smtClean="0"/>
              <a:t>Text used: </a:t>
            </a:r>
          </a:p>
          <a:p>
            <a:pPr lvl="1"/>
            <a:r>
              <a:rPr lang="en-US" dirty="0" smtClean="0"/>
              <a:t>Computer Methods for Ordinary Differential Equations and Differential-Algebraic Equations, by U. </a:t>
            </a:r>
            <a:r>
              <a:rPr lang="en-US" dirty="0" err="1" smtClean="0"/>
              <a:t>Ascher</a:t>
            </a:r>
            <a:r>
              <a:rPr lang="en-US" dirty="0" smtClean="0"/>
              <a:t> and L. </a:t>
            </a:r>
            <a:r>
              <a:rPr lang="en-US" dirty="0" err="1" smtClean="0"/>
              <a:t>Petzold</a:t>
            </a:r>
            <a:r>
              <a:rPr lang="en-US" dirty="0" smtClean="0"/>
              <a:t>, SIAM, 1998</a:t>
            </a:r>
          </a:p>
          <a:p>
            <a:pPr lvl="1"/>
            <a:r>
              <a:rPr lang="en-US" dirty="0" smtClean="0"/>
              <a:t>On reserve at Wendt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4946650" cy="795337"/>
          </a:xfrm>
        </p:spPr>
        <p:txBody>
          <a:bodyPr/>
          <a:lstStyle/>
          <a:p>
            <a:pPr eaLnBrk="1" hangingPunct="1"/>
            <a:r>
              <a:rPr lang="en-US" dirty="0" smtClean="0"/>
              <a:t>ODE vs. IVP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90737"/>
            <a:ext cx="8797925" cy="45386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Difference between ODE and IVP - Often a source of confusion</a:t>
            </a:r>
          </a:p>
          <a:p>
            <a:pPr eaLnBrk="1" hangingPunct="1">
              <a:lnSpc>
                <a:spcPct val="90000"/>
              </a:lnSpc>
            </a:pPr>
            <a:endParaRPr lang="en-US" sz="2100" dirty="0" smtClean="0"/>
          </a:p>
          <a:p>
            <a:pPr eaLnBrk="1" hangingPunct="1">
              <a:lnSpc>
                <a:spcPct val="90000"/>
              </a:lnSpc>
            </a:pPr>
            <a:endParaRPr lang="en-US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Ordinary Differential Equation (ODE)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Typically, has an infinite number of solutions</a:t>
            </a:r>
          </a:p>
          <a:p>
            <a:pPr eaLnBrk="1" hangingPunct="1">
              <a:lnSpc>
                <a:spcPct val="90000"/>
              </a:lnSpc>
            </a:pPr>
            <a:endParaRPr lang="en-US" sz="2100" dirty="0" smtClean="0"/>
          </a:p>
          <a:p>
            <a:pPr eaLnBrk="1" hangingPunct="1">
              <a:lnSpc>
                <a:spcPct val="90000"/>
              </a:lnSpc>
            </a:pPr>
            <a:endParaRPr lang="en-US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Initial Value Problem (IVP)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Is an ODE </a:t>
            </a:r>
            <a:r>
              <a:rPr lang="en-US" sz="2000" b="1" u="sng" dirty="0" smtClean="0"/>
              <a:t>plus</a:t>
            </a:r>
            <a:r>
              <a:rPr lang="en-US" sz="2000" dirty="0" smtClean="0"/>
              <a:t> an initial condition (IC):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700" dirty="0" smtClean="0"/>
              <a:t>The IC: The unknown function assumes at time T=0 a certain prescribed value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solution for the IVP’s that we’ll deal with is </a:t>
            </a:r>
            <a:r>
              <a:rPr lang="en-US" sz="2000" b="1" dirty="0" smtClean="0"/>
              <a:t>UNIQUE</a:t>
            </a:r>
            <a:endParaRPr lang="en-US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We’ll assume that f(</a:t>
            </a:r>
            <a:r>
              <a:rPr lang="en-US" dirty="0" err="1" smtClean="0"/>
              <a:t>t,y</a:t>
            </a:r>
            <a:r>
              <a:rPr lang="en-US" dirty="0" smtClean="0"/>
              <a:t>) is well behaved (</a:t>
            </a:r>
            <a:r>
              <a:rPr lang="en-US" dirty="0" err="1" smtClean="0"/>
              <a:t>Lipschitz</a:t>
            </a:r>
            <a:r>
              <a:rPr lang="en-US" dirty="0" smtClean="0"/>
              <a:t> continuous)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AN@OLDLMPNFUVWXYL44" val="3511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y_n \approx y(t_n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5"/>
  <p:tag name="PICTUREFILESIZE" val="38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y({t_n}) = y({t_{n - 1}}) + h\dot y({t_{n - 1}}) + \frac{1}{2}{h^2}\ddot y({t_{n - 1}}) +  \ldots 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3"/>
  <p:tag name="PICTUREFILESIZE" val="1216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\left\{ {\begin{array}{rcl}&#10;  \dot y &amp; = &amp; f(t,y) \\&#10;   y({0}) &amp; = &amp; {c} &#10;\end{array}} \right.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4"/>
  <p:tag name="PICTUREFILESIZE" val="806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y({t_n}) = y({t_{n - 1}}) + h\dot y({t_{n - 1}}) + \frac{1}{2}{h^2}\ddot y({t_{n - 1}}) +  \ldots 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3"/>
  <p:tag name="PICTUREFILESIZE" val="1216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y_n = y_{n - 1} + h\dot y_{n - 1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378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y_n = y_{n - 1} + h\:f(t_{n - 1}, y_{n - 1}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2"/>
  <p:tag name="PICTUREFILESIZE" val="575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frac{ y_n - y_{n - 1} }{h} - f(t_{n - 1}, y_{n - 1})=0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4"/>
  <p:tag name="PICTUREFILESIZE" val="829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frac{ y(t_n) - y(t_{n - 1}) }{h} - f(t_{n - 1}, y(t_{n - 1})) \neq 0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8"/>
  <p:tag name="PICTUREFILESIZE" val="1208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athcal{N}(y,t_n,h)=\frac{ y(t_n) - y(t_{n - 1}) }{h} - f(t_{n - 1}, y(t_{n - 1})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0"/>
  <p:tag name="PICTUREFILESIZE" val="1473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athcal{N}(y,t_n,h)_{F. Euler} \; \neq \mathcal{N}(y,t_n,h)_{Runge-Kutta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1"/>
  <p:tag name="PICTUREFILESIZE" val="1226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{\bf{\ddot q}} = {\bf{f}}({\bf{q}},{\bf{\dot q}},t)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55"/>
  <p:tag name="PICTUREFILESIZE" val="34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athcal{N}(y,t_n,h) = \mathcal{O}(h^p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6"/>
  <p:tag name="PICTUREFILESIZE" val="675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| d | \leq C \: h^p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4"/>
  <p:tag name="PICTUREFILESIZE" val="343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athcal{N}(y,t_n,h)_{F.\; Euler} = \mathcal{O}(h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4"/>
  <p:tag name="PICTUREFILESIZE" val="82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e_n} = | {y_n} - y({t_n})|,\quad \quad n = 1,2,...,N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8"/>
  <p:tag name="PICTUREFILESIZE" val="726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e_n} = \mathcal{O}(h^p),\quad \quad n = 1,2,...,N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4"/>
  <p:tag name="PICTUREFILESIZE" val="705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|{x_n} - {z_n}| \le K\left( {|{x_0} - {z_0}| + \mathop {\max }\limits_{1 \le j \le N} |\mathcal{N}(x,{t_j},h) - \mathcal{N}(z,{t_j},h)|} \right),\quad \quad 1 \le n \le N 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36"/>
  <p:tag name="PICTUREFILESIZE" val="2358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begin{document}&#10;{\color{blue}&#10;\noindent Consistency $\quad + \quad$ $0$-stability $\quad \Rightarrow \quad$ Convergence&#10;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1"/>
  <p:tag name="PICTUREFILESIZE" val="1060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e_n} = \mathcal{O}(h^p),\quad \quad n = 1,2,...,N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4"/>
  <p:tag name="PICTUREFILESIZE" val="705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ar y_n}  template TPT1  env TPENV1  fore 0  back 16777215  eqnno 1"/>
  <p:tag name="FILENAME" val="TP_tmp"/>
  <p:tag name="ORIGWIDTH" val="11"/>
  <p:tag name="PICTUREFILESIZE" val="141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left\{ {\begin{array}{rcl}&#10;  \dot {\bar y} &amp; = &amp; f(t,{\bar y}) \\&#10;   {\bar y}(t_{n-1}) &amp; = &amp; {y}_{n-1} &#10;\end{array}} \right.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8"/>
  <p:tag name="PICTUREFILESIZE" val="875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{\bf{\dot q}} = {\bf{v}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25"/>
  <p:tag name="PICTUREFILESIZE" val="159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{l_n} = {\bar y}({t_n}) - {y_n}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6"/>
  <p:tag name="PICTUREFILESIZE" val="382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h \cdot |\mathcal{N}({\bar y},{t_n},h)| = |{l_n}| \cdot (1 + \mathcal{O}(h)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5"/>
  <p:tag name="PICTUREFILESIZE" val="874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left\{ {\begin{array}{rcl}&#10;   \dot y &amp; = &amp; \lambda y  \\&#10;   y(0) &amp; = &amp; 1  &#10;\end{array}} \right.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8"/>
  <p:tag name="PICTUREFILESIZE" val="650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begin{array}{l}&#10; \ddot x + 2\zeta \omega _n \dot x + \omega _n^2 x = 0 \\ &#10; x(0) = x_0 \\ &#10; \dot x(0) = {\dot x}_0 \\ &#10; \end{array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3"/>
  <p:tag name="PICTUREFILESIZE" val="1334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lambda _1} =  - {\omega _n}\zeta  - {\omega _n}\sqrt {{\zeta ^2} - 1} \quad \quad \quad {\lambda _2} =  - {\omega _n}\zeta  + {\omega _n}\sqrt {{\zeta ^2} - 1} 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8"/>
  <p:tag name="PICTUREFILESIZE" val="1067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lambda _1} =  - {\omega _n}\zeta  - j \omega_d \quad \quad \quad {\lambda _2} =  - {\omega _n}\zeta  +  j \omega_d 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1"/>
  <p:tag name="PICTUREFILESIZE" val="724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lambda _1} ={\lambda _2} =  - {\omega _n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7"/>
  <p:tag name="PICTUREFILESIZE" val="331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Re (\lambda) &lt;0  template TPT1  env TPENV1  fore 0  back 16777215  eqnno 1"/>
  <p:tag name="FILENAME" val="TP_tmp"/>
  <p:tag name="ORIGWIDTH" val="39"/>
  <p:tag name="PICTUREFILESIZE" val="353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left. {\begin{array}{*{20}{c}}&#10;   {\dot y =- 100y}  \\&#10;   {y(0) = 1\,\,}  \\&#10;\end{array}} \right\}{\rm{ }} \Rightarrow {\rm{   }}y(t) = {e^{ - 100\,t}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3"/>
  <p:tag name="PICTUREFILESIZE" val="1126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left. {\begin{array}{*{20}{c}}&#10;   {\dot y =- 100y}  \\&#10;   {y(0) = 1\,\,}  \\&#10;\end{array}} \right\}{\rm{ }} \Rightarrow {\rm{   }}y(t) = {e^{ - 100\,t}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3"/>
  <p:tag name="PICTUREFILESIZE" val="1126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{\dot y}} &#10;=&#10;{\bf{F}}({\bf{y}},t)&#10;\quad \mbox{where} \quad&#10;{\bf{y}} = \left[ {\begin{array}{*{20}c}&#10;   {\bf{q}}  \\&#10;   {\bf{v}}  \\&#10;\end{array}} \right] \quad \mbox{and} \quad&#10;{\bf{F}}({\bf{y}},t)&#10;\equiv&#10;\left[ {\begin{array}{*{20}c}&#10;   {\bf{v}}  \\&#10;   {{\bf{f}}({\bf{v}},{\bf{q}},t)}  \\&#10;\end{array}} \right] &#10;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277"/>
  <p:tag name="PICTUREFILESIZE" val="1635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$\bullet$ if $\Re (\lambda) &lt;0$, then $0&lt;y(t_n)&lt;y(t_{n-1})&lt;\ldots&lt;y(t_1)&lt;y(t_0)=1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82"/>
  <p:tag name="PICTUREFILESIZE" val="1430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 $0&lt;y_n&lt;y_{n-1}&lt;\ldots&lt;y_1&lt;y_0=1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0"/>
  <p:tag name="PICTUREFILESIZE" val="608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|1+h\lambda| &lt; 1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2"/>
  <p:tag name="PICTUREFILESIZE" val="278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 $y_n \leq y_{n-1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4"/>
  <p:tag name="PICTUREFILESIZE" val="26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|1+h\lambda| &lt; 1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2"/>
  <p:tag name="PICTUREFILESIZE" val="278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athcal{N}(y,t_n,h)_{{F. \; Euler}} = \mathcal{O}(h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4"/>
  <p:tag name="PICTUREFILESIZE" val="821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left\{ {\begin{array}{*{20}{c}}&#10;   {\dot y =  - 100y + \sin (t)}  \\&#10;   {y(0) = 0}  \\&#10;\end{array}} \right.\quad \quad \quad t \in [0,8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7"/>
  <p:tag name="PICTUREFILESIZE" val="1292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y(t) = \frac{1}{{10001}}\left( {100\sin (t) - \cos (t) + {e^{ - 100t}}} \right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2"/>
  <p:tag name="PICTUREFILESIZE" val="1248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y(t) \approx 0.01 \sin (t - \phi_0)  \quad\quad \mbox{where} \quad \quad \tan\phi_0 = \frac{1}{100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9"/>
  <p:tag name="PICTUREFILESIZE" val="137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WIDTH" val="20"/>
  <p:tag name="PICTUREFILESIZE" val="1432"/>
  <p:tag name="TEXPOINT" val="latex"/>
  <p:tag name="SOURCE" val="\documentclass{article}\pagestyle{empty}&#10;\begin{document}&#10;time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left\{ {\begin{array}{rcl}&#10;   \dot y(t)&amp;  = &amp; f(t,y) \vspace{0.3cm}  \\&#10;   y({t_0}) &amp; = &amp; {y_0}  &#10;\end{array}} \right.&#10;\]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7"/>
  <p:tag name="PICTUREFILESIZE" val="984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 \item ODE Problem: $\dot y(t) =  - 0.1y(t) + 100{e^{ - 0.1\,t}}$&#10;&#10; \item A range of Initial Conditions (ICs) is specified: $y_0 =[-1000:50:1000]$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0"/>
  <p:tag name="PICTUREFILESIZE" val="305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left\{ {\begin{array}{rcl}&#10;  \dot y &amp; = &amp; f(t,y) \\&#10;   y({0}) &amp; = &amp; {c} &#10;\end{array}} \right. \quad \quad t \in [0,b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6"/>
  <p:tag name="PICTUREFILESIZE" val="1108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y^h} = \{ {y_0},{y_1}, \ldots ,{y_N}\}&#10;\]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1"/>
  <p:tag name="PICTUREFILESIZE" val="5320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96156</TotalTime>
  <Words>3056</Words>
  <Application>Microsoft Office PowerPoint</Application>
  <PresentationFormat>On-screen Show (4:3)</PresentationFormat>
  <Paragraphs>455</Paragraphs>
  <Slides>43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Wingdings</vt:lpstr>
      <vt:lpstr>Tahoma</vt:lpstr>
      <vt:lpstr>cmmi10</vt:lpstr>
      <vt:lpstr>cmsy10</vt:lpstr>
      <vt:lpstr>Symbol</vt:lpstr>
      <vt:lpstr>Network</vt:lpstr>
      <vt:lpstr>Visio</vt:lpstr>
      <vt:lpstr>ME751  Advanced Computational Multibody Dynamics</vt:lpstr>
      <vt:lpstr>Before we get started…</vt:lpstr>
      <vt:lpstr>Dynamics Analysis</vt:lpstr>
      <vt:lpstr>Dynamics vs. Kinematics</vt:lpstr>
      <vt:lpstr>Dealing With Dynamic Systems</vt:lpstr>
      <vt:lpstr>30,000 Feet Perspective</vt:lpstr>
      <vt:lpstr>Numerical Integration ~The Problem ~</vt:lpstr>
      <vt:lpstr>Road Map (Tu &amp; Th)</vt:lpstr>
      <vt:lpstr>ODE vs. IVP</vt:lpstr>
      <vt:lpstr>ODE: Infinite Number of Solutions</vt:lpstr>
      <vt:lpstr>ODE vs. IVP  [Cntd.]</vt:lpstr>
      <vt:lpstr>Initial Value Problems: Basic Concepts</vt:lpstr>
      <vt:lpstr>Framework</vt:lpstr>
      <vt:lpstr>Framework [Cntd.]</vt:lpstr>
      <vt:lpstr>Framework [Cntd.]</vt:lpstr>
      <vt:lpstr>Framework [Cntd.]</vt:lpstr>
      <vt:lpstr>Basic Concepts: Truncation Error [Preliminaries]</vt:lpstr>
      <vt:lpstr>[Basic Concepts]  Truncation Error [Preliminaries]</vt:lpstr>
      <vt:lpstr>Slide 19</vt:lpstr>
      <vt:lpstr>Slide 20</vt:lpstr>
      <vt:lpstr>Slide 21</vt:lpstr>
      <vt:lpstr>Slide 22</vt:lpstr>
      <vt:lpstr>Zero-stability (0-stability)</vt:lpstr>
      <vt:lpstr>Exercise</vt:lpstr>
      <vt:lpstr>Order “p” Convergence</vt:lpstr>
      <vt:lpstr>[Basic Concept] Local Error</vt:lpstr>
      <vt:lpstr>[Basic Concept] Absolute Stability</vt:lpstr>
      <vt:lpstr>[Basic Concept, Short Detour] Absolute Stability</vt:lpstr>
      <vt:lpstr>[Basic Concept] Absolute Stability</vt:lpstr>
      <vt:lpstr>Example: (¸=-100)</vt:lpstr>
      <vt:lpstr>Example: (¸=-100)</vt:lpstr>
      <vt:lpstr>Basic Concept: Absolute Stability</vt:lpstr>
      <vt:lpstr>Basic Concept: Absolute Stability</vt:lpstr>
      <vt:lpstr>Basic Concept: Absolute Stability</vt:lpstr>
      <vt:lpstr>Accuracy vs. Stability</vt:lpstr>
      <vt:lpstr>Accuracy vs. Stability: The Concept of Stiffness</vt:lpstr>
      <vt:lpstr>Example:</vt:lpstr>
      <vt:lpstr>Example [Cntd.]</vt:lpstr>
      <vt:lpstr>Example [Cntd.]</vt:lpstr>
      <vt:lpstr>Example, Approached with Forward Euler: h=0.01 s</vt:lpstr>
      <vt:lpstr>Example, Approached with Forward Euler : h=0.02 s</vt:lpstr>
      <vt:lpstr>Example, Approached with Forward Euler: h=0.0205 s</vt:lpstr>
      <vt:lpstr>Example, Approached with Forward Euler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 Negrut</cp:lastModifiedBy>
  <cp:revision>1021</cp:revision>
  <cp:lastPrinted>1601-01-01T00:00:00Z</cp:lastPrinted>
  <dcterms:created xsi:type="dcterms:W3CDTF">1601-01-01T00:00:00Z</dcterms:created>
  <dcterms:modified xsi:type="dcterms:W3CDTF">2010-03-23T16:04:19Z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