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1370" r:id="rId2"/>
    <p:sldId id="1371" r:id="rId3"/>
    <p:sldId id="1356" r:id="rId4"/>
    <p:sldId id="1357" r:id="rId5"/>
    <p:sldId id="1358" r:id="rId6"/>
    <p:sldId id="1359" r:id="rId7"/>
    <p:sldId id="1360" r:id="rId8"/>
    <p:sldId id="1361" r:id="rId9"/>
    <p:sldId id="1362" r:id="rId10"/>
    <p:sldId id="1363" r:id="rId11"/>
    <p:sldId id="1364" r:id="rId12"/>
    <p:sldId id="1365" r:id="rId13"/>
    <p:sldId id="1366" r:id="rId14"/>
    <p:sldId id="1367" r:id="rId15"/>
    <p:sldId id="1368" r:id="rId16"/>
    <p:sldId id="1369" r:id="rId17"/>
    <p:sldId id="1372" r:id="rId18"/>
    <p:sldId id="1377" r:id="rId19"/>
    <p:sldId id="1378" r:id="rId20"/>
    <p:sldId id="1379" r:id="rId21"/>
    <p:sldId id="1380" r:id="rId22"/>
    <p:sldId id="1381" r:id="rId23"/>
    <p:sldId id="1383" r:id="rId24"/>
    <p:sldId id="1384" r:id="rId25"/>
    <p:sldId id="1385" r:id="rId26"/>
    <p:sldId id="1386" r:id="rId27"/>
  </p:sldIdLst>
  <p:sldSz cx="9144000" cy="6858000" type="screen4x3"/>
  <p:notesSz cx="7315200" cy="9601200"/>
  <p:embeddedFontLst>
    <p:embeddedFont>
      <p:font typeface="Tahoma" pitchFamily="34" charset="0"/>
      <p:regular r:id="rId30"/>
      <p:bold r:id="rId31"/>
    </p:embeddedFont>
    <p:embeddedFont>
      <p:font typeface="cmmi10" pitchFamily="34" charset="0"/>
      <p:regular r:id="rId32"/>
    </p:embeddedFont>
    <p:embeddedFont>
      <p:font typeface="cmsy10" pitchFamily="34" charset="0"/>
      <p:regular r:id="rId33"/>
    </p:embeddedFont>
  </p:embeddedFontLst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Negrut" initials="DN" lastIdx="3" clrIdx="0"/>
  <p:cmAuthor id="1" name="negrut" initials="n" lastIdx="8" clrIdx="1"/>
  <p:cmAuthor id="2" name="Dan Negrut" initials="D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D0"/>
    <a:srgbClr val="FFCC81"/>
    <a:srgbClr val="FF9900"/>
    <a:srgbClr val="A7BCFF"/>
    <a:srgbClr val="566AFC"/>
    <a:srgbClr val="0000FF"/>
    <a:srgbClr val="FF8181"/>
    <a:srgbClr val="99CCFF"/>
    <a:srgbClr val="FF6600"/>
    <a:srgbClr val="0099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6" autoAdjust="0"/>
  </p:normalViewPr>
  <p:slideViewPr>
    <p:cSldViewPr>
      <p:cViewPr varScale="1">
        <p:scale>
          <a:sx n="120" d="100"/>
          <a:sy n="120" d="100"/>
        </p:scale>
        <p:origin x="-12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4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4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B1F2A13-956C-4708-A61E-CBABBBEF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defTabSz="966479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4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r" defTabSz="966479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4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4" y="4561229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defTabSz="966479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4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r" defTabSz="966479">
              <a:defRPr sz="1200" smtClean="0"/>
            </a:lvl1pPr>
          </a:lstStyle>
          <a:p>
            <a:pPr>
              <a:defRPr/>
            </a:pPr>
            <a:fld id="{F8D30C5E-2BE9-4CAC-AABA-34653A95D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925CA-3456-40B9-97D4-F4B39903F971}" type="slidenum">
              <a:rPr lang="en-US"/>
              <a:pPr/>
              <a:t>1</a:t>
            </a:fld>
            <a:endParaRPr lang="en-US"/>
          </a:p>
        </p:txBody>
      </p:sp>
      <p:sp>
        <p:nvSpPr>
          <p:cNvPr id="515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922AF-28D9-4BD1-868D-5DA8BE7F5C9C}" type="slidenum">
              <a:rPr lang="en-US"/>
              <a:pPr/>
              <a:t>2</a:t>
            </a:fld>
            <a:endParaRPr lang="en-US"/>
          </a:p>
        </p:txBody>
      </p:sp>
      <p:sp>
        <p:nvSpPr>
          <p:cNvPr id="516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7550"/>
            <a:ext cx="4800600" cy="3600450"/>
          </a:xfrm>
          <a:ln/>
        </p:spPr>
      </p:sp>
      <p:sp>
        <p:nvSpPr>
          <p:cNvPr id="516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189" y="4561226"/>
            <a:ext cx="5850835" cy="432185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F066ED-7F34-4D27-A5D5-9DCBC7EA8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60E62-4760-4BEA-8726-2AF571E59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DBE25-3DBC-4D25-8D15-E214A2FB8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6C93-19F7-4558-AA45-0CFB31601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E52FC-A2BF-46C6-811F-6DA475FD4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1D11-DD09-4A2E-B623-7C27C5DF2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AAFDB-E8A0-402B-92D5-FF4BD3473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51BE-FBCC-4AE0-827F-C8A4A715D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6053D-1E15-4C7F-B6D0-1C30009F8A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D4DC7-54CC-475B-926C-DB2DC5499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2080C-D431-4E49-A090-1AD1578CE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44252-B4F9-4789-A660-8AEA4B869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43940AB-5EFD-498A-916F-AC3E230DE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10.xm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"/>
            <a:ext cx="6781800" cy="2133600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ME751 </a:t>
            </a:r>
            <a:br>
              <a:rPr lang="en-US" sz="3200" dirty="0" smtClean="0"/>
            </a:br>
            <a:r>
              <a:rPr lang="en-US" sz="3200" dirty="0" smtClean="0"/>
              <a:t>Advanced Computational Multibody Dynamics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1598612"/>
          </a:xfrm>
        </p:spPr>
        <p:txBody>
          <a:bodyPr/>
          <a:lstStyle/>
          <a:p>
            <a:pPr eaLnBrk="1" hangingPunct="1"/>
            <a:r>
              <a:rPr lang="en-US" sz="2000" dirty="0" smtClean="0"/>
              <a:t>Implicit Integration Methods</a:t>
            </a:r>
          </a:p>
          <a:p>
            <a:pPr eaLnBrk="1" hangingPunct="1"/>
            <a:r>
              <a:rPr lang="en-US" sz="2000" dirty="0" smtClean="0"/>
              <a:t>BDF Methods</a:t>
            </a:r>
          </a:p>
          <a:p>
            <a:pPr eaLnBrk="1" hangingPunct="1"/>
            <a:r>
              <a:rPr lang="en-US" sz="2000" dirty="0" smtClean="0"/>
              <a:t>Handling Second Order EOMs</a:t>
            </a:r>
          </a:p>
          <a:p>
            <a:pPr eaLnBrk="1" hangingPunct="1"/>
            <a:r>
              <a:rPr lang="en-US" sz="1600" dirty="0" smtClean="0"/>
              <a:t>April 06, 2010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93675" y="6321425"/>
            <a:ext cx="12346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00" dirty="0">
                <a:latin typeface="Tahoma" pitchFamily="34" charset="0"/>
              </a:rPr>
              <a:t>© Dan Negrut, </a:t>
            </a:r>
            <a:r>
              <a:rPr lang="en-US" sz="900" dirty="0" smtClean="0">
                <a:latin typeface="Tahoma" pitchFamily="34" charset="0"/>
              </a:rPr>
              <a:t>2010</a:t>
            </a:r>
            <a:r>
              <a:rPr lang="en-US" sz="900" dirty="0">
                <a:latin typeface="Tahoma" pitchFamily="34" charset="0"/>
              </a:rPr>
              <a:t/>
            </a:r>
            <a:br>
              <a:rPr lang="en-US" sz="900" dirty="0">
                <a:latin typeface="Tahoma" pitchFamily="34" charset="0"/>
              </a:rPr>
            </a:br>
            <a:r>
              <a:rPr lang="en-US" sz="900" dirty="0" smtClean="0">
                <a:latin typeface="Tahoma" pitchFamily="34" charset="0"/>
              </a:rPr>
              <a:t>ME751</a:t>
            </a:r>
            <a:r>
              <a:rPr lang="en-US" sz="900" dirty="0">
                <a:latin typeface="Tahoma" pitchFamily="34" charset="0"/>
              </a:rPr>
              <a:t>, UW-Madison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6181636"/>
            <a:ext cx="419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“Do what you can, with what you have, where you are.”</a:t>
            </a:r>
          </a:p>
          <a:p>
            <a:r>
              <a:rPr lang="en-US" sz="1100" dirty="0" smtClean="0"/>
              <a:t>Theodore Roosevelt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543800" cy="731838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19263"/>
            <a:ext cx="8229600" cy="4411662"/>
          </a:xfrm>
        </p:spPr>
        <p:txBody>
          <a:bodyPr/>
          <a:lstStyle/>
          <a:p>
            <a:r>
              <a:rPr lang="en-US" sz="2000" dirty="0" smtClean="0"/>
              <a:t>Prove that the BDF method with k=4 is convergent with order 4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Compute the roots of the characteristic equations to prove zero-stability</a:t>
            </a:r>
          </a:p>
          <a:p>
            <a:pPr lvl="1"/>
            <a:r>
              <a:rPr lang="en-US" sz="1800" dirty="0" smtClean="0"/>
              <a:t>Verify that the order conditions are satisfied up to order 4</a:t>
            </a:r>
          </a:p>
          <a:p>
            <a:pPr lvl="1"/>
            <a:r>
              <a:rPr lang="en-US" dirty="0" smtClean="0"/>
              <a:t>Use theorem that says that </a:t>
            </a:r>
          </a:p>
          <a:p>
            <a:pPr lvl="1">
              <a:buNone/>
            </a:pPr>
            <a:r>
              <a:rPr lang="en-US" dirty="0" smtClean="0"/>
              <a:t>		Zero-stability + Accuracy to order p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Convergence of order p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871537"/>
          </a:xfrm>
        </p:spPr>
        <p:txBody>
          <a:bodyPr/>
          <a:lstStyle/>
          <a:p>
            <a:r>
              <a:rPr lang="en-US" sz="2000" dirty="0" smtClean="0"/>
              <a:t>Generate the </a:t>
            </a:r>
            <a:r>
              <a:rPr lang="en-US" sz="2000" smtClean="0"/>
              <a:t>convergence plot for </a:t>
            </a:r>
            <a:r>
              <a:rPr lang="en-US" sz="2000" dirty="0" smtClean="0"/>
              <a:t>the BDF method of order 6 for the following IVP: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081463"/>
            <a:ext cx="8458200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analytical solution,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is, y(t)=1/t, t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</a:rPr>
              <a:t>2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[1,4] to generate the starting points </a:t>
            </a:r>
            <a:r>
              <a:rPr lang="en-US" sz="2000" kern="0" dirty="0" smtClean="0">
                <a:latin typeface="+mn-lt"/>
              </a:rPr>
              <a:t>(history) </a:t>
            </a:r>
            <a:r>
              <a:rPr lang="en-US" sz="2000" kern="0" dirty="0" smtClean="0"/>
              <a:t>required by the integration formula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 kern="0" dirty="0" smtClean="0"/>
              <a:t>Note that in practice you can’t count on this break for the starting points, so you will have to use RK methods or gradually increase the order of the M method used to build the required history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895600" y="2743200"/>
            <a:ext cx="3022766" cy="83838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BDF Method:</a:t>
            </a:r>
            <a:br>
              <a:rPr lang="en-US" dirty="0" smtClean="0"/>
            </a:br>
            <a:r>
              <a:rPr lang="en-US" dirty="0" smtClean="0"/>
              <a:t>Implementation Details </a:t>
            </a:r>
            <a:r>
              <a:rPr lang="en-US" sz="1600" dirty="0" smtClean="0"/>
              <a:t>(Newton Iteration)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19262"/>
            <a:ext cx="8991600" cy="4910137"/>
          </a:xfrm>
        </p:spPr>
        <p:txBody>
          <a:bodyPr/>
          <a:lstStyle/>
          <a:p>
            <a:r>
              <a:rPr lang="en-US" sz="2000" dirty="0" smtClean="0"/>
              <a:t>Recall that the BDF method is an implicit method</a:t>
            </a:r>
          </a:p>
          <a:p>
            <a:endParaRPr lang="en-US" sz="2000" dirty="0" smtClean="0"/>
          </a:p>
          <a:p>
            <a:r>
              <a:rPr lang="en-US" sz="2000" dirty="0" smtClean="0"/>
              <a:t>Requires at each time step the solution of a nonlinear system of equations</a:t>
            </a:r>
          </a:p>
          <a:p>
            <a:endParaRPr lang="en-US" sz="2000" dirty="0" smtClean="0"/>
          </a:p>
          <a:p>
            <a:r>
              <a:rPr lang="en-US" sz="2000" dirty="0" smtClean="0"/>
              <a:t>Approaches discussed so far for implicit multistep methods when it comes to solving the nonlinear discretization system: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Functional Iteration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PECE schemes (which can still be regarded as a flavor of Functional Iteration)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Note that these two approaches only work for nonstiff IVPs, unless one is open to the idea of having very small step-sizes (which defeats the purpose of implicit integration…)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BDF Method:</a:t>
            </a:r>
            <a:br>
              <a:rPr lang="en-US" dirty="0" smtClean="0"/>
            </a:br>
            <a:r>
              <a:rPr lang="en-US" dirty="0" smtClean="0"/>
              <a:t>Implementation Details </a:t>
            </a:r>
            <a:r>
              <a:rPr lang="en-US" sz="1600" dirty="0" smtClean="0"/>
              <a:t>(Newton Iteration)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404937"/>
          </a:xfrm>
        </p:spPr>
        <p:txBody>
          <a:bodyPr/>
          <a:lstStyle/>
          <a:p>
            <a:r>
              <a:rPr lang="en-US" sz="2000" dirty="0" smtClean="0"/>
              <a:t>The approach adopted for stiff problems is to solve the discretization nonlinear system by using Newton-</a:t>
            </a:r>
            <a:r>
              <a:rPr lang="en-US" sz="2000" dirty="0" err="1" smtClean="0"/>
              <a:t>Raphson</a:t>
            </a:r>
            <a:r>
              <a:rPr lang="en-US" sz="2000" dirty="0" smtClean="0"/>
              <a:t> or some variant</a:t>
            </a:r>
          </a:p>
          <a:p>
            <a:r>
              <a:rPr lang="en-US" sz="2000" dirty="0" smtClean="0"/>
              <a:t>Recall the nonlinear algebraic problem that we have to solve at each time step </a:t>
            </a:r>
            <a:r>
              <a:rPr lang="en-US" sz="2000" dirty="0" err="1" smtClean="0">
                <a:latin typeface="Arial"/>
              </a:rPr>
              <a:t>t</a:t>
            </a:r>
            <a:r>
              <a:rPr lang="en-US" sz="2000" baseline="-25000" dirty="0" err="1" smtClean="0">
                <a:latin typeface="Arial"/>
              </a:rPr>
              <a:t>n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3886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boils down to solving the following system of nonlinear equations: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51816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           is a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D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quantity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only depends on previous values of the unknown function y (l stands for the order of the BDF)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000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603467" y="4572000"/>
            <a:ext cx="4267781" cy="278929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352800" y="2971800"/>
            <a:ext cx="2869698" cy="762002"/>
          </a:xfrm>
          <a:prstGeom prst="rect">
            <a:avLst/>
          </a:prstGeom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683060" y="5943600"/>
            <a:ext cx="2056774" cy="761769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133599" y="5257800"/>
            <a:ext cx="533401" cy="278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BDF Method:</a:t>
            </a:r>
            <a:br>
              <a:rPr lang="en-US" dirty="0" smtClean="0"/>
            </a:br>
            <a:r>
              <a:rPr lang="en-US" dirty="0" smtClean="0"/>
              <a:t>Implementation Details</a:t>
            </a:r>
            <a:r>
              <a:rPr lang="en-US" sz="1600" dirty="0" smtClean="0"/>
              <a:t> (Newton Iteration)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r>
              <a:rPr lang="en-US" sz="2000" dirty="0" smtClean="0"/>
              <a:t>The Newton-</a:t>
            </a:r>
            <a:r>
              <a:rPr lang="en-US" sz="2000" dirty="0" err="1" smtClean="0"/>
              <a:t>Raphson</a:t>
            </a:r>
            <a:r>
              <a:rPr lang="en-US" sz="2000" dirty="0" smtClean="0"/>
              <a:t> iteration assumes the expression: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581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000" kern="0" dirty="0" smtClean="0">
                <a:latin typeface="+mn-lt"/>
              </a:rPr>
              <a:t>The starting point is usually chosen like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59778" y="4774688"/>
            <a:ext cx="8355130" cy="193068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057400" y="2209800"/>
            <a:ext cx="5079501" cy="1168910"/>
          </a:xfrm>
          <a:prstGeom prst="rect">
            <a:avLst/>
          </a:prstGeom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733800" y="4088892"/>
            <a:ext cx="1321310" cy="330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543800" cy="1112838"/>
          </a:xfrm>
        </p:spPr>
        <p:txBody>
          <a:bodyPr/>
          <a:lstStyle/>
          <a:p>
            <a:r>
              <a:rPr lang="en-US" sz="3200" dirty="0" smtClean="0"/>
              <a:t>BDF Method: Implementation Details</a:t>
            </a:r>
            <a:r>
              <a:rPr lang="en-US" sz="1400" dirty="0" smtClean="0"/>
              <a:t> </a:t>
            </a:r>
            <a:r>
              <a:rPr lang="en-US" sz="2400" dirty="0" smtClean="0"/>
              <a:t>The Modified Newton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r>
              <a:rPr lang="en-US" sz="2000" dirty="0" smtClean="0"/>
              <a:t>The modified-Newton assumes the form (note the (</a:t>
            </a:r>
            <a:r>
              <a:rPr lang="en-US" sz="2000" dirty="0" smtClean="0">
                <a:solidFill>
                  <a:srgbClr val="C00000"/>
                </a:solidFill>
              </a:rPr>
              <a:t>0</a:t>
            </a:r>
            <a:r>
              <a:rPr lang="en-US" sz="2000" dirty="0" smtClean="0"/>
              <a:t>) superscript):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533645" y="3733800"/>
            <a:ext cx="8354149" cy="2716660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222997" y="2183888"/>
            <a:ext cx="5079014" cy="116879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543800" cy="731838"/>
          </a:xfrm>
        </p:spPr>
        <p:txBody>
          <a:bodyPr/>
          <a:lstStyle/>
          <a:p>
            <a:r>
              <a:rPr lang="en-US" dirty="0" smtClean="0"/>
              <a:t>Loose 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833937"/>
          </a:xfrm>
        </p:spPr>
        <p:txBody>
          <a:bodyPr/>
          <a:lstStyle/>
          <a:p>
            <a:r>
              <a:rPr lang="en-US" sz="2000" dirty="0" smtClean="0"/>
              <a:t>We have not discusses about the following aspects of M methods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Local error estimation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Step size selection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Order selection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The three strategy for changing the step size</a:t>
            </a:r>
          </a:p>
          <a:p>
            <a:pPr lvl="2"/>
            <a:r>
              <a:rPr lang="en-US" sz="1600" dirty="0" smtClean="0"/>
              <a:t>Fixed-coefficient strategy</a:t>
            </a:r>
          </a:p>
          <a:p>
            <a:pPr lvl="2"/>
            <a:r>
              <a:rPr lang="en-US" sz="1600" dirty="0" smtClean="0"/>
              <a:t>Variable-coefficient strategy</a:t>
            </a:r>
          </a:p>
          <a:p>
            <a:pPr lvl="2"/>
            <a:r>
              <a:rPr lang="en-US" sz="1600" dirty="0" smtClean="0"/>
              <a:t>Fixed leading-coefficient strategy</a:t>
            </a:r>
          </a:p>
          <a:p>
            <a:pPr lvl="2"/>
            <a:endParaRPr lang="en-US" sz="1600" dirty="0" smtClean="0"/>
          </a:p>
          <a:p>
            <a:r>
              <a:rPr lang="en-US" sz="2000" dirty="0" smtClean="0"/>
              <a:t>These aspects discussed in </a:t>
            </a:r>
            <a:r>
              <a:rPr lang="en-US" sz="2000" dirty="0" err="1" smtClean="0"/>
              <a:t>Ascher-Petzold</a:t>
            </a:r>
            <a:r>
              <a:rPr lang="en-US" sz="2000" dirty="0" smtClean="0"/>
              <a:t>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1036638"/>
          </a:xfrm>
        </p:spPr>
        <p:txBody>
          <a:bodyPr/>
          <a:lstStyle/>
          <a:p>
            <a:r>
              <a:rPr lang="en-US" sz="2400" dirty="0" smtClean="0">
                <a:solidFill>
                  <a:srgbClr val="C00000"/>
                </a:solidFill>
              </a:rPr>
              <a:t>[New Topic]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Handling 2</a:t>
            </a:r>
            <a:r>
              <a:rPr lang="en-US" baseline="30000" dirty="0" smtClean="0"/>
              <a:t>nd</a:t>
            </a:r>
            <a:r>
              <a:rPr lang="en-US" dirty="0" smtClean="0"/>
              <a:t> Order IVP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52400" y="1423913"/>
            <a:ext cx="8682317" cy="520548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6362"/>
            <a:ext cx="7543800" cy="960438"/>
          </a:xfrm>
        </p:spPr>
        <p:txBody>
          <a:bodyPr/>
          <a:lstStyle/>
          <a:p>
            <a:r>
              <a:rPr lang="en-US" dirty="0" smtClean="0"/>
              <a:t>Outcome, Dynamics Analysis</a:t>
            </a:r>
            <a:br>
              <a:rPr lang="en-US" dirty="0" smtClean="0"/>
            </a:br>
            <a:r>
              <a:rPr lang="en-US" sz="2000" dirty="0" smtClean="0"/>
              <a:t>[Nonlinear Mass-Spring-Damper]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7" name="Content Placeholder 6" descr="longSimMassSrDamp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 l="9013" t="5051" r="7613" b="6777"/>
          <a:stretch>
            <a:fillRect/>
          </a:stretch>
        </p:blipFill>
        <p:spPr>
          <a:xfrm>
            <a:off x="228600" y="1295400"/>
            <a:ext cx="6705600" cy="5436972"/>
          </a:xfrm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162800" y="76200"/>
            <a:ext cx="1839502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32445" y="1597199"/>
            <a:ext cx="8683166" cy="457522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6534" y="381000"/>
            <a:ext cx="7783769" cy="3765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3956"/>
            <a:ext cx="7543800" cy="682844"/>
          </a:xfrm>
        </p:spPr>
        <p:txBody>
          <a:bodyPr/>
          <a:lstStyle/>
          <a:p>
            <a:pPr eaLnBrk="1" hangingPunct="1"/>
            <a:r>
              <a:rPr lang="en-US" dirty="0" smtClean="0"/>
              <a:t>Before we get started…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3340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Last Time:</a:t>
            </a:r>
          </a:p>
          <a:p>
            <a:pPr lvl="1" eaLnBrk="1" hangingPunct="1"/>
            <a:r>
              <a:rPr lang="en-US" sz="1600" dirty="0" smtClean="0"/>
              <a:t>Discussed Implicit Integration Methods, general considerations</a:t>
            </a:r>
          </a:p>
          <a:p>
            <a:pPr lvl="3" eaLnBrk="1" hangingPunct="1"/>
            <a:endParaRPr lang="en-US" sz="1200" dirty="0" smtClean="0"/>
          </a:p>
          <a:p>
            <a:pPr eaLnBrk="1" hangingPunct="1"/>
            <a:r>
              <a:rPr lang="en-US" sz="1800" dirty="0" smtClean="0"/>
              <a:t>Today:</a:t>
            </a:r>
          </a:p>
          <a:p>
            <a:pPr lvl="1" eaLnBrk="1" hangingPunct="1"/>
            <a:r>
              <a:rPr lang="en-US" sz="1600" dirty="0" smtClean="0"/>
              <a:t>BDF Methods (one of several families of implicit numerical integration methods)</a:t>
            </a:r>
            <a:endParaRPr lang="en-US" sz="1400" dirty="0" smtClean="0"/>
          </a:p>
          <a:p>
            <a:pPr lvl="1" eaLnBrk="1" hangingPunct="1"/>
            <a:r>
              <a:rPr lang="en-US" sz="1600" dirty="0" smtClean="0"/>
              <a:t>Dealing with 2nd order IVPs</a:t>
            </a:r>
          </a:p>
          <a:p>
            <a:pPr lvl="3" eaLnBrk="1" hangingPunct="1"/>
            <a:endParaRPr lang="en-US" dirty="0" smtClean="0"/>
          </a:p>
          <a:p>
            <a:pPr eaLnBrk="1" hangingPunct="1"/>
            <a:r>
              <a:rPr lang="en-US" sz="1800" dirty="0" smtClean="0"/>
              <a:t>HW due on Th – challenging</a:t>
            </a:r>
          </a:p>
          <a:p>
            <a:pPr lvl="3" eaLnBrk="1" hangingPunct="1"/>
            <a:endParaRPr lang="en-US" dirty="0" smtClean="0"/>
          </a:p>
          <a:p>
            <a:pPr eaLnBrk="1" hangingPunct="1"/>
            <a:r>
              <a:rPr lang="en-US" sz="1800" dirty="0" smtClean="0"/>
              <a:t>Exam coming up on April 29, 7:15 PM</a:t>
            </a:r>
          </a:p>
          <a:p>
            <a:pPr lvl="1" eaLnBrk="1" hangingPunct="1"/>
            <a:r>
              <a:rPr lang="en-US" sz="1600" dirty="0" smtClean="0"/>
              <a:t>Closed books (no book to open anyway)</a:t>
            </a:r>
          </a:p>
          <a:p>
            <a:pPr lvl="1" eaLnBrk="1" hangingPunct="1"/>
            <a:r>
              <a:rPr lang="en-US" sz="1600" dirty="0" smtClean="0"/>
              <a:t>Can bring one normal sheet of paper with formulas (both sides)</a:t>
            </a:r>
          </a:p>
          <a:p>
            <a:pPr lvl="1" eaLnBrk="1" hangingPunct="1"/>
            <a:r>
              <a:rPr lang="en-US" sz="1600" dirty="0" smtClean="0"/>
              <a:t>I’ll provide the cheat sheet that you received a while ago</a:t>
            </a:r>
          </a:p>
          <a:p>
            <a:pPr lvl="2" eaLnBrk="1" hangingPunct="1"/>
            <a:endParaRPr lang="en-US" sz="1400" dirty="0" smtClean="0"/>
          </a:p>
          <a:p>
            <a:pPr eaLnBrk="1" hangingPunct="1"/>
            <a:r>
              <a:rPr lang="en-US" sz="1800" dirty="0" smtClean="0"/>
              <a:t>Trip to John Deere &amp; NADS:</a:t>
            </a:r>
          </a:p>
          <a:p>
            <a:pPr lvl="1" eaLnBrk="1" hangingPunct="1"/>
            <a:r>
              <a:rPr lang="en-US" sz="1400" dirty="0" smtClean="0"/>
              <a:t>Need head count by </a:t>
            </a:r>
            <a:r>
              <a:rPr lang="en-US" sz="1400" u="sng" dirty="0" smtClean="0"/>
              <a:t>April 8</a:t>
            </a:r>
            <a:r>
              <a:rPr lang="en-US" sz="1400" dirty="0" smtClean="0"/>
              <a:t>, use forum discussion topic to indicate if you are in or not</a:t>
            </a:r>
          </a:p>
          <a:p>
            <a:pPr lvl="1" eaLnBrk="1" hangingPunct="1"/>
            <a:r>
              <a:rPr lang="en-US" sz="1400" dirty="0" smtClean="0"/>
              <a:t>Transportation and hotel will be covered</a:t>
            </a:r>
          </a:p>
          <a:p>
            <a:pPr lvl="1" eaLnBrk="1" hangingPunct="1"/>
            <a:r>
              <a:rPr lang="en-US" sz="1400" dirty="0" smtClean="0"/>
              <a:t>Leave late afternoon on May 3, return on May 4 at 10 pm or 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543800" cy="1112838"/>
          </a:xfrm>
        </p:spPr>
        <p:txBody>
          <a:bodyPr/>
          <a:lstStyle/>
          <a:p>
            <a:r>
              <a:rPr lang="en-US" sz="3200" dirty="0" smtClean="0"/>
              <a:t>Expressing the Position and Velocity as Functions of Acceleration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612616" y="1469893"/>
            <a:ext cx="7921977" cy="508355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781800" cy="1295400"/>
          </a:xfrm>
        </p:spPr>
        <p:txBody>
          <a:bodyPr/>
          <a:lstStyle/>
          <a:p>
            <a:r>
              <a:rPr lang="en-US" dirty="0" smtClean="0"/>
              <a:t>Separating the Terms:</a:t>
            </a:r>
            <a:br>
              <a:rPr lang="en-US" dirty="0" smtClean="0"/>
            </a:br>
            <a:r>
              <a:rPr lang="en-US" dirty="0" smtClean="0"/>
              <a:t>Known vs. Unknown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04800" y="2353218"/>
            <a:ext cx="8534400" cy="343798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04173" y="1752600"/>
            <a:ext cx="8535651" cy="4937652"/>
          </a:xfrm>
          <a:prstGeom prst="rect">
            <a:avLst/>
          </a:prstGeom>
          <a:noFill/>
          <a:ln/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781800" cy="1219200"/>
          </a:xfrm>
        </p:spPr>
        <p:txBody>
          <a:bodyPr/>
          <a:lstStyle/>
          <a:p>
            <a:r>
              <a:rPr lang="en-US" dirty="0" smtClean="0"/>
              <a:t>Separating the Terms:</a:t>
            </a:r>
            <a:br>
              <a:rPr lang="en-US" dirty="0" smtClean="0"/>
            </a:br>
            <a:r>
              <a:rPr lang="en-US" dirty="0" smtClean="0"/>
              <a:t>The Known Terms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808038"/>
          </a:xfrm>
        </p:spPr>
        <p:txBody>
          <a:bodyPr/>
          <a:lstStyle/>
          <a:p>
            <a:r>
              <a:rPr lang="en-US" dirty="0" smtClean="0"/>
              <a:t>The Nonlinear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04800" y="1572060"/>
            <a:ext cx="8535234" cy="505734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6248400" cy="655638"/>
          </a:xfrm>
        </p:spPr>
        <p:txBody>
          <a:bodyPr/>
          <a:lstStyle/>
          <a:p>
            <a:r>
              <a:rPr lang="en-US" dirty="0" smtClean="0"/>
              <a:t>Computing Sensitivities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04591" y="2410535"/>
            <a:ext cx="8535651" cy="3837865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743200" y="914400"/>
            <a:ext cx="2514600" cy="90068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1219200"/>
          </a:xfrm>
        </p:spPr>
        <p:txBody>
          <a:bodyPr/>
          <a:lstStyle/>
          <a:p>
            <a:r>
              <a:rPr lang="en-US" dirty="0" smtClean="0"/>
              <a:t>Newton-Type Methods:</a:t>
            </a:r>
            <a:br>
              <a:rPr lang="en-US" dirty="0" smtClean="0"/>
            </a:br>
            <a:r>
              <a:rPr lang="en-US" dirty="0" smtClean="0"/>
              <a:t>Three Flavors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57022" y="1524000"/>
            <a:ext cx="8175566" cy="528721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543800" cy="1295400"/>
          </a:xfrm>
        </p:spPr>
        <p:txBody>
          <a:bodyPr/>
          <a:lstStyle/>
          <a:p>
            <a:r>
              <a:rPr lang="en-US" dirty="0" smtClean="0"/>
              <a:t>Newton-Type Methods:</a:t>
            </a:r>
            <a:br>
              <a:rPr lang="en-US" dirty="0" smtClean="0"/>
            </a:br>
            <a:r>
              <a:rPr lang="en-US" sz="2800" dirty="0" smtClean="0"/>
              <a:t>[Geometric Interpretation]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05193" y="2737744"/>
            <a:ext cx="8534007" cy="274865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8762"/>
            <a:ext cx="7543800" cy="884238"/>
          </a:xfrm>
        </p:spPr>
        <p:txBody>
          <a:bodyPr/>
          <a:lstStyle/>
          <a:p>
            <a:r>
              <a:rPr lang="en-US" dirty="0" smtClean="0"/>
              <a:t>BDF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262"/>
            <a:ext cx="8229600" cy="4833937"/>
          </a:xfrm>
        </p:spPr>
        <p:txBody>
          <a:bodyPr/>
          <a:lstStyle/>
          <a:p>
            <a:r>
              <a:rPr lang="en-US" sz="2000" dirty="0" smtClean="0"/>
              <a:t>BDF stands for Backward Differentiation Formula</a:t>
            </a:r>
          </a:p>
          <a:p>
            <a:endParaRPr lang="en-US" dirty="0" smtClean="0"/>
          </a:p>
          <a:p>
            <a:r>
              <a:rPr lang="en-US" dirty="0" smtClean="0"/>
              <a:t>Proposed by Bill Gear in 1970</a:t>
            </a:r>
          </a:p>
          <a:p>
            <a:pPr lvl="1"/>
            <a:r>
              <a:rPr lang="en-US" dirty="0" smtClean="0"/>
              <a:t>Super nice person</a:t>
            </a:r>
          </a:p>
          <a:p>
            <a:pPr lvl="1"/>
            <a:r>
              <a:rPr lang="en-US" sz="1600" dirty="0" smtClean="0"/>
              <a:t>Back in ’70s he was a professor in Comp. Science at UIUC</a:t>
            </a:r>
          </a:p>
          <a:p>
            <a:pPr lvl="1"/>
            <a:r>
              <a:rPr lang="en-US" sz="1600" dirty="0" smtClean="0"/>
              <a:t>Former director of NEC Research Institute</a:t>
            </a:r>
          </a:p>
          <a:p>
            <a:pPr lvl="1"/>
            <a:r>
              <a:rPr lang="en-US" sz="1600" dirty="0" smtClean="0"/>
              <a:t>Professor Emeritus, Princeton</a:t>
            </a:r>
          </a:p>
          <a:p>
            <a:endParaRPr lang="en-US" sz="2000" dirty="0" smtClean="0"/>
          </a:p>
          <a:p>
            <a:r>
              <a:rPr lang="en-US" sz="2000" dirty="0" smtClean="0"/>
              <a:t>BDF methods are the most widely used implicit multistep methods</a:t>
            </a:r>
          </a:p>
          <a:p>
            <a:endParaRPr lang="en-US" sz="2000" dirty="0" smtClean="0"/>
          </a:p>
          <a:p>
            <a:r>
              <a:rPr lang="en-US" sz="2000" dirty="0" smtClean="0"/>
              <a:t>BDF methods, together with HHT methods, are the two most used to integration formulas in ADAMS (the software package)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1955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624013"/>
            <a:ext cx="1613958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536153" y="3657600"/>
            <a:ext cx="922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Bill Gear 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1112838"/>
          </a:xfrm>
        </p:spPr>
        <p:txBody>
          <a:bodyPr/>
          <a:lstStyle/>
          <a:p>
            <a:r>
              <a:rPr lang="en-US" dirty="0" smtClean="0"/>
              <a:t>BDF Methods</a:t>
            </a:r>
            <a:br>
              <a:rPr lang="en-US" dirty="0" smtClean="0"/>
            </a:br>
            <a:r>
              <a:rPr lang="en-US" sz="2800" dirty="0" smtClean="0"/>
              <a:t>Relation to AB or AM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1663"/>
            <a:ext cx="8229600" cy="4833937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Recall that in getting AB-M and AM-M methods, the important decision was to integrate the value of function f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Integrating at </a:t>
            </a:r>
            <a:r>
              <a:rPr lang="en-US" sz="1800" dirty="0" err="1" smtClean="0">
                <a:latin typeface="Arial"/>
              </a:rPr>
              <a:t>t</a:t>
            </a:r>
            <a:r>
              <a:rPr lang="en-US" sz="1800" baseline="-25000" dirty="0" err="1" smtClean="0">
                <a:latin typeface="Arial"/>
              </a:rPr>
              <a:t>n</a:t>
            </a:r>
            <a:r>
              <a:rPr lang="en-US" sz="1800" dirty="0" smtClean="0"/>
              <a:t> over </a:t>
            </a:r>
            <a:r>
              <a:rPr lang="en-US" sz="1800" dirty="0" smtClean="0">
                <a:latin typeface="Arial"/>
              </a:rPr>
              <a:t>f</a:t>
            </a:r>
            <a:r>
              <a:rPr lang="en-US" sz="1800" baseline="-25000" dirty="0" smtClean="0">
                <a:latin typeface="Arial"/>
              </a:rPr>
              <a:t>n-1</a:t>
            </a:r>
            <a:r>
              <a:rPr lang="en-US" sz="1800" dirty="0" smtClean="0"/>
              <a:t>,…,</a:t>
            </a:r>
            <a:r>
              <a:rPr lang="en-US" sz="1800" dirty="0" smtClean="0">
                <a:latin typeface="Arial"/>
              </a:rPr>
              <a:t>f</a:t>
            </a:r>
            <a:r>
              <a:rPr lang="en-US" sz="1800" baseline="-25000" dirty="0" smtClean="0">
                <a:latin typeface="Arial"/>
              </a:rPr>
              <a:t>n-k</a:t>
            </a:r>
            <a:r>
              <a:rPr lang="en-US" sz="1800" dirty="0" smtClean="0"/>
              <a:t> led to AB-M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Integrating at </a:t>
            </a:r>
            <a:r>
              <a:rPr lang="en-US" sz="1800" dirty="0" err="1" smtClean="0">
                <a:latin typeface="Arial"/>
              </a:rPr>
              <a:t>t</a:t>
            </a:r>
            <a:r>
              <a:rPr lang="en-US" sz="1800" baseline="-25000" dirty="0" err="1" smtClean="0">
                <a:latin typeface="Arial"/>
              </a:rPr>
              <a:t>n</a:t>
            </a:r>
            <a:r>
              <a:rPr lang="en-US" sz="1800" dirty="0" smtClean="0"/>
              <a:t> over </a:t>
            </a:r>
            <a:r>
              <a:rPr lang="en-US" sz="1800" dirty="0" smtClean="0">
                <a:latin typeface="Arial"/>
              </a:rPr>
              <a:t>f</a:t>
            </a:r>
            <a:r>
              <a:rPr lang="en-US" sz="1800" baseline="-25000" dirty="0" smtClean="0">
                <a:latin typeface="Arial"/>
              </a:rPr>
              <a:t>n</a:t>
            </a:r>
            <a:r>
              <a:rPr lang="en-US" sz="1800" dirty="0" smtClean="0"/>
              <a:t>,…,</a:t>
            </a:r>
            <a:r>
              <a:rPr lang="en-US" sz="1800" dirty="0" smtClean="0">
                <a:latin typeface="Arial"/>
              </a:rPr>
              <a:t>f</a:t>
            </a:r>
            <a:r>
              <a:rPr lang="en-US" sz="1800" baseline="-25000" dirty="0" smtClean="0">
                <a:latin typeface="Arial"/>
              </a:rPr>
              <a:t>n-k</a:t>
            </a:r>
            <a:r>
              <a:rPr lang="en-US" sz="1800" dirty="0" smtClean="0"/>
              <a:t> led to AM-M</a:t>
            </a:r>
          </a:p>
          <a:p>
            <a:pPr lvl="1"/>
            <a:endParaRPr lang="en-US" sz="1800" dirty="0" smtClean="0"/>
          </a:p>
          <a:p>
            <a:endParaRPr lang="en-US" sz="2000" dirty="0" smtClean="0"/>
          </a:p>
          <a:p>
            <a:r>
              <a:rPr lang="en-US" sz="2000" dirty="0" smtClean="0"/>
              <a:t>The interpolation polynomial was integrated and the outcome was the family of Adams integration formulas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43800" cy="1112838"/>
          </a:xfrm>
        </p:spPr>
        <p:txBody>
          <a:bodyPr/>
          <a:lstStyle/>
          <a:p>
            <a:r>
              <a:rPr lang="en-US" dirty="0" smtClean="0"/>
              <a:t>BDF Methods</a:t>
            </a:r>
            <a:br>
              <a:rPr lang="en-US" dirty="0" smtClean="0"/>
            </a:br>
            <a:r>
              <a:rPr lang="en-US" sz="2400" dirty="0" smtClean="0"/>
              <a:t>Relation to AB or AM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71663"/>
            <a:ext cx="8534400" cy="4757737"/>
          </a:xfrm>
        </p:spPr>
        <p:txBody>
          <a:bodyPr/>
          <a:lstStyle/>
          <a:p>
            <a:r>
              <a:rPr lang="en-US" sz="2000" dirty="0" smtClean="0"/>
              <a:t>Compared to AM and/or AB Methods, BDF formulas are obtained by making completely opposite choices</a:t>
            </a:r>
          </a:p>
          <a:p>
            <a:pPr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Rather than interpolating f, we will interpolate y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Rather than using the interpolation polynomial to perform a time integration, the interpolation polynomial will be used in computing a time derivative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Specifically, the points </a:t>
            </a:r>
            <a:r>
              <a:rPr lang="en-US" sz="2000" dirty="0" err="1" smtClean="0">
                <a:latin typeface="Arial"/>
              </a:rPr>
              <a:t>y</a:t>
            </a:r>
            <a:r>
              <a:rPr lang="en-US" sz="2000" baseline="-25000" dirty="0" err="1" smtClean="0">
                <a:latin typeface="Arial"/>
              </a:rPr>
              <a:t>n</a:t>
            </a:r>
            <a:r>
              <a:rPr lang="en-US" sz="2000" dirty="0" smtClean="0"/>
              <a:t>,…,</a:t>
            </a:r>
            <a:r>
              <a:rPr lang="en-US" sz="2000" dirty="0" err="1" smtClean="0">
                <a:latin typeface="Arial"/>
              </a:rPr>
              <a:t>y</a:t>
            </a:r>
            <a:r>
              <a:rPr lang="en-US" sz="2000" baseline="-25000" dirty="0" err="1" smtClean="0">
                <a:latin typeface="Arial"/>
              </a:rPr>
              <a:t>n</a:t>
            </a:r>
            <a:r>
              <a:rPr lang="en-US" sz="2000" baseline="-25000" dirty="0" smtClean="0">
                <a:latin typeface="Arial"/>
              </a:rPr>
              <a:t>-k</a:t>
            </a:r>
            <a:r>
              <a:rPr lang="en-US" sz="2000" dirty="0" smtClean="0"/>
              <a:t> are used to generate a polynomial that approximates y(t)</a:t>
            </a:r>
          </a:p>
          <a:p>
            <a:endParaRPr lang="en-US" sz="2000" dirty="0" smtClean="0"/>
          </a:p>
          <a:p>
            <a:r>
              <a:rPr lang="en-US" sz="2000" dirty="0" smtClean="0"/>
              <a:t>If one takes the time derivative of this interpolation polynomial at time </a:t>
            </a:r>
            <a:r>
              <a:rPr lang="en-US" sz="2000" dirty="0" err="1" smtClean="0">
                <a:latin typeface="Arial"/>
              </a:rPr>
              <a:t>t</a:t>
            </a:r>
            <a:r>
              <a:rPr lang="en-US" sz="2000" baseline="-25000" dirty="0" err="1" smtClean="0">
                <a:latin typeface="Arial"/>
              </a:rPr>
              <a:t>n</a:t>
            </a:r>
            <a:r>
              <a:rPr lang="en-US" sz="2000" dirty="0" smtClean="0"/>
              <a:t> the value obtained should be an approximation of the time derivative of y(t).  By setting this time derivative to </a:t>
            </a:r>
            <a:r>
              <a:rPr lang="en-US" sz="2000" dirty="0" smtClean="0">
                <a:latin typeface="Arial"/>
              </a:rPr>
              <a:t>f(</a:t>
            </a:r>
            <a:r>
              <a:rPr lang="en-US" sz="2000" dirty="0" err="1" smtClean="0">
                <a:latin typeface="Arial"/>
              </a:rPr>
              <a:t>t</a:t>
            </a:r>
            <a:r>
              <a:rPr lang="en-US" sz="2000" baseline="-25000" dirty="0" err="1" smtClean="0"/>
              <a:t>n</a:t>
            </a:r>
            <a:r>
              <a:rPr lang="en-US" sz="2000" dirty="0" err="1" smtClean="0">
                <a:latin typeface="Arial"/>
              </a:rPr>
              <a:t>,y</a:t>
            </a:r>
            <a:r>
              <a:rPr lang="en-US" sz="2000" baseline="-25000" dirty="0" err="1" smtClean="0">
                <a:latin typeface="Arial"/>
              </a:rPr>
              <a:t>n</a:t>
            </a:r>
            <a:r>
              <a:rPr lang="en-US" sz="2000" dirty="0" smtClean="0"/>
              <a:t>) one gets a BDF method.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43800" cy="808038"/>
          </a:xfrm>
        </p:spPr>
        <p:txBody>
          <a:bodyPr/>
          <a:lstStyle/>
          <a:p>
            <a:r>
              <a:rPr lang="en-US" dirty="0" smtClean="0"/>
              <a:t>BDF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176337"/>
          </a:xfrm>
        </p:spPr>
        <p:txBody>
          <a:bodyPr/>
          <a:lstStyle/>
          <a:p>
            <a:r>
              <a:rPr lang="en-US" sz="1800" dirty="0" smtClean="0"/>
              <a:t>The BDF methods are implicit methods</a:t>
            </a:r>
          </a:p>
          <a:p>
            <a:pPr lvl="2"/>
            <a:endParaRPr lang="en-US" sz="1400" dirty="0" smtClean="0"/>
          </a:p>
          <a:p>
            <a:r>
              <a:rPr lang="en-US" sz="1800" dirty="0" smtClean="0"/>
              <a:t>With </a:t>
            </a:r>
            <a:r>
              <a:rPr lang="en-US" sz="1800" dirty="0" smtClean="0">
                <a:latin typeface="cmmi10"/>
              </a:rPr>
              <a:t>®</a:t>
            </a:r>
            <a:r>
              <a:rPr lang="en-US" sz="1800" baseline="-25000" dirty="0" smtClean="0">
                <a:latin typeface="cmmi10"/>
              </a:rPr>
              <a:t>0</a:t>
            </a:r>
            <a:r>
              <a:rPr lang="en-US" sz="1800" dirty="0" smtClean="0"/>
              <a:t>=1, they assume the form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0480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NOTE: for k&gt;6, the absolute stability region of the resulting BDF methods is so small that they are useless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endParaRPr lang="en-US" sz="100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BDF of order two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438400" y="4267200"/>
            <a:ext cx="3836145" cy="1371684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48000" y="2174787"/>
            <a:ext cx="2667006" cy="72081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5943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Since BDF is a multistep method you’ll need to ‘prime’ the method; i.e., providing the solution for a number of steps before the method is self sufficient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sz="2000" dirty="0" smtClean="0"/>
              <a:t>[AO, Handout]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600200"/>
            <a:ext cx="8534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kern="0" dirty="0" smtClean="0">
                <a:latin typeface="+mn-lt"/>
              </a:rPr>
              <a:t>F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BDF that uses </a:t>
            </a:r>
            <a:r>
              <a:rPr kumimoji="0" lang="en-US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</a:t>
            </a:r>
            <a:r>
              <a:rPr kumimoji="0" lang="en-US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</a:t>
            </a:r>
            <a:r>
              <a:rPr kumimoji="0" lang="en-US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n-1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</a:t>
            </a:r>
            <a:r>
              <a:rPr kumimoji="0" lang="en-US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n-2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kern="0" dirty="0" smtClean="0">
                <a:latin typeface="+mn-lt"/>
              </a:rPr>
              <a:t>in approximating the solution of </a:t>
            </a:r>
            <a:r>
              <a:rPr lang="en-US" kern="0" dirty="0" err="1" smtClean="0">
                <a:latin typeface="Arial"/>
              </a:rPr>
              <a:t>t</a:t>
            </a:r>
            <a:r>
              <a:rPr lang="en-US" kern="0" baseline="-25000" dirty="0" err="1" smtClean="0">
                <a:latin typeface="Arial"/>
              </a:rPr>
              <a:t>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kern="0" dirty="0" smtClean="0">
              <a:latin typeface="+mn-lt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Hint: Take the following steps</a:t>
            </a:r>
          </a:p>
          <a:p>
            <a:pPr marL="1257300" lvl="2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 </a:t>
            </a:r>
            <a:r>
              <a:rPr lang="en-US" kern="0" dirty="0" smtClean="0">
                <a:latin typeface="+mn-lt"/>
              </a:rPr>
              <a:t>polynomial p(t) that passes through </a:t>
            </a:r>
            <a:r>
              <a:rPr lang="en-US" kern="0" dirty="0" err="1" smtClean="0">
                <a:latin typeface="Arial"/>
              </a:rPr>
              <a:t>y</a:t>
            </a:r>
            <a:r>
              <a:rPr lang="en-US" kern="0" baseline="-25000" dirty="0" err="1" smtClean="0">
                <a:latin typeface="Arial"/>
              </a:rPr>
              <a:t>n</a:t>
            </a:r>
            <a:r>
              <a:rPr lang="en-US" kern="0" dirty="0" smtClean="0"/>
              <a:t>, </a:t>
            </a:r>
            <a:r>
              <a:rPr lang="en-US" kern="0" dirty="0" smtClean="0">
                <a:latin typeface="Arial"/>
              </a:rPr>
              <a:t>y</a:t>
            </a:r>
            <a:r>
              <a:rPr lang="en-US" kern="0" baseline="-25000" dirty="0" smtClean="0">
                <a:latin typeface="Arial"/>
              </a:rPr>
              <a:t>n-1</a:t>
            </a:r>
            <a:r>
              <a:rPr lang="en-US" kern="0" dirty="0" smtClean="0"/>
              <a:t>, </a:t>
            </a:r>
            <a:r>
              <a:rPr lang="en-US" kern="0" dirty="0" smtClean="0">
                <a:latin typeface="Arial"/>
              </a:rPr>
              <a:t>y</a:t>
            </a:r>
            <a:r>
              <a:rPr lang="en-US" kern="0" baseline="-25000" dirty="0" smtClean="0">
                <a:latin typeface="Arial"/>
              </a:rPr>
              <a:t>n-2</a:t>
            </a:r>
            <a:r>
              <a:rPr lang="en-US" kern="0" dirty="0" smtClean="0"/>
              <a:t> </a:t>
            </a:r>
          </a:p>
          <a:p>
            <a:pPr marL="1257300" lvl="2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Take time derivative of p(t) at </a:t>
            </a:r>
            <a:r>
              <a:rPr lang="en-US" kern="0" dirty="0" err="1" smtClean="0">
                <a:latin typeface="Arial"/>
              </a:rPr>
              <a:t>t</a:t>
            </a:r>
            <a:r>
              <a:rPr lang="en-US" kern="0" baseline="-25000" dirty="0" err="1" smtClean="0">
                <a:latin typeface="Arial"/>
              </a:rPr>
              <a:t>n</a:t>
            </a:r>
            <a:r>
              <a:rPr lang="en-US" kern="0" dirty="0" smtClean="0"/>
              <a:t> and set it to </a:t>
            </a:r>
            <a:r>
              <a:rPr kumimoji="0" lang="en-US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f(t</a:t>
            </a:r>
            <a:r>
              <a:rPr lang="en-US" kern="0" baseline="-25000" dirty="0" smtClean="0">
                <a:latin typeface="Arial"/>
              </a:rPr>
              <a:t>n</a:t>
            </a:r>
            <a:r>
              <a:rPr kumimoji="0" lang="en-US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</a:t>
            </a:r>
            <a:r>
              <a:rPr kumimoji="0" lang="en-US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</a:t>
            </a:r>
            <a:r>
              <a:rPr kumimoji="0" lang="en-US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3682"/>
            <a:ext cx="7543800" cy="731838"/>
          </a:xfrm>
        </p:spPr>
        <p:txBody>
          <a:bodyPr/>
          <a:lstStyle/>
          <a:p>
            <a:r>
              <a:rPr lang="en-US" dirty="0" smtClean="0"/>
              <a:t>BDF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09663"/>
            <a:ext cx="7620000" cy="1100137"/>
          </a:xfrm>
        </p:spPr>
        <p:txBody>
          <a:bodyPr/>
          <a:lstStyle/>
          <a:p>
            <a:r>
              <a:rPr lang="en-US" sz="2000" dirty="0" smtClean="0"/>
              <a:t>Table below provides convergence order p, the number of steps k of the M method, the coefficients </a:t>
            </a:r>
            <a:r>
              <a:rPr lang="en-US" sz="2000" dirty="0" smtClean="0">
                <a:latin typeface="cmmi10"/>
              </a:rPr>
              <a:t>¯</a:t>
            </a:r>
            <a:r>
              <a:rPr lang="en-US" sz="2000" i="1" baseline="-25000" dirty="0" smtClean="0"/>
              <a:t>0</a:t>
            </a:r>
            <a:r>
              <a:rPr lang="en-US" sz="2000" dirty="0" smtClean="0"/>
              <a:t>, and the values of the coefficients </a:t>
            </a:r>
            <a:r>
              <a:rPr lang="en-US" sz="2000" dirty="0" smtClean="0">
                <a:latin typeface="cmmi10"/>
              </a:rPr>
              <a:t>®</a:t>
            </a:r>
            <a:r>
              <a:rPr lang="en-US" sz="2000" baseline="-25000" dirty="0" smtClean="0">
                <a:latin typeface="cmmi10"/>
              </a:rPr>
              <a:t>0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mmi10"/>
              </a:rPr>
              <a:t>®</a:t>
            </a:r>
            <a:r>
              <a:rPr lang="en-US" sz="2000" baseline="-25000" dirty="0" smtClean="0">
                <a:latin typeface="cmmi10"/>
              </a:rPr>
              <a:t>1</a:t>
            </a:r>
            <a:r>
              <a:rPr lang="en-US" sz="2000" dirty="0" smtClean="0"/>
              <a:t>,…</a:t>
            </a:r>
            <a:endParaRPr lang="en-US" sz="2000" baseline="-25000" dirty="0" smtClean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6200" y="5334000"/>
            <a:ext cx="899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based on the table above, the second order BDF formula (k=2) 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2514600"/>
          <a:ext cx="88595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1005840"/>
                <a:gridCol w="1005840"/>
                <a:gridCol w="1005840"/>
                <a:gridCol w="1005840"/>
                <a:gridCol w="1005840"/>
                <a:gridCol w="1005840"/>
                <a:gridCol w="1005840"/>
                <a:gridCol w="1005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mmi10"/>
                        </a:rPr>
                        <a:t>¯</a:t>
                      </a:r>
                      <a:r>
                        <a:rPr lang="en-US" sz="1800" i="1" baseline="-25000" dirty="0" smtClean="0"/>
                        <a:t>0</a:t>
                      </a:r>
                      <a:endParaRPr lang="en-US" dirty="0" smtClean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mmi10"/>
                        </a:rPr>
                        <a:t>®</a:t>
                      </a:r>
                      <a:r>
                        <a:rPr lang="en-US" sz="1800" baseline="-25000" dirty="0" smtClean="0">
                          <a:latin typeface="cmmi10"/>
                        </a:rPr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mmi10"/>
                        </a:rPr>
                        <a:t>®</a:t>
                      </a:r>
                      <a:r>
                        <a:rPr lang="en-US" sz="1800" baseline="-25000" dirty="0" smtClean="0">
                          <a:latin typeface="cmmi10"/>
                        </a:rPr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mmi10"/>
                        </a:rPr>
                        <a:t>®</a:t>
                      </a:r>
                      <a:r>
                        <a:rPr lang="en-US" sz="1800" baseline="-25000" dirty="0" smtClean="0">
                          <a:latin typeface="cmmi10"/>
                        </a:rPr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mmi10"/>
                        </a:rPr>
                        <a:t>®</a:t>
                      </a:r>
                      <a:r>
                        <a:rPr lang="en-US" sz="1800" baseline="-25000" dirty="0" smtClean="0">
                          <a:latin typeface="cmmi10"/>
                        </a:rPr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mmi10"/>
                        </a:rPr>
                        <a:t>®</a:t>
                      </a:r>
                      <a:r>
                        <a:rPr lang="en-US" sz="1800" baseline="-25000" dirty="0" smtClean="0">
                          <a:latin typeface="cmmi10"/>
                        </a:rPr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mmi10"/>
                        </a:rPr>
                        <a:t>®</a:t>
                      </a:r>
                      <a:r>
                        <a:rPr lang="en-US" sz="1800" baseline="-25000" dirty="0" smtClean="0">
                          <a:latin typeface="cmmi10"/>
                        </a:rPr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mmi10"/>
                        </a:rPr>
                        <a:t>®</a:t>
                      </a:r>
                      <a:r>
                        <a:rPr lang="en-US" sz="1800" baseline="-25000" dirty="0" smtClean="0">
                          <a:latin typeface="cmmi10"/>
                        </a:rPr>
                        <a:t>6</a:t>
                      </a:r>
                      <a:endParaRPr 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2/3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-4/3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6/11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-18/11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9/11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-2/11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12/25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-48/25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36/25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-16/25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3/25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60/137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-300/137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300/137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-200/137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75/137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-12/137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60/147</a:t>
                      </a:r>
                      <a:endParaRPr lang="en-US" dirty="0"/>
                    </a:p>
                  </a:txBody>
                  <a:tcPr anchor="ctr"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-360/147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450/147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-400/147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225/147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-72/147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10/147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02674" y="5867400"/>
            <a:ext cx="8788926" cy="533402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86200" y="252454"/>
            <a:ext cx="2819406" cy="762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Plot the absolute stability regions for the BDF formulas up to order 6</a:t>
            </a:r>
          </a:p>
          <a:p>
            <a:r>
              <a:rPr lang="en-US" sz="2000" dirty="0" smtClean="0"/>
              <a:t>Comment on the size of the region of absolute stability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@OLDLMPNFUVWXYL44" val="3511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${\bf{c}}^{\bf y}_n(l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"/>
  <p:tag name="PICTUREFILESIZE" val="260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In practice, a modified Newton method is used since in the classical Newton-Raphson algorithm&#10;\begin{itemize}&#10; \item Computing the Jacobian $\frac{{\partial {\bf{f}}}}{{\partial {\bf{y}}}}({t_n},{\bf{y}}_n^{(\nu )})$ at each iteration is expensive&#10; \item Computing at each iteration the ${\bf LU}$ factorization of the iteration matrix ${\bf \Psi} \equiv {{\bf{I}} - h{\beta _0}\frac{{\partial {\bf{f}}}}{{\partial {\bf{y}}}}({t_n},{\bf{y}}_n^{(\nu )})} $ is expensive&#10;\end{itemize}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9"/>
  <p:tag name="PICTUREFILESIZE" val="7689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\{ {\begin{array}{l}&#10;   \left( {{\bf{I}} - h{\beta _0}\frac{{\partial {\bf{f}}}}{{\partial {\bf{y}}}}({t_n},{\bf{y}}_n^{(\nu )})} \right)\Delta {\bf{y}}_n^{(\nu )} = -{\bf g}(t_n, {\bf y}_n^{(\nu)}) \vspace{0.5cm} \\&#10;   {{\bf{y}}_n^{(\nu  + 1)} = {\bf{y}}_n^{(\nu )} + \Delta {\bf{y}}_n^{(\nu )}}  \\&#10;\end{array}} \right.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0"/>
  <p:tag name="PICTUREFILESIZE" val="262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{\bf{y}}_n^{(0)} = {{\bf{y}}_{n - 1}}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2"/>
  <p:tag name="PICTUREFILESIZE" val="35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In other words, the iteration matrix is evaluated once at the beginning of the step based on the predicted value ${\bf y}^{(0)}_n$&#10;&#10; \item The coefficient matrix is factored and subsequently used for all the iterations taken during that step&#10;&#10; \item You won't win the 'speed' category for your simEngine unless you implement this modified Newton approach&#10;&#10; \item This is the approach used in ADAMS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9"/>
  <p:tag name="PICTUREFILESIZE" val="970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definecolor{MyDarkGreen}{rgb}{0,0.8,0}&#10;\definecolor{MyDarkBlue}{rgb}{0,0.2,0.8}&#10;\definecolor{MyDarkRed}{rgb}{0.8,0.05,0}&#10;\begin{document}&#10;\[&#10;\left\{ {\begin{array}{l}&#10;   {\left( {{\bf{I}} - h{\beta _0}\frac{{\partial {\bf{f}}}}{{\partial {\bf{y}}}}({t_n},{\bf{y}}_n^{({\color{MyDarkRed}0})})} \right)\Delta {\bf{y}}_n^{(\nu )} = -{\bf g}(t_n, {\bf y}_n^{(\nu)})}  \vspace{0.5cm} \\&#10;   {{\bf{y}}_n^{(\nu  + 1)} = {\bf{y}}_n^{(\nu )} + \Delta {\bf{y}}_n^{(\nu )}}  &#10;\end{array}} \right.&#10;\]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0"/>
  <p:tag name="PICTUREFILESIZE" val="2668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[left=3.cm,right=3.cm]{geometry} &#10;\usepackage{color}&#10;\definecolor{MyDarkGreen}{rgb}{0,0.8,0}&#10;\definecolor{MyDarkRed}{rgb}{0.8,0.05,0}&#10;&#10;\begin{document}&#10;&#10;&#10;\begin{itemize}&#10; \item Example:&#10;\[&#10;\left\{&#10;{&#10;\begin{array}{l}&#10;m{\ddot x} + c {\dot x}^3 + k x^3 = sin (2t) \vspace{0.2cm} \\&#10;x(0) = x_0 \quad \quad \rightarrow \quad \mbox{given to you} \vspace{0.2cm} \\&#10;{\dot x}(0) = v_0 \quad \quad \rightarrow \quad \mbox{given to you} \vspace{0.2cm}&#10;\end{array}&#10;}&#10;\right.&#10;\]&#10; &#10; &#10; \item Remarks, assumptions, notation used:&#10; &#10;\begin{itemize}&#10; \item EOM for a mass-spring-damper system, see ME340 for derivation of EOM.  &#10; \item $m, c, k$ - mass, damping coefficient, spring constant, respectively&#10; \item Spring is nonlinear, so is damping (if they were linear there was no need to Newton method to solve the ensuing problem)&#10; \item A time periodic force, $sin (2t)$, acts on the mass $m$&#10;\end{itemize}&#10;&#10; \item We are in the business of finding approximations for $x$ and ${\dot x}$, or $x$ and ${v}$, given the model (through the $m, c, k$ parameters) and the force acting on the mass&#10; &#10;\begin{itemize}&#10; \item In other words, we need to find the position and velocity of the body as a function of time $t$&#10;\end{itemize}&#10;&#10; \item We assume that $c$ is large, which leads to a damped problem -- you should use an implicit integrator to efficiently find the solution of this IVP&#10;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27"/>
  <p:tag name="PICTUREFILESIZE" val="24839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Model Params.&#10;&#10;$m=2$&#10;&#10;$c=200$&#10;&#10;$k=400$. &#10;&#10;\bigskip&#10;&#10;ICs:&#10;&#10;$x_0=1$ and $v_0=-1$.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0"/>
  <p:tag name="PICTUREFILESIZE" val="2134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[left=3.cm,right=3.cm]{geometry} &#10;\usepackage{color}&#10;\definecolor{MyDarkGreen}{rgb}{0,0.8,0}&#10;\definecolor{MyDarkRed}{rgb}{0.8,0.05,0}&#10;&#10;\begin{document}&#10;&#10;\begin{itemize}&#10; \item Two ways to solve this IVP, they are equivalent yet lead to different perspectives on solving the same problem:&#10; &#10;\begin{itemize}&#10; \item Reduce 2nd order IVP to a first order IVP of dimension two and apply your favorite implicit integration formula (say BDF)&#10; &#10; \item Keep the IVP as is, and make a simple change to your favorite implicit integration formula (we'll work with the second order BDF to introduce this approach)&#10;\end{itemize}&#10;&#10; \item Second order BDF:&#10; \[&#10; y_n = \frac{4}{3}y_{n-1} - \frac{1}{3}y_{n-2} + \frac{2}{3} h f(t_n, y_{n})&#10; \]&#10; &#10; \item Equivalently (small but important different way of looking at the same thing),&#10; \[&#10; y_n = \frac{4}{3}y_{n-1} - \frac{1}{3}y_{n-2} + \frac{2}{3} h{\dot y}_{n}&#10; \]&#10; &#10; \item Recall that we need to find the position and velocity of the mass.  To this end, apply the generic BDF formula above to get through numerical integration the velocity $v_n$ first, and then the position $x_n$ of the mass at time step $t_n$:&#10;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27"/>
  <p:tag name="PICTUREFILESIZE" val="22079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definecolor{MyDarkGreen}{rgb}{0,0.8,0}&#10;\definecolor{MyDarkBlue}{rgb}{0,0.2,0.8}&#10;\definecolor{MyDarkRed}{rgb}{0.8,0.05,0}&#10;\begin{document}&#10;\noindent {\textbf{{\color{MyDarkBlue}Keeping ${\dot {\bf y}}$ (instead of ${\bf f}(t,{\bf y})$) into the Picture}}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7"/>
  <p:tag name="PICTUREFILESIZE" val="120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begin{array}{l}&#10;{y_n} - \frac{4}{3}{y_{n - 1}} + \frac{1}{3}{y_{n - 2}} = \frac{2}{3}hf({t_n},{y_n})\vspace{0.3cm}\\&#10;\mbox{Or equivalently,} \vspace{0.3cm}\\&#10;{y_n} = \frac{4}{3}{y_{n - 1}} - \frac{1}{3}{y_{n - 2}} + \frac{2}{3}hf({t_n},{y_n})&#10;\end{array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1"/>
  <p:tag name="PICTUREFILESIZE" val="2533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[left=3.cm,right=3.cm]{geometry} &#10;\usepackage{color}&#10;\definecolor{MyDarkGreen}{rgb}{0,0.8,0}&#10;\definecolor{MyDarkRed}{rgb}{0.8,0.05,0}&#10;&#10;\begin{document}&#10;\begin{itemize}&#10;&#10; \item For velocity:&#10; &#10; \[&#10; v_n = \frac{4}{3}v_{n-1} - \frac{1}{3}v_{n-2} + \frac{2}{3}h {\dot v}_{n}&#10; \]&#10; &#10; \item That is, &#10;&#10; \[&#10; v_n = \frac{4}{3}v_{n-1} - \frac{1}{3}v_{n-2} + \frac{2}{3}h a_{n}&#10; \]&#10; &#10; \item Handling the position $x_n$ now:&#10; \[&#10; x_n = \frac{4}{3}x_{n-1} - \frac{1}{3}x_{n-2} + \frac{2}{3}h {\dot x}_{n}&#10; \]&#10; &#10; \item That is, &#10;&#10; \[&#10; x_n = \frac{4}{3}x_{n-1} - \frac{1}{3}x_{n-2} + \frac{2}{3} h v_{n}&#10; \]&#10; &#10; \item Based on the expression of $v_n$ above, it follows that &#10; &#10; \[&#10; x_n = \frac{4}{3}x_{n-1} - \frac{1}{3}x_{n-2} + \frac{2}{3}h (\frac{4}{3}v_{n-1} - \frac{1}{3}v_{n-2} + \frac{2}{3}h a_{n})&#10; =&#10; \frac{4}{3}x_{n-1} - \frac{1}{3}x_{n-2} + \frac{8}{9}hv_{n-1} - \frac{2}{9}hv_{n-2} + \frac{4}{9}h^2 a_n&#10; \]&#10;\end{itemize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27"/>
  <p:tag name="PICTUREFILESIZE" val="1707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[left=3.cm,right=3.cm]{geometry} &#10;\usepackage{color}&#10;\definecolor{MyDarkGreen}{rgb}{0,0.8,0}&#10;\definecolor{MyDarkRed}{rgb}{0.8,0.05,0}&#10;\definecolor{MyDarkBlue}{rgb}{0.,0.1,0.8}&#10;&#10;\begin{document}&#10;\begin{itemize}&#10; \item Important observation: take a look at the expression of the BDF integration formulas.  No matter what BDF formula you use, the expression of $x_n$ and $v_n$ has two parts: one that depends on previous data (computed at $t_{n-1}$, $t_{n-2}$, $t_{n-3}$, $t_{n-4}$, etc. - in {\color{MyDarkBlue}blue} below), and one that depends on data that you don't know yet, but are about to compute at $t_n$ (in {\color{MyDarkRed}red} below)&#10;&#10; \[&#10; x_n &#10; =&#10; {\color{MyDarkBlue}\frac{4}{3}x_{n-1} - \frac{1}{3}x_{n-2} + \frac{8}{9}hv_{n-1} - \frac{2}{9}hv_{n-2}} + \frac{4}{9}h^2{\color{MyDarkRed} a_n}&#10;\]&#10; \[&#10; v_n = {\color{MyDarkBlue}\frac{4}{3}v_{n-1} - \frac{1}{3}v_{n-2}} + \frac{2}{3}h{\color{MyDarkRed} a_{n}}&#10; \]&#10; &#10; \item For any BDF formula you use, say you use the one of order $l$, it is easy to see that $x_n$ and $v_n$ can be expressed as &#10; \[&#10; \begin{array}{rcl}&#10; x_n &amp; = &amp; {\color{MyDarkBlue}C_n^x(l)}  + \beta_0^2 h^2 {\color{MyDarkRed}a_n} \vspace{0.3cm} \\&#10; v_n &amp; = &amp; {\color{MyDarkBlue}C_n^v(l)}  + \beta_0 h {\color{MyDarkRed}a_n} &#10; \end{array}&#10; \]&#10; &#10;&#10;\end{itemize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27"/>
  <p:tag name="PICTUREFILESIZE" val="17862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[left=3.cm,right=3.cm]{geometry} &#10;\usepackage{color}&#10;\definecolor{MyDarkGreen}{rgb}{0,0.8,0}&#10;\definecolor{MyDarkRed}{rgb}{0.8,0.05,0}&#10;\definecolor{MyDarkBlue}{rgb}{0.,0.1,0.8}&#10;&#10;\begin{document}&#10;\begin{itemize}&#10; \item Nomenclature: &#10; &#10;\begin{itemize}&#10; \item The $C$ in ${\color{MyDarkBlue}C_n^x(l)}$ is meant to suggest that ${\color{MyDarkBlue}C_n^x(l)}$ is quantity is a \textit{constant}, which is evaluated based on values that were computed at previous time steps: $t_{n-1}$, $t_{n-2}$, $t_{n-3}$, $t_{n-4}$, etc.&#10; \item The $n$ in  ${\color{MyDarkBlue}C_n^x(l)}$ is indicating that ${\color{MyDarkBlue}C_n^x(l)}$ is evaluated at time step $t_n$&#10; \item The $x$ in ${\color{MyDarkBlue}C_n^x(l)}$ is indicating that this constant ${\color{MyDarkBlue}C_n^x(l)}$ is the one associated with the position $x$.  There is a constant term that is evaluated to enter the computation of $v_n$, like in ${\color{MyDarkBlue}C_n^v(l)}$&#10; \item The $l$ in ${\color{MyDarkBlue}C_n^x(l)}$ is indicating that ${\color{MyDarkBlue}C_n^x(l)}$ is as obtained for the BDF of order $l$.  The higher the order, the more terms ${\color{MyDarkBlue}C_n^x(l)}$ and ${\color{MyDarkBlue}C_n^v(l)}$ will contain.  &#10; \item HOMEWORK: We just saw how to determine ${\color{MyDarkBlue}C_n^x(2)}$ and ${\color{MyDarkBlue}C_n^v(2)}$.  Determine ${\color{MyDarkBlue}C_n^x(1)}$ and ${\color{MyDarkBlue}C_n^v(1)}$, as well as ${\color{MyDarkBlue}C_n^x(3)}$ and ${\color{MyDarkBlue}C_n^v(3)}$. &#10;\end{itemize}&#10;&#10;\bigskip&#10;&#10; \item \textbf{NOTE}: The relationships between position and acceleration, and between velocity and acceleration provided on the previous slide are \textbf{very important}.  We will use it again when we solve the dynamics problem in the ${\bf r}-{\bf p}$ formulation, and here's how:&#10; \[&#10; \begin{array}{rclcrcl}&#10; {\bf r}_n &amp; = &amp; {\color{MyDarkBlue}{\bf C}_n^{\bf r}(l)}  + \beta_0^2 h^2 {\color{MyDarkRed}{\ddot{\bf r}}_n}&#10; &amp; \quad \quad \quad \quad \quad &amp;&#10; {\dot{\bf r}}_n &amp; = &amp; {\color{MyDarkBlue}{\bf C}_n^{\dot{\bf r}}(l)}  + \beta_0 h {\color{MyDarkRed}{\ddot{\bf r}}_n}\vspace{0.3cm} \\&#10; {\bf p}_n &amp; = &amp; {\color{MyDarkBlue}{\bf C}_n^{\bf p}(l)}  + \beta_0^2 h^2 {\color{MyDarkRed}{\ddot{\bf p}}_n} &#10; &amp; \quad \quad \quad \quad \quad &amp;&#10; {\dot{\bf p}}_n &amp; = &amp; {\color{MyDarkBlue}{\bf C}_n^{\dot{\bf p}}(l)}  + \beta_0 h {\color{MyDarkRed}{\ddot{\bf p}}_n} &#10; \end{array}&#10; \]&#10;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27"/>
  <p:tag name="PICTUREFILESIZE" val="2913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[left=3.cm,right=3.cm]{geometry} &#10;\usepackage{color}&#10;\definecolor{MyDarkGreen}{rgb}{0,0.8,0}&#10;\definecolor{MyDarkRed}{rgb}{0.8,0.05,0}&#10;\definecolor{MyDarkBlue}{rgb}{0.,0.1,0.8}&#10;&#10;\begin{document}&#10;&#10;\begin{itemize}&#10; \item Recall the important expressions we derived on the previous slide:&#10; \[&#10; \begin{array}{rcl}&#10; x_n &amp; = &amp; {\color{MyDarkBlue}C_n^x(l)}  + \beta_0^2 h^2 {\color{MyDarkRed}a_n} \vspace{0.3cm} \\&#10; v_n &amp; = &amp; {\color{MyDarkBlue}C_n^v(l)}  + \beta_0 h {\color{MyDarkRed}a_n} &#10; \end{array}&#10; \]&#10; &#10; \item Recall the expression of the EOM, discretized at time $t_n$ (discretized here means that you take the continuum ODE problem and focus on the discrete form it assumes at time $t_n$):&#10; \[&#10; m{\ddot x}_n + c {\dot x}^3_n + k x_n^3 = sin (2t_n) &#10; \]&#10; &#10; \item Equivalently, &#10; \[&#10; m{a}_n + c {v}^3_n + k x_n^3 = sin (2t_n) &#10; \]&#10; &#10; \item Recall now that actually both ${v}_n$ and $x_n$ depend on $a_n$, according to our important expressions.  With this in mind, define the following function $g$ that only depends on $a_n$:&#10; \[&#10; g(a_n) = m{a}_n + c {v}^3_n + k x_n^3 - sin (2t_n)&#10; \]&#10; &#10; \item What we want to find is the root of $g(a_n)$; i.e., the solution of the equation &#10; \[&#10; g(a_n) = 0&#10; \]&#10;  &#10;\end{itemize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27"/>
  <p:tag name="PICTUREFILESIZE" val="2241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[left=3.cm,right=3.cm]{geometry} &#10;\usepackage{color}&#10;\definecolor{MyDarkGreen}{rgb}{0,0.8,0}&#10;\definecolor{MyDarkRed}{rgb}{0.8,0.05,0}&#10;\definecolor{MyDarkBlue}{rgb}{0.,0.1,0.8}&#10;&#10;\begin{document}&#10;&#10;\begin{itemize}&#10; \item The key thing to keep in mind is this: when attempting to find the root of the function $g$, although you see $x_n$ and ${v}_n$ in its expression, recall that they both depend on $a_n$ as indicated by the BDF formulas (our two important relations)&#10; &#10; \item Since $x_n$ and ${v}_n$ depend on $a_n$, in the process of searching for the root of $g$ we will need the sensitivities of $x_n$ and ${v}_n$ with respect to $a_n$.  Here they are:&#10; &#10; \[&#10; \frac{\partial x_n}{\partial a_n} = \beta_0^2 h^2&#10; \quad \quad \quad \quad \quad \quad \quad \quad &#10; \frac{\partial v_n}{\partial a_n} = \beta_0 h&#10; \]&#10; &#10; \item Being at this, recall that we'll use the same approach when carrying out Dynamics Analysis for multibody systems.  The sensitivities there are computed as (see previous slide)&#10; &#10; \[&#10; \begin{array}{c}&#10; \frac{\partial {\bf r}_n}{\partial {\ddot{\bf r}}_n} = \beta_0^2 h^2 \; {\bf I}_{3nb \times 3nb} &#10; \quad \quad \quad \quad \quad \quad &#10; \frac{\partial {\dot {\bf r}}_n}{\partial {\ddot{\bf r}}_n}  = \beta_0 h \; {\bf I}_{3nb \times 3nb} \vspace{0.5cm} \\ \frac{\partial {\bf p}_n}{\partial {\ddot{\bf p}}_n} = \beta_0^2 h^2 \; {\bf I}_{4nb \times 4nb}&#10; \quad \quad \quad \quad \quad \quad &#10; \frac{\partial {\dot {\bf p}}_n}{\partial {\ddot{\bf p}}_n}  = \beta_0 h \; {\bf I}_{4nb \times 4nb} &#10; \end{array}&#10; \]&#10; &#10; 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27"/>
  <p:tag name="PICTUREFILESIZE" val="19483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definecolor{MyDarkGreen}{rgb}{0,0.8,0}&#10;\definecolor{MyDarkBlue}{rgb}{0,0.2,0.8}&#10;\definecolor{MyDarkRed}{rgb}{0.8,0.05,0}&#10;\begin{document}&#10;\textbf{{\color{MyDarkBlue}&#10;$x_n \mbox{ with respect to } a_n$&#10;&#10;\bigskip&#10;&#10;$v_n \mbox{ with respect to } a_n$&#10;}&#10;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5"/>
  <p:tag name="PICTUREFILESIZE" val="1330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[left=2.cm,right=2.cm]{geometry} &#10;\usepackage{color}&#10;\definecolor{MyDarkGreen}{rgb}{0,0.8,0}&#10;\definecolor{MyDarkRed}{rgb}{0.8,0.05,0}&#10;\definecolor{MyDarkBlue}{rgb}{0.,0.1,0.8}&#10;&#10;\begin{document}&#10;&#10;\begin{itemize}&#10; \item We'll use variations of the same theme when it comes to finding the root of the function $g(a_n)$.  The theme is \textit{using Newton's method}, and the variations are as follows:&#10; &#10;\begin{itemize}&#10; \item Straight Newton-Raphson&#10; \item Modified Newton&#10; \item Quasi-Newton &#10;\end{itemize}&#10;&#10; \item Differences between the three approaches:&#10; &#10;\begin{itemize}&#10; \item Straight Newton-Raphson updates the iteration matrix $\Psi$  at each iteration: $\Psi \equiv \frac{\partial g}{\partial a_n}$.  We discussed this before.&#10; \item Modified Newton updates the iteration matrix $\Psi$ only once in a while, typically at onset of the iterative process (we'll assume that this is the case in what follows, that is, that $\Psi$ is evaluated at $a_n^{(0)}$).  We discussed this before.&#10; \item Quasi-Newton actually works only with a rough approximation of $\frac{\partial g}{\partial a_n}$ when searching for the root of $g(a_n)$.  We didn't discuss this before.&#10;\end{itemize}&#10;&#10; \item There is a subtle difference between Modified Newton and Quasi-Newton&#10; &#10;\begin{itemize}&#10; \item In Modified Newton, you correctly and fully evaluate $\frac{\partial g}{\partial a_n}$ for $a_n^{(0)}$ (at the beginning of the iterative process).  This {\textit{exact-when-computed}} Jacobian is subsequently recycled a number of times in the iterative process&#10; \item In Quasi-Newton, you \textbf{approximate} $\frac{\partial g}{\partial a_n}$.  In other words, because actually computing $\frac{\partial g}{\partial a_n}$ is expensive, you give up on some computationally expensive terms that enter its expression to obtain only an approximation of $\frac{\partial g}{\partial a_n}$ &#10;\end{itemize}&#10;\end{itemize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3663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[left=3.2cm,right=3.2cm]{geometry} &#10;\usepackage{color}&#10;\definecolor{MyDarkGreen}{rgb}{0,0.8,0}&#10;\definecolor{MyDarkRed}{rgb}{0.8,0.05,0}&#10;\definecolor{MyDarkBlue}{rgb}{0.,0.1,0.8}&#10;&#10;\begin{document}&#10;\begin{itemize}&#10; &#10; \item Straight Newton-Raphson: when moving towards the root of the function, at each iteration you search in the direction given by the current tangent&#10;&#10;\bigskip&#10;&#10; \item Modified Newton: when moving towards the root of the function, at each iteration you search in the direction given by the tangent evaluated at the point where you started the iterative process&#10;&#10;\bigskip&#10;&#10; \item Quasi-Newton: when moving towards the root of the function, at each iteration you search in some direction that is not given by any tangent to the function.  Yet, it is a direction that you computed cheaply and hopefully is not very different than the direction of the actual tangent&#10;&#10;\end{itemize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16"/>
  <p:tag name="PICTUREFILESIZE" val="1483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\sum\limits_{i = 0}^k {{\alpha _i}} {y_{n - i}} = h{\beta _0}f({t_n},{y_n})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1"/>
  <p:tag name="PICTUREFILESIZE" val="116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{y_n} - \frac{4}{3}{y_{n - 1}} + \frac{1}{3}{y_{n - 2}} = \frac{2}{3}hf({t_n},{y_n})\quad \quad  \Rightarrow \quad \quad {y_n} = \frac{4}{3}{y_{n - 1}} - \frac{1}{3}{y_{n - 2}} + \frac{2}{3}hf({t_n},{y_n})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6"/>
  <p:tag name="PICTUREFILESIZE" val="1945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\sum\limits_{i = 0}^k {{\alpha _i}} {y_{n - i}} = h{\beta _0}f({t_n},{y_n})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1"/>
  <p:tag name="PICTUREFILESIZE" val="116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\left\{ {\begin{array}{rcl}&#10;  \dot y &amp; = &amp;  - 5ty + \frac{5}{t} - \frac{1}{{{t^2}}}  \vspace{0.3cm} \\&#10; y(1) &amp; = &amp; 1&#10;\end{array}} \right.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9"/>
  <p:tag name="PICTUREFILESIZE" val="100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{\bf{g}}({{\bf{y}}_n}) \equiv {{\bf{y}}_n} - h{\beta _0}{\bf{f}}({t_n},{{\bf{y}}_n}) + {\bf{c}}^{{\bf y}}_n(l) = {\bf{0}}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8"/>
  <p:tag name="PICTUREFILESIZE" val="1025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sum\limits_{i = 0}^k {{\alpha _i}} {{\bf{y}}_{n - i}} = h{\beta _0}{\bf{f}}({t_n},{{\bf{y}}_n}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3"/>
  <p:tag name="PICTUREFILESIZE" val="117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{\bf{c}}^{\bf y}_n(l) = \sum\limits_{i = 1}^k {{\alpha _i}} {{\bf{y}}_{n - i}}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8942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106078</TotalTime>
  <Words>1147</Words>
  <Application>Microsoft Office PowerPoint</Application>
  <PresentationFormat>On-screen Show (4:3)</PresentationFormat>
  <Paragraphs>243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Wingdings</vt:lpstr>
      <vt:lpstr>Tahoma</vt:lpstr>
      <vt:lpstr>cmmi10</vt:lpstr>
      <vt:lpstr>cmsy10</vt:lpstr>
      <vt:lpstr>Network</vt:lpstr>
      <vt:lpstr>ME751  Advanced Computational Multibody Dynamics</vt:lpstr>
      <vt:lpstr>Before we get started…</vt:lpstr>
      <vt:lpstr>BDF Methods</vt:lpstr>
      <vt:lpstr>BDF Methods Relation to AB or AM Methods</vt:lpstr>
      <vt:lpstr>BDF Methods Relation to AB or AM Methods</vt:lpstr>
      <vt:lpstr>BDF Methods </vt:lpstr>
      <vt:lpstr>Exercise [AO, Handout]</vt:lpstr>
      <vt:lpstr>BDF Methods:</vt:lpstr>
      <vt:lpstr>Exercise</vt:lpstr>
      <vt:lpstr>Exercise</vt:lpstr>
      <vt:lpstr>Exercise</vt:lpstr>
      <vt:lpstr>BDF Method: Implementation Details (Newton Iteration)</vt:lpstr>
      <vt:lpstr>BDF Method: Implementation Details (Newton Iteration)</vt:lpstr>
      <vt:lpstr>BDF Method: Implementation Details (Newton Iteration)</vt:lpstr>
      <vt:lpstr>BDF Method: Implementation Details The Modified Newton step</vt:lpstr>
      <vt:lpstr>Loose Ends</vt:lpstr>
      <vt:lpstr>[New Topic] Handling 2nd Order IVP</vt:lpstr>
      <vt:lpstr>Outcome, Dynamics Analysis [Nonlinear Mass-Spring-Damper]</vt:lpstr>
      <vt:lpstr>Slide 19</vt:lpstr>
      <vt:lpstr>Expressing the Position and Velocity as Functions of Acceleration</vt:lpstr>
      <vt:lpstr>Separating the Terms: Known vs. Unknown</vt:lpstr>
      <vt:lpstr>Separating the Terms: The Known Terms</vt:lpstr>
      <vt:lpstr>The Nonlinear System</vt:lpstr>
      <vt:lpstr>Computing Sensitivities</vt:lpstr>
      <vt:lpstr>Newton-Type Methods: Three Flavors</vt:lpstr>
      <vt:lpstr>Newton-Type Methods: [Geometric Interpretation]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 Negrut</cp:lastModifiedBy>
  <cp:revision>1037</cp:revision>
  <cp:lastPrinted>1601-01-01T00:00:00Z</cp:lastPrinted>
  <dcterms:created xsi:type="dcterms:W3CDTF">1601-01-01T00:00:00Z</dcterms:created>
  <dcterms:modified xsi:type="dcterms:W3CDTF">2010-04-07T12:10:02Z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