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1370" r:id="rId2"/>
    <p:sldId id="1371" r:id="rId3"/>
    <p:sldId id="1407" r:id="rId4"/>
    <p:sldId id="1408" r:id="rId5"/>
    <p:sldId id="1409" r:id="rId6"/>
    <p:sldId id="1410" r:id="rId7"/>
    <p:sldId id="1411" r:id="rId8"/>
    <p:sldId id="1412" r:id="rId9"/>
    <p:sldId id="1413" r:id="rId10"/>
    <p:sldId id="1469" r:id="rId11"/>
    <p:sldId id="1454" r:id="rId12"/>
    <p:sldId id="1455" r:id="rId13"/>
    <p:sldId id="1457" r:id="rId14"/>
    <p:sldId id="1462" r:id="rId15"/>
    <p:sldId id="1461" r:id="rId16"/>
    <p:sldId id="1456" r:id="rId17"/>
    <p:sldId id="1463" r:id="rId18"/>
  </p:sldIdLst>
  <p:sldSz cx="9144000" cy="6858000" type="screen4x3"/>
  <p:notesSz cx="7315200" cy="9601200"/>
  <p:embeddedFontLst>
    <p:embeddedFont>
      <p:font typeface="Tahoma" pitchFamily="34" charset="0"/>
      <p:regular r:id="rId21"/>
      <p:bold r:id="rId22"/>
    </p:embeddedFont>
    <p:embeddedFont>
      <p:font typeface="CMSY10ORIG" pitchFamily="34" charset="0"/>
      <p:regular r:id="rId23"/>
    </p:embeddedFont>
    <p:embeddedFont>
      <p:font typeface="CMR10" pitchFamily="34" charset="0"/>
      <p:regular r:id="rId24"/>
    </p:embeddedFont>
    <p:embeddedFont>
      <p:font typeface="CMBX10" pitchFamily="34" charset="0"/>
      <p:regular r:id="rId25"/>
    </p:embeddedFont>
    <p:embeddedFont>
      <p:font typeface="CMR7" pitchFamily="34" charset="0"/>
      <p:regular r:id="rId26"/>
    </p:embeddedFont>
    <p:embeddedFont>
      <p:font typeface="CMMI10" pitchFamily="34" charset="0"/>
      <p:regular r:id="rId27"/>
    </p:embeddedFont>
  </p:embeddedFontLst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 Negrut" initials="DN" lastIdx="3" clrIdx="0"/>
  <p:cmAuthor id="1" name="negrut" initials="n" lastIdx="8" clrIdx="1"/>
  <p:cmAuthor id="2" name="Dan Negrut" initials="D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D0"/>
    <a:srgbClr val="FF9900"/>
    <a:srgbClr val="FFCC81"/>
    <a:srgbClr val="A7BCFF"/>
    <a:srgbClr val="566AFC"/>
    <a:srgbClr val="0000FF"/>
    <a:srgbClr val="FF8181"/>
    <a:srgbClr val="99CCFF"/>
    <a:srgbClr val="FF6600"/>
    <a:srgbClr val="0099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56" autoAdjust="0"/>
  </p:normalViewPr>
  <p:slideViewPr>
    <p:cSldViewPr>
      <p:cViewPr varScale="1">
        <p:scale>
          <a:sx n="105" d="100"/>
          <a:sy n="105" d="100"/>
        </p:scale>
        <p:origin x="-79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964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2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2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964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B1F2A13-956C-4708-A61E-CBABBBEFF8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t" anchorCtr="0" compatLnSpc="1">
            <a:prstTxWarp prst="textNoShape">
              <a:avLst/>
            </a:prstTxWarp>
          </a:bodyPr>
          <a:lstStyle>
            <a:lvl1pPr defTabSz="966479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964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t" anchorCtr="0" compatLnSpc="1">
            <a:prstTxWarp prst="textNoShape">
              <a:avLst/>
            </a:prstTxWarp>
          </a:bodyPr>
          <a:lstStyle>
            <a:lvl1pPr algn="r" defTabSz="966479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4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4" y="4561229"/>
            <a:ext cx="5850835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b" anchorCtr="0" compatLnSpc="1">
            <a:prstTxWarp prst="textNoShape">
              <a:avLst/>
            </a:prstTxWarp>
          </a:bodyPr>
          <a:lstStyle>
            <a:lvl1pPr defTabSz="966479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964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b" anchorCtr="0" compatLnSpc="1">
            <a:prstTxWarp prst="textNoShape">
              <a:avLst/>
            </a:prstTxWarp>
          </a:bodyPr>
          <a:lstStyle>
            <a:lvl1pPr algn="r" defTabSz="966479">
              <a:defRPr sz="1200" smtClean="0"/>
            </a:lvl1pPr>
          </a:lstStyle>
          <a:p>
            <a:pPr>
              <a:defRPr/>
            </a:pPr>
            <a:fld id="{F8D30C5E-2BE9-4CAC-AABA-34653A95D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5925CA-3456-40B9-97D4-F4B39903F971}" type="slidenum">
              <a:rPr lang="en-US"/>
              <a:pPr/>
              <a:t>1</a:t>
            </a:fld>
            <a:endParaRPr lang="en-US"/>
          </a:p>
        </p:txBody>
      </p:sp>
      <p:sp>
        <p:nvSpPr>
          <p:cNvPr id="515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5922AF-28D9-4BD1-868D-5DA8BE7F5C9C}" type="slidenum">
              <a:rPr lang="en-US"/>
              <a:pPr/>
              <a:t>2</a:t>
            </a:fld>
            <a:endParaRPr lang="en-US"/>
          </a:p>
        </p:txBody>
      </p:sp>
      <p:sp>
        <p:nvSpPr>
          <p:cNvPr id="516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7550"/>
            <a:ext cx="4800600" cy="3600450"/>
          </a:xfrm>
          <a:ln/>
        </p:spPr>
      </p:sp>
      <p:sp>
        <p:nvSpPr>
          <p:cNvPr id="516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2189" y="4561226"/>
            <a:ext cx="5850835" cy="432185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F066ED-7F34-4D27-A5D5-9DCBC7EA8B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60E62-4760-4BEA-8726-2AF571E59F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DBE25-3DBC-4D25-8D15-E214A2FB87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A6C93-19F7-4558-AA45-0CFB316011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E52FC-A2BF-46C6-811F-6DA475FD4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A1D11-DD09-4A2E-B623-7C27C5DF21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AAFDB-E8A0-402B-92D5-FF4BD34738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B51BE-FBCC-4AE0-827F-C8A4A715D8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6053D-1E15-4C7F-B6D0-1C30009F8A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D4DC7-54CC-475B-926C-DB2DC54990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2080C-D431-4E49-A090-1AD1578CE5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44252-B4F9-4789-A660-8AEA4B8694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B43940AB-5EFD-498A-916F-AC3E230DE3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63496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72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hyperlink" Target="http://www.brainyquote.com/quotes/quotes/j/jacknichol381461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33400"/>
            <a:ext cx="6781800" cy="2133600"/>
          </a:xfrm>
        </p:spPr>
        <p:txBody>
          <a:bodyPr/>
          <a:lstStyle/>
          <a:p>
            <a:pPr algn="ctr" eaLnBrk="1" hangingPunct="1"/>
            <a:r>
              <a:rPr lang="en-US" sz="3200" dirty="0" smtClean="0"/>
              <a:t>ME751 </a:t>
            </a:r>
            <a:br>
              <a:rPr lang="en-US" sz="3200" dirty="0" smtClean="0"/>
            </a:br>
            <a:r>
              <a:rPr lang="en-US" sz="3200" dirty="0" smtClean="0"/>
              <a:t>Advanced Computational Multibody Dynamics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1598612"/>
          </a:xfrm>
        </p:spPr>
        <p:txBody>
          <a:bodyPr/>
          <a:lstStyle/>
          <a:p>
            <a:pPr eaLnBrk="1" hangingPunct="1"/>
            <a:r>
              <a:rPr lang="en-US" sz="2000" dirty="0" smtClean="0"/>
              <a:t>Loose Ends, BDF Solution of the </a:t>
            </a:r>
            <a:br>
              <a:rPr lang="en-US" sz="2000" dirty="0" smtClean="0"/>
            </a:br>
            <a:r>
              <a:rPr lang="en-US" sz="2000" dirty="0" smtClean="0"/>
              <a:t>Dynamics Analysis Problem</a:t>
            </a:r>
          </a:p>
          <a:p>
            <a:pPr eaLnBrk="1" hangingPunct="1"/>
            <a:r>
              <a:rPr lang="en-US" sz="2000" dirty="0" smtClean="0"/>
              <a:t>Discussion of Friction and Contact Forces</a:t>
            </a:r>
          </a:p>
          <a:p>
            <a:pPr eaLnBrk="1" hangingPunct="1"/>
            <a:r>
              <a:rPr lang="en-US" sz="1600" dirty="0" smtClean="0"/>
              <a:t>April 13, 2010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193675" y="6321425"/>
            <a:ext cx="12346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900" dirty="0">
                <a:latin typeface="Tahoma" pitchFamily="34" charset="0"/>
              </a:rPr>
              <a:t>© Dan Negrut, </a:t>
            </a:r>
            <a:r>
              <a:rPr lang="en-US" sz="900" dirty="0" smtClean="0">
                <a:latin typeface="Tahoma" pitchFamily="34" charset="0"/>
              </a:rPr>
              <a:t>2010</a:t>
            </a:r>
            <a:r>
              <a:rPr lang="en-US" sz="900" dirty="0">
                <a:latin typeface="Tahoma" pitchFamily="34" charset="0"/>
              </a:rPr>
              <a:t/>
            </a:r>
            <a:br>
              <a:rPr lang="en-US" sz="900" dirty="0">
                <a:latin typeface="Tahoma" pitchFamily="34" charset="0"/>
              </a:rPr>
            </a:br>
            <a:r>
              <a:rPr lang="en-US" sz="900" dirty="0" smtClean="0">
                <a:latin typeface="Tahoma" pitchFamily="34" charset="0"/>
              </a:rPr>
              <a:t>ME751</a:t>
            </a:r>
            <a:r>
              <a:rPr lang="en-US" sz="900" dirty="0">
                <a:latin typeface="Tahoma" pitchFamily="34" charset="0"/>
              </a:rPr>
              <a:t>, UW-Madison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724400" y="6105436"/>
            <a:ext cx="4191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" With my sunglasses on, I'm Jack Nicholson. Without them, I'm fat and 60.”</a:t>
            </a:r>
            <a:br>
              <a:rPr lang="en-US" sz="1100" dirty="0" smtClean="0"/>
            </a:br>
            <a:r>
              <a:rPr lang="en-US" sz="1100" u="sng" dirty="0" smtClean="0">
                <a:hlinkClick r:id="rId4"/>
              </a:rPr>
              <a:t>Jack Nicholson</a:t>
            </a:r>
            <a:r>
              <a:rPr lang="en-US" sz="1100" dirty="0" smtClean="0"/>
              <a:t> </a:t>
            </a:r>
          </a:p>
        </p:txBody>
      </p:sp>
      <p:sp>
        <p:nvSpPr>
          <p:cNvPr id="7" name="TextBox 6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 err="1" smtClean="0"/>
              <a:t>TexPoint</a:t>
            </a:r>
            <a:r>
              <a:rPr lang="en-US" dirty="0" smtClean="0"/>
              <a:t> fonts used in EMF. </a:t>
            </a:r>
          </a:p>
          <a:p>
            <a:r>
              <a:rPr lang="en-US" dirty="0" smtClean="0"/>
              <a:t>Read the </a:t>
            </a:r>
            <a:r>
              <a:rPr lang="en-US" dirty="0" err="1" smtClean="0"/>
              <a:t>TexPoint</a:t>
            </a:r>
            <a:r>
              <a:rPr lang="en-US" dirty="0" smtClean="0"/>
              <a:t> manual before you delete this box.: </a:t>
            </a:r>
            <a:r>
              <a:rPr lang="en-US" dirty="0" smtClean="0">
                <a:latin typeface="CMSY10ORIG"/>
              </a:rPr>
              <a:t>A</a:t>
            </a:r>
            <a:r>
              <a:rPr lang="en-US" dirty="0" smtClean="0">
                <a:latin typeface="CMR10"/>
              </a:rPr>
              <a:t>A</a:t>
            </a:r>
            <a:r>
              <a:rPr lang="en-US" dirty="0" smtClean="0">
                <a:latin typeface="CMBX10"/>
              </a:rPr>
              <a:t>A</a:t>
            </a:r>
            <a:r>
              <a:rPr lang="en-US" dirty="0" smtClean="0">
                <a:latin typeface="CMR7"/>
              </a:rPr>
              <a:t>A</a:t>
            </a:r>
            <a:r>
              <a:rPr lang="en-US" dirty="0" smtClean="0">
                <a:latin typeface="CMMI10"/>
              </a:rPr>
              <a:t>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772400" cy="1189038"/>
          </a:xfrm>
        </p:spPr>
        <p:txBody>
          <a:bodyPr/>
          <a:lstStyle/>
          <a:p>
            <a:r>
              <a:rPr lang="en-US" dirty="0" smtClean="0"/>
              <a:t>The Multibody Dynamics Problem: Putting Things in Perspective…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741908"/>
            <a:ext cx="845820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derived the Newton-Euler equations of motion for a mechanical system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We had a set of kinematic and Euler parameterization constraints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Ended up with a set of DAEs that we solved on a time grid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At each node of the time grid, we discretized the DAE in conjunction with BDF to get a nonlinear system</a:t>
            </a:r>
          </a:p>
          <a:p>
            <a:pPr lvl="1"/>
            <a:r>
              <a:rPr lang="en-US" dirty="0" smtClean="0"/>
              <a:t>We discussed NR, MN, and QN in relation to solving this system of nonlinear equations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Next: discuss about prescribing initial conditions</a:t>
            </a:r>
          </a:p>
          <a:p>
            <a:pPr lvl="1"/>
            <a:r>
              <a:rPr lang="en-US" dirty="0" smtClean="0"/>
              <a:t>Very important: you must start in a healthy (consistent) configuration for your solution to make sense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309146" y="1752600"/>
            <a:ext cx="8606094" cy="4841117"/>
          </a:xfrm>
          <a:prstGeom prst="rect">
            <a:avLst/>
          </a:prstGeom>
          <a:noFill/>
          <a:ln/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543800" cy="1265238"/>
          </a:xfrm>
        </p:spPr>
        <p:txBody>
          <a:bodyPr/>
          <a:lstStyle/>
          <a:p>
            <a:pPr lvl="0"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Dynamics Analysis Problem:</a:t>
            </a:r>
            <a:br>
              <a:rPr lang="en-US" dirty="0" smtClean="0"/>
            </a:br>
            <a:r>
              <a:rPr lang="en-US" dirty="0" smtClean="0"/>
              <a:t>Prescribing Initial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95909" y="1981200"/>
            <a:ext cx="8467091" cy="4191000"/>
          </a:xfrm>
          <a:prstGeom prst="rect">
            <a:avLst/>
          </a:prstGeom>
          <a:noFill/>
          <a:ln/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8762"/>
            <a:ext cx="7543800" cy="1112838"/>
          </a:xfrm>
        </p:spPr>
        <p:txBody>
          <a:bodyPr/>
          <a:lstStyle/>
          <a:p>
            <a:pPr lvl="0" eaLnBrk="1" fontAlgn="auto" hangingPunct="1">
              <a:spcAft>
                <a:spcPts val="0"/>
              </a:spcAft>
              <a:defRPr/>
            </a:pPr>
            <a:r>
              <a:rPr lang="en-US" dirty="0" smtClean="0"/>
              <a:t>Initial Conditions</a:t>
            </a:r>
            <a:br>
              <a:rPr lang="en-US" dirty="0" smtClean="0"/>
            </a:br>
            <a:r>
              <a:rPr lang="en-US" sz="2400" dirty="0" smtClean="0"/>
              <a:t>[</a:t>
            </a:r>
            <a:r>
              <a:rPr lang="en-US" sz="2400" dirty="0" err="1" smtClean="0"/>
              <a:t>Cntd</a:t>
            </a:r>
            <a:r>
              <a:rPr lang="en-US" sz="2400" dirty="0" smtClean="0"/>
              <a:t>.]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304782" y="1124651"/>
            <a:ext cx="8593752" cy="5580949"/>
          </a:xfrm>
          <a:prstGeom prst="rect">
            <a:avLst/>
          </a:prstGeom>
          <a:noFill/>
          <a:ln/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543800" cy="1036638"/>
          </a:xfrm>
        </p:spPr>
        <p:txBody>
          <a:bodyPr/>
          <a:lstStyle/>
          <a:p>
            <a:pPr lvl="0"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Solving the Dynamics Problem:</a:t>
            </a:r>
            <a:br>
              <a:rPr lang="en-US" sz="3200" dirty="0" smtClean="0"/>
            </a:br>
            <a:r>
              <a:rPr lang="en-US" sz="3200" dirty="0" smtClean="0"/>
              <a:t>The Flow Chart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3200"/>
            <a:ext cx="7543800" cy="1752600"/>
          </a:xfrm>
          <a:solidFill>
            <a:srgbClr val="FFC000"/>
          </a:solidFill>
        </p:spPr>
        <p:txBody>
          <a:bodyPr/>
          <a:lstStyle/>
          <a:p>
            <a:pPr algn="ctr"/>
            <a:r>
              <a:rPr lang="en-US" sz="2800" dirty="0" smtClean="0"/>
              <a:t>End: The Dynamics Analysis Problem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Begin: Handling Friction and Contact in Multibody Dynamics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20688"/>
            <a:ext cx="3295650" cy="20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5410200" cy="1295400"/>
          </a:xfrm>
        </p:spPr>
        <p:txBody>
          <a:bodyPr/>
          <a:lstStyle/>
          <a:p>
            <a:r>
              <a:rPr lang="en-US" dirty="0" smtClean="0"/>
              <a:t>Handling Frictional 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446338"/>
            <a:ext cx="8686800" cy="4259262"/>
          </a:xfrm>
        </p:spPr>
        <p:txBody>
          <a:bodyPr/>
          <a:lstStyle/>
          <a:p>
            <a:r>
              <a:rPr lang="en-US" dirty="0" smtClean="0"/>
              <a:t>Topic is an active area of research, very challenging problem</a:t>
            </a:r>
          </a:p>
          <a:p>
            <a:endParaRPr lang="en-US" dirty="0" smtClean="0"/>
          </a:p>
          <a:p>
            <a:r>
              <a:rPr lang="en-US" dirty="0" smtClean="0"/>
              <a:t>Topic is extremely relevant applications in CAE and Video Gaming</a:t>
            </a:r>
          </a:p>
          <a:p>
            <a:endParaRPr lang="en-US" dirty="0" smtClean="0"/>
          </a:p>
          <a:p>
            <a:r>
              <a:rPr lang="en-US" dirty="0" smtClean="0"/>
              <a:t>Quick remarks:</a:t>
            </a:r>
          </a:p>
          <a:p>
            <a:pPr lvl="1"/>
            <a:r>
              <a:rPr lang="en-US" dirty="0" smtClean="0"/>
              <a:t>We liked the rigid body model, it significantly simplified the dynamics problem</a:t>
            </a:r>
          </a:p>
          <a:p>
            <a:pPr lvl="1"/>
            <a:r>
              <a:rPr lang="en-US" dirty="0" err="1" smtClean="0"/>
              <a:t>Painlevé</a:t>
            </a:r>
            <a:r>
              <a:rPr lang="en-US" dirty="0" smtClean="0"/>
              <a:t> (late 1800’s) came up with simple examples that looked like paradoxes: there would be no solution for the time evolution of simple rigid body dynamics problems with contact and Coulomb friction</a:t>
            </a:r>
          </a:p>
          <a:p>
            <a:pPr lvl="1"/>
            <a:r>
              <a:rPr lang="en-US" dirty="0" smtClean="0"/>
              <a:t>Embracing an elastic body model will not make your life simpler.  Addresses the paradoxes but at a very heavy analytical and computational price</a:t>
            </a:r>
          </a:p>
          <a:p>
            <a:pPr lvl="1"/>
            <a:r>
              <a:rPr lang="en-US" dirty="0" smtClean="0"/>
              <a:t>D. Steward and M. Anitescu: came up with approaches that resolve </a:t>
            </a:r>
            <a:r>
              <a:rPr lang="en-US" dirty="0" err="1" smtClean="0"/>
              <a:t>Painlevé’s</a:t>
            </a:r>
            <a:r>
              <a:rPr lang="en-US" dirty="0" smtClean="0"/>
              <a:t> paradox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4191000" y="1676400"/>
            <a:ext cx="2691763" cy="461665"/>
          </a:xfrm>
          <a:prstGeom prst="rect">
            <a:avLst/>
          </a:prstGeom>
          <a:ln>
            <a:solidFill>
              <a:srgbClr val="0000D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smtClean="0"/>
              <a:t>One of </a:t>
            </a:r>
            <a:r>
              <a:rPr lang="en-US" sz="1200" dirty="0" err="1" smtClean="0"/>
              <a:t>Painlevé’s</a:t>
            </a:r>
            <a:r>
              <a:rPr lang="en-US" sz="1200" dirty="0" smtClean="0"/>
              <a:t> paradoxes</a:t>
            </a:r>
            <a:br>
              <a:rPr lang="en-US" sz="1200" dirty="0" smtClean="0"/>
            </a:br>
            <a:r>
              <a:rPr lang="en-US" sz="1200" dirty="0" smtClean="0"/>
              <a:t>(similar to chalk scratching on board)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Friction and Contact in ME751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30,000 feet perspective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685800" y="2498725"/>
          <a:ext cx="7576770" cy="3825875"/>
        </p:xfrm>
        <a:graphic>
          <a:graphicData uri="http://schemas.openxmlformats.org/presentationml/2006/ole">
            <p:oleObj spid="_x0000_s50178" name="Visio" r:id="rId4" imgW="9146701" imgH="462009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543800" cy="731838"/>
          </a:xfrm>
        </p:spPr>
        <p:txBody>
          <a:bodyPr/>
          <a:lstStyle/>
          <a:p>
            <a:r>
              <a:rPr lang="en-US" dirty="0" smtClean="0"/>
              <a:t>General Comments, DEM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19262"/>
            <a:ext cx="8763000" cy="5062538"/>
          </a:xfrm>
        </p:spPr>
        <p:txBody>
          <a:bodyPr/>
          <a:lstStyle/>
          <a:p>
            <a:r>
              <a:rPr lang="en-US" dirty="0" smtClean="0"/>
              <a:t>Especially in Discrete Element Method (DEM) approaches, there is a tendency to regard everything in the universe as spheres or collections of spheres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The DEM proceeds by using deformable body mechanics to understand what happens when two spheres are pressed against each other</a:t>
            </a:r>
          </a:p>
          <a:p>
            <a:pPr lvl="1"/>
            <a:r>
              <a:rPr lang="en-US" dirty="0" smtClean="0"/>
              <a:t>Standard reference:</a:t>
            </a:r>
          </a:p>
          <a:p>
            <a:pPr lvl="2"/>
            <a:r>
              <a:rPr lang="en-US" dirty="0" smtClean="0"/>
              <a:t>K. L. Johnson, Contact Mechanics, University Press, Cambridge, 1987.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This understanding is subsequently grafted to the general dynamics problem of rigid bodies flying in space and colliding with each other </a:t>
            </a:r>
          </a:p>
          <a:p>
            <a:pPr lvl="1"/>
            <a:r>
              <a:rPr lang="en-US" dirty="0" smtClean="0"/>
              <a:t>When they collide, a fictitious spring-damper element is placed between the two bodies</a:t>
            </a:r>
          </a:p>
          <a:p>
            <a:pPr lvl="2"/>
            <a:r>
              <a:rPr lang="en-US" dirty="0" smtClean="0"/>
              <a:t>Sometimes spring &amp; damping coefficient based on continuum theory mentioned above</a:t>
            </a:r>
          </a:p>
          <a:p>
            <a:pPr lvl="2"/>
            <a:r>
              <a:rPr lang="en-US" dirty="0" smtClean="0"/>
              <a:t>Sometimes values are guessed (calibration) based on experimental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543800" cy="682844"/>
          </a:xfrm>
        </p:spPr>
        <p:txBody>
          <a:bodyPr/>
          <a:lstStyle/>
          <a:p>
            <a:pPr eaLnBrk="1" hangingPunct="1"/>
            <a:r>
              <a:rPr lang="en-US" dirty="0" smtClean="0"/>
              <a:t>Before we get started…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3340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Last Time:</a:t>
            </a:r>
          </a:p>
          <a:p>
            <a:pPr lvl="1" eaLnBrk="1" hangingPunct="1"/>
            <a:r>
              <a:rPr lang="en-US" sz="1600" dirty="0" smtClean="0"/>
              <a:t>Use BDF Methods to Solve the Dynamics Analysis problem</a:t>
            </a:r>
          </a:p>
          <a:p>
            <a:pPr lvl="2" eaLnBrk="1" hangingPunct="1"/>
            <a:r>
              <a:rPr lang="en-US" sz="1400" dirty="0" smtClean="0"/>
              <a:t>Discussed NR, MN, QN</a:t>
            </a:r>
          </a:p>
          <a:p>
            <a:pPr lvl="3" eaLnBrk="1" hangingPunct="1"/>
            <a:endParaRPr lang="en-US" sz="1200" dirty="0" smtClean="0"/>
          </a:p>
          <a:p>
            <a:pPr eaLnBrk="1" hangingPunct="1"/>
            <a:r>
              <a:rPr lang="en-US" sz="1800" dirty="0" smtClean="0"/>
              <a:t>Today:</a:t>
            </a:r>
          </a:p>
          <a:p>
            <a:pPr lvl="1" eaLnBrk="1" hangingPunct="1"/>
            <a:r>
              <a:rPr lang="en-US" sz="1600" dirty="0" smtClean="0"/>
              <a:t>Take care of some loose ends: Initial Conditions, Flow Chart for Dynamics Problem</a:t>
            </a:r>
          </a:p>
          <a:p>
            <a:pPr lvl="1" eaLnBrk="1" hangingPunct="1"/>
            <a:r>
              <a:rPr lang="en-US" sz="1600" dirty="0" smtClean="0"/>
              <a:t>Discuss two important classes of forces: Contact and Friction</a:t>
            </a:r>
          </a:p>
          <a:p>
            <a:pPr lvl="3" eaLnBrk="1" hangingPunct="1"/>
            <a:endParaRPr lang="en-US" dirty="0" smtClean="0"/>
          </a:p>
          <a:p>
            <a:pPr eaLnBrk="1" hangingPunct="1"/>
            <a:r>
              <a:rPr lang="en-US" sz="1800" dirty="0" smtClean="0"/>
              <a:t>HW</a:t>
            </a:r>
          </a:p>
          <a:p>
            <a:pPr lvl="1" eaLnBrk="1" hangingPunct="1"/>
            <a:r>
              <a:rPr lang="en-US" sz="1600" dirty="0" smtClean="0"/>
              <a:t>Due on </a:t>
            </a:r>
            <a:r>
              <a:rPr lang="en-US" sz="1600" dirty="0" err="1" smtClean="0"/>
              <a:t>Th</a:t>
            </a:r>
            <a:r>
              <a:rPr lang="en-US" sz="1600" dirty="0" smtClean="0"/>
              <a:t> - challenging</a:t>
            </a:r>
          </a:p>
          <a:p>
            <a:pPr lvl="1" eaLnBrk="1" hangingPunct="1"/>
            <a:r>
              <a:rPr lang="en-US" sz="1600" dirty="0" smtClean="0"/>
              <a:t>Last HW where you’ll have to generate code for SimEngine3D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Exam coming up on April 29, 7:15 PM</a:t>
            </a:r>
          </a:p>
          <a:p>
            <a:pPr lvl="1" eaLnBrk="1" hangingPunct="1"/>
            <a:r>
              <a:rPr lang="en-US" sz="1600" dirty="0" smtClean="0"/>
              <a:t>Closed books.  You can bring one normal sheet of paper with formulas (both sides)</a:t>
            </a:r>
          </a:p>
          <a:p>
            <a:pPr lvl="1" eaLnBrk="1" hangingPunct="1"/>
            <a:r>
              <a:rPr lang="en-US" sz="1600" dirty="0" smtClean="0"/>
              <a:t>I’ll provide the cheat sheet that you received a while ago</a:t>
            </a:r>
          </a:p>
          <a:p>
            <a:pPr lvl="2" eaLnBrk="1" hangingPunct="1"/>
            <a:endParaRPr lang="en-US" sz="1400" dirty="0" smtClean="0"/>
          </a:p>
          <a:p>
            <a:pPr eaLnBrk="1" hangingPunct="1"/>
            <a:r>
              <a:rPr lang="en-US" sz="1800" dirty="0" smtClean="0"/>
              <a:t>Trip to John Deere &amp; NADS:</a:t>
            </a:r>
          </a:p>
          <a:p>
            <a:pPr lvl="1" eaLnBrk="1" hangingPunct="1"/>
            <a:r>
              <a:rPr lang="en-US" sz="1400" dirty="0" smtClean="0"/>
              <a:t>I’ll send out an email with the list of people who expressed an interest in taking the trip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76200" y="2057400"/>
            <a:ext cx="9002244" cy="4343400"/>
          </a:xfrm>
          <a:prstGeom prst="rect">
            <a:avLst/>
          </a:prstGeom>
          <a:noFill/>
          <a:ln/>
          <a:effectLst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122238"/>
            <a:ext cx="7696200" cy="1477962"/>
          </a:xfrm>
        </p:spPr>
        <p:txBody>
          <a:bodyPr/>
          <a:lstStyle/>
          <a:p>
            <a:r>
              <a:rPr lang="en-US" dirty="0" smtClean="0"/>
              <a:t>The Newton-Raphson and Modified-Newton Iteration Matrix</a:t>
            </a:r>
            <a:br>
              <a:rPr lang="en-US" dirty="0" smtClean="0"/>
            </a:br>
            <a:r>
              <a:rPr lang="en-US" sz="1800" dirty="0" smtClean="0"/>
              <a:t>[Step 3, Details of the Details]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28600" y="1803401"/>
            <a:ext cx="8686800" cy="4825999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609600" y="381000"/>
            <a:ext cx="4604379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543800" cy="1295400"/>
          </a:xfrm>
        </p:spPr>
        <p:txBody>
          <a:bodyPr/>
          <a:lstStyle/>
          <a:p>
            <a:r>
              <a:rPr lang="en-US" dirty="0" smtClean="0"/>
              <a:t>Computing the Partial Derivatives of the Reaction Forces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63679" y="2150470"/>
            <a:ext cx="8500423" cy="426759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8762"/>
            <a:ext cx="7543800" cy="884238"/>
          </a:xfrm>
        </p:spPr>
        <p:txBody>
          <a:bodyPr/>
          <a:lstStyle/>
          <a:p>
            <a:r>
              <a:rPr lang="en-US" dirty="0" smtClean="0"/>
              <a:t>The GCon-DP1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70019" y="1828800"/>
            <a:ext cx="8416781" cy="47244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457200" y="685800"/>
            <a:ext cx="7894691" cy="6059419"/>
          </a:xfrm>
          <a:prstGeom prst="rect">
            <a:avLst/>
          </a:prstGeom>
          <a:noFill/>
          <a:ln/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543800" cy="457200"/>
          </a:xfrm>
        </p:spPr>
        <p:txBody>
          <a:bodyPr/>
          <a:lstStyle/>
          <a:p>
            <a:r>
              <a:rPr lang="en-US" sz="2800" dirty="0" smtClean="0"/>
              <a:t>The GCon-DP2 Case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543800" cy="457200"/>
          </a:xfrm>
        </p:spPr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dirty="0" err="1" smtClean="0"/>
              <a:t>GCon</a:t>
            </a:r>
            <a:r>
              <a:rPr lang="en-US" sz="2800" dirty="0" smtClean="0"/>
              <a:t>-D Case</a:t>
            </a:r>
            <a:endParaRPr lang="en-US" sz="2800" dirty="0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519945" y="565865"/>
            <a:ext cx="7809212" cy="621619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381000" y="1378761"/>
            <a:ext cx="7883564" cy="5326839"/>
          </a:xfrm>
          <a:prstGeom prst="rect">
            <a:avLst/>
          </a:prstGeom>
          <a:noFill/>
          <a:ln/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543800" cy="762000"/>
          </a:xfrm>
        </p:spPr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dirty="0" err="1" smtClean="0"/>
              <a:t>GCon</a:t>
            </a:r>
            <a:r>
              <a:rPr lang="en-US" sz="2800" dirty="0" smtClean="0"/>
              <a:t>-CD Case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DAN@OLDLMPNFUVWXYL44" val="3511"/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bbm}&#10;\usepackage{amsmath}&#10;\usepackage[left=1.5cm,right=1.5cm]{geometry} &#10;\usepackage{color}&#10;\definecolor{MyDarkGreen}{rgb}{0,0.8,0}&#10;\definecolor{MyDarkBlue}{rgb}{0,0.2,0.8}&#10;\definecolor{MyDarkRed}{rgb}{0.8,0.05,0}&#10;\newcommand{\rrpp}{{{\bf r}_i},{{\bf r}_j},{{\bf p}_i},{{\bf p}_j}}&#10;\newcommand{\danaiL}{{{\bar{\bf a}}_i}}&#10;\newcommand{\danai}{{{{\bf a}}_i}}&#10;\newcommand{\danajL}{{{\bar{\bf a}}_j}}&#10;\newcommand{\danaj}{{{{\bf a}}_j}}&#10;\newcommand{\dansiP}{{{\bar{\bf s}}_i^P}}&#10;\newcommand{\dansjQ}{{{\bar{\bf s}}_j^Q}}&#10;\newcommand{\dandij}{{{{\bf d}}_{ij}}}&#10;\newcommand{\danpi}{{{{\bf p}}_{i}}}&#10;\newcommand{\danpj}{{{{\bf p}}_{j}}}&#10;&#10;\begin{document}&#10;&#10;&#10; &#10;&#10;&#10;&#10;&#10;\begin{itemize}&#10; \item First, recall that the GCon-CD assumes the expression&#10;\[&#10;{\Phi ^{CD}}( {\bf c}, i,{\bar {\bf s}}^P_i,j,{\bar {\bf s}}^Q_j, f(t) ) &#10;= &#10;{\bf c}^T {\bf d}_{ij} - f(t)&#10;=&#10;0&#10;\]&#10;&#10;\item Next, recall that&#10;\[&#10;\begin{array}{ccl}&#10; {\Phi}_{\rrpp}^{CD} &amp; = &amp; ( {\bf c}^T {\bf d}_{ij})_{\rrpp}  =  {\bf c}^T [{\bf d}_{ij}]_{\rrpp} \vspace{0.8cm} \\ &#10;  &amp; = &amp; &#10;[  &#10;\begin{array}{ccccccc}&#10;   -{\bf c}^T &amp; &amp; {\bf c}^T   &amp; &amp;  - {\bf c}^T {\bf B}({\bf p}_i, {\bar {\bf s}}_i^P) &amp; &amp; {\bf c}^T {\bf B} ({\bf p}_j, {\bar {\bf s}}_j^Q)&#10;\end{array} &#10;]&#10;\end{array}&#10;\]&#10;&#10;&#10; \item Therefore, for a given scalar value $\lambda$ (this will be Lagrange Multiplier, available to you)&#10; \[&#10;\quad \Rightarrow \quad &#10;({\Phi^{CD}_{\rrpp}})^T \lambda&#10;=&#10;\lambda \left[ {&#10;\begin{array}{c}&#10;- {\bf c} \vspace{0.2cm} \\&#10;  {\bf c} \vspace{0.2cm} \\&#10; -{\bf B}^T({\bf p}_i, {\bar {\bf s}}_i^P) {\bf c} \vspace{0.2cm} \\&#10;  {\bf B}^T ({\bf p}_j, {\bar {\bf s}}_j^Q) {\bf c}&#10;\end{array}&#10;} \right]&#10;\] &#10;&#10; \item It follows that the sensitivity of the reaction force with respect to the generalized coordinates is obtained as &#10; \[&#10;[({\Phi^{CD}_{\rrpp}})^T \lambda]_{\rrpp} &#10;=&#10;\lambda&#10;\left[ {&#10;\begin{array}{cccc}&#10;{\bf 0}_{3 \times 3} &amp; {\bf 0}_{3 \times 3}  &amp; {\bf 0}_{3 \times 4}  &amp; {\bf 0}_{3 \times 4} \vspace{0.4cm} \\&#10;{\bf 0}_{3 \times 3} &amp; {\bf 0}_{3 \times 3}  &amp; {\bf 0}_{3 \times 4}  &amp; {\bf 0}_{3 \times 4} \vspace{0.4cm} \\&#10;{\bf 0}_{4 \times 3} &amp; {\bf 0}_{4 \times 3} &amp; -{\bf K}(\dansiP, {\bf c}) &amp; {\bf 0}_{4 \times 4} \vspace{0.4cm} \\&#10;{\bf 0}_{4 \times 3} &amp; {\bf 0}_{4 \times 3} &amp; {\bf 0}_{4 \times 4} &amp; {\bf K}(\dansjQ, {\bf c}) &#10;\end{array}&#10;} \right]&#10;\]&#10;\end{itemize}&#10;&#10;&#10;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81"/>
  <p:tag name="PICTUREFILESIZE" val="25653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[left=1.5cm,right=1.5cm]{geometry} &#10;\usepackage{color}&#10;\definecolor{MyDarkGreen}{rgb}{0,0.8,0}&#10;\definecolor{MyDarkBlue}{rgb}{0,0.2,0.8}&#10;\definecolor{MyDarkRed}{rgb}{0.8,0.05,0}&#10;&#10;\begin{document}&#10;&#10;&#10; &#10;&#10;\begin{itemize}&#10;  \item Make sure that you prescribe a set of initial positions and velocities ${\bf r}_0$, ${\bf p}_0$, ${\dot {\bf r}}_0$, ${\dot {\bf p}}_0$, that satisfy the level zero and one constraint equations (note that below ${\bf p}_{i,0}$, for $i=1,\ldots,nb$, represents the value of the Euler Parameter associated with body $i$ at time step $t_0$):&#10;&#10;\[ &#10; {\bf \Phi}({\bf r}_0, {\bf p}_0, t_0)= {\bf 0}_{nc}&#10;\]&#10;&#10;\[&#10; {\bf \Phi}^{\bf p}({\bf p}_0)= &#10; \left[ {&#10; \begin{array}{c}&#10; \frac{1}{2}{\bf p}_{1,0}^T {\bf p}_{1,0} - \frac{1}{2}\vspace{0.3cm} \\&#10; \cdots \vspace{0.3cm} \\&#10; \frac{1}{2}{\bf p}_{nb,0}^T {\bf p}_{nb,0} - \frac{1}{2} &#10; \end{array}&#10; } \right]&#10; = &#10; {\bf 0}_{nb}&#10;\]&#10;&#10;\[&#10; {\bf \Phi}_{\bf r}({\bf r}_0, {\bf p}_0, t_0){\dot {\bf r}}_0 &#10; + &#10; {\bf \Phi}_{\bf p} ({\bf r}_0, {\bf p}_0, t_0){\dot {{\bf p}}}_0 = {\hat {\bf \nu}}_0 &#10; \quad \quad \&amp; \quad \quad &#10; {\bf P}({\bf p}_0){\dot {\bf p}}_0 = {\bf 0}_{nb}&#10;\]&#10;&#10;\bigskip&#10;&#10;&#10;\item Compute ${\ddot {\bf r}}_0$, ${\ddot {\bf p}}_0$, ${\bf \lambda}_0$, and ${\bf \lambda}^{\bf p}_0$ using the equations of motion combined with level two constraint equations&#10;&#10; \[&#10;\begin{array}{rcl}&#10;{\bf M} {\ddot{\bf r}}_0 + {\bf \Phi}^T_{\bf r}({\bf r}_0, {\bf p}_0, t_0){\bf \lambda}_0 &amp; = &amp; {\bf F}({\dot{\bf r}}_0, {\dot{\bf p}}_0, {\bf r}_0, {\bf p}_0, t_0) \vspace{0.3cm} \\&#10;{{\bf J}}^{\bf p}({\bf p}_0) {\ddot{{\bf p}}}_0 + {\bf \Phi}^T_{\bf p}({\bf r}_0, {\bf p}_0, t_0){\bf \lambda}_0 + {\bf P}^T ({\bf p}_0){\bf \lambda}^{\bf p}_0 &amp; = &amp; {\hat{\bf \tau}}({\dot{\bf r}}_0, {\dot{\bf p}}_0, {\bf r}_0, {\bf p}_0, t_0) \vspace{0.3cm} \\&#10; {\bf P}({\bf p}_0){\ddot {\bf p}}_0 &amp; = &amp; {\hat {\bf \gamma}}^{\bf p}({\dot{\bf p}}_0, {\bf p}_0)  \vspace{0.3cm} \\&#10; {\bf \Phi}_{\bf r}({\bf r}_0, {\bf p}_0, t_0){\ddot {\bf r}} &#10; + &#10; {\bf \Phi}_{\bf p}({\bf r}_0, {\bf p}_0, t_0) {\ddot {{\bf p}}} &amp; = &amp; {\hat {\bf \gamma}}({\dot{\bf r}}_0, {\dot{\bf p}}_0, {\bf r}_0, {\bf p}_0, t_0)&#10;\end{array}&#10; \]&#10;\end{itemize}&#10;&#10;&#10;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12"/>
  <p:tag name="PICTUREFILESIZE" val="2487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[left=3.5cm,right=3.5cm]{geometry} &#10;\usepackage{color}&#10;\definecolor{MyDarkGreen}{rgb}{0,0.8,0}&#10;\definecolor{MyDarkBlue}{rgb}{0,0.2,0.8}&#10;\definecolor{MyDarkRed}{rgb}{0.8,0.05,0}&#10;&#10;\begin{document}&#10;&#10;&#10; &#10;&#10;&#10;\begin{itemize}&#10; \item In matrix-vector form (we've seen this before; color code: {\color{MyDarkBlue}BLUE} for known quantities, {\color{MyDarkRed}RED} for unknown quantities) you'll have to solve the following linear system (dropped the $0$ subscripts to keep things simpler):&#10; \[&#10;{\color{MyDarkBlue}&#10; \left[{&#10; \begin{array}{cccc}&#10; {\bf M} &amp; {\bf 0}_{3nb \times 4nb} &amp; {\bf 0}_{3nb \times nb} &amp; {\bf \Phi}^T_{\bf r} \vspace{0.2cm} \\&#10; {\bf 0}_{4nb \times 3nb} &amp; {{\bf J}}^{\bf p} &amp; {\bf P}^T &amp; {\bf \Phi}_{\bf p}^T \vspace{0.2cm} \\&#10;  {\bf 0}_{nb \times 3nb} &amp; {\bf P} &amp; {\bf 0}_{nb \times nb} &amp; {\bf 0}_{nb \times nc} \vspace{0.2cm} \\&#10;  {\bf \Phi}_{\bf r} &amp; {\bf \Phi}_{\bf p} &amp; {\bf 0}_{nc \times nb} &amp; {\bf 0}_{nc \times nc}&#10; \end{array}&#10; }\right]&#10; }&#10; {\color{MyDarkRed}&#10; \left[{&#10;\begin{array}{l}&#10;{\ddot {\bf r}} \\&#10;{\ddot {{\bf p}}} \\&#10;{\bf \lambda}^{\bf p} \\&#10;{\bf \lambda}&#10;\end{array}&#10;}\right]&#10;}&#10;=&#10;{\color{MyDarkBlue}&#10; \left[{&#10;\begin{array}{l}&#10;{{\bf F}} \\&#10;{{\hat {\bf \tau}}} \\&#10;{\bf \gamma}^{\bf p} \\&#10;{\hat {\bf \gamma}}&#10;\end{array}&#10;}\right]&#10;}&#10;\]&#10;&#10;&#10;\bigskip&#10;&#10; &#10; \item If you don't have correct values for ${\bf r}_0$, ${\bf p}_0$, ${\dot {\bf r}}_0$, ${\dot {\bf p}}_0$, ${\ddot {\bf r}}_0$, ${\ddot {\bf p}}_0$, ${\bf \lambda}_0$, and ${\bf \lambda}^{\bf p}_0$ you will start off on the wrong foot: you won't be able to get a correct solution&#10; &#10;\begin{itemize}&#10; \item The flow chart on the next slide starts with the assumption that you have a set of healthy initial conditions at $t_0$ at levels zero, one, and two.&#10;\end{itemize}&#10; &#10;\end{itemize}&#10;&#10;&#10;&#10;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00"/>
  <p:tag name="PICTUREFILESIZE" val="18052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[left=2.6cm,right=2.6cm]{geometry} &#10;\usepackage{color}&#10;\definecolor{MyDarkGreen}{rgb}{0,0.8,0}&#10;\definecolor{MyDarkBlue}{rgb}{0,0.2,0.8}&#10;\definecolor{MyDarkRed}{rgb}{0.8,0.05,0}&#10;&#10;\begin{document}&#10;&#10;&#10; \begin{description}&#10;\item[STEP 0]: Prime new time step. Set: $\nu=0$, $t_n = t_{n-1}+h$, ${\ddot{\bf r}}_{n}^{(0)}={\ddot{\bf r}}_{n-1}$, ${\ddot{\bf p}}_{n}^{(0)}={\ddot{\bf p}}_{n-1}$, ${{\bf \lambda}}_{n}^{(0)}={{\bf \lambda}}_{n-1}$, ${{\bf \lambda}}_{n}^{{\bf p}(0)}={{\bf \lambda}}^{\bf p}_{n-1}$&#10;&#10;&#10; \item[{\color{MyDarkRed}STEP 1}]: Compute position and velocity using BDF and most recent accelerations ${\ddot {\bf r}}^{(\nu)}_n$ and ${\ddot {\bf p}}^{(\nu)}_n$:&#10; \[&#10; \begin{array}{rclcrcl}&#10; {\bf r}^{(\nu)}_n &amp; = &amp; {\color{MyDarkBlue}{\bf C}_n^{\bf r}(l)}  + \beta_0^2 h^2 {\color{MyDarkRed}{\ddot{\bf r}}^{(\nu)}_n}&#10; &amp; \quad \quad \quad \quad \quad &amp;&#10; {\dot{\bf r}}^{(\nu)}_n &amp; = &amp; {\color{MyDarkBlue}{\bf C}_n^{\dot{\bf r}}(l)}  + \beta_0 h {\color{MyDarkRed}{\ddot{\bf r}}^{(\nu)}_n}\vspace{0.3cm} \\&#10; {\bf p}^{(\nu)}_n &amp; = &amp; {\color{MyDarkBlue}{\bf C}_n^{\bf p}(l)}  + \beta_0^2 h^2 {\color{MyDarkRed}{\ddot{\bf p}}^{(\nu)}_n} &#10; &amp; \quad \quad \quad \quad \quad &amp;&#10; {\dot{\bf p}}^{(\nu)}_n &amp; = &amp; {\color{MyDarkBlue}{\bf C}_n^{\dot{\bf p}}(l)}  + \beta_0 h {\color{MyDarkRed}{\ddot{\bf p}}^{(\nu)}_n} &#10; \end{array}&#10; \]&#10; &#10; \item[{\color{MyDarkRed}STEP 2}]: Compute the residual in the nonlinear system; i.e., evaluate  ${\bf g}({\ddot {\bf r}}^{(\nu)}_n, {\ddot {\bf p}}^{(\nu)}_n, {{\bf \lambda}}^{{\bf p}(\nu)}_n), {{\bf \lambda}}^{(\nu)}_n)\equiv {\bf g}^{(\nu)}_n$.&#10;&#10; &#10;\item[{\color{MyDarkRed}STEP 3}]: Solve linear system ${\bf \Psi}^{(\nu)} \Delta {\bf z}^{(\nu)} = -{\bf g}^{(\nu)}_n$ to get correction $\Delta {\bf z}^{(\nu)}$.  You'll use here an iteration matrix according to the Newton solver of your choice (NR, MN, or QN)&#10;&#10; &#10; &#10;\item[{\color{MyDarkRed}STEP 4}]: Improve the quality of the approximate solution: ${\bf z}^{(\nu+1)} = {\bf z}^{(\nu)} + \Delta {\bf z}^{(\nu)}$&#10;&#10; &#10; &#10;\item[{\color{MyDarkRed}STEP 5}]: Set $\nu = \nu +1$.  If the norm of the correction is small enough, go to STEP 6.  Otherwise, go to STEP 1 (unless you already took too many iterations and feel like this is not going anywhere in which case you bail out; most likely you either have (a) too large of a step size $h$, (b) your problem has discontinuities, or (c) you have a bug (very unlikely ;-)&#10;&#10;&#10;\item[STEP 6]: Accept the accelerations and lambdas computed in STEP 4 as your solutions.  Using the accelerations, do yet one more time STEP 1 to get level zero and one variables that are in sync with the accelerations.  Save the value of the time step $t_n$ and the level zero, one, and two unknowns in an array since you want to plot the results at the end of simulation.  {\color{MyDarkBlue}At this point you just finished one integration step.  Life is good.  Go back to STEP 0.}&#10;&#10;\end{description}&#10;&#10;\end{document}&#10; &#10;&#10;&#10;&#10;&#10;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65"/>
  <p:tag name="PICTUREFILESIZE" val="3841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bbm}&#10;\usepackage{amsmath}&#10;\usepackage[left=1.5cm,right=1.5cm]{geometry} &#10;\usepackage{color}&#10;\definecolor{MyDarkGreen}{rgb}{0,0.8,0}&#10;\definecolor{MyDarkBlue}{rgb}{0,0.2,0.8}&#10;\definecolor{MyDarkRed}{rgb}{0.8,0.05,0}&#10;\newcommand{\rrpp}{{{\bf r}_i},{{\bf r}_j},{{\bf p}_i},{{\bf p}_j}}&#10;\newcommand{\danaiL}{{{\bar{\bf a}}_i}}&#10;\newcommand{\danai}{{{{\bf a}}_i}}&#10;\newcommand{\danajL}{{{\bar{\bf a}}_j}}&#10;\newcommand{\danaj}{{{{\bf a}}_j}}&#10;\newcommand{\dansiP}{{{\bar{\bf s}}_i^P}}&#10;\newcommand{\dansjQ}{{{\bar{\bf s}}_j^Q}}&#10;\newcommand{\dandij}{{{{\bf d}}_{ij}}}&#10;\newcommand{\danpi}{{{{\bf p}}_{i}}}&#10;\newcommand{\danpj}{{{{\bf p}}_{j}}}&#10;&#10;\begin{document}&#10;&#10;&#10; &#10;&#10;&#10;\begin{itemize}&#10; \item Note that using Newton-Raphson or Modified-Newton to solve the nonlinear system ${\bf g}({\ddot{\bf r}}_n, {\ddot{\bf p}}_n, {\bf \lambda}_n, {\bf \lambda}^{\bf p}_n)={\bf 0}_{8nb+nc}$ requires the evaluation of all the partial derivatives in ${\bf \Psi}$.  Specifically, we have to compute the partial derivatives that appear in ${\Psi}_{11}$, ${\Psi}_{12}$, ${\Psi}_{21}$, and ${\Psi}_{22}$&#10; &#10; \item We need to provide the partial derivative ${{\bf J}}^{\bf p}_{\bf p}=[4{\bf G}^T{\bar{\bf J}}{\bf G}]_{\bf p}$&#10; &#10; \item Since we have only four basic GCONs, we can easily compute the following partial derivatives:&#10;\[&#10;[{\bf \Phi}_{\bf r}^T ({{\bf r}}_n, {{\bf p}}_n, t_n){\bf \lambda}_n]_{\bf r}&#10;\quad \quad \quad &#10;[{\bf \Phi}_{\bf r}^T ({{\bf r}}_n, {{\bf p}}_n, t_n){\bf \lambda}_n]_{\bf p}&#10;\quad \quad \quad &#10;[{\bf \Phi}_{\bf p}^T ({{\bf r}}_n, {{\bf p}}_n, t_n) {\bf \lambda}_n]_{\bf r}&#10;\quad \quad \quad &#10;[{\bf \Phi}_{\bf p}^T ({{\bf r}}_n, {{\bf p}}_n, t_n){\bf \lambda}_n]_{\bf p}&#10;\] &#10;&#10;&#10; \item When it comes to the forces and torques, we need to compute the following:&#10;\[&#10;\begin{array}{c}&#10;{{\bf F}}_{\bf r}({\dot{\bf r}}_n, {\dot{\bf p}}_n, {{\bf r}}_n, {{\bf p}}_n, t_n)&#10;\quad \quad \quad &#10;{{\bf F}}_{\dot {\bf r}}({\dot{\bf r}}_n, {\dot{\bf p}}_n, {{\bf r}}_n, {{\bf p}}_n, t_n)&#10;\quad \quad \quad &#10;{{\bf F}}_{\bf p}({\dot{\bf r}}_n, {\dot{\bf p}}_n, {{\bf r}}_n, {{\bf p}}_n, t_n)&#10;\quad \quad \quad &#10;{{\bf F}}_{\dot {\bf p}}({\dot{\bf r}}_n, {\dot{\bf p}}_n, {{\bf r}}_n, {{\bf p}}_n, t_n) \vspace{0.5cm} \\&#10;{\hat {\bf \tau}}_{\bf r}({\dot{\bf r}}_n, {\dot{\bf p}}_n, {{\bf r}}_n, {{\bf p}}_n, t_n)&#10;\quad \quad \quad &#10;{\hat {\bf \tau}}_{\dot {\bf r}}({\dot{\bf r}}_n, {\dot{\bf p}}_n, {{\bf r}}_n, {{\bf p}}_n, t_n)&#10;\quad \quad \quad &#10;{\hat {\bf \tau}}_{\bf p}({\dot{\bf r}}_n, {\dot{\bf p}}_n, {{\bf r}}_n, {{\bf p}}_n, t_n)&#10;\quad \quad \quad &#10;{\hat {\bf \tau}}_{\dot {\bf p}}({\dot{\bf r}}_n, {\dot{\bf p}}_n, {{\bf r}}_n, {{\bf p}}_n, t_n)&#10;\end{array}&#10;\] &#10; &#10; &#10;\begin{itemize}&#10; \item Since we don't know in general the expression of the external forces/torques, computing the partial derivatives above is tricky, and it's typically done by numerical differencing&#10;&#10; \item This is for instance what happens in ADAMS for user defined forces and/or torques, when ADAMS does not have a priori knowledge about the expression of the forces and/or torques&#10;&#10; \item We will not pursue this further in ME751&#10;\end{itemize}&#10;&#10;\end{itemize}&#10; &#10;&#10;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12"/>
  <p:tag name="PICTUREFILESIZE" val="29930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bbm}&#10;\usepackage{amsmath}&#10;\usepackage[left=1.5cm,right=1.5cm]{geometry} &#10;\usepackage{color}&#10;\definecolor{MyDarkGreen}{rgb}{0,0.8,0}&#10;\definecolor{MyDarkBlue}{rgb}{0,0.2,0.8}&#10;\definecolor{MyDarkRed}{rgb}{0.8,0.05,0}&#10;\newcommand{\rrpp}{{{\bf r}_i},{{\bf r}_j},{{\bf p}_i},{{\bf p}_j}}&#10;\newcommand{\danaiL}{{{\bar{\bf a}}_i}}&#10;\newcommand{\danai}{{{{\bf a}}_i}}&#10;\newcommand{\danajL}{{{\bar{\bf a}}_j}}&#10;\newcommand{\danaj}{{{{\bf a}}_j}}&#10;\newcommand{\dansiP}{{{\bar{\bf s}}_i^P}}&#10;\newcommand{\dansjQ}{{{\bar{\bf s}}_j^Q}}&#10;\newcommand{\dandij}{{{{\bf d}}_{ij}}}&#10;\newcommand{\danpi}{{{{\bf p}}_{i}}}&#10;\newcommand{\danpj}{{{{\bf p}}_{j}}}&#10;&#10;\begin{document}&#10;&#10;&#10; &#10;&#10;\begin{itemize}&#10; \item {\color{MyDarkRed}IMPORTANT}: The discussion below concerns the computation of the partial derivative for {\color{MyDarkRed}one} body $i$ of the mechanical system.  Recall that one has to assemble the block diagonal matrix $[{{\bf J}}^{\bf p}{\ddot{\bf p}}]_{\bf p}$ from the derivative that we obtain on this slide.  &#10; &#10;\begin{itemize}&#10; \item In other words, you have to compute what we do in this slide $nb$ times, once for each body.  Only at that point will you be able to assemble, one block at a time, the diagonal block matrix $[{{\bf J}}^{\bf p}{\ddot{\bf p}}]_{\bf p}$ that is associated with the {\textit{entire}} mechanical system&#10;\end{itemize}&#10; &#10; &#10; \item First, note that for any arbitrary ${\bf b} \in {\mathbbm{R}}^4$, &#10; \[&#10; [{\bf G}({\bf p}) \cdot {\bf b}]_{\bf p}&#10; =&#10; -{\bf G}({\bf b}) &#10; \quad \Rightarrow \mbox{  (for  } {\bf b}= {\ddot{\bf p}} \mbox{)  } \quad \Rightarrow \quad &#10; [{\bf G}({\bf p}) \cdot {\ddot{\bf p}}]_{\bf p}&#10; =&#10; -{\bf G}({\ddot{\bf p}}) &#10; \]&#10;&#10; \item Next, introduce the matrix ${\bf T}$ that is obtained based on an arbitrary vector ${\bf a} \in {\mathbbm{R}}^3$ (see bottom of left column of the cheat sheet):&#10; \[&#10; {\bf T}({\bf a})&#10; =&#10; \left[ {&#10; \begin{array}{cc}&#10; 0 &amp; -{\bf a}^T \vspace{0.2cm} \\&#10; {\bf a} &amp; -{\tilde{\bf a}} &#10; \end{array}&#10; }\right]&#10; \]&#10; &#10; \item The noteworthy property of ${\bf T}({\bf a})$ is the following (it comes in relation to our old friend, matrix ${\bf G}({\bf p})$):&#10; \[&#10; {\bf G}^T({\bf p}) \cdot {\bf a} = {\bf T}({\bf a}) \cdot {\bf p} &#10; \]&#10; &#10; \item Finally, using the notation ${\bf a} = {\bar {\bf J}}{\bf G}({\bf p}){\ddot {\bf  p}}$ and applying the chain rule of differentiation, it follows that &#10; \[&#10; [{\bf J}^{\bf p}({\bf  p}) {\ddot {\bf  p}}]_{{\bf  p}}&#10; =&#10; [4 {\bf G}^T({\bf p}){\bar {\bf J}}{\bf G}({\bf p}){\ddot {\bf  p}}]_{{\bf  p}}&#10; =&#10; -4 {\bf G}^T({\bf p}){\bar {\bf J}}{\bf G}({\ddot {\bf  p}}) + 4 {\bf T}({\bf a})&#10; = 4\left( {\bf T}({\bf a}) - {\bf G}^T({\bf p}){\bar {\bf J}}{\bf G}({\ddot {\bf  p}}) \right)&#10; \]&#10;\end{itemize}&#10;&#10;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13"/>
  <p:tag name="PICTUREFILESIZE" val="30400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oindent Computing the partial derivative \\&#10;${{\bf J}}^{\bf p}_{\bf p}=[4{\bf G}^T{\bar{\bf J}}{\bf G}]_{\bf p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5"/>
  <p:tag name="PICTUREFILESIZE" val="1284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bbm}&#10;\usepackage{amsmath}&#10;\usepackage[left=2.cm,right=2.cm]{geometry} &#10;\usepackage{color}&#10;\definecolor{MyDarkGreen}{rgb}{0,0.8,0}&#10;\definecolor{MyDarkBlue}{rgb}{0,0.2,0.8}&#10;\definecolor{MyDarkRed}{rgb}{0.8,0.05,0}&#10;\newcommand{\rrpp}{{{\bf r}_i},{{\bf r}_j},{{\bf p}_i},{{\bf p}_j}}&#10;\newcommand{\danaiL}{{{\bar{\bf a}}_i}}&#10;\newcommand{\danai}{{{{\bf a}}_i}}&#10;\newcommand{\danajL}{{{\bar{\bf a}}_j}}&#10;\newcommand{\danaj}{{{{\bf a}}_j}}&#10;\newcommand{\dansiP}{{{\bar{\bf s}}_i^P}}&#10;\newcommand{\dansjQ}{{{\bar{\bf s}}_j^Q}}&#10;\newcommand{\dandij}{{{{\bf d}}_{ij}}}&#10;\newcommand{\danpi}{{{{\bf p}}_{i}}}&#10;\newcommand{\danpj}{{{{\bf p}}_{j}}}&#10;&#10;\begin{document}&#10;&#10;&#10; &#10;&#10;\begin{itemize}&#10; \item In what follows we'll focus on the following partial derivatives:&#10;\[&#10;[{\bf \Phi}_{\bf r}^T ({{\bf r}}_n, {{\bf p}}_n, t_n){\bf \lambda}_n]_{\bf r}&#10;\quad \quad \quad &#10;[{\bf \Phi}_{\bf r}^T ({{\bf r}}_n, {{\bf p}}_n, t_n){\bf \lambda}_n]_{\bf p}&#10;\quad \quad \quad &#10;[{\bf \Phi}_{\bf p}^T ({{\bf r}}_n, {{\bf p}}_n, t_n) {\bf \lambda}_n]_{\bf r}&#10;\quad \quad \quad &#10;[{\bf \Phi}_{\bf p}^T ({{\bf r}}_n, {{\bf p}}_n, t_n){\bf \lambda}_n]_{\bf p}&#10;\] &#10;&#10;&#10; \item Before diving in - two things will come in handy&#10; &#10;\begin{itemize}&#10; \item First, recall that &#10;\[&#10;{\bf d}_{ij} = {\bf r}_j + {\bf A}_j {\bar {\bf s}}^Q_j -  {\bf r}_i - {\bf A}_i {\bar {\bf s}}^P_i &#10;= {\bf r}_j + {{\bf s}}^Q_j -  {\bf r}_i - {{\bf s}}^P_i &#10;\]&#10;&#10;&#10;\begin{itemize}&#10;  \item It follows that&#10;\[&#10;\begin{array}{*{30}{c}}&#10; [ {\bf d}_{ij} ]_{\rrpp}&#10;  &amp; = &amp; &#10;  [&#10;   -{\bf I}_3 &amp; &amp; {\bf I}_3 &amp; &amp;  - {\bf B}( {\bf p}_i, {\bar {\bf s}}_i^P ) &amp; &amp; {\bf B}( {\bf p}_j, {\bar {\bf s}}_j^Q ) &#10;  ]&#10; \end{array}&#10;\]&#10; \end{itemize}&#10;&#10;\bigskip&#10;&#10;\item Second, a helper matrix ${\bf K}$ will be introduced (see cheat sheet provided a while ago).  It is defined in conjunction with the partial derivative of the matrix ${\bf B}({\bf p}, \bar {\bf a})$, which itself is the partial derivative of ${\bf A}{\bar {\bf a}}$&#10;\begin{itemize}&#10; \item Specifically, for an arbitrary vector ${\bf b}\in {\mathbbm{R}}^3$, &#10;\[&#10;{\bf K}({\bar {\bf a}, {\bf b}}) \equiv \frac{\partial \left[{\bf B}^T({\bf p}, {\bar {\bf a}})\cdot {\bf b}\right]}{\partial {\bf p}}&#10;=&#10;2  \left[{&#10;\begin{array}{cc}&#10;{\bar {\bf a}}^T {\bf b} &amp; {\bar {\bf a}}^T {\tilde {\bf b}} \vspace{0.3cm} \\&#10;{\tilde {\bar {\bf a}}} {\bf b} &amp; {\bar {\bf a}} {\bf b}^T + {\bf b} {\bar {\bf a}}^T - {\bar {\bf a}}^T {\bf b} \cdot {\bf I}_{3 \times 3}&#10;\end{array}&#10;}\right]_{4 \times 4}&#10;\]&#10;\end{itemize}&#10;\end{itemize}&#10;\end{itemize}&#10;&#10;&#10;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21812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bbm}&#10;\usepackage{amsmath}&#10;\usepackage[left=1.5cm,right=1.5cm]{geometry} &#10;\usepackage{color}&#10;\definecolor{MyDarkGreen}{rgb}{0,0.8,0}&#10;\definecolor{MyDarkBlue}{rgb}{0,0.2,0.8}&#10;\definecolor{MyDarkRed}{rgb}{0.8,0.05,0}&#10;\newcommand{\rrpp}{{{\bf r}_i},{{\bf r}_j},{{\bf p}_i},{{\bf p}_j}}&#10;\newcommand{\danaiL}{{{\bar{\bf a}}_i}}&#10;\newcommand{\danai}{{{{\bf a}}_i}}&#10;\newcommand{\danajL}{{{\bar{\bf a}}_j}}&#10;\newcommand{\danaj}{{{{\bf a}}_j}}&#10;\newcommand{\dansiP}{{{\bar{\bf s}}_i^P}}&#10;\newcommand{\dansjQ}{{{\bar{\bf s}}_j^Q}}&#10;\newcommand{\dandij}{{{{\bf d}}_{ij}}}&#10;\newcommand{\danpi}{{{{\bf p}}_{i}}}&#10;\newcommand{\danpj}{{{{\bf p}}_{j}}}&#10;&#10;\begin{document}&#10;&#10;&#10; &#10;&#10;&#10;\begin{itemize}&#10; \item First, recall that &#10;\[&#10;{\Phi ^{DP1}}(i,{\bar {\bf a}}_i,j,{\bar {\bf a}}_j, f(t)) &#10;=&#10;{{\bar {\bf a}}_i}^T {\bf A}^T_i  {\bf A}_j {\bar {\bf a}}_j - f(t)&#10;=&#10;{{{\bf a}}_i}^T {{\bf a}}_j - f(t)&#10;=&#10;0&#10;\]&#10;&#10;\item Next, recall that &#10;\[&#10;\begin{array}{*{30}{c}}&#10; {{\Phi^{DP1}_{\rrpp}}}&#10; &amp; = &amp; &#10; [ {\bf 0}_{1\times 3} &amp; &amp;  {\bf 0}_{1\times 3} &amp; &amp; {\bf a}_{j}^T {\bf B} \left( {\bf p}_{i}, {\bar {\bf a}}_i \right) &amp; &amp; {\bf a}_{i}^T {\bf B} \left( {\bf p}_{j}, {\bar {\bf a}}_j \right)] &#10;\end{array}&#10;\]&#10;&#10; \item Therefore,  for a given scalar value $\lambda$ (this will be Lagrange Multiplier, available to you)&#10;\[&#10;({\Phi^{DP1}_{\rrpp}})^T \lambda&#10;=&#10;\lambda \left[ {&#10;\begin{array}{c}&#10;{\bf 0}_{3\times 1} \vspace{0.2cm} \\&#10;{\bf 0}_{3\times 1} \vspace{0.2cm} \\&#10; {\bf B}^T \left( {\bf p}_{i}, {\bar {\bf a}}_i \right){\bf a}_{j} \vspace{0.2cm} \\&#10; {\bf B}^T \left( {\bf p}_{j}, {\bar {\bf a}}_j \right){\bf a}_{i}&#10;\end{array}&#10;} \right]&#10;\]&#10;&#10; \item It follows that the sensitivity of the reaction force with respect to the generalized coordinates is obtained as &#10; \[&#10;[({\Phi^{DP1}_{\rrpp}})^T \lambda]_{\rrpp} &#10;=&#10;\lambda&#10;\left[ {&#10;\begin{array}{cccc}&#10;{\bf 0}_{3 \times 3} &amp; {\bf 0}_{3 \times 3}  &amp; {\bf 0}_{3 \times 4}  &amp; {\bf 0}_{3 \times 4} \vspace{0.4cm} \\&#10;{\bf 0}_{3 \times 3} &amp; {\bf 0}_{3 \times 3}  &amp; {\bf 0}_{3 \times 4}  &amp; {\bf 0}_{3 \times 4} \vspace{0.4cm} \\&#10;{\bf 0}_{4 \times 3} &amp; {\bf 0}_{4 \times 3} &amp; {\bf K}(\danaiL, \danaj) &amp; {\bf B}^T(\danpi, \danaiL){\bf B}(\danpj, \danajL) \vspace{0.4cm} \\&#10;{\bf 0}_{4 \times 3} &amp; {\bf 0}_{4 \times 3} &amp; {\bf B}^T(\danpj, \danajL){\bf B}(\danpi, \danaiL) &amp; {\bf K}(\danajL, \danai) &#10;\end{array}&#10;} \right]&#10;\]&#10;\end{itemize}&#10;&#10;&#10;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81"/>
  <p:tag name="PICTUREFILESIZE" val="22771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bbm}&#10;\usepackage{amsmath}&#10;\usepackage[left=1.5cm,right=1.5cm]{geometry} &#10;\usepackage{color}&#10;\definecolor{MyDarkGreen}{rgb}{0,0.8,0}&#10;\definecolor{MyDarkBlue}{rgb}{0,0.2,0.8}&#10;\definecolor{MyDarkRed}{rgb}{0.8,0.05,0}&#10;\newcommand{\rrpp}{{{\bf r}_i},{{\bf r}_j},{{\bf p}_i},{{\bf p}_j}}&#10;\newcommand{\danaiL}{{{\bar{\bf a}}_i}}&#10;\newcommand{\danai}{{{{\bf a}}_i}}&#10;\newcommand{\danajL}{{{\bar{\bf a}}_j}}&#10;\newcommand{\danaj}{{{{\bf a}}_j}}&#10;\newcommand{\dansiP}{{{\bar{\bf s}}_i^P}}&#10;\newcommand{\dansjQ}{{{\bar{\bf s}}_j^Q}}&#10;\newcommand{\dandij}{{{{\bf d}}_{ij}}}&#10;\newcommand{\danpi}{{{{\bf p}}_{i}}}&#10;\newcommand{\danpj}{{{{\bf p}}_{j}}}&#10;&#10;\begin{document}&#10;&#10;&#10; &#10;&#10;&#10;&#10;\begin{itemize}&#10; \item First, recall that &#10;\[&#10;{\Phi ^{DP2}}(i,{\bar {\bf a}}_i,{\bar {\bf s}}^P_i,j,{\bar {\bf s}}^Q_j, f(t)) &#10;=&#10;{{\bar {\bf a}}_i}^T {\bf A}^T_i  {\bf d}_{ij}  - f(t)&#10;= {{{\bf a}}_i}^T{\bf d}_{ij} - f(t)&#10;=&#10;0&#10;\]&#10;&#10;&#10;\item Next, recall that&#10;\[\begin{array}{lll}&#10; {\Phi}_{\rrpp}^{DP2} \left( {\bf a}_i,{\bf d}_{ij} \right) &amp; = &amp; {\bf a}_i^T ( {\bf d}_{ij} )_{\rrpp} + {\bf d}_{ij}^T ( {\bf a}_i )_{\rrpp} \vspace{0.8cm} \\ &#10;  &amp; = &amp; [ \begin{array}{ccccccc}&#10;    - {\bf a}_i^T &amp; &amp; {\bf a}_i^T &amp; &amp; {\bf d}_{ij}^T {\bf B}({\bf p}_i, {\bar {\bf a}}_i) - {\bf a}_i^T {\bf B}({\bf p}_i, {\bar {\bf s}}_i^P) &amp; &amp; {\bf a}_i^T {\bf B}({\bf p}_j, {\bar {\bf s}}_j^Q)  &#10;\end{array} ] &#10; \end{array}\]&#10; &#10; \item Therefore,  for a given scalar value $\lambda$ (this will be Lagrange Multiplier, available to you)&#10; \[&#10;({\Phi^{DP2}_{\rrpp}})^T \lambda&#10;=&#10;\lambda \left[ {&#10;\begin{array}{c}&#10;- {\bf a}_i \vspace{0.2cm} \\&#10;  {\bf a}_i \vspace{0.2cm} \\&#10; {\bf B}^T({\bf p}_i, {\bar {\bf a}}_i) {\bf d}_{ij} - {\bf B}^T({\bf p}_i, {\bar {\bf s}}_i^P) {\bf a}_i \vspace{0.2cm} \\&#10;  {\bf B}^T({\bf p}_j, {\bar {\bf s}}_j^Q) {\bf a}_i&#10;\end{array}&#10;} \right]&#10;\] &#10;&#10; \item It follows that the sensitivity of the reaction force with respect to the generalized coordinates is obtained as &#10; \[&#10;[({\Phi^{DP2}_{\rrpp}})^T \lambda]_{\rrpp} &#10;=&#10;\lambda&#10;\left[ {&#10;\begin{array}{cccc}&#10;{\bf 0}_{3 \times 3} &amp; {\bf 0}_{3 \times 3}  &amp; -{\bf B}(\danpi, \danaiL)  &amp; {\bf 0}_{3 \times 4} \vspace{0.4cm} \\&#10;{\bf 0}_{3 \times 3} &amp; {\bf 0}_{3 \times 3}  &amp; {\bf B}(\danpi, \danaiL)  &amp; {\bf 0}_{3 \times 4} \vspace{0.4cm} \\&#10;-{\bf B}^T(\danpi, \danaiL) &amp; {\bf B}^T(\danpi, \danaiL) &amp; {\bf X} &amp; {\bf B}^T(\danpi, \danaiL){\bf B}(\danpj, \dansjQ) \vspace{0.4cm} \\&#10;{\bf 0}_{4 \times 3} &amp; {\bf 0}_{4 \times 3} &amp; {\bf B}^T(\danpj, \dansjQ){\bf B}(\danpi, \danaiL) &amp; {\bf K}(\dansjQ, \danai) &#10;\end{array}&#10;} \right]&#10;\]&#10; &#10; \item Notation used: matrix ${\bf X}$ above stands for &#10; \[&#10; {\bf X}&#10; \equiv&#10; {\bf K}(\danaiL,\dandij) - {\bf K}(\dansiP,\danai) &#10; - &#10; {\bf B}^T(\danpi, \danaiL){\bf B}(\danpi, \dansiP)&#10; -&#10; {\bf B}^T(\danpi, \dansiP){\bf B}(\danpi, \danaiL)&#10; \]&#10;&#10;\end{itemize}&#10;&#10;&#10;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86"/>
  <p:tag name="PICTUREFILESIZE" val="3193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bbm}&#10;\usepackage{amsmath}&#10;\usepackage[left=1.5cm,right=1.5cm]{geometry} &#10;\usepackage{color}&#10;\definecolor{MyDarkGreen}{rgb}{0,0.8,0}&#10;\definecolor{MyDarkBlue}{rgb}{0,0.2,0.8}&#10;\definecolor{MyDarkRed}{rgb}{0.8,0.05,0}&#10;\newcommand{\rrpp}{{{\bf r}_i},{{\bf r}_j},{{\bf p}_i},{{\bf p}_j}}&#10;\newcommand{\danaiL}{{{\bar{\bf a}}_i}}&#10;\newcommand{\danai}{{{{\bf a}}_i}}&#10;\newcommand{\danajL}{{{\bar{\bf a}}_j}}&#10;\newcommand{\danaj}{{{{\bf a}}_j}}&#10;\newcommand{\dansiP}{{{\bar{\bf s}}_i^P}}&#10;\newcommand{\dansjQ}{{{\bar{\bf s}}_j^Q}}&#10;\newcommand{\dandij}{{{{\bf d}}_{ij}}}&#10;\newcommand{\danpi}{{{{\bf p}}_{i}}}&#10;\newcommand{\danpj}{{{{\bf p}}_{j}}}&#10;&#10;\begin{document}&#10;&#10;&#10; &#10;&#10;&#10;&#10;&#10;\begin{itemize}&#10; \item First, recall that the GCon-D assumes the expression&#10;\[&#10;\begin{array}{rcl}&#10;{\Phi ^{D}}(i,{\bar {\bf s}}^P_i,j,{\bar {\bf s}}^Q_j, f(t)) &#10;&amp; = &amp;&#10;{\bf d}_{ij}^T {\bf d}_{ij} - f(t) \vspace{0.3cm} &#10;=&#10;0&#10;\end{array}&#10;\]&#10;&#10;\item Next, recall that &#10;\[&#10;\begin{array}{ccl}&#10; {\Phi}_{\rrpp}^{D} &amp; = &amp; ( {\bf d}_{ij}^T {\bf d}_{ij})_{\rrpp}  = 2 {\bf d}_{ij}^T [{\bf d}_{ij}]_{\rrpp} \vspace{0.8cm} \\ &#10;  &amp; = &amp; [ \begin{array}{ccccccc}&#10;    - 2{\bf d}_{ij}^T &amp; &amp; 2{\bf d}_{ij}^T  &amp; &amp; -2{\bf d}_{ij}^T {\bf B}({\bf p}_i, {\bar {\bf s}}_i^P)&amp; &amp; 2{\bf d}_{ij}^T {\bf B}({\bf p}_j, {\bar {\bf s}}_j^Q)  &#10;\end{array} ] &#10;&#10;\end{array}&#10;\]&#10;&#10; \item Therefore, for a given scalar value $\lambda$ (this will be Lagrange Multiplier, available to you)&#10; \[&#10;\quad \Rightarrow \quad &#10;({\Phi^{D}_{\rrpp}})^T \lambda&#10;=&#10;2 \lambda \left[ {&#10;\begin{array}{c}&#10;- {\bf d}_{ij} \vspace{0.2cm} \\&#10;  {\bf d}_{ij} \vspace{0.2cm} \\&#10; -{\bf B}^T({\bf p}_i, {\bar {\bf s}}_i^P) {\bf d}_{ij} \vspace{0.2cm} \\&#10;  {\bf B}^T({\bf p}_j, {\bar {\bf s}}_j^Q) {\bf d}_{ij}&#10;\end{array}&#10;} \right]&#10;\] &#10;&#10; \item It follows that the sensitivity of the reaction force with respect to the generalized coordinates is obtained as &#10; \[&#10;[({\Phi^{D}_{\rrpp}})^T \lambda]_{\rrpp} &#10;=&#10;2 \lambda&#10;\left[ {&#10;\begin{array}{cccc}&#10;{\bf I}_{3 \times 3} &amp; -{\bf I}_{3 \times 3}  &amp; {\bf B}(\danpi, \dansiP)  &amp; -{\bf B}(\danpj, \dansjQ) \vspace{0.4cm} \\&#10;-{\bf I}_{3 \times 3} &amp; {\bf I}_{3 \times 3}  &amp; -{\bf B}(\danpi, \dansiP)  &amp; {\bf B}(\danpj, \dansjQ) \vspace{0.4cm} \\&#10;{\bf B}^T(\danpi, \dansiP) &amp; -{\bf B}^T(\danpi, \dansiP) &amp; {\bf X} &amp; -{\bf B}^T(\danpi, \dansiP){\bf B}(\danpj, \dansjQ) \vspace{0.4cm} \\&#10;-{\bf B}^T(\danpj, \dansjQ) &amp; {\bf B}^T(\danpj, \dansjQ) &amp; -{\bf B}^T(\danpj, \dansjQ){\bf B}(\danpi, \dansiP) &amp; {\bf Y} &#10;\end{array}&#10;} \right]&#10;\]&#10;&#10; \item Notation used: matrix ${\bf X}$ above stands for &#10; \[&#10; {\bf X}&#10; \equiv&#10; -{\bf K}(\dansiP, \dandij) + {\bf B}^T(\danpi, \dansiP){\bf B}(\danpi, \dansiP)&#10; \quad \quad \quad &#10; {\bf Y}&#10; \equiv&#10; {\bf K}(\dansjQ, \dandij) + {\bf B}^T(\danpj, \dansjQ){\bf B}(\danpj, \dansjQ)&#10; \]&#10;&#10;\end{itemize}&#10;&#10;&#10;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05"/>
  <p:tag name="PICTUREFILESIZE" val="342746"/>
</p:tagLst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107150</TotalTime>
  <Words>617</Words>
  <Application>Microsoft Office PowerPoint</Application>
  <PresentationFormat>On-screen Show (4:3)</PresentationFormat>
  <Paragraphs>106</Paragraphs>
  <Slides>17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Wingdings</vt:lpstr>
      <vt:lpstr>Tahoma</vt:lpstr>
      <vt:lpstr>CMSY10ORIG</vt:lpstr>
      <vt:lpstr>CMR10</vt:lpstr>
      <vt:lpstr>CMBX10</vt:lpstr>
      <vt:lpstr>CMR7</vt:lpstr>
      <vt:lpstr>CMMI10</vt:lpstr>
      <vt:lpstr>Network</vt:lpstr>
      <vt:lpstr>Visio</vt:lpstr>
      <vt:lpstr>ME751  Advanced Computational Multibody Dynamics</vt:lpstr>
      <vt:lpstr>Before we get started…</vt:lpstr>
      <vt:lpstr>The Newton-Raphson and Modified-Newton Iteration Matrix [Step 3, Details of the Details]</vt:lpstr>
      <vt:lpstr>Slide 4</vt:lpstr>
      <vt:lpstr>Computing the Partial Derivatives of the Reaction Forces</vt:lpstr>
      <vt:lpstr>The GCon-DP1 Case</vt:lpstr>
      <vt:lpstr>The GCon-DP2 Case</vt:lpstr>
      <vt:lpstr>The GCon-D Case</vt:lpstr>
      <vt:lpstr>The GCon-CD Case</vt:lpstr>
      <vt:lpstr>The Multibody Dynamics Problem: Putting Things in Perspective…</vt:lpstr>
      <vt:lpstr>The Dynamics Analysis Problem: Prescribing Initial Conditions</vt:lpstr>
      <vt:lpstr>Initial Conditions [Cntd.]</vt:lpstr>
      <vt:lpstr>Solving the Dynamics Problem: The Flow Chart</vt:lpstr>
      <vt:lpstr>End: The Dynamics Analysis Problem  Begin: Handling Friction and Contact in Multibody Dynamics</vt:lpstr>
      <vt:lpstr>Handling Frictional Contact</vt:lpstr>
      <vt:lpstr>Dealing with Friction and Contact in ME751 </vt:lpstr>
      <vt:lpstr>General Comments, DEM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negrut</dc:creator>
  <cp:lastModifiedBy>negrut</cp:lastModifiedBy>
  <cp:revision>1150</cp:revision>
  <cp:lastPrinted>1601-01-01T00:00:00Z</cp:lastPrinted>
  <dcterms:created xsi:type="dcterms:W3CDTF">1601-01-01T00:00:00Z</dcterms:created>
  <dcterms:modified xsi:type="dcterms:W3CDTF">2010-04-22T20:46:41Z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