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1370" r:id="rId2"/>
    <p:sldId id="1371" r:id="rId3"/>
    <p:sldId id="1456" r:id="rId4"/>
    <p:sldId id="1463" r:id="rId5"/>
    <p:sldId id="1468" r:id="rId6"/>
    <p:sldId id="1414" r:id="rId7"/>
    <p:sldId id="1458" r:id="rId8"/>
    <p:sldId id="1417" r:id="rId9"/>
    <p:sldId id="1418" r:id="rId10"/>
    <p:sldId id="1419" r:id="rId11"/>
    <p:sldId id="1451" r:id="rId12"/>
    <p:sldId id="1428" r:id="rId13"/>
    <p:sldId id="1430" r:id="rId14"/>
    <p:sldId id="1431" r:id="rId15"/>
    <p:sldId id="1459" r:id="rId16"/>
    <p:sldId id="1460" r:id="rId17"/>
    <p:sldId id="1466" r:id="rId18"/>
    <p:sldId id="1469" r:id="rId19"/>
    <p:sldId id="1465" r:id="rId20"/>
    <p:sldId id="1473" r:id="rId21"/>
    <p:sldId id="1474" r:id="rId22"/>
    <p:sldId id="1475" r:id="rId23"/>
    <p:sldId id="1472" r:id="rId24"/>
    <p:sldId id="1476" r:id="rId25"/>
    <p:sldId id="1477" r:id="rId26"/>
    <p:sldId id="1479" r:id="rId27"/>
    <p:sldId id="1478" r:id="rId28"/>
    <p:sldId id="1480" r:id="rId29"/>
    <p:sldId id="1486" r:id="rId30"/>
  </p:sldIdLst>
  <p:sldSz cx="9144000" cy="6858000" type="screen4x3"/>
  <p:notesSz cx="6858000" cy="9296400"/>
  <p:embeddedFontLst>
    <p:embeddedFont>
      <p:font typeface="Tahoma" pitchFamily="34" charset="0"/>
      <p:regular r:id="rId33"/>
      <p:bold r:id="rId34"/>
    </p:embeddedFont>
    <p:embeddedFont>
      <p:font typeface="CMSY10ORIG" pitchFamily="34" charset="0"/>
      <p:regular r:id="rId35"/>
    </p:embeddedFont>
    <p:embeddedFont>
      <p:font typeface="CMR10" pitchFamily="34" charset="0"/>
      <p:regular r:id="rId36"/>
    </p:embeddedFont>
    <p:embeddedFont>
      <p:font typeface="CMBX10" pitchFamily="34" charset="0"/>
      <p:regular r:id="rId37"/>
    </p:embeddedFont>
    <p:embeddedFont>
      <p:font typeface="CMR7" pitchFamily="34" charset="0"/>
      <p:regular r:id="rId38"/>
    </p:embeddedFont>
    <p:embeddedFont>
      <p:font typeface="CMMI10" pitchFamily="34" charset="0"/>
      <p:regular r:id="rId39"/>
    </p:embeddedFont>
    <p:embeddedFont>
      <p:font typeface="cmsy10" pitchFamily="34" charset="0"/>
      <p:regular r:id="rId40"/>
    </p:embeddedFont>
  </p:embeddedFontLst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  <p:cmAuthor id="1" name="negrut" initials="n" lastIdx="8" clrIdx="1"/>
  <p:cmAuthor id="2" name="Dan Negrut" initials="D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0"/>
    <a:srgbClr val="FF9900"/>
    <a:srgbClr val="FFCC81"/>
    <a:srgbClr val="A7BCFF"/>
    <a:srgbClr val="566AFC"/>
    <a:srgbClr val="0000FF"/>
    <a:srgbClr val="FF8181"/>
    <a:srgbClr val="99CCFF"/>
    <a:srgbClr val="FF6600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656" autoAdjust="0"/>
  </p:normalViewPr>
  <p:slideViewPr>
    <p:cSldViewPr>
      <p:cViewPr varScale="1">
        <p:scale>
          <a:sx n="114" d="100"/>
          <a:sy n="114" d="100"/>
        </p:scale>
        <p:origin x="-9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9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2" y="4416429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72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9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726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8200" cy="34861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7" y="4416425"/>
            <a:ext cx="5485158" cy="4184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5986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Discussion of Friction and Contact Forces</a:t>
            </a:r>
          </a:p>
          <a:p>
            <a:pPr eaLnBrk="1" hangingPunct="1"/>
            <a:r>
              <a:rPr lang="en-US" sz="2000" dirty="0" smtClean="0"/>
              <a:t>Wrap Up, DEM</a:t>
            </a:r>
          </a:p>
          <a:p>
            <a:pPr eaLnBrk="1" hangingPunct="1"/>
            <a:r>
              <a:rPr lang="en-US" sz="2000" dirty="0" smtClean="0"/>
              <a:t>Start DVI Methods</a:t>
            </a:r>
          </a:p>
          <a:p>
            <a:pPr eaLnBrk="1" hangingPunct="1"/>
            <a:r>
              <a:rPr lang="en-US" sz="1600" dirty="0" smtClean="0"/>
              <a:t>April 15,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6105436"/>
            <a:ext cx="4191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“If I wasn't Bob Dylan, I'd probably think that Bob Dylan has a lot of answers myself.” </a:t>
            </a:r>
            <a:br>
              <a:rPr lang="en-US" sz="1100" dirty="0" smtClean="0"/>
            </a:br>
            <a:r>
              <a:rPr lang="en-US" sz="1100" dirty="0" smtClean="0"/>
              <a:t>Bob Dylan</a:t>
            </a:r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CMSY10ORIG"/>
              </a:rPr>
              <a:t>A</a:t>
            </a:r>
            <a:r>
              <a:rPr lang="en-US" dirty="0" smtClean="0">
                <a:latin typeface="CMR10"/>
              </a:rPr>
              <a:t>A</a:t>
            </a:r>
            <a:r>
              <a:rPr lang="en-US" dirty="0" smtClean="0">
                <a:latin typeface="CMBX10"/>
              </a:rPr>
              <a:t>A</a:t>
            </a:r>
            <a:r>
              <a:rPr lang="en-US" dirty="0" smtClean="0">
                <a:latin typeface="CMR7"/>
              </a:rPr>
              <a:t>A</a:t>
            </a:r>
            <a:r>
              <a:rPr lang="en-US" dirty="0" smtClean="0">
                <a:latin typeface="CMMI10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731838"/>
          </a:xfrm>
        </p:spPr>
        <p:txBody>
          <a:bodyPr/>
          <a:lstStyle/>
          <a:p>
            <a:r>
              <a:rPr lang="en-US" sz="3200" dirty="0" smtClean="0"/>
              <a:t>Gravity-driven Dense Granular Flows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57114" y="1441356"/>
            <a:ext cx="8277697" cy="5188561"/>
          </a:xfrm>
          <a:prstGeom prst="rect">
            <a:avLst/>
          </a:prstGeom>
          <a:noFill/>
          <a:ln/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Radial and axial segregation of granular matter in a rotating cylinder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D. C. </a:t>
            </a:r>
            <a:r>
              <a:rPr lang="en-US" dirty="0" err="1" smtClean="0"/>
              <a:t>Rapaport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43800" cy="8080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D. C. </a:t>
            </a:r>
            <a:r>
              <a:rPr lang="en-US" dirty="0" err="1" smtClean="0"/>
              <a:t>Rapaport</a:t>
            </a:r>
            <a:r>
              <a:rPr lang="en-US" dirty="0" smtClean="0"/>
              <a:t>, Radial and axial segregation of granular matter in a rotating cylinder: A simulation study, Physical Review E, 75 (2007), pp. 031301.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Uses same DEM concept, yet the way the forces (normal and tangential) are calculated is different</a:t>
            </a:r>
          </a:p>
          <a:p>
            <a:pPr lvl="1" eaLnBrk="1" hangingPunct="1"/>
            <a:r>
              <a:rPr lang="en-US" dirty="0" smtClean="0"/>
              <a:t>Goes to say that there is no one way of computing them, tweaking usually involved in the process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cylinder contains mixture of granular particles of two different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53340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Normal Force Model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648200" y="1981200"/>
          <a:ext cx="4281487" cy="3125787"/>
        </p:xfrm>
        <a:graphic>
          <a:graphicData uri="http://schemas.openxmlformats.org/presentationml/2006/ole">
            <p:oleObj spid="_x0000_s9220" name="Visio" r:id="rId5" imgW="4280797" imgH="3126362" progId="Visio.Drawing.11">
              <p:embed/>
            </p:oleObj>
          </a:graphicData>
        </a:graphic>
      </p:graphicFrame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2004" y="990600"/>
            <a:ext cx="4428802" cy="5453332"/>
          </a:xfrm>
          <a:prstGeom prst="rect">
            <a:avLst/>
          </a:prstGeom>
          <a:noFill/>
          <a:ln/>
          <a:effectLst/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Tangential Force Model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33400" y="1884503"/>
            <a:ext cx="8173736" cy="4821097"/>
          </a:xfrm>
          <a:prstGeom prst="rect">
            <a:avLst/>
          </a:prstGeom>
          <a:noFill/>
          <a:ln/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Remarks, DEM</a:t>
            </a:r>
            <a:br>
              <a:rPr lang="en-US" dirty="0" smtClean="0"/>
            </a:br>
            <a:r>
              <a:rPr lang="en-US" dirty="0" smtClean="0"/>
              <a:t>The Good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4063"/>
            <a:ext cx="8229600" cy="4148137"/>
          </a:xfrm>
        </p:spPr>
        <p:txBody>
          <a:bodyPr/>
          <a:lstStyle/>
          <a:p>
            <a:r>
              <a:rPr lang="en-US" dirty="0" smtClean="0"/>
              <a:t>The approach is very straight forward to implement </a:t>
            </a:r>
          </a:p>
          <a:p>
            <a:endParaRPr lang="en-US" dirty="0" smtClean="0"/>
          </a:p>
          <a:p>
            <a:r>
              <a:rPr lang="en-US" dirty="0" smtClean="0"/>
              <a:t>The approach can be integrated easily in the computational framework discussed in ME751</a:t>
            </a:r>
          </a:p>
          <a:p>
            <a:pPr lvl="1"/>
            <a:r>
              <a:rPr lang="en-US" dirty="0" smtClean="0"/>
              <a:t>If interested, Martin has a DEM code both in MATLAB and C that you can use to augment your SimEngine3D</a:t>
            </a:r>
          </a:p>
          <a:p>
            <a:endParaRPr lang="en-US" dirty="0" smtClean="0"/>
          </a:p>
          <a:p>
            <a:r>
              <a:rPr lang="en-US" dirty="0" smtClean="0"/>
              <a:t>Solution method is embarrassingly parallel </a:t>
            </a:r>
          </a:p>
          <a:p>
            <a:pPr lvl="1"/>
            <a:r>
              <a:rPr lang="en-US" dirty="0" smtClean="0"/>
              <a:t>First, on a per-contact basis, compute the frictional contact force</a:t>
            </a:r>
          </a:p>
          <a:p>
            <a:pPr lvl="1"/>
            <a:r>
              <a:rPr lang="en-US" dirty="0" smtClean="0"/>
              <a:t>Second, on a per-body basis, sum up the forces, apply Newton-Euler equations of motion, and do straight numerical integration using an explicit method, say </a:t>
            </a:r>
            <a:r>
              <a:rPr lang="en-US" dirty="0" err="1" smtClean="0"/>
              <a:t>Verlet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Remarks, DEM</a:t>
            </a:r>
            <a:br>
              <a:rPr lang="en-US" dirty="0" smtClean="0"/>
            </a:br>
            <a:r>
              <a:rPr lang="en-US" dirty="0" smtClean="0"/>
              <a:t>The Bad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9138"/>
            <a:ext cx="8839200" cy="4411662"/>
          </a:xfrm>
        </p:spPr>
        <p:txBody>
          <a:bodyPr/>
          <a:lstStyle/>
          <a:p>
            <a:r>
              <a:rPr lang="en-US" dirty="0" smtClean="0"/>
              <a:t>The approach requires very small integration step-sizes h to maintain stability and accuracy</a:t>
            </a:r>
          </a:p>
          <a:p>
            <a:pPr lvl="1"/>
            <a:r>
              <a:rPr lang="en-US" dirty="0" smtClean="0"/>
              <a:t>This is a fallout of the rigid body assumption that we are working with</a:t>
            </a:r>
          </a:p>
          <a:p>
            <a:endParaRPr lang="en-US" dirty="0" smtClean="0"/>
          </a:p>
          <a:p>
            <a:r>
              <a:rPr lang="en-US" dirty="0" smtClean="0"/>
              <a:t>You want to prevent body interpenetration, stiff springs take care of this</a:t>
            </a:r>
          </a:p>
          <a:p>
            <a:pPr lvl="1"/>
            <a:r>
              <a:rPr lang="en-US" dirty="0" smtClean="0"/>
              <a:t>Stiff springs lead to high transients, numerical integration stability considerations limit step sizes based on the value of the stiffness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Hertzian</a:t>
            </a:r>
            <a:r>
              <a:rPr lang="en-US" dirty="0" smtClean="0"/>
              <a:t> models, stiffness (SI units) is of the order </a:t>
            </a:r>
            <a:r>
              <a:rPr lang="en-US" dirty="0" smtClean="0">
                <a:latin typeface="Arial"/>
              </a:rPr>
              <a:t>k=10</a:t>
            </a:r>
            <a:r>
              <a:rPr lang="en-US" baseline="30000" dirty="0" smtClean="0">
                <a:latin typeface="Arial"/>
              </a:rPr>
              <a:t>12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step sizes of the order </a:t>
            </a:r>
            <a:r>
              <a:rPr lang="en-US" dirty="0" smtClean="0">
                <a:latin typeface="Arial"/>
              </a:rPr>
              <a:t>h=1/k</a:t>
            </a:r>
            <a:r>
              <a:rPr lang="en-US" baseline="30000" dirty="0" smtClean="0">
                <a:latin typeface="Arial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¼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h=10</a:t>
            </a:r>
            <a:r>
              <a:rPr lang="en-US" baseline="30000" dirty="0" smtClean="0">
                <a:latin typeface="Arial"/>
              </a:rPr>
              <a:t>-6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Takes forever to finish simulation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Because of stiff springs, you see a lot of artificial bounciness in the bodies</a:t>
            </a:r>
          </a:p>
          <a:p>
            <a:pPr lvl="1"/>
            <a:r>
              <a:rPr lang="en-US" dirty="0" smtClean="0"/>
              <a:t>The system never settles, you continuously have some “noise” in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808038"/>
          </a:xfrm>
        </p:spPr>
        <p:txBody>
          <a:bodyPr/>
          <a:lstStyle/>
          <a:p>
            <a:r>
              <a:rPr lang="en-US" dirty="0" smtClean="0"/>
              <a:t>DEM, 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338"/>
            <a:ext cx="8229600" cy="4411662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[1]	D. </a:t>
            </a:r>
            <a:r>
              <a:rPr lang="en-US" sz="1400" dirty="0" err="1" smtClean="0"/>
              <a:t>Ertas</a:t>
            </a:r>
            <a:r>
              <a:rPr lang="en-US" sz="1400" dirty="0" smtClean="0"/>
              <a:t>, G. </a:t>
            </a:r>
            <a:r>
              <a:rPr lang="en-US" sz="1400" dirty="0" err="1" smtClean="0"/>
              <a:t>Grest</a:t>
            </a:r>
            <a:r>
              <a:rPr lang="en-US" sz="1400" dirty="0" smtClean="0"/>
              <a:t>, T. Halsey, D. Levine and L. </a:t>
            </a:r>
            <a:r>
              <a:rPr lang="en-US" sz="1400" dirty="0" err="1" smtClean="0"/>
              <a:t>Silbert</a:t>
            </a:r>
            <a:r>
              <a:rPr lang="en-US" sz="1400" dirty="0" smtClean="0"/>
              <a:t>, </a:t>
            </a:r>
            <a:r>
              <a:rPr lang="en-US" sz="1400" i="1" dirty="0" smtClean="0"/>
              <a:t>Gravity-driven dense granular flows</a:t>
            </a:r>
            <a:r>
              <a:rPr lang="en-US" sz="1400" dirty="0" smtClean="0"/>
              <a:t>, EPL (</a:t>
            </a:r>
            <a:r>
              <a:rPr lang="en-US" sz="1400" dirty="0" err="1" smtClean="0"/>
              <a:t>Europhysics</a:t>
            </a:r>
            <a:r>
              <a:rPr lang="en-US" sz="1400" dirty="0" smtClean="0"/>
              <a:t> Letters), 56 (2001), pp. 214-220.</a:t>
            </a:r>
          </a:p>
          <a:p>
            <a:pPr>
              <a:buNone/>
            </a:pPr>
            <a:r>
              <a:rPr lang="en-US" sz="1400" dirty="0" smtClean="0"/>
              <a:t>[2]	H. </a:t>
            </a:r>
            <a:r>
              <a:rPr lang="en-US" sz="1400" dirty="0" err="1" smtClean="0"/>
              <a:t>Kruggel</a:t>
            </a:r>
            <a:r>
              <a:rPr lang="en-US" sz="1400" dirty="0" smtClean="0"/>
              <a:t>-Emden, E. </a:t>
            </a:r>
            <a:r>
              <a:rPr lang="en-US" sz="1400" dirty="0" err="1" smtClean="0"/>
              <a:t>Simsek</a:t>
            </a:r>
            <a:r>
              <a:rPr lang="en-US" sz="1400" dirty="0" smtClean="0"/>
              <a:t>, S. </a:t>
            </a:r>
            <a:r>
              <a:rPr lang="en-US" sz="1400" dirty="0" err="1" smtClean="0"/>
              <a:t>Rickelt</a:t>
            </a:r>
            <a:r>
              <a:rPr lang="en-US" sz="1400" dirty="0" smtClean="0"/>
              <a:t>, S. </a:t>
            </a:r>
            <a:r>
              <a:rPr lang="en-US" sz="1400" dirty="0" err="1" smtClean="0"/>
              <a:t>Wirtz</a:t>
            </a:r>
            <a:r>
              <a:rPr lang="en-US" sz="1400" dirty="0" smtClean="0"/>
              <a:t> and V. Scherer, </a:t>
            </a:r>
            <a:r>
              <a:rPr lang="en-US" sz="1400" i="1" dirty="0" smtClean="0"/>
              <a:t>Review and extension of normal force models for the Discrete Element Method</a:t>
            </a:r>
            <a:r>
              <a:rPr lang="en-US" sz="1400" dirty="0" smtClean="0"/>
              <a:t>, Powder Technology, 171 (2007), pp. 157-173.</a:t>
            </a:r>
          </a:p>
          <a:p>
            <a:pPr>
              <a:buNone/>
            </a:pPr>
            <a:r>
              <a:rPr lang="en-US" sz="1400" dirty="0" smtClean="0"/>
              <a:t>[3]	H. </a:t>
            </a:r>
            <a:r>
              <a:rPr lang="en-US" sz="1400" dirty="0" err="1" smtClean="0"/>
              <a:t>Kruggel</a:t>
            </a:r>
            <a:r>
              <a:rPr lang="en-US" sz="1400" dirty="0" smtClean="0"/>
              <a:t>-Emden, S. </a:t>
            </a:r>
            <a:r>
              <a:rPr lang="en-US" sz="1400" dirty="0" err="1" smtClean="0"/>
              <a:t>Wirtz</a:t>
            </a:r>
            <a:r>
              <a:rPr lang="en-US" sz="1400" dirty="0" smtClean="0"/>
              <a:t> and V. Scherer, </a:t>
            </a:r>
            <a:r>
              <a:rPr lang="en-US" sz="1400" i="1" dirty="0" smtClean="0"/>
              <a:t>A study on tangential force laws applicable to the discrete element method (DEM) for materials with </a:t>
            </a:r>
            <a:r>
              <a:rPr lang="en-US" sz="1400" i="1" dirty="0" err="1" smtClean="0"/>
              <a:t>viscoelastic</a:t>
            </a:r>
            <a:r>
              <a:rPr lang="en-US" sz="1400" i="1" dirty="0" smtClean="0"/>
              <a:t> or plastic behavior</a:t>
            </a:r>
            <a:r>
              <a:rPr lang="en-US" sz="1400" dirty="0" smtClean="0"/>
              <a:t>, Chemical Engineering Science (2007).</a:t>
            </a:r>
          </a:p>
          <a:p>
            <a:pPr>
              <a:buNone/>
            </a:pPr>
            <a:r>
              <a:rPr lang="en-US" sz="1400" dirty="0" smtClean="0"/>
              <a:t>[4]	D. C. </a:t>
            </a:r>
            <a:r>
              <a:rPr lang="en-US" sz="1400" dirty="0" err="1" smtClean="0"/>
              <a:t>Rapaport</a:t>
            </a:r>
            <a:r>
              <a:rPr lang="en-US" sz="1400" dirty="0" smtClean="0"/>
              <a:t>, </a:t>
            </a:r>
            <a:r>
              <a:rPr lang="en-US" sz="1400" i="1" dirty="0" smtClean="0"/>
              <a:t>Radial and axial segregation of granular matter in a rotating cylinder: A simulation study</a:t>
            </a:r>
            <a:r>
              <a:rPr lang="en-US" sz="1400" dirty="0" smtClean="0"/>
              <a:t>, Physical Review E, 75 (2007), pp. 031301.</a:t>
            </a:r>
          </a:p>
          <a:p>
            <a:pPr>
              <a:buNone/>
            </a:pPr>
            <a:r>
              <a:rPr lang="en-US" sz="1400" dirty="0" smtClean="0"/>
              <a:t>[5]	L. </a:t>
            </a:r>
            <a:r>
              <a:rPr lang="en-US" sz="1400" dirty="0" err="1" smtClean="0"/>
              <a:t>Silbert</a:t>
            </a:r>
            <a:r>
              <a:rPr lang="en-US" sz="1400" dirty="0" smtClean="0"/>
              <a:t>, D. </a:t>
            </a:r>
            <a:r>
              <a:rPr lang="en-US" sz="1400" dirty="0" err="1" smtClean="0"/>
              <a:t>Ertas</a:t>
            </a:r>
            <a:r>
              <a:rPr lang="en-US" sz="1400" dirty="0" smtClean="0"/>
              <a:t>, G. </a:t>
            </a:r>
            <a:r>
              <a:rPr lang="en-US" sz="1400" dirty="0" err="1" smtClean="0"/>
              <a:t>Grest</a:t>
            </a:r>
            <a:r>
              <a:rPr lang="en-US" sz="1400" dirty="0" smtClean="0"/>
              <a:t>, T. Halsey, D. Levine and S. Plimpton, </a:t>
            </a:r>
            <a:r>
              <a:rPr lang="en-US" sz="1400" i="1" dirty="0" smtClean="0"/>
              <a:t>Granular flow down an inclined plane: Bagnold scaling and rheology</a:t>
            </a:r>
            <a:r>
              <a:rPr lang="en-US" sz="1400" dirty="0" smtClean="0"/>
              <a:t>, Physical Review E, 64 (2001), pp. 51302.</a:t>
            </a:r>
          </a:p>
          <a:p>
            <a:pPr>
              <a:buNone/>
            </a:pPr>
            <a:r>
              <a:rPr lang="en-US" sz="1400" dirty="0" smtClean="0"/>
              <a:t>[6]	L. Vu-</a:t>
            </a:r>
            <a:r>
              <a:rPr lang="en-US" sz="1400" dirty="0" err="1" smtClean="0"/>
              <a:t>Quoc</a:t>
            </a:r>
            <a:r>
              <a:rPr lang="en-US" sz="1400" dirty="0" smtClean="0"/>
              <a:t>, L. </a:t>
            </a:r>
            <a:r>
              <a:rPr lang="en-US" sz="1400" dirty="0" err="1" smtClean="0"/>
              <a:t>Lesburg</a:t>
            </a:r>
            <a:r>
              <a:rPr lang="en-US" sz="1400" dirty="0" smtClean="0"/>
              <a:t> and X. Zhang, </a:t>
            </a:r>
            <a:r>
              <a:rPr lang="en-US" sz="1400" i="1" dirty="0" smtClean="0"/>
              <a:t>An accurate tangential force–displacement model for granular-flow simulations: Contacting spheres with plastic deformation, force-driven formulation</a:t>
            </a:r>
            <a:r>
              <a:rPr lang="en-US" sz="1400" dirty="0" smtClean="0"/>
              <a:t>, Journal of Computational Physics, 196 (2004), pp. 298-326.</a:t>
            </a:r>
          </a:p>
          <a:p>
            <a:pPr>
              <a:buNone/>
            </a:pPr>
            <a:r>
              <a:rPr lang="en-US" sz="1400" dirty="0" smtClean="0"/>
              <a:t>[7]	L. Vu-</a:t>
            </a:r>
            <a:r>
              <a:rPr lang="en-US" sz="1400" dirty="0" err="1" smtClean="0"/>
              <a:t>Quoc</a:t>
            </a:r>
            <a:r>
              <a:rPr lang="en-US" sz="1400" dirty="0" smtClean="0"/>
              <a:t>, X. Zhang and L. </a:t>
            </a:r>
            <a:r>
              <a:rPr lang="en-US" sz="1400" dirty="0" err="1" smtClean="0"/>
              <a:t>Lesburg</a:t>
            </a:r>
            <a:r>
              <a:rPr lang="en-US" sz="1400" dirty="0" smtClean="0"/>
              <a:t>, </a:t>
            </a:r>
            <a:r>
              <a:rPr lang="en-US" sz="1400" i="1" dirty="0" smtClean="0"/>
              <a:t>A normal force-displacement model for contacting spheres accounting for plastic deformation: force-driven formulation</a:t>
            </a:r>
            <a:r>
              <a:rPr lang="en-US" sz="1400" dirty="0" smtClean="0"/>
              <a:t>, Journal of Applied Mechanics, 67 (2000), pp. 363.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543800" cy="129540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 smtClean="0"/>
              <a:t>Differential Variational Inequality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543800" cy="731838"/>
          </a:xfrm>
        </p:spPr>
        <p:txBody>
          <a:bodyPr/>
          <a:lstStyle/>
          <a:p>
            <a:r>
              <a:rPr lang="en-US" dirty="0" smtClean="0"/>
              <a:t>General Comments, DVI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95462"/>
            <a:ext cx="8686800" cy="4833938"/>
          </a:xfrm>
        </p:spPr>
        <p:txBody>
          <a:bodyPr/>
          <a:lstStyle/>
          <a:p>
            <a:r>
              <a:rPr lang="en-US" dirty="0" smtClean="0"/>
              <a:t>Differential Variational Inequality (DVI): a set of differential equations that hold in conjunction with a collection of constraints, both equality and inequality </a:t>
            </a:r>
          </a:p>
          <a:p>
            <a:pPr lvl="1"/>
            <a:r>
              <a:rPr lang="en-US" dirty="0" smtClean="0"/>
              <a:t>Recall the constrained equations of motion we dealt with: we had the Newton-Euler equations of motion</a:t>
            </a:r>
          </a:p>
          <a:p>
            <a:pPr lvl="1"/>
            <a:r>
              <a:rPr lang="en-US" dirty="0" smtClean="0"/>
              <a:t>Their solution also satisfied a set of kinematic constraints coming from joints</a:t>
            </a:r>
          </a:p>
          <a:p>
            <a:pPr lvl="2"/>
            <a:r>
              <a:rPr lang="en-US" dirty="0" smtClean="0"/>
              <a:t>These constraints are called bilateral constraints</a:t>
            </a:r>
          </a:p>
          <a:p>
            <a:pPr lvl="2"/>
            <a:r>
              <a:rPr lang="en-US" dirty="0" smtClean="0"/>
              <a:t>When dealing with contacts, the non-penetration condition will be captured as a unilateral constraint</a:t>
            </a:r>
          </a:p>
          <a:p>
            <a:pPr lvl="3"/>
            <a:r>
              <a:rPr lang="en-US" dirty="0" smtClean="0"/>
              <a:t>At the point of contact, relative to body 1, body 2 can move outwards, but not inwards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While there is a lot of common sense intuition behind DEM, approaches that draw on the DVI are very non-intuitive (at least for me)</a:t>
            </a:r>
          </a:p>
          <a:p>
            <a:pPr lvl="1"/>
            <a:r>
              <a:rPr lang="en-US" dirty="0" smtClean="0"/>
              <a:t>Developed mostly by mathematicians (scary)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410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Last Time:</a:t>
            </a:r>
          </a:p>
          <a:p>
            <a:pPr lvl="1" eaLnBrk="1" hangingPunct="1"/>
            <a:r>
              <a:rPr lang="en-US" sz="1600" dirty="0" smtClean="0"/>
              <a:t>Took care of some loose ends: Initial Conditions, Flow Chart for Dynamics Problem</a:t>
            </a:r>
          </a:p>
          <a:p>
            <a:pPr lvl="1" eaLnBrk="1" hangingPunct="1"/>
            <a:r>
              <a:rPr lang="en-US" sz="1600" dirty="0" smtClean="0"/>
              <a:t>Started handling Contact and Friction </a:t>
            </a:r>
            <a:r>
              <a:rPr lang="en-US" sz="1600" dirty="0" smtClean="0">
                <a:latin typeface="cmsy10"/>
              </a:rPr>
              <a:t>!</a:t>
            </a:r>
            <a:r>
              <a:rPr lang="en-US" sz="1600" dirty="0" smtClean="0"/>
              <a:t> discussed DEM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Today:</a:t>
            </a:r>
          </a:p>
          <a:p>
            <a:pPr lvl="1" eaLnBrk="1" hangingPunct="1"/>
            <a:r>
              <a:rPr lang="en-US" sz="1600" dirty="0" smtClean="0"/>
              <a:t>Wrap up DEM</a:t>
            </a:r>
          </a:p>
          <a:p>
            <a:pPr lvl="1" eaLnBrk="1" hangingPunct="1"/>
            <a:r>
              <a:rPr lang="en-US" sz="1600" dirty="0" smtClean="0"/>
              <a:t>Start DVI (last topic discussed in ME751)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HW</a:t>
            </a:r>
          </a:p>
          <a:p>
            <a:pPr lvl="1" eaLnBrk="1" hangingPunct="1"/>
            <a:r>
              <a:rPr lang="en-US" sz="1600" dirty="0" smtClean="0"/>
              <a:t>New assignment posted later today</a:t>
            </a:r>
          </a:p>
          <a:p>
            <a:pPr lvl="1" eaLnBrk="1" hangingPunct="1"/>
            <a:r>
              <a:rPr lang="en-US" sz="1600" dirty="0" smtClean="0"/>
              <a:t>See yesterday’s email for logistics in terms of last two assignments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1800" dirty="0" smtClean="0"/>
              <a:t>Final Project</a:t>
            </a:r>
          </a:p>
          <a:p>
            <a:pPr lvl="1" eaLnBrk="1" hangingPunct="1"/>
            <a:r>
              <a:rPr lang="en-US" sz="1400" dirty="0" smtClean="0"/>
              <a:t>Presentation only</a:t>
            </a:r>
          </a:p>
          <a:p>
            <a:pPr lvl="1" eaLnBrk="1" hangingPunct="1"/>
            <a:r>
              <a:rPr lang="en-US" sz="1400" dirty="0" smtClean="0"/>
              <a:t>Email software and PPT presentation at least 12 hours prior to your presentation time slot</a:t>
            </a:r>
          </a:p>
          <a:p>
            <a:pPr lvl="1" eaLnBrk="1" hangingPunct="1"/>
            <a:r>
              <a:rPr lang="en-US" sz="1400" dirty="0" smtClean="0"/>
              <a:t>Four students picked their time slots</a:t>
            </a:r>
          </a:p>
          <a:p>
            <a:pPr lvl="2" eaLnBrk="1" hangingPunct="1"/>
            <a:endParaRPr lang="en-US" sz="1400" dirty="0" smtClean="0"/>
          </a:p>
          <a:p>
            <a:pPr eaLnBrk="1" hangingPunct="1"/>
            <a:r>
              <a:rPr lang="en-US" sz="1800" dirty="0" smtClean="0"/>
              <a:t>Trip to John Deere &amp; NADS:</a:t>
            </a:r>
          </a:p>
          <a:p>
            <a:pPr lvl="1" eaLnBrk="1" hangingPunct="1"/>
            <a:r>
              <a:rPr lang="en-US" sz="1400" dirty="0" smtClean="0"/>
              <a:t>John Deere looks questionable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1219200"/>
          </a:xfrm>
        </p:spPr>
        <p:txBody>
          <a:bodyPr/>
          <a:lstStyle/>
          <a:p>
            <a:r>
              <a:rPr lang="en-US" sz="3200" dirty="0" smtClean="0"/>
              <a:t>DVI-Based Methods</a:t>
            </a:r>
            <a:br>
              <a:rPr lang="en-US" sz="3200" dirty="0" smtClean="0"/>
            </a:br>
            <a:r>
              <a:rPr lang="en-US" sz="3200" dirty="0" smtClean="0"/>
              <a:t>General Comments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8600" y="2362193"/>
            <a:ext cx="8660576" cy="3733815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655638"/>
          </a:xfrm>
        </p:spPr>
        <p:txBody>
          <a:bodyPr/>
          <a:lstStyle/>
          <a:p>
            <a:r>
              <a:rPr lang="en-US" sz="3200" dirty="0" smtClean="0"/>
              <a:t>Bilateral vs. Unilateral Constraints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5438" y="1828800"/>
            <a:ext cx="8878935" cy="4868226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1143000"/>
          </a:xfrm>
        </p:spPr>
        <p:txBody>
          <a:bodyPr/>
          <a:lstStyle/>
          <a:p>
            <a:r>
              <a:rPr lang="en-US" sz="3200" dirty="0" smtClean="0"/>
              <a:t>DVI-Based Methods:</a:t>
            </a:r>
            <a:br>
              <a:rPr lang="en-US" sz="3200" dirty="0" smtClean="0"/>
            </a:br>
            <a:r>
              <a:rPr lang="en-US" sz="3200" dirty="0" smtClean="0"/>
              <a:t>Notation Used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0764" y="2286000"/>
            <a:ext cx="8409789" cy="3613740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8762"/>
            <a:ext cx="7848600" cy="884238"/>
          </a:xfrm>
        </p:spPr>
        <p:txBody>
          <a:bodyPr/>
          <a:lstStyle/>
          <a:p>
            <a:r>
              <a:rPr lang="en-US" dirty="0" smtClean="0"/>
              <a:t>Body A – Body B Contact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126" y="2133600"/>
            <a:ext cx="3736874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 descr="1200spheres"/>
          <p:cNvPicPr>
            <a:picLocks noChangeAspect="1" noChangeArrowheads="1"/>
          </p:cNvPicPr>
          <p:nvPr/>
        </p:nvPicPr>
        <p:blipFill>
          <a:blip r:embed="rId3" cstate="print"/>
          <a:srcRect t="20930"/>
          <a:stretch>
            <a:fillRect/>
          </a:stretch>
        </p:blipFill>
        <p:spPr bwMode="auto">
          <a:xfrm>
            <a:off x="5697537" y="1905000"/>
            <a:ext cx="2913063" cy="1727200"/>
          </a:xfrm>
          <a:prstGeom prst="rect">
            <a:avLst/>
          </a:prstGeom>
          <a:noFill/>
        </p:spPr>
      </p:pic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1036637" y="2016125"/>
            <a:ext cx="5867400" cy="3952875"/>
            <a:chOff x="228" y="1620"/>
            <a:chExt cx="3696" cy="249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816" y="1986"/>
              <a:ext cx="108" cy="108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2790" y="2088"/>
              <a:ext cx="1098" cy="1476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20" y="1638"/>
              <a:ext cx="1908" cy="354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28" y="1620"/>
              <a:ext cx="2796" cy="2490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143000"/>
          </a:xfrm>
        </p:spPr>
        <p:txBody>
          <a:bodyPr/>
          <a:lstStyle/>
          <a:p>
            <a:r>
              <a:rPr lang="en-US" sz="3200" dirty="0" smtClean="0"/>
              <a:t>Defining the Normal and Tangential Forces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9122" y="1688157"/>
            <a:ext cx="8533776" cy="4788257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7848600" cy="1143000"/>
          </a:xfrm>
        </p:spPr>
        <p:txBody>
          <a:bodyPr/>
          <a:lstStyle/>
          <a:p>
            <a:r>
              <a:rPr lang="en-US" sz="3200" dirty="0" smtClean="0"/>
              <a:t>DVI-Based Methods</a:t>
            </a:r>
            <a:br>
              <a:rPr lang="en-US" sz="3200" dirty="0" smtClean="0"/>
            </a:br>
            <a:r>
              <a:rPr lang="en-US" sz="3200" dirty="0" smtClean="0"/>
              <a:t>Unknowns and Quick DEM Comparison 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1682" y="2133600"/>
            <a:ext cx="8537518" cy="4219666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1295400"/>
          </a:xfrm>
        </p:spPr>
        <p:txBody>
          <a:bodyPr/>
          <a:lstStyle/>
          <a:p>
            <a:r>
              <a:rPr lang="en-US" sz="3200" dirty="0" smtClean="0"/>
              <a:t>DVI-Based Methods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C00000"/>
                </a:solidFill>
              </a:rPr>
              <a:t>Contact</a:t>
            </a:r>
            <a:r>
              <a:rPr lang="en-US" sz="3200" dirty="0" smtClean="0"/>
              <a:t> Model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04790" y="2438400"/>
            <a:ext cx="8434417" cy="2895606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1143000"/>
          </a:xfrm>
        </p:spPr>
        <p:txBody>
          <a:bodyPr/>
          <a:lstStyle/>
          <a:p>
            <a:r>
              <a:rPr lang="en-US" sz="3200" dirty="0" smtClean="0"/>
              <a:t>DVI-Based Methods: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C00000"/>
                </a:solidFill>
              </a:rPr>
              <a:t>Friction</a:t>
            </a:r>
            <a:r>
              <a:rPr lang="en-US" sz="3200" dirty="0" smtClean="0"/>
              <a:t> Model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35274" y="2133600"/>
            <a:ext cx="8680126" cy="4033405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219200"/>
          </a:xfrm>
        </p:spPr>
        <p:txBody>
          <a:bodyPr/>
          <a:lstStyle/>
          <a:p>
            <a:r>
              <a:rPr lang="en-US" sz="3200" dirty="0" smtClean="0"/>
              <a:t>Coulomb’s Model Posed as the Solution of an Optimization Problem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69737" y="2438400"/>
            <a:ext cx="8093476" cy="3439475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219200"/>
          </a:xfrm>
        </p:spPr>
        <p:txBody>
          <a:bodyPr/>
          <a:lstStyle/>
          <a:p>
            <a:r>
              <a:rPr lang="en-US" sz="3200" dirty="0" smtClean="0"/>
              <a:t>The DVI Problem: </a:t>
            </a:r>
            <a:br>
              <a:rPr lang="en-US" sz="3200" dirty="0" smtClean="0"/>
            </a:br>
            <a:r>
              <a:rPr lang="en-US" sz="3200" dirty="0" smtClean="0"/>
              <a:t>The EOM, in Fine Granularity Form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57200" y="2286000"/>
            <a:ext cx="8261661" cy="3962400"/>
          </a:xfrm>
          <a:prstGeom prst="rect">
            <a:avLst/>
          </a:prstGeom>
          <a:noFill/>
          <a:ln/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Friction and Contact in ME751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30,000 feet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85800" y="2498725"/>
          <a:ext cx="7576770" cy="3825875"/>
        </p:xfrm>
        <a:graphic>
          <a:graphicData uri="http://schemas.openxmlformats.org/presentationml/2006/ole">
            <p:oleObj spid="_x0000_s50178" name="Visio" r:id="rId4" imgW="9146701" imgH="462009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43800" cy="731838"/>
          </a:xfrm>
        </p:spPr>
        <p:txBody>
          <a:bodyPr/>
          <a:lstStyle/>
          <a:p>
            <a:r>
              <a:rPr lang="en-US" dirty="0" smtClean="0"/>
              <a:t>General Comments, 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2"/>
            <a:ext cx="8763000" cy="5062538"/>
          </a:xfrm>
        </p:spPr>
        <p:txBody>
          <a:bodyPr/>
          <a:lstStyle/>
          <a:p>
            <a:r>
              <a:rPr lang="en-US" dirty="0" smtClean="0"/>
              <a:t>Especially in Discrete Element Method (DEM) approaches, there is a tendency to regard everything in the universe as spheres or collections of spheres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The DEM proceeds by using deformable body mechanics to understand what happens when two spheres are pressed against each other</a:t>
            </a:r>
          </a:p>
          <a:p>
            <a:pPr lvl="1"/>
            <a:r>
              <a:rPr lang="en-US" dirty="0" smtClean="0"/>
              <a:t>Standard reference:</a:t>
            </a:r>
          </a:p>
          <a:p>
            <a:pPr lvl="2"/>
            <a:r>
              <a:rPr lang="en-US" dirty="0" smtClean="0"/>
              <a:t>K. L. Johnson, Contact Mechanics, University Press, Cambridge, 1987.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understanding is subsequently grafted to the general dynamics problem of rigid bodies flying in space and colliding with each other </a:t>
            </a:r>
          </a:p>
          <a:p>
            <a:pPr lvl="1"/>
            <a:r>
              <a:rPr lang="en-US" dirty="0" smtClean="0"/>
              <a:t>When they collide, a fictitious spring-damper element is placed between the two bodies</a:t>
            </a:r>
          </a:p>
          <a:p>
            <a:pPr lvl="2"/>
            <a:r>
              <a:rPr lang="en-US" dirty="0" smtClean="0"/>
              <a:t>Sometimes spring &amp; damping coefficient based on continuum theory mentioned above</a:t>
            </a:r>
          </a:p>
          <a:p>
            <a:pPr lvl="2"/>
            <a:r>
              <a:rPr lang="en-US" dirty="0" smtClean="0"/>
              <a:t>Sometimes values are guessed (calibration) based on experimental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077200" cy="655638"/>
          </a:xfrm>
        </p:spPr>
        <p:txBody>
          <a:bodyPr/>
          <a:lstStyle/>
          <a:p>
            <a:r>
              <a:rPr lang="en-US" dirty="0" smtClean="0"/>
              <a:t>The Discrete Element Method (DEM)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52400" y="1923981"/>
            <a:ext cx="8824200" cy="46292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Gravity-driven Dense Granular 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313" y="3659188"/>
            <a:ext cx="6248400" cy="912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D. </a:t>
            </a:r>
            <a:r>
              <a:rPr lang="en-US" sz="2400" dirty="0" err="1" smtClean="0"/>
              <a:t>Ertas</a:t>
            </a:r>
            <a:r>
              <a:rPr lang="en-US" sz="2400" dirty="0" smtClean="0"/>
              <a:t>, G. S. </a:t>
            </a:r>
            <a:r>
              <a:rPr lang="en-US" sz="2400" dirty="0" err="1" smtClean="0"/>
              <a:t>Grest</a:t>
            </a:r>
            <a:r>
              <a:rPr lang="en-US" sz="2400" dirty="0" smtClean="0"/>
              <a:t>, T. C. Halsey, </a:t>
            </a:r>
            <a:br>
              <a:rPr lang="en-US" sz="2400" dirty="0" smtClean="0"/>
            </a:br>
            <a:r>
              <a:rPr lang="en-US" sz="2400" dirty="0" smtClean="0"/>
              <a:t>D. Levine and L. E. </a:t>
            </a:r>
            <a:r>
              <a:rPr lang="en-US" sz="2400" dirty="0" err="1" smtClean="0"/>
              <a:t>Silbert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543800" cy="808038"/>
          </a:xfrm>
        </p:spPr>
        <p:txBody>
          <a:bodyPr/>
          <a:lstStyle/>
          <a:p>
            <a:r>
              <a:rPr lang="en-US" dirty="0" smtClean="0"/>
              <a:t>Paper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D. </a:t>
            </a:r>
            <a:r>
              <a:rPr lang="en-US" dirty="0" err="1" smtClean="0"/>
              <a:t>Ertas</a:t>
            </a:r>
            <a:r>
              <a:rPr lang="en-US" dirty="0" smtClean="0"/>
              <a:t>, G. </a:t>
            </a:r>
            <a:r>
              <a:rPr lang="en-US" dirty="0" err="1" smtClean="0"/>
              <a:t>Grest</a:t>
            </a:r>
            <a:r>
              <a:rPr lang="en-US" dirty="0" smtClean="0"/>
              <a:t>, T. Halsey, D. Levine and L. </a:t>
            </a:r>
            <a:r>
              <a:rPr lang="en-US" dirty="0" err="1" smtClean="0"/>
              <a:t>Silbert</a:t>
            </a:r>
            <a:r>
              <a:rPr lang="en-US" dirty="0" smtClean="0"/>
              <a:t>, </a:t>
            </a:r>
            <a:r>
              <a:rPr lang="en-US" i="1" dirty="0" smtClean="0"/>
              <a:t>Gravity-driven dense granular flows, EPL (</a:t>
            </a:r>
            <a:r>
              <a:rPr lang="en-US" i="1" dirty="0" err="1" smtClean="0"/>
              <a:t>Europhysics</a:t>
            </a:r>
            <a:r>
              <a:rPr lang="en-US" i="1" dirty="0" smtClean="0"/>
              <a:t> Letters), 56 (2001), pp. 214-220.</a:t>
            </a:r>
          </a:p>
          <a:p>
            <a:endParaRPr lang="en-US" i="1" dirty="0" smtClean="0"/>
          </a:p>
          <a:p>
            <a:pPr eaLnBrk="1" hangingPunct="1"/>
            <a:r>
              <a:rPr lang="en-US" dirty="0" smtClean="0"/>
              <a:t>Analyzes dense granular flows on an incline with a rough bottom</a:t>
            </a:r>
          </a:p>
          <a:p>
            <a:pPr eaLnBrk="1" hangingPunct="1"/>
            <a:r>
              <a:rPr lang="en-US" dirty="0" smtClean="0"/>
              <a:t>Inter-particle interactions between spheres modeled using linear damped spring or </a:t>
            </a:r>
            <a:r>
              <a:rPr lang="en-US" dirty="0" err="1" smtClean="0"/>
              <a:t>Hertzian</a:t>
            </a:r>
            <a:r>
              <a:rPr lang="en-US" dirty="0" smtClean="0"/>
              <a:t> force laws.</a:t>
            </a:r>
          </a:p>
          <a:p>
            <a:pPr eaLnBrk="1" hangingPunct="1"/>
            <a:r>
              <a:rPr lang="en-US" dirty="0" smtClean="0"/>
              <a:t>2D and 3D analysis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Main obstacle in simulation: reaching and maintaining steady state</a:t>
            </a:r>
          </a:p>
          <a:p>
            <a:pPr eaLnBrk="1" hangingPunct="1"/>
            <a:r>
              <a:rPr lang="en-US" dirty="0" smtClean="0"/>
              <a:t>Periodic and no slip boundary conditions (BCs) are imposed</a:t>
            </a:r>
          </a:p>
          <a:p>
            <a:pPr lvl="1" eaLnBrk="1" hangingPunct="1"/>
            <a:r>
              <a:rPr lang="en-US" dirty="0" smtClean="0"/>
              <a:t>Can’t deal with too many particles, from where the use of periodic BCs</a:t>
            </a:r>
          </a:p>
          <a:p>
            <a:pPr eaLnBrk="1" hangingPunct="1"/>
            <a:r>
              <a:rPr lang="en-US" dirty="0" smtClean="0"/>
              <a:t>Side-wall effects are avoided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43800" cy="655638"/>
          </a:xfrm>
        </p:spPr>
        <p:txBody>
          <a:bodyPr/>
          <a:lstStyle/>
          <a:p>
            <a:pPr eaLnBrk="1" hangingPunct="1"/>
            <a:r>
              <a:rPr lang="en-US" dirty="0" smtClean="0"/>
              <a:t>The Frictional Contact Model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410200" y="2914650"/>
          <a:ext cx="3570287" cy="3105150"/>
        </p:xfrm>
        <a:graphic>
          <a:graphicData uri="http://schemas.openxmlformats.org/presentationml/2006/ole">
            <p:oleObj spid="_x0000_s1029" name="Visio" r:id="rId6" imgW="3569537" imgH="3105826" progId="Visio.Drawing.11">
              <p:embed/>
            </p:oleObj>
          </a:graphicData>
        </a:graphic>
      </p:graphicFrame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8787" y="2900216"/>
            <a:ext cx="5026611" cy="349995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8600" y="1829280"/>
            <a:ext cx="8377876" cy="60912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43800" cy="655638"/>
          </a:xfrm>
        </p:spPr>
        <p:txBody>
          <a:bodyPr/>
          <a:lstStyle/>
          <a:p>
            <a:r>
              <a:rPr lang="en-US" sz="3200" dirty="0" smtClean="0"/>
              <a:t>Gravity-driven Dense Granular Flows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</a:t>
            </a:r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07400" y="1447800"/>
            <a:ext cx="6069412" cy="5199537"/>
          </a:xfrm>
          <a:prstGeom prst="rect">
            <a:avLst/>
          </a:prstGeom>
          <a:noFill/>
          <a:ln/>
          <a:effectLst/>
        </p:spPr>
      </p:pic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486400" y="3698875"/>
          <a:ext cx="3570287" cy="2625725"/>
        </p:xfrm>
        <a:graphic>
          <a:graphicData uri="http://schemas.openxmlformats.org/presentationml/2006/ole">
            <p:oleObj spid="_x0000_s2052" name="Visio" r:id="rId6" imgW="3569537" imgH="2625387" progId="Visio.Drawing.11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3.5cm,right=3.5cm]{geometry} &#10;\usepackage{color}&#10;\definecolor{MyDarkGreen}{rgb}{0,0.8,0}&#10;\definecolor{MyDarkBlue}{rgb}{0,0.2,0.8}&#10;\definecolor{MyDarkRed}{rgb}{0.8,0.05,0}&#10;&#10;\begin{document}&#10;&#10;&#10;&#10;&#10;\begin{itemize}&#10; \item The DEM approach relies on introducing forces directly.  To this end, fictitious spring-damper elements are introduced between two rigid bodies in contact&#10; &#10;\bigskip&#10;&#10; \item The DVI will also lead to forces at the interface, yet the forces are not just slapped on the contact point in an explicit fashion&#10; &#10;\bigskip&#10;&#10; \item The DVI introduced non-penetration constraints between rigid bodies.  Like in optimization, with the violation of each constraint, there is a penalty.  Recall that in optimization there is a Lagrange Multiplier associated with each constraint.  &#10; &#10;\begin{itemize}&#10; \item In Multibody Dynamics, the Lagrange Multiplier will give rise to a force.&#10; \item In the DVI formulation, we'll see that the Lagrange Multipliers give rise to the contact normal and friction tangential forces&#10;\end{itemize}&#10;&#10;&#10;\end{itemize}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9"/>
  <p:tag name="PICTUREFILESIZE" val="1767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2.5cm,right=2.5cm]{geometry} &#10;\usepackage{color}&#10;\definecolor{MyDarkGreen}{rgb}{0,0.8,0}&#10;\definecolor{MyDarkBlue}{rgb}{0,0.2,0.8}&#10;\definecolor{MyDarkRed}{rgb}{0.8,0.05,0}&#10;&#10;\begin{document}&#10;&#10;&#10;&#10;&#10;\begin{itemize}&#10;  \item Nomenclature: in the past we worked with kinematic constraints; we'll be more specific now and call these constraints {\color{MyDarkRed}bilateral constraints}.  In DVI we also have non-penetration constraints, which are {\color{MyDarkRed}unilateral constraints} and assume the form of inequalities. &#10;&#10;  \item Notation: We'll call ${\mathcal{A}}$ the set of all {\textit{active unilateral}} constraints present in the system.  Think of these as active contacts.  They'll be denoted by&#10;  \[&#10;  \Phi_i({\bf q}) \quad \quad i \in {\mathcal{A}}&#10;  \]&#10;  &#10;\begin{itemize}&#10; \item Note that the nonpenetration condition is expressed as (the distance between two bodies should also be positive)&#10;\end{itemize}&#10;  \[&#10;  \Phi_i({\bf q}) \ge 0, \quad \quad i \in {\mathcal{A}}&#10;  \]&#10;  &#10;  \item Notation: We'll call ${\mathcal{B}}$ the set of all {\textit{bilateral}} constraints present in the system.  These expression of these constraints will be denoted by $\Psi({\bf q}, t)$. Just like before we have that &#10;  \[&#10;  \Psi_i({\bf q}, t) = {0}, \quad \quad i \in {\mathcal{B}}&#10;  \] &#10;&#10;  \item Remark: While the bilateral constraints typically don't change in time (a spherical joint stays a spherical joint throughout the simulation), the unilateral constraints appear and disappear; i.e., contacts are made and then broken.  In other words, ${\mathcal{A}}$ depends on the state ${\bf q}$ of the system&#10;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6"/>
  <p:tag name="PICTUREFILESIZE" val="275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2.5cm,right=2.5cm]{geometry} &#10;\usepackage{color}&#10;\definecolor{MyDarkGreen}{rgb}{0,0.8,0}&#10;\definecolor{MyDarkBlue}{rgb}{0,0.2,0.8}&#10;\definecolor{MyDarkRed}{rgb}{0.8,0.05,0}&#10;&#10;\begin{document}&#10;&#10;&#10;\begin{itemize}&#10; \item The DVI approach presented will draw on the ${\bf r}-{\bar{\bf \omega}}$ formulation&#10;&#10; \item Notation: &#10;\[&#10;{\bf{q}} = \left[ &#10;\begin{array}{c}&#10;{\bf r}_1 \\&#10;{\bf p}_1 \\&#10;\cdots \\&#10;{\bf r}_{nb} \\&#10;{\bf p}_{nb}&#10;\end{array}&#10;\right]_{7 nb}&#10;\quad\quad\quad&#10;{\dot {\bf{q}}} = \left[ &#10;\begin{array}{c}&#10;{\dot {\bf r}}_1 \\&#10;{\dot {\bf p}}_1 \\&#10;\cdots \\&#10;{\dot {\bf r}}_{nb} \\&#10;{\dot {\bf p}}_{nb}&#10;\end{array}&#10;\right]_{7 nb}&#10;\quad\quad\quad&#10;{{\bf{v}}} = \left[ &#10;\begin{array}{c}&#10;{\dot {\bf r}}_1 \\&#10;{\bar{\bf \omega}}_1 \\&#10;\cdots \\&#10;{\dot {\bf r}}_{nb} \\&#10;{\bar{\bf \omega}}_{nb}&#10;\end{array}&#10;\right]_{6 nb}&#10;\]&#10;&#10; \item Recall that $\dot{\bf p}_i=\frac{1}{2} {\bf G}^T({\bf p}_i){\bar{\bf \omega}}_i$, where&#10; \[&#10;{\bf G}({\bf p}_i) = \left[ \begin{array}{cccc}&#10;-e_{1,i} &amp; +e_{0,i}  &amp; +e_{3,i}  &amp; -e_{2,i}  \\&#10;-e_{2,i}  &amp; -e_{3,i}  &amp; +e_{0,i}  &amp; +e_{1,i}  \\&#10;-e_{3,i}  &amp; +e_{2,i}  &amp; -e_{1,i}  &amp; +e_{0,i}  \\&#10;\end{array} \right].&#10;\]&#10;&#10;\end{itemize}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0"/>
  <p:tag name="PICTUREFILESIZE" val="988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providecommand{\abs}[1]{\left\lvert#1\right\rvert}&#10;\providecommand{\norm}[1]{\left\lVert#1\right\rVert}&#10;\providecommand{\vect}[1]{\mathbf #1}&#10;&#10;\def\mathbbm#1{\mathbb{#1}}&#10;\def\vect#1{{\mathbf {#1}}}&#10;\def\amatr#1{{#1}}&#10;&#10;\newcommand{\cA}{{\cal A}}&#10;\newcommand{\cone}{{\Upsilon}}&#10;\newcommand{\cD}{{\cal D}}&#10;&#10;\newcommand{\BigPT}{{{\bf D}^T}}&#10;\newcommand{\BigP}{{{\bf D}}}&#10;\newcommand{\ProjT}[1]{\,{{\bf D}}^T_{#1}}&#10;\newcommand{\Proj}[1]{\,{{\bf D}}_{#1}}&#10;\newcommand{\Pn}[1]{\,{{\bf D}}_{#1,{n}}}&#10;\newcommand{\Ptu}[1]{\,{{\bf D}}_{#1,{u}}}&#10;\newcommand{\Ptw}[1]{\,{{\bf D}}_{#1,{w}}}&#10;\newcommand{\PnT}[1]{\,{{\bf D}}^T_{#1,{n}}}&#10;\newcommand{\PtuT}[1]{\,{{\bf D}}^T_{#1,{u}}}&#10;\newcommand{\PtwT}[1]{\,{{\bf D}}^T_{#1,{w}}}&#10;&#10;\newcommand{\CP}[1]{{{\Pi}_{{\cone}_{#1}}}}&#10;&#10;\newcommand{\nVec}[1]{{\bf n}_{#1}}&#10;\newcommand{\uVec}[1]{{\bf u}_{#1}}&#10;\newcommand{\wVec}[1]{{\bf w}_{#1}}&#10;&#10;\newcommand{\hatGN}[1]{{\widehat{\gamma}_{#1,n}}}&#10;\newcommand{\hatGU}[1]{{\widehat{\gamma}_{#1,u}}}&#10;\newcommand{\hatGW}[1]{{\widehat{\gamma}_{#1,w}}}&#10;\newcommand{\hatGB}[1]{{\widehat{\gamma}_{#1,b}}}&#10;&#10;\newcommand{\BigG}{{\bf \gamma}}&#10;\newcommand{\Gt}[1]{{{\bf \gamma}^{T}_{#1}}}&#10;\newcommand{\GN}[1]{{{\gamma}_{#1,n}}}&#10;\newcommand{\GU}[1]{{{\gamma}_{#1,u}}}&#10;\newcommand{\GW}[1]{{{\gamma}_{#1,w}}}&#10;\newcommand{\GB}[1]{{{\gamma}_{#1,b}}}&#10;\newcommand{\GUsq}[1]{{{\gamma}}^2_{#1,u}}&#10;\newcommand{\GWsq}[1]{{{\gamma}}^2_{#1,w}}&#10;\newcommand{\itG}[2]{{{\gamma}^{(#2)}_{#1}}}&#10;&#10;&#10;\usepackage[left=2.3cm,right=2.3cm]{geometry} &#10;\usepackage{color}&#10;\definecolor{MyDarkGreen}{rgb}{0,0.8,0}&#10;\definecolor{MyDarkBlue}{rgb}{0,0.2,0.8}&#10;\definecolor{MyDarkRed}{rgb}{0.8,0.05,0}&#10;&#10;\begin{document}&#10;&#10;&#10;\begin{itemize}&#10; \item What happens when a contact occurs?&#10; &#10; \item A point of contact is identified and a local reference frame is defined (see picture on previous slide).  Axes of the local reference frame:&#10; &#10;\begin{itemize}&#10; \item ${\bf u}_i$ and ${\bf w}_i$ are two mutually perpendicular unit vectors in the tangent plan at the contact point &#10; &#10; \item ${\bf n}_i$ - unit vector, defines the normal direction in the local reference frame.  Convention: it points towards the interior of the body&#10;\end{itemize}&#10; &#10; \item A normal force appears along the direction normal to the plane of contact &#10;&#10;\begin{itemize}&#10; &#10; \item Magnitude of the force is $\hatGN{i}$.  Specifically, &#10; \[&#10; {\bf F}_{i,N}=\hatGN{i} \nVec{i}&#10; \]&#10;\end{itemize}&#10;&#10; \item A friction force appears in the tangent plane.  &#10; &#10;\begin{itemize}&#10; \item This force in the tangent plane has two components along the axes  ${\bf u}_i$ and ${\bf w}_i$: $\hatGU{i}$ and $\hatGW{i}$, respectively.  Specifically,&#10; \[&#10; {\bf F}_{i,T}=\hatGU{i} \uVec{i}+\hatGW{i} \wVec{i}&#10; \]&#10;\end{itemize}&#10; &#10; \item NOTE: The point of contact, ${\bf n}_i$, ${\bf u}_i$, and ${\bf w}_i$ are obtained at the end of the collision detection task, which is executed at the beginning of each time step&#10;\end{itemize}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7"/>
  <p:tag name="PICTUREFILESIZE" val="2538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providecommand{\abs}[1]{\left\lvert#1\right\rvert}&#10;\providecommand{\norm}[1]{\left\lVert#1\right\rVert}&#10;\providecommand{\vect}[1]{\mathbf #1}&#10;&#10;\def\mathbbm#1{\mathbb{#1}}&#10;\def\vect#1{{\mathbf {#1}}}&#10;\def\amatr#1{{#1}}&#10;&#10;\newcommand{\cA}{{\cal A}}&#10;\newcommand{\cone}{{\Upsilon}}&#10;\newcommand{\cD}{{\cal D}}&#10;&#10;\newcommand{\BigPT}{{{\bf D}^T}}&#10;\newcommand{\BigP}{{{\bf D}}}&#10;\newcommand{\ProjT}[1]{\,{{\bf D}}^T_{#1}}&#10;\newcommand{\Proj}[1]{\,{{\bf D}}_{#1}}&#10;\newcommand{\Pn}[1]{\,{{\bf D}}_{#1,{n}}}&#10;\newcommand{\Ptu}[1]{\,{{\bf D}}_{#1,{u}}}&#10;\newcommand{\Ptw}[1]{\,{{\bf D}}_{#1,{w}}}&#10;\newcommand{\PnT}[1]{\,{{\bf D}}^T_{#1,{n}}}&#10;\newcommand{\PtuT}[1]{\,{{\bf D}}^T_{#1,{u}}}&#10;\newcommand{\PtwT}[1]{\,{{\bf D}}^T_{#1,{w}}}&#10;&#10;\newcommand{\CP}[1]{{{\Pi}_{{\cone}_{#1}}}}&#10;&#10;\newcommand{\nVec}[1]{{\bf n}_{#1}}&#10;\newcommand{\uVec}[1]{{\bf u}_{#1}}&#10;\newcommand{\wVec}[1]{{\bf w}_{#1}}&#10;&#10;\newcommand{\hatGN}[1]{{\widehat{\gamma}_{#1,n}}}&#10;\newcommand{\hatGU}[1]{{\widehat{\gamma}_{#1,u}}}&#10;\newcommand{\hatGW}[1]{{\widehat{\gamma}_{#1,w}}}&#10;\newcommand{\hatGB}[1]{{\widehat{\gamma}_{#1,b}}}&#10;&#10;\newcommand{\BigG}{{\bf \gamma}}&#10;\newcommand{\Gt}[1]{{{\bf \gamma}^{T}_{#1}}}&#10;\newcommand{\GN}[1]{{{\gamma}_{#1,n}}}&#10;\newcommand{\GU}[1]{{{\gamma}_{#1,u}}}&#10;\newcommand{\GW}[1]{{{\gamma}_{#1,w}}}&#10;\newcommand{\GB}[1]{{{\gamma}_{#1,b}}}&#10;\newcommand{\GUsq}[1]{{{\gamma}}^2_{#1,u}}&#10;\newcommand{\GWsq}[1]{{{\gamma}}^2_{#1,w}}&#10;\newcommand{\itG}[2]{{{\gamma}^{(#2)}_{#1}}}&#10;&#10;&#10;\usepackage[left=2.9cm,right=2.9cm]{geometry} &#10;\usepackage{color}&#10;\definecolor{MyDarkGreen}{rgb}{0,0.8,0}&#10;\definecolor{MyDarkBlue}{rgb}{0,0.2,0.8}&#10;\definecolor{MyDarkRed}{rgb}{0.8,0.05,0}&#10;&#10;\begin{document}&#10;&#10;&#10;\begin{itemize}&#10; \item It would be very nice to be able to find easily $\hatGN{i}$, $\hatGU{i}$ and $\hatGW{i}$  &#10;&#10;\bigskip&#10;&#10; \item This would allow you to get rid of the contact and replace it by the forces ${\bf F}_{i,N}$ and ${\bf F}_{i,T}$ that account for its effect&#10;&#10;\bigskip&#10;&#10; \item Connection to DEM: this is exactly what happens in DEM approaches.  Simple ways are provided to get $\hatGN{i}$, $\hatGU{i}$ and $\hatGW{i}$.  At that point you apply some integration formula and are ready to advance the simulation by one time step&#10; &#10;\begin{itemize}&#10; \item This approach leads to very small step-sizes $ \quad \Rightarrow \quad$ long simulation times&#10;\end{itemize}&#10;&#10;&#10;\bigskip&#10;&#10; \item In DVI approaches, $\hatGN{i}$, $\hatGU{i}$ and $\hatGW{i}$ represent problem unknowns and they are found, unlike for the DEM case, as part of the solution process &#10; &#10;&#10;\bigskip&#10;&#10; \item Move on, to pose the equations needed to find these quantities&#10;\end{itemize}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3"/>
  <p:tag name="PICTUREFILESIZE" val="1994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providecommand{\abs}[1]{\left\lvert#1\right\rvert}&#10;\providecommand{\norm}[1]{\left\lVert#1\right\rVert}&#10;\providecommand{\vect}[1]{\mathbf #1}&#10;&#10;\def\mathbbm#1{\mathbb{#1}}&#10;\def\vect#1{{\mathbf {#1}}}&#10;\def\amatr#1{{#1}}&#10;&#10;\newcommand{\cA}{{\cal A}}&#10;\newcommand{\cone}{{\Upsilon}}&#10;\newcommand{\cD}{{\cal D}}&#10;&#10;\newcommand{\BigPT}{{{\bf D}^T}}&#10;\newcommand{\BigP}{{{\bf D}}}&#10;\newcommand{\ProjT}[1]{\,{{\bf D}}^T_{#1}}&#10;\newcommand{\Proj}[1]{\,{{\bf D}}_{#1}}&#10;\newcommand{\Pn}[1]{\,{{\bf D}}_{#1,{n}}}&#10;\newcommand{\Ptu}[1]{\,{{\bf D}}_{#1,{u}}}&#10;\newcommand{\Ptw}[1]{\,{{\bf D}}_{#1,{w}}}&#10;\newcommand{\PnT}[1]{\,{{\bf D}}^T_{#1,{n}}}&#10;\newcommand{\PtuT}[1]{\,{{\bf D}}^T_{#1,{u}}}&#10;\newcommand{\PtwT}[1]{\,{{\bf D}}^T_{#1,{w}}}&#10;&#10;\newcommand{\CP}[1]{{{\Pi}_{{\cone}_{#1}}}}&#10;&#10;\newcommand{\nVec}[1]{{\bf n}_{#1}}&#10;\newcommand{\uVec}[1]{{\bf u}_{#1}}&#10;\newcommand{\wVec}[1]{{\bf w}_{#1}}&#10;&#10;\newcommand{\hatGN}[1]{{\widehat{\gamma}_{#1,n}}}&#10;\newcommand{\hatGU}[1]{{\widehat{\gamma}_{#1,u}}}&#10;\newcommand{\hatGW}[1]{{\widehat{\gamma}_{#1,w}}}&#10;\newcommand{\hatGB}[1]{{\widehat{\gamma}_{#1,b}}}&#10;&#10;\newcommand{\BigG}{{\bf \gamma}}&#10;\newcommand{\Gt}[1]{{{\bf \gamma}^{T}_{#1}}}&#10;\newcommand{\GN}[1]{{{\gamma}_{#1,n}}}&#10;\newcommand{\GU}[1]{{{\gamma}_{#1,u}}}&#10;\newcommand{\GW}[1]{{{\gamma}_{#1,w}}}&#10;\newcommand{\GB}[1]{{{\gamma}_{#1,b}}}&#10;\newcommand{\GUsq}[1]{{{\gamma}}^2_{#1,u}}&#10;\newcommand{\GWsq}[1]{{{\gamma}}^2_{#1,w}}&#10;\newcommand{\itG}[2]{{{\gamma}^{(#2)}_{#1}}}&#10;&#10;&#10;\usepackage[left=3.5cm,right=3.5cm]{geometry} &#10;\usepackage{color}&#10;\definecolor{MyDarkGreen}{rgb}{0,0.8,0}&#10;\definecolor{MyDarkBlue}{rgb}{0,0.2,0.8}&#10;\definecolor{MyDarkRed}{rgb}{0.8,0.05,0}&#10;&#10;\begin{document}&#10;&#10;&#10;\begin{itemize}&#10; \item The contact model is as follows: a contact is modeled by one inequality constraints, which states that either the distance between two bodies is greater than zero $ \Phi_i({\bf q}) &gt; 0$, in which case the normal force is zero ${\hat \gamma}_{i,n}=0$ , or vice-versa; i.e., if the distance is zero, the contact force is nonzero.&#10; &#10;\begin{itemize}&#10; \item Condition above captured in the following complementarity condition:&#10; \[&#10; \hatGN{i} \geq 0, \quad\Phi_i({\bf q}) \geq 0, \quad\Phi_i({\bf q}) \hatGN{i} =0, &#10; \]&#10; &#10; \item Another way to state the complementarity condition:&#10; \[&#10; 0 \leq \hatGN{i} \quad  \perp \quad\Phi_i({\bf q}) \geq 0 &#10; \]&#10;\end{itemize}&#10;&#10;&#10;\end{itemize}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9"/>
  <p:tag name="PICTUREFILESIZE" val="1305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providecommand{\abs}[1]{\left\lvert#1\right\rvert}&#10;\providecommand{\norm}[1]{\left\lVert#1\right\rVert}&#10;\providecommand{\vect}[1]{\mathbf #1}&#10;&#10;\def\mathbbm#1{\mathbb{#1}}&#10;\def\vect#1{{\mathbf {#1}}}&#10;\def\amatr#1{{#1}}&#10;&#10;\newcommand{\cA}{{\cal A}}&#10;\newcommand{\cone}{{\Upsilon}}&#10;\newcommand{\cD}{{\cal D}}&#10;&#10;\newcommand{\BigPT}{{{\bf D}^T}}&#10;\newcommand{\BigP}{{{\bf D}}}&#10;\newcommand{\ProjT}[1]{\,{{\bf D}}^T_{#1}}&#10;\newcommand{\Proj}[1]{\,{{\bf D}}_{#1}}&#10;\newcommand{\Pn}[1]{\,{{\bf D}}_{#1,{n}}}&#10;\newcommand{\Ptu}[1]{\,{{\bf D}}_{#1,{u}}}&#10;\newcommand{\Ptw}[1]{\,{{\bf D}}_{#1,{w}}}&#10;\newcommand{\PnT}[1]{\,{{\bf D}}^T_{#1,{n}}}&#10;\newcommand{\PtuT}[1]{\,{{\bf D}}^T_{#1,{u}}}&#10;\newcommand{\PtwT}[1]{\,{{\bf D}}^T_{#1,{w}}}&#10;&#10;\newcommand{\CP}[1]{{{\Pi}_{{\cone}_{#1}}}}&#10;&#10;\newcommand{\nVec}[1]{{\bf n}_{#1}}&#10;\newcommand{\uVec}[1]{{\bf u}_{#1}}&#10;\newcommand{\wVec}[1]{{\bf w}_{#1}}&#10;&#10;\newcommand{\hatGN}[1]{{\widehat{\gamma}_{#1,n}}}&#10;\newcommand{\hatGU}[1]{{\widehat{\gamma}_{#1,u}}}&#10;\newcommand{\hatGW}[1]{{\widehat{\gamma}_{#1,w}}}&#10;\newcommand{\hatGB}[1]{{\widehat{\gamma}_{#1,b}}}&#10;&#10;\newcommand{\BigG}{{\bf \gamma}}&#10;\newcommand{\Gt}[1]{{{\bf \gamma}^{T}_{#1}}}&#10;\newcommand{\GN}[1]{{{\gamma}_{#1,n}}}&#10;\newcommand{\GU}[1]{{{\gamma}_{#1,u}}}&#10;\newcommand{\GW}[1]{{{\gamma}_{#1,w}}}&#10;\newcommand{\GB}[1]{{{\gamma}_{#1,b}}}&#10;\newcommand{\GUsq}[1]{{{\gamma}}^2_{#1,u}}&#10;\newcommand{\GWsq}[1]{{{\gamma}}^2_{#1,w}}&#10;\newcommand{\itG}[2]{{{\gamma}^{(#2)}_{#1}}}&#10;&#10;&#10;\usepackage[left=2.8cm,right=2.8cm]{geometry} &#10;\usepackage{color}&#10;\definecolor{MyDarkGreen}{rgb}{0,0.8,0}&#10;\definecolor{MyDarkBlue}{rgb}{0,0.2,0.8}&#10;\definecolor{MyDarkRed}{rgb}{0.8,0.05,0}&#10;&#10;\begin{document}&#10;&#10;&#10;\begin{itemize}&#10;&#10; \item The friction model considered is Coulomb's:&#10; \[ &#10;\begin{array}{c} &#10;\mu_i \hatGN{i}  \geq \sqrt{\hatGU{i}^2+\hatGW{i}^2}  \vspace{0.4cm} \\&#10;  {\bf F}_{i,T}^T \cdot {\bf v}_{i,T} = -\norm{{\bf F}_{i,T}} \; \norm{{\bf v}_{i,T}}  \vspace{0.4cm} \\&#10;  \norm{{{\bf v}_{i,T}}} \left( \mu_i \hatGN{i} - \sqrt{\hatGU{i}^2+\hatGW{i}^2} \right)=0&#10;\end{array} \]&#10;&#10;\begin{itemize}&#10; \item First condition states that the friction force is within the friction cone&#10; &#10; \item Second condition states that the friction force and the velocity between two bodies are collinear and of opposite direction&#10; &#10; \item The third condition captures the stick-slip condition.  If the velocity is greater than zero, it means that the friction force saturated; i.e., $\mu_i \hatGN{i} = \sqrt{\hatGU{i}^2+\hatGW{i}^2}$; this is the sliding scenario.  Conversely, if the bodies stick to each other, then the relative tangential velocity is zero, ${\bf v}_{i,T}={\bf 0}_3$, and the friction force is not saturated $\mu_i \hatGN{i}  &gt; \sqrt{\hatGU{i}^2+\hatGW{i}^2}$.&#10;\end{itemize}&#10;&#10;&#10;\end{itemize}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9"/>
  <p:tag name="PICTUREFILESIZE" val="19569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providecommand{\abs}[1]{\left\lvert#1\right\rvert}&#10;\providecommand{\norm}[1]{\left\lVert#1\right\rVert}&#10;\providecommand{\vect}[1]{\mathbf #1}&#10;&#10;\def\mathbbm#1{\mathbb{#1}}&#10;\def\vect#1{{\mathbf {#1}}}&#10;\def\amatr#1{{#1}}&#10;&#10;\newcommand{\cA}{{\cal A}}&#10;\newcommand{\cone}{{\Upsilon}}&#10;\newcommand{\cD}{{\cal D}}&#10;&#10;\newcommand{\BigPT}{{{\bf D}^T}}&#10;\newcommand{\BigP}{{{\bf D}}}&#10;\newcommand{\ProjT}[1]{\,{{\bf D}}^T_{#1}}&#10;\newcommand{\Proj}[1]{\,{{\bf D}}_{#1}}&#10;\newcommand{\Pn}[1]{\,{{\bf D}}_{#1,{n}}}&#10;\newcommand{\Ptu}[1]{\,{{\bf D}}_{#1,{u}}}&#10;\newcommand{\Ptw}[1]{\,{{\bf D}}_{#1,{w}}}&#10;\newcommand{\PnT}[1]{\,{{\bf D}}^T_{#1,{n}}}&#10;\newcommand{\PtuT}[1]{\,{{\bf D}}^T_{#1,{u}}}&#10;\newcommand{\PtwT}[1]{\,{{\bf D}}^T_{#1,{w}}}&#10;&#10;\newcommand{\CP}[1]{{{\Pi}_{{\cone}_{#1}}}}&#10;&#10;\newcommand{\nVec}[1]{{\bf n}_{#1}}&#10;\newcommand{\uVec}[1]{{\bf u}_{#1}}&#10;\newcommand{\wVec}[1]{{\bf w}_{#1}}&#10;&#10;\newcommand{\hatGN}[1]{{\widehat{\gamma}_{#1,n}}}&#10;\newcommand{\hatGU}[1]{{\widehat{\gamma}_{#1,u}}}&#10;\newcommand{\hatGW}[1]{{\widehat{\gamma}_{#1,w}}}&#10;\newcommand{\hatGB}[1]{{\widehat{\gamma}_{#1,b}}}&#10;&#10;\newcommand{\BigG}{{\bf \gamma}}&#10;\newcommand{\Gt}[1]{{{\bf \gamma}^{T}_{#1}}}&#10;\newcommand{\GN}[1]{{{\gamma}_{#1,n}}}&#10;\newcommand{\GU}[1]{{{\gamma}_{#1,u}}}&#10;\newcommand{\GW}[1]{{{\gamma}_{#1,w}}}&#10;\newcommand{\GB}[1]{{{\gamma}_{#1,b}}}&#10;\newcommand{\GUsq}[1]{{{\gamma}}^2_{#1,u}}&#10;\newcommand{\GWsq}[1]{{{\gamma}}^2_{#1,w}}&#10;\newcommand{\itG}[2]{{{\gamma}^{(#2)}_{#1}}}&#10;&#10;&#10;\usepackage[left=2.9cm,right=2.9cm]{geometry} &#10;\usepackage{color}&#10;\definecolor{MyDarkGreen}{rgb}{0,0.8,0}&#10;\definecolor{MyDarkBlue}{rgb}{0,0.2,0.8}&#10;\definecolor{MyDarkRed}{rgb}{0.8,0.05,0}&#10;&#10;\begin{document}&#10;&#10;&#10;\begin{itemize}&#10; \item {\color{MyDarkRed}The First Key Twist (out of three)}&#10; &#10; \item Assume that $\hatGN{i}$ and ${\bf v}_{i,T}$ are given and you pose the following optimization problem in variables $x$ and $y$:&#10; &#10;\begin{itemize}&#10; \item Minimize the function ${\bf v}_{i,T}^T \left( x \uVec{i} + y \wVec{i} \right)$ subject to the constraint $\sqrt{x^2+y^2} \leq\mu_i \hatGN{i}$&#10; &#10;\end{itemize}&#10;&#10; \item If you pose the first order Karush-Kuhn-Tucker optimality conditions for this optimization problem you end up precisely with the set of three conditions that define the Coulomb friction model&#10; &#10; \item It follows that $\hatGU{i}$ and $\hatGW{i}$, that is, two out of the three multipliers unknown are computed as the solution of an optimization problem that can be posed as soon as $\hatGN{i}$ and ${\bf v}_{i,T}$ are available&#10; &#10; \item Using math lingo, we have that &#10; \begin{equation*} &#10; \left( \hatGU{i},\hatGW{i} \right) &#10; =&#10; \mathop{\mbox{argmin}}\limits_{\sqrt{x^2+y^2} \leq\mu_i \hatGN{i}}&#10;  {\bf v}_{i,T}^T \left( x \uVec{i} + y \wVec{i} \right) . \end{equation*}&#10; &#10;\end{itemize}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3"/>
  <p:tag name="PICTUREFILESIZE" val="19226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providecommand{\abs}[1]{\left\lvert#1\right\rvert}&#10;\providecommand{\norm}[1]{\left\lVert#1\right\rVert}&#10;\providecommand{\vect}[1]{\mathbf #1}&#10;&#10;\def\mathbbm#1{\mathbb{#1}}&#10;\def\vect#1{{\mathbf {#1}}}&#10;\def\amatr#1{{#1}}&#10;&#10;\newcommand{\cA}{{\cal A}}&#10;\newcommand{\cone}{{\Upsilon}}&#10;\newcommand{\cD}{{\cal D}}&#10;&#10;\newcommand{\BigPT}{{{\bf D}^T}}&#10;\newcommand{\BigP}{{{\bf D}}}&#10;\newcommand{\ProjT}[1]{\,{{\bf D}}^T_{#1}}&#10;\newcommand{\Proj}[1]{\,{{\bf D}}_{#1}}&#10;\newcommand{\Pn}[1]{\,{{\bf D}}_{#1,{n}}}&#10;\newcommand{\Ptu}[1]{\,{{\bf D}}_{#1,{u}}}&#10;\newcommand{\Ptw}[1]{\,{{\bf D}}_{#1,{w}}}&#10;\newcommand{\PnT}[1]{\,{{\bf D}}^T_{#1,{n}}}&#10;\newcommand{\PtuT}[1]{\,{{\bf D}}^T_{#1,{u}}}&#10;\newcommand{\PtwT}[1]{\,{{\bf D}}^T_{#1,{w}}}&#10;&#10;\newcommand{\CP}[1]{{{\Pi}_{{\cone}_{#1}}}}&#10;&#10;\newcommand{\nVec}[1]{{\bf n}_{#1}}&#10;\newcommand{\uVec}[1]{{\bf u}_{#1}}&#10;\newcommand{\wVec}[1]{{\bf w}_{#1}}&#10;&#10;\newcommand{\hatGN}[1]{{\widehat{\gamma}_{#1,n}}}&#10;\newcommand{\hatGU}[1]{{\widehat{\gamma}_{#1,u}}}&#10;\newcommand{\hatGW}[1]{{\widehat{\gamma}_{#1,w}}}&#10;\newcommand{\hatGB}[1]{{\widehat{\gamma}_{#1,b}}}&#10;&#10;\newcommand{\BigG}{{\bf \gamma}}&#10;\newcommand{\Gt}[1]{{{\bf \gamma}^{T}_{#1}}}&#10;\newcommand{\GN}[1]{{{\gamma}_{#1,n}}}&#10;\newcommand{\GU}[1]{{{\gamma}_{#1,u}}}&#10;\newcommand{\GW}[1]{{{\gamma}_{#1,w}}}&#10;\newcommand{\GB}[1]{{{\gamma}_{#1,b}}}&#10;\newcommand{\GUsq}[1]{{{\gamma}}^2_{#1,u}}&#10;\newcommand{\GWsq}[1]{{{\gamma}}^2_{#1,w}}&#10;\newcommand{\itG}[2]{{{\gamma}^{(#2)}_{#1}}}&#10;&#10;&#10;\usepackage[left=2.9cm,right=2.9cm]{geometry} &#10;\usepackage{color}&#10;\definecolor{MyDarkGreen}{rgb}{0,0.8,0}&#10;\definecolor{MyDarkBlue}{rgb}{0,0.2,0.8}&#10;\definecolor{MyDarkRed}{rgb}{0.8,0.05,0}&#10;&#10;\begin{document}&#10;&#10;\begin{itemize}&#10; \item  The time evolution of the dynamical system is governed by the following differential variational inequality (DVI)&#10;&#10;\[&#10;\begin{array}{rcl}&#10;B=1,\ldots,nb &amp; : &amp; m_B {\ddot{\bf r}}_B  =  \sum\limits_{i\in{\cal{B}}(B)}\left[{\Psi}^{(i)}_{{\bf r}_B}\right]^T{\hatGB{i}} + {\bf f}_B(t,{\bf q}, {\bf v}) + \sum\limits_{i\in {\cA}(B)}  \left( \hatGN{i}\,\nVec{i} + \hatGU{i} \,\uVec{i} + \hatGW{i} \,\wVec{i} \right)  \vspace{0.5cm} \\&#10;B=1,\ldots,nb &amp; : &amp; {\bar {\bf J}}_B {\dot{\bar{\bf \omega}}}_B = \sum\limits_{i\in{\cal{B}}(B)}{\bar {\bf \Pi}}^T_B({\Psi}^{(i)}) {\hatGB{i}} + {\bf \tau}_B(t,{\bf q}, {\bf v}) + \sum\limits_{i\in {\cA}(B)} {\tilde{\bar{\bf{s}}}}_{i,B} {\bf A}_B^T \left( \hatGN{i}\,\nVec{i} + \hatGU{i} \,\uVec{i} + \hatGW{i} \,\wVec{i} \right) \vspace{0.5cm} \\&#10;B=1,\ldots,nb &amp; : &amp; \dot{\bf p}_B  =  \frac{1}{2} {\bf G}^T({\bf p}_B){\bar{\bf\omega}}_B \vspace{0.5cm} \\&#10;i \in\cal{B} &amp; : &amp; \Psi_i({\bf q},t) = 0 \vspace{0.5cm} \\&#10;i \in\cA&amp; : &amp; 0 \leq \hatGN{i}  \; \perp\; \Phi_{i}({\bf q}) \geq0,  \vspace{0.5cm} \\&#10;i \in\cA&amp; : &amp; \left(\hatGU{i}, \hatGW{i} \right) = \mathop{\mbox{argmin}}\limits_{\mu_{i} \hatGN{i} \geq \sqrt{x^2 + y^2}} {\bf v}^T \left( x \,{{\bf D}}_{i,{u}} + y \,{{\bf D}}_{i,{w}} \right)\end{array}&#10;\]&#10;&#10;\end{itemize}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5"/>
  <p:tag name="PICTUREFILESIZE" val="1870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2.3cm,right=2.3cm]{geometry} &#10;\usepackage{color}&#10;\definecolor{MyDarkGreen}{rgb}{0,0.8,0}&#10;\definecolor{MyDarkBlue}{rgb}{0,0.2,0.8}&#10;\definecolor{MyDarkRed}{rgb}{0.8,0.05,0}&#10;&#10;\begin{document}&#10;&#10;&#10; &#10;&#10;&#10;\begin{itemize}&#10; \item Depending on the normal relative velocity between bodies that experience a collision and their material properties, if there is no relative angular velocity, the collision is&#10; &#10;\begin{itemize}&#10; \item Elastic, if the contact induced deformation is reversible and independent of displacement rate&#10; \item  Viscoelastic, if the contact induced deformation is irreversible, but the deformation is dependent on the displacement rate&#10; \item Plastic, if collision leaves an involved particle permanently deformed but the deformation of a body is independent of the displacement rate&#10; \item Viscoplastic, if impact is irreversible and similar to the viscoelastic contact but deformation depends on the displacement rate&#10;\end{itemize}&#10;&#10; \bigskip&#10; &#10; \item According to the dependency of the normal force on the overlap and the displacement rate, the force schemes can be subdivided into:&#10;\begin{itemize}&#10; \item Continuous potential models (like Lennard-Jones, for instance)&#10; \item Linear viscoelastic models (simple, used extensively, what we use here)&#10; \item Non-linear viscoelastic models&#10; \item Hysteretic models (see papers of L. Vu-Quoc, in 'DEM, Further Reading' slide)&#10;\end{itemize}&#10;\end{itemize}&#10;&#10; 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7"/>
  <p:tag name="PICTUREFILESIZE" val="2661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6.5cm,right=6.5cm]{geometry} &#10;\usepackage{color}&#10;\definecolor{MyDarkGreen}{rgb}{0,0.8,0}&#10;\definecolor{MyDarkBlue}{rgb}{0,0.2,0.8}&#10;\definecolor{MyDarkRed}{rgb}{0.8,0.05,0}&#10;&#10;\begin{document}&#10;&#10;&#10; &#10;\begin{itemize}&#10; \item Notation used:&#10;\[\begin{array}{l}&#10; {{\bf r}_{12}} = {{\bf r}_1} - {{\bf r}_2} \quad \quad \quad \quad {{\hat {\bf r}}_{12}} = \frac{{\bf r}_{12}}{ \left\| {{{\bf r}_{12}}}\right\|} \quad \quad \quad \quad {{\bf v}_{12}} = {{\bf v}_1} - {{\bf v}_2} \vspace{0.3cm} \\ &#10; {\bf \delta}  - {\mbox{normal compression}}  \vspace{0.3cm} \\ &#10; {{\bf v}_n} - {\mbox{normal velocity}}  \vspace{0.3cm} \\ &#10; {{\bf v}_t} - {\mbox{relative surface velocity}} &#10; \end{array}\]&#10;&#10; \item Quantities of interest&#10;\[\begin{array}{l}&#10; {\bf \delta}  = {\bf d} - \left\| {{{\bf r}_{12}}} \right\| \vspace{0.3cm} \\ &#10; {{\bf v}_n} = ({{\bf v}_{12}}.\,{{\hat {\bf r}}_{12}}){{\hat {\bf r}}_{12}} \vspace{0.3cm} \\ &#10; {{\bf v}_t} = {{\bf v}_{12}} - {{\bf v}_n} - ({{\bf \omega} _1} + {{\bf \omega} _2}) \times \frac{{\bf r}_{12}}{2} &#10;  \end{array}\] &#10; &#10; \end{itemize}&#10;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0"/>
  <p:tag name="PICTUREFILESIZE" val="830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begin{itemize}&#10; \item Consider two contacting bodies at ${\bf r}_1$, ${\bf r}_2$, with velocities ${\bf v}_1$, ${\bf v}_2$, and angular velocities ${\bf \omega}_1$, ${\bf \omega}_2$&#10;\end{itemize}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30"/>
  <p:tag name="PICTUREFILESIZE" val="158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5cm,right=5cm]{geometry} &#10;\usepackage{color}&#10;\definecolor{MyDarkGreen}{rgb}{0,0.8,0}&#10;\definecolor{MyDarkBlue}{rgb}{0,0.2,0.8}&#10;\definecolor{MyDarkRed}{rgb}{0.8,0.05,0}&#10;&#10;\begin{document}&#10;&#10;&#10;&#10;\begin{itemize}&#10; \item ${{\bf u}_t}$ -- rate of change of elastic tangential displacement:&#10;\[&#10; \frac{{d{{\bf u}_t}}}{{dt}} = {{\bf v}_t} - \frac{{({{\bf u}_t}\cdot {{\bf v}_{12}}){{\bf r}_{12}}}}{{{{\left\| {{{\bf r}_{12}}} \right\|}^2}}} &#10;\]&#10;&#10; \item Notation used: $k_{n}$ and $k_{s}$, and ${\tau _{n}}$ and ${\tau _{s}}$ are elastic constants and viscoelastic relaxation times for the normal and tangential components of the force.  These are model parameters, you should somehow come up with them; not trivial, there is a lot of guessing involved (calibration)&#10;&#10; \item Normal Force ${\bf F}_n$ computed as &#10; \[&#10; {{\bf F}_n} =f(\frac{\delta}{d})({\bf \delta}  {k_n}{{\hat {\bf r}}_{12}} - {\tau_n}{{\bf v}_n})&#10; \]&#10; &#10; \item Tangential Force ${\bf F}_n$ computed as&#10; \[&#10; {{\bf F}_t} =f(\frac{\delta}{d})( - {k_s} {{\bf u}_t} - {\tau_s}{{\bf v}_t}) &#10; \]&#10; &#10; &#10;\begin{itemize}&#10; \item Function $f(x)$ selects between two possible models:&#10; \[&#10;  f(x) = \left\{ {\begin{array}{*{20}{c}}&#10;   1, &amp; {\mbox{for damped liner springs}} \\&#10;   \sqrt x , &amp; \,\,\,\,\,\,\,{\mbox{for Hertzian contacts}}  \\&#10;\end{array}} \right. \\ &#10; \]&#10;&#10;\end{itemize}&#10;&#10;&#10;\end{itemize}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4"/>
  <p:tag name="PICTUREFILESIZE" val="1873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3.5cm,right=3.5cm]{geometry} &#10;\usepackage{color}&#10;\definecolor{MyDarkGreen}{rgb}{0,0.8,0}&#10;\definecolor{MyDarkBlue}{rgb}{0,0.2,0.8}&#10;\definecolor{MyDarkRed}{rgb}{0.8,0.05,0}&#10;&#10;\begin{document}&#10;&#10;&#10; &#10;&#10;&#10;\begin{itemize}&#10; \item Coulomb yield criterion, ${\bf F}_t \leq \mu {\bf F}_n$, is satisfied by truncating ${\bf u}_t$ &#10; \item Although there is a difference between $\mu_k$ (kinematic friction coefficient) and $\mu_s$ (static friction coefficient), the implementation works with only one value of the friction coefficient&#10; &#10;\begin{itemize}&#10; \item Note that typically, $\mu_k \leq \mu_s$&#10;\end{itemize}&#10; &#10; \item $k_{n,s}$, ${\tau _{n,s}}$ depend on the elastic moduli and diameter of particles&#10; &#10; \item In addition to the contact/friction force, you have to consider all other forces acting on the bodies (gravity, for instance)&#10; &#10; \item When dealing with large collection of granular materials, it makes sense to talk about the stress tensor in cell $k$ (with volume $V_k$)&#10;&#10;\[&#10; {\sigma _{\alpha \beta }} = \frac{1}{V_k}\sum\limits_{i \in V_k} {\left[ {\sum\limits_{j \ne i} {\frac{{r_{ij}^\alpha F_{ij}^\beta }}{2} + {m_i}(v_i^\alpha  - {{\bar v}^\alpha })(v_i^\beta  - {{\bar v}^\beta })} } \right]}&#10;\]&#10; &#10;\begin{itemize}&#10; \item Notation:&#10; \[&#10; \begin{array}{rcl}&#10; F_{ij}^\beta  = F_{{n_{ij}}}^\beta  + F_{{t_{ij}}}^\beta \quad &amp; \rightarrow &amp; \quad \mbox {frictional contact force acting between $i$ and $j$} \vspace{0.3cm} \\&#10;   {\bar {\bf v}}^\alpha \quad &amp; \rightarrow &amp; \quad \mbox{direction $\alpha$ time averaged velocity of particles in volume $V$} &#10;   \end{array}&#10; \]&#10;\end{itemize}&#10;\end{itemize}&#10; 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8"/>
  <p:tag name="PICTUREFILESIZE" val="2430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6.5cm,right=6.5cm]{geometry} &#10;\usepackage{color}&#10;\definecolor{MyDarkGreen}{rgb}{0,0.8,0}&#10;\definecolor{MyDarkBlue}{rgb}{0,0.2,0.8}&#10;\definecolor{MyDarkRed}{rgb}{0.8,0.05,0}&#10;&#10;\begin{document}&#10;&#10;&#10; &#10;\begin{itemize}&#10; \item For a pair of granular bodies $i$ and $j$ with diameters $d_i$ and $d_j$ the repulsive force between particles is &#10; \[&#10; {{\bf{f}}_v} = {k_n}({d_{ij}} - \left| {{{\bf{r}}_{ij}}} \right|){{{\bf{\hat r}}}_{ij}},\,\,\,\,\,\,\left| {{{\bf{r}}_{ij}}} \right| &lt; {d_{ij}} &#10; \]&#10; &#10;\begin{itemize}&#10; \item Notation:&#10; \[&#10; \begin{array}{rcl}&#10; {{\bf r}_{ij}} &amp; = &amp; {{\bf r}_i} - {{\bf r}_j} \quad \&amp; \quad {{{\bf{\hat r}}}_{ij}} = \frac{{{{\bf{r}}_{ij}}}}{||{{{\bf{r}}_{ij}}}||}\vspace{0.3cm} \\ &#10; {d_{ij}} &amp; = &amp; \frac{({d_i} + {d_j})}{2} \vspace{0.3cm} \\ &#10; k_n &amp; = &amp; \mbox{normal stiffness coefficient}&#10; \end{array}&#10; \]&#10;\end{itemize}&#10;&#10; \item We also have a velocity dependent damping force:&#10; \[&#10; {{\bf{f}}_d} =  - {\gamma _n}({{{\bf{\hat r}}}_{ij}}.{{\bf{v}}_{ij}}){{{\bf{\hat r}}}_{ij}}&#10; \]&#10; &#10;\begin{itemize}&#10; \item Notation:&#10; \[&#10; \begin{array}{rcl}&#10; {{\bf{v}}_{ij}} &amp; = &amp; {{\bf{v}}_i} - {{\bf{v}}_j} \vspace{0.3cm} \\ &#10; \gamma_n &amp; = &amp; \mbox{damping coefficient}&#10; \end{array}&#10; \]&#10;\end{itemize}&#10;&#10; \item TOTAL normal force between particles:&#10; \[&#10; {{\bf{f}}_n} = {{\bf{f}}_v} + {{\bf{f}}_d}&#10; \]&#10;\end{itemize}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9"/>
  <p:tag name="PICTUREFILESIZE" val="1368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1.5cm,right=1.5cm]{geometry} &#10;\usepackage{color}&#10;\definecolor{MyDarkGreen}{rgb}{0,0.8,0}&#10;\definecolor{MyDarkBlue}{rgb}{0,0.2,0.8}&#10;\definecolor{MyDarkRed}{rgb}{0.8,0.05,0}&#10;&#10;\begin{document}&#10;&#10;&#10; &#10;\begin{itemize}&#10; \item {\color{MyDarkRed}Frictional damping force} (acts transversely at the point of contact to oppose sliding while particles are within interaction range):&#10; \[&#10; {{\bf{f}}_s} =  - \min (\gamma _s^{{C_i}{C_j}}\left| {{\bf{v}}_{ij}^s} \right|,{\mu ^{{C_i}{C_j}}}\left| {{{\bf{f}}_n}} \right|){\bf{\hat v}}_{ij}^s &#10; \]&#10; &#10; &#10;\begin{itemize}&#10; \item Notation used:&#10; \[&#10; \begin{array}{rcl}&#10; {\bf{v}}_{ij}^s &amp; = &amp; {{\bf{v}}_{ij}} - ({{{\bf{\hat r}}}_{ij}}.{{\bf{v}}_{ij}}){{{\bf{\hat r}}}_{ij}} - \left( {\frac{{{d_i}{\omega _i} + {d_j}{\omega _j}}}{{{d_i} + {d_j}}}} \right) \times {{\bf{r}}_{ij}} \vspace{0.3cm} \\ &#10;  \omega &amp; = &amp; \mbox{body angular velocity} \vspace{0.3cm} \\ &#10;  {\mu ^{{C_i}{C_j}}} &amp; = &amp; \mbox{static friction coefficient}\vspace{0.3cm} \\ &#10;  \gamma _s^{{C_i}{C_j}}  &amp; = &amp; \mbox{damping coefficient}\vspace{0.3cm} \\ &#10;  \end{array}&#10; \]&#10;\end{itemize}&#10;&#10; \item {\color{MyDarkRed}Tangential restoring force} (acts during collision and depends on cumulative relative displacement):&#10; \[&#10; {{\bf{f}}_g} =  - {k_g}{{\bf{u}}_{ij}}&#10; \]&#10; &#10; &#10;\begin{itemize}&#10; \item Notation used and remarks:&#10; \[&#10; \begin{array}{rcl}&#10; {{\bf{u}}_{ij}} &amp; = &amp; \int\limits_{T_{coll}} {{\bf{v}}_{ij}^s(\tau )d\tau }\vspace{0.3cm} \\ &#10; ||{{\bf{f}}_g}|| &amp; \leq &amp; {\mu ^{{C_i}{C_j}}} || {{{\bf{f}}_n}} || \quad \rightarrow \quad \mbox{provides upper limit on value of $||{{\bf{f}}_g}||$} \vspace{0.3cm} \\ &#10; \end{array}&#10; \]&#10;\end{itemize}&#10;&#10; \item {\color{MyDarkRed}Total transverse force}:&#10; \[&#10; {\color{MyDarkBlue}&#10; {{\bf{f}}_t} = {{\bf{f}}_s} + {{\bf{f}}_g}&#10; }&#10; \]&#10;\end{itemize}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2"/>
  <p:tag name="PICTUREFILESIZE" val="250321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107828</TotalTime>
  <Words>1019</Words>
  <Application>Microsoft Office PowerPoint</Application>
  <PresentationFormat>On-screen Show (4:3)</PresentationFormat>
  <Paragraphs>187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Wingdings</vt:lpstr>
      <vt:lpstr>Tahoma</vt:lpstr>
      <vt:lpstr>CMSY10ORIG</vt:lpstr>
      <vt:lpstr>CMR10</vt:lpstr>
      <vt:lpstr>CMBX10</vt:lpstr>
      <vt:lpstr>CMR7</vt:lpstr>
      <vt:lpstr>CMMI10</vt:lpstr>
      <vt:lpstr>cmsy10</vt:lpstr>
      <vt:lpstr>Network</vt:lpstr>
      <vt:lpstr>Visio</vt:lpstr>
      <vt:lpstr>ME751  Advanced Computational Multibody Dynamics</vt:lpstr>
      <vt:lpstr>Before we get started…</vt:lpstr>
      <vt:lpstr>Dealing with Friction and Contact in ME751 </vt:lpstr>
      <vt:lpstr>General Comments, DEM</vt:lpstr>
      <vt:lpstr>The Discrete Element Method (DEM)</vt:lpstr>
      <vt:lpstr>Gravity-driven Dense Granular Flows</vt:lpstr>
      <vt:lpstr>Paper Overview</vt:lpstr>
      <vt:lpstr>The Frictional Contact Model</vt:lpstr>
      <vt:lpstr>Gravity-driven Dense Granular Flows</vt:lpstr>
      <vt:lpstr>Gravity-driven Dense Granular Flows</vt:lpstr>
      <vt:lpstr>Radial and axial segregation of granular matter in a rotating cylinder</vt:lpstr>
      <vt:lpstr>Overview</vt:lpstr>
      <vt:lpstr>Normal Force Model</vt:lpstr>
      <vt:lpstr>Tangential Force Model</vt:lpstr>
      <vt:lpstr>General Remarks, DEM The Good Part</vt:lpstr>
      <vt:lpstr>General Remarks, DEM The Bad Part</vt:lpstr>
      <vt:lpstr>DEM, Further Reading</vt:lpstr>
      <vt:lpstr>Differential Variational Inequality Methods</vt:lpstr>
      <vt:lpstr>General Comments, DVI</vt:lpstr>
      <vt:lpstr>DVI-Based Methods General Comments</vt:lpstr>
      <vt:lpstr>Bilateral vs. Unilateral Constraints</vt:lpstr>
      <vt:lpstr>DVI-Based Methods: Notation Used</vt:lpstr>
      <vt:lpstr>Body A – Body B Contact Scenario</vt:lpstr>
      <vt:lpstr>Defining the Normal and Tangential Forces</vt:lpstr>
      <vt:lpstr>DVI-Based Methods Unknowns and Quick DEM Comparison </vt:lpstr>
      <vt:lpstr>DVI-Based Methods The Contact Model</vt:lpstr>
      <vt:lpstr>DVI-Based Methods: The Friction Model</vt:lpstr>
      <vt:lpstr>Coulomb’s Model Posed as the Solution of an Optimization Problem</vt:lpstr>
      <vt:lpstr>The DVI Problem:  The EOM, in Fine Granularity 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negrut</dc:creator>
  <cp:lastModifiedBy>negrut</cp:lastModifiedBy>
  <cp:revision>1228</cp:revision>
  <cp:lastPrinted>1601-01-01T00:00:00Z</cp:lastPrinted>
  <dcterms:created xsi:type="dcterms:W3CDTF">1601-01-01T00:00:00Z</dcterms:created>
  <dcterms:modified xsi:type="dcterms:W3CDTF">2010-04-15T21:19:54Z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