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tags/tag29.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51" r:id="rId1"/>
  </p:sldMasterIdLst>
  <p:notesMasterIdLst>
    <p:notesMasterId r:id="rId30"/>
  </p:notesMasterIdLst>
  <p:handoutMasterIdLst>
    <p:handoutMasterId r:id="rId31"/>
  </p:handoutMasterIdLst>
  <p:sldIdLst>
    <p:sldId id="1370" r:id="rId2"/>
    <p:sldId id="1371" r:id="rId3"/>
    <p:sldId id="1486" r:id="rId4"/>
    <p:sldId id="1487" r:id="rId5"/>
    <p:sldId id="1495" r:id="rId6"/>
    <p:sldId id="1488" r:id="rId7"/>
    <p:sldId id="1489" r:id="rId8"/>
    <p:sldId id="1490" r:id="rId9"/>
    <p:sldId id="1491" r:id="rId10"/>
    <p:sldId id="1493" r:id="rId11"/>
    <p:sldId id="1511" r:id="rId12"/>
    <p:sldId id="1496" r:id="rId13"/>
    <p:sldId id="1510" r:id="rId14"/>
    <p:sldId id="1492" r:id="rId15"/>
    <p:sldId id="1497" r:id="rId16"/>
    <p:sldId id="1498" r:id="rId17"/>
    <p:sldId id="1505" r:id="rId18"/>
    <p:sldId id="1499" r:id="rId19"/>
    <p:sldId id="1500" r:id="rId20"/>
    <p:sldId id="1501" r:id="rId21"/>
    <p:sldId id="1502" r:id="rId22"/>
    <p:sldId id="1503" r:id="rId23"/>
    <p:sldId id="1494" r:id="rId24"/>
    <p:sldId id="1512" r:id="rId25"/>
    <p:sldId id="1506" r:id="rId26"/>
    <p:sldId id="1507" r:id="rId27"/>
    <p:sldId id="1508" r:id="rId28"/>
    <p:sldId id="1509" r:id="rId29"/>
  </p:sldIdLst>
  <p:sldSz cx="9144000" cy="6858000" type="screen4x3"/>
  <p:notesSz cx="7010400" cy="9296400"/>
  <p:embeddedFontLst>
    <p:embeddedFont>
      <p:font typeface="Tahoma" pitchFamily="34" charset="0"/>
      <p:regular r:id="rId32"/>
      <p:bold r:id="rId33"/>
    </p:embeddedFont>
    <p:embeddedFont>
      <p:font typeface="CMSY10ORIG" pitchFamily="34" charset="0"/>
      <p:regular r:id="rId34"/>
    </p:embeddedFont>
    <p:embeddedFont>
      <p:font typeface="CMR10" pitchFamily="34" charset="0"/>
      <p:regular r:id="rId35"/>
    </p:embeddedFont>
    <p:embeddedFont>
      <p:font typeface="CMBX10" pitchFamily="34" charset="0"/>
      <p:regular r:id="rId36"/>
    </p:embeddedFont>
    <p:embeddedFont>
      <p:font typeface="CMR7" pitchFamily="34" charset="0"/>
      <p:regular r:id="rId37"/>
    </p:embeddedFont>
    <p:embeddedFont>
      <p:font typeface="CMMI10" pitchFamily="34" charset="0"/>
      <p:regular r:id="rId38"/>
    </p:embeddedFont>
    <p:embeddedFont>
      <p:font typeface="CMSY7" pitchFamily="34" charset="0"/>
      <p:regular r:id="rId39"/>
    </p:embeddedFont>
    <p:embeddedFont>
      <p:font typeface="cmsy10" pitchFamily="34" charset="0"/>
      <p:regular r:id="rId40"/>
    </p:embeddedFont>
    <p:embeddedFont>
      <p:font typeface="ＭＳ Ｐゴシック" pitchFamily="34" charset="-128"/>
      <p:regular r:id="rId41"/>
    </p:embeddedFont>
  </p:embeddedFontLst>
  <p:custDataLst>
    <p:tags r:id="rId4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Negrut" initials="DN" lastIdx="3" clrIdx="0"/>
  <p:cmAuthor id="1" name="negrut" initials="n" lastIdx="8" clrIdx="1"/>
  <p:cmAuthor id="2" name="Dan Negrut" initials="D" lastIdx="3"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D0"/>
    <a:srgbClr val="FF9900"/>
    <a:srgbClr val="FFCC81"/>
    <a:srgbClr val="A7BCFF"/>
    <a:srgbClr val="566AFC"/>
    <a:srgbClr val="0000FF"/>
    <a:srgbClr val="FF8181"/>
    <a:srgbClr val="99CCFF"/>
    <a:srgbClr val="FF6600"/>
    <a:srgbClr val="0099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56" autoAdjust="0"/>
  </p:normalViewPr>
  <p:slideViewPr>
    <p:cSldViewPr>
      <p:cViewPr varScale="1">
        <p:scale>
          <a:sx n="105" d="100"/>
          <a:sy n="105" d="100"/>
        </p:scale>
        <p:origin x="-792" y="-78"/>
      </p:cViewPr>
      <p:guideLst>
        <p:guide orient="horz" pos="2160"/>
        <p:guide pos="2880"/>
      </p:guideLst>
    </p:cSldViewPr>
  </p:slideViewPr>
  <p:outlineViewPr>
    <p:cViewPr>
      <p:scale>
        <a:sx n="33" d="100"/>
        <a:sy n="33" d="100"/>
      </p:scale>
      <p:origin x="0" y="31296"/>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2498" name="Rectangle 2"/>
          <p:cNvSpPr>
            <a:spLocks noGrp="1" noChangeArrowheads="1"/>
          </p:cNvSpPr>
          <p:nvPr>
            <p:ph type="hdr" sz="quarter"/>
          </p:nvPr>
        </p:nvSpPr>
        <p:spPr bwMode="auto">
          <a:xfrm>
            <a:off x="4" y="0"/>
            <a:ext cx="3038474" cy="465138"/>
          </a:xfrm>
          <a:prstGeom prst="rect">
            <a:avLst/>
          </a:prstGeom>
          <a:noFill/>
          <a:ln w="9525">
            <a:noFill/>
            <a:miter lim="800000"/>
            <a:headEnd/>
            <a:tailEnd/>
          </a:ln>
          <a:effectLst/>
        </p:spPr>
        <p:txBody>
          <a:bodyPr vert="horz" wrap="square" lIns="92277" tIns="46138" rIns="92277" bIns="46138" numCol="1" anchor="t" anchorCtr="0" compatLnSpc="1">
            <a:prstTxWarp prst="textNoShape">
              <a:avLst/>
            </a:prstTxWarp>
          </a:bodyPr>
          <a:lstStyle>
            <a:lvl1pPr>
              <a:defRPr sz="1300" smtClean="0"/>
            </a:lvl1pPr>
          </a:lstStyle>
          <a:p>
            <a:pPr>
              <a:defRPr/>
            </a:pPr>
            <a:endParaRPr lang="en-US"/>
          </a:p>
        </p:txBody>
      </p:sp>
      <p:sp>
        <p:nvSpPr>
          <p:cNvPr id="1002499" name="Rectangle 3"/>
          <p:cNvSpPr>
            <a:spLocks noGrp="1" noChangeArrowheads="1"/>
          </p:cNvSpPr>
          <p:nvPr>
            <p:ph type="dt" sz="quarter" idx="1"/>
          </p:nvPr>
        </p:nvSpPr>
        <p:spPr bwMode="auto">
          <a:xfrm>
            <a:off x="3970342" y="0"/>
            <a:ext cx="3038474" cy="465138"/>
          </a:xfrm>
          <a:prstGeom prst="rect">
            <a:avLst/>
          </a:prstGeom>
          <a:noFill/>
          <a:ln w="9525">
            <a:noFill/>
            <a:miter lim="800000"/>
            <a:headEnd/>
            <a:tailEnd/>
          </a:ln>
          <a:effectLst/>
        </p:spPr>
        <p:txBody>
          <a:bodyPr vert="horz" wrap="square" lIns="92277" tIns="46138" rIns="92277" bIns="46138" numCol="1" anchor="t" anchorCtr="0" compatLnSpc="1">
            <a:prstTxWarp prst="textNoShape">
              <a:avLst/>
            </a:prstTxWarp>
          </a:bodyPr>
          <a:lstStyle>
            <a:lvl1pPr algn="r">
              <a:defRPr sz="1300" smtClean="0"/>
            </a:lvl1pPr>
          </a:lstStyle>
          <a:p>
            <a:pPr>
              <a:defRPr/>
            </a:pPr>
            <a:endParaRPr lang="en-US"/>
          </a:p>
        </p:txBody>
      </p:sp>
      <p:sp>
        <p:nvSpPr>
          <p:cNvPr id="1002500" name="Rectangle 4"/>
          <p:cNvSpPr>
            <a:spLocks noGrp="1" noChangeArrowheads="1"/>
          </p:cNvSpPr>
          <p:nvPr>
            <p:ph type="ftr" sz="quarter" idx="2"/>
          </p:nvPr>
        </p:nvSpPr>
        <p:spPr bwMode="auto">
          <a:xfrm>
            <a:off x="4" y="8829675"/>
            <a:ext cx="3038474" cy="465138"/>
          </a:xfrm>
          <a:prstGeom prst="rect">
            <a:avLst/>
          </a:prstGeom>
          <a:noFill/>
          <a:ln w="9525">
            <a:noFill/>
            <a:miter lim="800000"/>
            <a:headEnd/>
            <a:tailEnd/>
          </a:ln>
          <a:effectLst/>
        </p:spPr>
        <p:txBody>
          <a:bodyPr vert="horz" wrap="square" lIns="92277" tIns="46138" rIns="92277" bIns="46138" numCol="1" anchor="b" anchorCtr="0" compatLnSpc="1">
            <a:prstTxWarp prst="textNoShape">
              <a:avLst/>
            </a:prstTxWarp>
          </a:bodyPr>
          <a:lstStyle>
            <a:lvl1pPr>
              <a:defRPr sz="1300" smtClean="0"/>
            </a:lvl1pPr>
          </a:lstStyle>
          <a:p>
            <a:pPr>
              <a:defRPr/>
            </a:pPr>
            <a:endParaRPr lang="en-US"/>
          </a:p>
        </p:txBody>
      </p:sp>
      <p:sp>
        <p:nvSpPr>
          <p:cNvPr id="1002501" name="Rectangle 5"/>
          <p:cNvSpPr>
            <a:spLocks noGrp="1" noChangeArrowheads="1"/>
          </p:cNvSpPr>
          <p:nvPr>
            <p:ph type="sldNum" sz="quarter" idx="3"/>
          </p:nvPr>
        </p:nvSpPr>
        <p:spPr bwMode="auto">
          <a:xfrm>
            <a:off x="3970342" y="8829675"/>
            <a:ext cx="3038474" cy="465138"/>
          </a:xfrm>
          <a:prstGeom prst="rect">
            <a:avLst/>
          </a:prstGeom>
          <a:noFill/>
          <a:ln w="9525">
            <a:noFill/>
            <a:miter lim="800000"/>
            <a:headEnd/>
            <a:tailEnd/>
          </a:ln>
          <a:effectLst/>
        </p:spPr>
        <p:txBody>
          <a:bodyPr vert="horz" wrap="square" lIns="92277" tIns="46138" rIns="92277" bIns="46138" numCol="1" anchor="b" anchorCtr="0" compatLnSpc="1">
            <a:prstTxWarp prst="textNoShape">
              <a:avLst/>
            </a:prstTxWarp>
          </a:bodyPr>
          <a:lstStyle>
            <a:lvl1pPr algn="r">
              <a:defRPr sz="1300" smtClean="0"/>
            </a:lvl1pPr>
          </a:lstStyle>
          <a:p>
            <a:pPr>
              <a:defRPr/>
            </a:pPr>
            <a:fld id="{3B1F2A13-956C-4708-A61E-CBABBBEFF865}"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4" y="0"/>
            <a:ext cx="3038474" cy="465138"/>
          </a:xfrm>
          <a:prstGeom prst="rect">
            <a:avLst/>
          </a:prstGeom>
          <a:noFill/>
          <a:ln w="9525">
            <a:noFill/>
            <a:miter lim="800000"/>
            <a:headEnd/>
            <a:tailEnd/>
          </a:ln>
          <a:effectLst/>
        </p:spPr>
        <p:txBody>
          <a:bodyPr vert="horz" wrap="square" lIns="94030" tIns="47015" rIns="94030" bIns="47015" numCol="1" anchor="t" anchorCtr="0" compatLnSpc="1">
            <a:prstTxWarp prst="textNoShape">
              <a:avLst/>
            </a:prstTxWarp>
          </a:bodyPr>
          <a:lstStyle>
            <a:lvl1pPr defTabSz="940390">
              <a:defRPr sz="1300" smtClean="0"/>
            </a:lvl1pPr>
          </a:lstStyle>
          <a:p>
            <a:pPr>
              <a:defRPr/>
            </a:pPr>
            <a:endParaRPr lang="en-US"/>
          </a:p>
        </p:txBody>
      </p:sp>
      <p:sp>
        <p:nvSpPr>
          <p:cNvPr id="9219" name="Rectangle 3"/>
          <p:cNvSpPr>
            <a:spLocks noGrp="1" noChangeArrowheads="1"/>
          </p:cNvSpPr>
          <p:nvPr>
            <p:ph type="dt" idx="1"/>
          </p:nvPr>
        </p:nvSpPr>
        <p:spPr bwMode="auto">
          <a:xfrm>
            <a:off x="3970342" y="0"/>
            <a:ext cx="3038474" cy="465138"/>
          </a:xfrm>
          <a:prstGeom prst="rect">
            <a:avLst/>
          </a:prstGeom>
          <a:noFill/>
          <a:ln w="9525">
            <a:noFill/>
            <a:miter lim="800000"/>
            <a:headEnd/>
            <a:tailEnd/>
          </a:ln>
          <a:effectLst/>
        </p:spPr>
        <p:txBody>
          <a:bodyPr vert="horz" wrap="square" lIns="94030" tIns="47015" rIns="94030" bIns="47015" numCol="1" anchor="t" anchorCtr="0" compatLnSpc="1">
            <a:prstTxWarp prst="textNoShape">
              <a:avLst/>
            </a:prstTxWarp>
          </a:bodyPr>
          <a:lstStyle>
            <a:lvl1pPr algn="r" defTabSz="940390">
              <a:defRPr sz="1300" smtClean="0"/>
            </a:lvl1pPr>
          </a:lstStyle>
          <a:p>
            <a:pPr>
              <a:defRPr/>
            </a:pPr>
            <a:endParaRPr lang="en-US"/>
          </a:p>
        </p:txBody>
      </p:sp>
      <p:sp>
        <p:nvSpPr>
          <p:cNvPr id="51405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701677" y="4416430"/>
            <a:ext cx="5607050" cy="4183063"/>
          </a:xfrm>
          <a:prstGeom prst="rect">
            <a:avLst/>
          </a:prstGeom>
          <a:noFill/>
          <a:ln w="9525">
            <a:noFill/>
            <a:miter lim="800000"/>
            <a:headEnd/>
            <a:tailEnd/>
          </a:ln>
          <a:effectLst/>
        </p:spPr>
        <p:txBody>
          <a:bodyPr vert="horz" wrap="square" lIns="94030" tIns="47015" rIns="94030" bIns="4701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4" y="8829675"/>
            <a:ext cx="3038474" cy="465138"/>
          </a:xfrm>
          <a:prstGeom prst="rect">
            <a:avLst/>
          </a:prstGeom>
          <a:noFill/>
          <a:ln w="9525">
            <a:noFill/>
            <a:miter lim="800000"/>
            <a:headEnd/>
            <a:tailEnd/>
          </a:ln>
          <a:effectLst/>
        </p:spPr>
        <p:txBody>
          <a:bodyPr vert="horz" wrap="square" lIns="94030" tIns="47015" rIns="94030" bIns="47015" numCol="1" anchor="b" anchorCtr="0" compatLnSpc="1">
            <a:prstTxWarp prst="textNoShape">
              <a:avLst/>
            </a:prstTxWarp>
          </a:bodyPr>
          <a:lstStyle>
            <a:lvl1pPr defTabSz="940390">
              <a:defRPr sz="1300" smtClean="0"/>
            </a:lvl1pPr>
          </a:lstStyle>
          <a:p>
            <a:pPr>
              <a:defRPr/>
            </a:pPr>
            <a:endParaRPr lang="en-US"/>
          </a:p>
        </p:txBody>
      </p:sp>
      <p:sp>
        <p:nvSpPr>
          <p:cNvPr id="9223" name="Rectangle 7"/>
          <p:cNvSpPr>
            <a:spLocks noGrp="1" noChangeArrowheads="1"/>
          </p:cNvSpPr>
          <p:nvPr>
            <p:ph type="sldNum" sz="quarter" idx="5"/>
          </p:nvPr>
        </p:nvSpPr>
        <p:spPr bwMode="auto">
          <a:xfrm>
            <a:off x="3970342" y="8829675"/>
            <a:ext cx="3038474" cy="465138"/>
          </a:xfrm>
          <a:prstGeom prst="rect">
            <a:avLst/>
          </a:prstGeom>
          <a:noFill/>
          <a:ln w="9525">
            <a:noFill/>
            <a:miter lim="800000"/>
            <a:headEnd/>
            <a:tailEnd/>
          </a:ln>
          <a:effectLst/>
        </p:spPr>
        <p:txBody>
          <a:bodyPr vert="horz" wrap="square" lIns="94030" tIns="47015" rIns="94030" bIns="47015" numCol="1" anchor="b" anchorCtr="0" compatLnSpc="1">
            <a:prstTxWarp prst="textNoShape">
              <a:avLst/>
            </a:prstTxWarp>
          </a:bodyPr>
          <a:lstStyle>
            <a:lvl1pPr algn="r" defTabSz="940390">
              <a:defRPr sz="1300" smtClean="0"/>
            </a:lvl1pPr>
          </a:lstStyle>
          <a:p>
            <a:pPr>
              <a:defRPr/>
            </a:pPr>
            <a:fld id="{F8D30C5E-2BE9-4CAC-AABA-34653A95D749}"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7"/>
          <p:cNvSpPr>
            <a:spLocks noGrp="1" noChangeArrowheads="1"/>
          </p:cNvSpPr>
          <p:nvPr>
            <p:ph type="sldNum" sz="quarter" idx="5"/>
          </p:nvPr>
        </p:nvSpPr>
        <p:spPr>
          <a:noFill/>
        </p:spPr>
        <p:txBody>
          <a:bodyPr/>
          <a:lstStyle/>
          <a:p>
            <a:fld id="{FA5925CA-3456-40B9-97D4-F4B39903F971}" type="slidenum">
              <a:rPr lang="en-US"/>
              <a:pPr/>
              <a:t>1</a:t>
            </a:fld>
            <a:endParaRPr lang="en-US"/>
          </a:p>
        </p:txBody>
      </p:sp>
      <p:sp>
        <p:nvSpPr>
          <p:cNvPr id="515075" name="Rectangle 2"/>
          <p:cNvSpPr>
            <a:spLocks noGrp="1" noRot="1" noChangeAspect="1" noChangeArrowheads="1" noTextEdit="1"/>
          </p:cNvSpPr>
          <p:nvPr>
            <p:ph type="sldImg"/>
          </p:nvPr>
        </p:nvSpPr>
        <p:spPr>
          <a:ln/>
        </p:spPr>
      </p:sp>
      <p:sp>
        <p:nvSpPr>
          <p:cNvPr id="5150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9A815F8-5832-4D09-A7F7-0AA83E3254D9}" type="slidenum">
              <a:rPr lang="en-US"/>
              <a:pPr/>
              <a:t>16</a:t>
            </a:fld>
            <a:endParaRPr lang="en-US" dirty="0"/>
          </a:p>
        </p:txBody>
      </p:sp>
      <p:sp>
        <p:nvSpPr>
          <p:cNvPr id="34818" name="Rectangle 7"/>
          <p:cNvSpPr txBox="1">
            <a:spLocks noGrp="1" noChangeArrowheads="1"/>
          </p:cNvSpPr>
          <p:nvPr/>
        </p:nvSpPr>
        <p:spPr bwMode="auto">
          <a:xfrm>
            <a:off x="3972560" y="8831580"/>
            <a:ext cx="3037840" cy="464820"/>
          </a:xfrm>
          <a:prstGeom prst="rect">
            <a:avLst/>
          </a:prstGeom>
          <a:noFill/>
          <a:ln w="9525">
            <a:noFill/>
            <a:miter lim="800000"/>
            <a:headEnd/>
            <a:tailEnd/>
          </a:ln>
        </p:spPr>
        <p:txBody>
          <a:bodyPr lIns="93167" tIns="46583" rIns="93167" bIns="46583" anchor="b"/>
          <a:lstStyle/>
          <a:p>
            <a:pPr algn="r" eaLnBrk="0" hangingPunct="0"/>
            <a:fld id="{990E60EE-883F-4C1E-9A85-CAA1BEDEA152}" type="slidenum">
              <a:rPr lang="en-US" sz="1300">
                <a:latin typeface="Times New Roman" pitchFamily="18" charset="0"/>
                <a:ea typeface="ＭＳ Ｐゴシック" pitchFamily="34" charset="-128"/>
              </a:rPr>
              <a:pPr algn="r" eaLnBrk="0" hangingPunct="0"/>
              <a:t>16</a:t>
            </a:fld>
            <a:endParaRPr lang="en-US" sz="1300" dirty="0">
              <a:latin typeface="Times New Roman" pitchFamily="18" charset="0"/>
              <a:ea typeface="ＭＳ Ｐゴシック" pitchFamily="34" charset="-128"/>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934720" y="4415790"/>
            <a:ext cx="5140960" cy="4183380"/>
          </a:xfrm>
        </p:spPr>
        <p:txBody>
          <a:bodyPr lIns="93167" tIns="46583" rIns="93167" bIns="46583"/>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1C6DB-A49A-4CDF-A252-C6F3842F5073}" type="slidenum">
              <a:rPr lang="en-US"/>
              <a:pPr/>
              <a:t>18</a:t>
            </a:fld>
            <a:endParaRPr lang="en-US" dirty="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12D234-F1A9-4666-AF8D-E6E29AC0F389}" type="slidenum">
              <a:rPr lang="en-US"/>
              <a:pPr/>
              <a:t>19</a:t>
            </a:fld>
            <a:endParaRPr lang="en-US" dirty="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FEEB69-05C5-4314-8FA7-635B24F77D28}" type="slidenum">
              <a:rPr lang="en-US"/>
              <a:pPr/>
              <a:t>20</a:t>
            </a:fld>
            <a:endParaRPr lang="en-US" dirty="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7CA355-52E8-47BC-B3C0-E74310D39407}" type="slidenum">
              <a:rPr lang="en-US"/>
              <a:pPr/>
              <a:t>21</a:t>
            </a:fld>
            <a:endParaRPr lang="en-US" dirty="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110C53-97FB-4F7B-8867-A691A70B1A52}" type="slidenum">
              <a:rPr lang="en-US"/>
              <a:pPr/>
              <a:t>22</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7"/>
          <p:cNvSpPr>
            <a:spLocks noGrp="1" noChangeArrowheads="1"/>
          </p:cNvSpPr>
          <p:nvPr>
            <p:ph type="sldNum" sz="quarter" idx="5"/>
          </p:nvPr>
        </p:nvSpPr>
        <p:spPr>
          <a:noFill/>
        </p:spPr>
        <p:txBody>
          <a:bodyPr/>
          <a:lstStyle/>
          <a:p>
            <a:fld id="{2E5922AF-28D9-4BD1-868D-5DA8BE7F5C9C}" type="slidenum">
              <a:rPr lang="en-US"/>
              <a:pPr/>
              <a:t>2</a:t>
            </a:fld>
            <a:endParaRPr lang="en-US"/>
          </a:p>
        </p:txBody>
      </p:sp>
      <p:sp>
        <p:nvSpPr>
          <p:cNvPr id="516099" name="Rectangle 2"/>
          <p:cNvSpPr>
            <a:spLocks noGrp="1" noRot="1" noChangeAspect="1" noChangeArrowheads="1" noTextEdit="1"/>
          </p:cNvSpPr>
          <p:nvPr>
            <p:ph type="sldImg"/>
          </p:nvPr>
        </p:nvSpPr>
        <p:spPr>
          <a:xfrm>
            <a:off x="1182688" y="695325"/>
            <a:ext cx="4648200" cy="3486150"/>
          </a:xfrm>
          <a:ln/>
        </p:spPr>
      </p:sp>
      <p:sp>
        <p:nvSpPr>
          <p:cNvPr id="516100" name="Rectangle 3"/>
          <p:cNvSpPr>
            <a:spLocks noGrp="1" noChangeArrowheads="1"/>
          </p:cNvSpPr>
          <p:nvPr>
            <p:ph type="body" idx="1"/>
          </p:nvPr>
        </p:nvSpPr>
        <p:spPr>
          <a:xfrm>
            <a:off x="701682" y="4416425"/>
            <a:ext cx="5607050" cy="4184650"/>
          </a:xfrm>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a:ln/>
        </p:spPr>
      </p:sp>
      <p:sp>
        <p:nvSpPr>
          <p:cNvPr id="41986" name="Notes Placeholder 2"/>
          <p:cNvSpPr>
            <a:spLocks noGrp="1"/>
          </p:cNvSpPr>
          <p:nvPr>
            <p:ph type="body" idx="1"/>
          </p:nvPr>
        </p:nvSpPr>
        <p:spPr>
          <a:noFill/>
          <a:ln/>
        </p:spPr>
        <p:txBody>
          <a:bodyPr/>
          <a:lstStyle/>
          <a:p>
            <a:pPr eaLnBrk="1" hangingPunct="1"/>
            <a:endParaRPr lang="en-US" smtClean="0"/>
          </a:p>
        </p:txBody>
      </p:sp>
      <p:sp>
        <p:nvSpPr>
          <p:cNvPr id="41987" name="Slide Number Placeholder 3"/>
          <p:cNvSpPr>
            <a:spLocks noGrp="1"/>
          </p:cNvSpPr>
          <p:nvPr>
            <p:ph type="sldNum" sz="quarter" idx="5"/>
          </p:nvPr>
        </p:nvSpPr>
        <p:spPr>
          <a:noFill/>
        </p:spPr>
        <p:txBody>
          <a:bodyPr/>
          <a:lstStyle/>
          <a:p>
            <a:fld id="{DD2F5F07-F271-4198-B579-0978BAC90E01}" type="slidenum">
              <a:rPr lang="en-US" smtClean="0"/>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US"/>
          </a:p>
        </p:txBody>
      </p:sp>
      <p:sp>
        <p:nvSpPr>
          <p:cNvPr id="3174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3174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p:cNvSpPr>
            <a:spLocks noGrp="1" noChangeArrowheads="1"/>
          </p:cNvSpPr>
          <p:nvPr>
            <p:ph type="dt" sz="half" idx="10"/>
          </p:nvPr>
        </p:nvSpPr>
        <p:spPr/>
        <p:txBody>
          <a:bodyPr/>
          <a:lstStyle>
            <a:lvl1pPr>
              <a:defRPr smtClean="0"/>
            </a:lvl1pPr>
          </a:lstStyle>
          <a:p>
            <a:pPr>
              <a:defRPr/>
            </a:pPr>
            <a:endParaRPr lang="en-US" altLang="en-US"/>
          </a:p>
        </p:txBody>
      </p:sp>
      <p:sp>
        <p:nvSpPr>
          <p:cNvPr id="39" name="Rectangle 6"/>
          <p:cNvSpPr>
            <a:spLocks noGrp="1" noChangeArrowheads="1"/>
          </p:cNvSpPr>
          <p:nvPr>
            <p:ph type="ftr" sz="quarter" idx="11"/>
          </p:nvPr>
        </p:nvSpPr>
        <p:spPr/>
        <p:txBody>
          <a:bodyPr/>
          <a:lstStyle>
            <a:lvl1pPr>
              <a:defRPr smtClean="0"/>
            </a:lvl1pPr>
          </a:lstStyle>
          <a:p>
            <a:pPr>
              <a:defRPr/>
            </a:pPr>
            <a:endParaRPr lang="en-US" altLang="en-US"/>
          </a:p>
        </p:txBody>
      </p:sp>
      <p:sp>
        <p:nvSpPr>
          <p:cNvPr id="40" name="Rectangle 7"/>
          <p:cNvSpPr>
            <a:spLocks noGrp="1" noChangeArrowheads="1"/>
          </p:cNvSpPr>
          <p:nvPr>
            <p:ph type="sldNum" sz="quarter" idx="12"/>
          </p:nvPr>
        </p:nvSpPr>
        <p:spPr/>
        <p:txBody>
          <a:bodyPr/>
          <a:lstStyle>
            <a:lvl1pPr>
              <a:defRPr smtClean="0"/>
            </a:lvl1pPr>
          </a:lstStyle>
          <a:p>
            <a:pPr>
              <a:defRPr/>
            </a:pPr>
            <a:fld id="{07F066ED-7F34-4D27-A5D5-9DCBC7EA8B95}"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35660E62-4760-4BEA-8726-2AF571E59F7B}"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89BDBE25-3DBC-4D25-8D15-E214A2FB87D7}"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0A3A6C93-19F7-4558-AA45-0CFB3160113A}"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xfrm>
            <a:off x="8305800" y="6477000"/>
            <a:ext cx="762000" cy="304800"/>
          </a:xfrm>
          <a:ln/>
        </p:spPr>
        <p:txBody>
          <a:bodyPr/>
          <a:lstStyle>
            <a:lvl1pPr>
              <a:defRPr/>
            </a:lvl1pPr>
          </a:lstStyle>
          <a:p>
            <a:pPr>
              <a:defRPr/>
            </a:pPr>
            <a:fld id="{E96E52FC-A2BF-46C6-811F-6DA475FD4DE0}"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E1DA1D11-DD09-4A2E-B623-7C27C5DF212A}"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720AAFDB-E8A0-402B-92D5-FF4BD34738EA}"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804B51BE-FBCC-4AE0-827F-C8A4A715D805}"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37C6053D-1E15-4C7F-B6D0-1C30009F8A13}"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E81D4DC7-54CC-475B-926C-DB2DC5499090}"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DAB2080C-D431-4E49-A090-1AD1578CE5A3}"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B1844252-B4F9-4789-A660-8AEA4B8694C1}"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en-US"/>
          </a:p>
        </p:txBody>
      </p:sp>
      <p:sp>
        <p:nvSpPr>
          <p:cNvPr id="63491"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63492"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2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vl1pPr>
          </a:lstStyle>
          <a:p>
            <a:pPr>
              <a:defRPr/>
            </a:pPr>
            <a:endParaRPr lang="en-US" altLang="en-US"/>
          </a:p>
        </p:txBody>
      </p:sp>
      <p:sp>
        <p:nvSpPr>
          <p:cNvPr id="3072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vl1pPr>
          </a:lstStyle>
          <a:p>
            <a:pPr>
              <a:defRPr/>
            </a:pPr>
            <a:endParaRPr lang="en-US" altLang="en-US"/>
          </a:p>
        </p:txBody>
      </p:sp>
      <p:sp>
        <p:nvSpPr>
          <p:cNvPr id="3072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vl1pPr>
          </a:lstStyle>
          <a:p>
            <a:pPr>
              <a:defRPr/>
            </a:pPr>
            <a:fld id="{B43940AB-5EFD-498A-916F-AC3E230DE373}" type="slidenum">
              <a:rPr lang="en-US" altLang="en-US"/>
              <a:pPr>
                <a:defRPr/>
              </a:pPr>
              <a:t>‹#›</a:t>
            </a:fld>
            <a:endParaRPr lang="en-US" altLang="en-US"/>
          </a:p>
        </p:txBody>
      </p:sp>
      <p:grpSp>
        <p:nvGrpSpPr>
          <p:cNvPr id="63496" name="Group 8"/>
          <p:cNvGrpSpPr>
            <a:grpSpLocks/>
          </p:cNvGrpSpPr>
          <p:nvPr/>
        </p:nvGrpSpPr>
        <p:grpSpPr bwMode="auto">
          <a:xfrm>
            <a:off x="8153400" y="152400"/>
            <a:ext cx="792163" cy="1295400"/>
            <a:chOff x="5136" y="960"/>
            <a:chExt cx="528" cy="864"/>
          </a:xfrm>
        </p:grpSpPr>
        <p:sp>
          <p:nvSpPr>
            <p:cNvPr id="30729"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US"/>
            </a:p>
          </p:txBody>
        </p:sp>
        <p:sp>
          <p:nvSpPr>
            <p:cNvPr id="30730"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US"/>
            </a:p>
          </p:txBody>
        </p:sp>
        <p:sp>
          <p:nvSpPr>
            <p:cNvPr id="30731" name="Oval 11"/>
            <p:cNvSpPr>
              <a:spLocks noChangeArrowheads="1"/>
            </p:cNvSpPr>
            <p:nvPr/>
          </p:nvSpPr>
          <p:spPr bwMode="auto">
            <a:xfrm>
              <a:off x="5360" y="960"/>
              <a:ext cx="79" cy="80"/>
            </a:xfrm>
            <a:prstGeom prst="ellipse">
              <a:avLst/>
            </a:prstGeom>
            <a:solidFill>
              <a:schemeClr val="tx2"/>
            </a:solidFill>
            <a:ln w="9525">
              <a:noFill/>
              <a:round/>
              <a:headEnd/>
              <a:tailEnd/>
            </a:ln>
            <a:effectLst/>
          </p:spPr>
          <p:txBody>
            <a:bodyPr wrap="none" anchor="ctr"/>
            <a:lstStyle/>
            <a:p>
              <a:pPr>
                <a:defRPr/>
              </a:pPr>
              <a:endParaRPr lang="en-US"/>
            </a:p>
          </p:txBody>
        </p:sp>
        <p:sp>
          <p:nvSpPr>
            <p:cNvPr id="30732" name="Oval 12"/>
            <p:cNvSpPr>
              <a:spLocks noChangeArrowheads="1"/>
            </p:cNvSpPr>
            <p:nvPr/>
          </p:nvSpPr>
          <p:spPr bwMode="auto">
            <a:xfrm>
              <a:off x="5136" y="1072"/>
              <a:ext cx="80"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3" name="Oval 13"/>
            <p:cNvSpPr>
              <a:spLocks noChangeArrowheads="1"/>
            </p:cNvSpPr>
            <p:nvPr/>
          </p:nvSpPr>
          <p:spPr bwMode="auto">
            <a:xfrm>
              <a:off x="5248" y="1072"/>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4" name="Oval 14"/>
            <p:cNvSpPr>
              <a:spLocks noChangeArrowheads="1"/>
            </p:cNvSpPr>
            <p:nvPr/>
          </p:nvSpPr>
          <p:spPr bwMode="auto">
            <a:xfrm>
              <a:off x="5360" y="1072"/>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5" name="Oval 15"/>
            <p:cNvSpPr>
              <a:spLocks noChangeArrowheads="1"/>
            </p:cNvSpPr>
            <p:nvPr/>
          </p:nvSpPr>
          <p:spPr bwMode="auto">
            <a:xfrm>
              <a:off x="5472" y="1072"/>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36" name="Oval 16"/>
            <p:cNvSpPr>
              <a:spLocks noChangeArrowheads="1"/>
            </p:cNvSpPr>
            <p:nvPr/>
          </p:nvSpPr>
          <p:spPr bwMode="auto">
            <a:xfrm>
              <a:off x="5136" y="1184"/>
              <a:ext cx="80"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7" name="Oval 17"/>
            <p:cNvSpPr>
              <a:spLocks noChangeArrowheads="1"/>
            </p:cNvSpPr>
            <p:nvPr/>
          </p:nvSpPr>
          <p:spPr bwMode="auto">
            <a:xfrm>
              <a:off x="5248" y="1184"/>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8" name="Oval 18"/>
            <p:cNvSpPr>
              <a:spLocks noChangeArrowheads="1"/>
            </p:cNvSpPr>
            <p:nvPr/>
          </p:nvSpPr>
          <p:spPr bwMode="auto">
            <a:xfrm>
              <a:off x="5360" y="1184"/>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39" name="Oval 19"/>
            <p:cNvSpPr>
              <a:spLocks noChangeArrowheads="1"/>
            </p:cNvSpPr>
            <p:nvPr/>
          </p:nvSpPr>
          <p:spPr bwMode="auto">
            <a:xfrm>
              <a:off x="5472" y="1184"/>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0" name="Oval 20"/>
            <p:cNvSpPr>
              <a:spLocks noChangeArrowheads="1"/>
            </p:cNvSpPr>
            <p:nvPr/>
          </p:nvSpPr>
          <p:spPr bwMode="auto">
            <a:xfrm>
              <a:off x="5584" y="1184"/>
              <a:ext cx="80"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41"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US"/>
            </a:p>
          </p:txBody>
        </p:sp>
        <p:sp>
          <p:nvSpPr>
            <p:cNvPr id="30742"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3" name="Oval 23"/>
            <p:cNvSpPr>
              <a:spLocks noChangeArrowheads="1"/>
            </p:cNvSpPr>
            <p:nvPr/>
          </p:nvSpPr>
          <p:spPr bwMode="auto">
            <a:xfrm>
              <a:off x="5360" y="1296"/>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4" name="Oval 24"/>
            <p:cNvSpPr>
              <a:spLocks noChangeArrowheads="1"/>
            </p:cNvSpPr>
            <p:nvPr/>
          </p:nvSpPr>
          <p:spPr bwMode="auto">
            <a:xfrm>
              <a:off x="5472" y="1296"/>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45"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6"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7" name="Oval 27"/>
            <p:cNvSpPr>
              <a:spLocks noChangeArrowheads="1"/>
            </p:cNvSpPr>
            <p:nvPr/>
          </p:nvSpPr>
          <p:spPr bwMode="auto">
            <a:xfrm>
              <a:off x="5360" y="1408"/>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48" name="Oval 28"/>
            <p:cNvSpPr>
              <a:spLocks noChangeArrowheads="1"/>
            </p:cNvSpPr>
            <p:nvPr/>
          </p:nvSpPr>
          <p:spPr bwMode="auto">
            <a:xfrm>
              <a:off x="5472" y="1408"/>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49"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0"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51"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52" name="Oval 32"/>
            <p:cNvSpPr>
              <a:spLocks noChangeArrowheads="1"/>
            </p:cNvSpPr>
            <p:nvPr/>
          </p:nvSpPr>
          <p:spPr bwMode="auto">
            <a:xfrm>
              <a:off x="5360" y="1520"/>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53" name="Oval 33"/>
            <p:cNvSpPr>
              <a:spLocks noChangeArrowheads="1"/>
            </p:cNvSpPr>
            <p:nvPr/>
          </p:nvSpPr>
          <p:spPr bwMode="auto">
            <a:xfrm>
              <a:off x="5472" y="1520"/>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4" name="Oval 34"/>
            <p:cNvSpPr>
              <a:spLocks noChangeArrowheads="1"/>
            </p:cNvSpPr>
            <p:nvPr/>
          </p:nvSpPr>
          <p:spPr bwMode="auto">
            <a:xfrm>
              <a:off x="5136" y="1632"/>
              <a:ext cx="80"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55" name="Oval 35"/>
            <p:cNvSpPr>
              <a:spLocks noChangeArrowheads="1"/>
            </p:cNvSpPr>
            <p:nvPr/>
          </p:nvSpPr>
          <p:spPr bwMode="auto">
            <a:xfrm>
              <a:off x="5248" y="1632"/>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56" name="Oval 36"/>
            <p:cNvSpPr>
              <a:spLocks noChangeArrowheads="1"/>
            </p:cNvSpPr>
            <p:nvPr/>
          </p:nvSpPr>
          <p:spPr bwMode="auto">
            <a:xfrm>
              <a:off x="5360" y="1632"/>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7" name="Oval 37"/>
            <p:cNvSpPr>
              <a:spLocks noChangeArrowheads="1"/>
            </p:cNvSpPr>
            <p:nvPr/>
          </p:nvSpPr>
          <p:spPr bwMode="auto">
            <a:xfrm>
              <a:off x="5472" y="1632"/>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8"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9" name="Oval 39"/>
            <p:cNvSpPr>
              <a:spLocks noChangeArrowheads="1"/>
            </p:cNvSpPr>
            <p:nvPr/>
          </p:nvSpPr>
          <p:spPr bwMode="auto">
            <a:xfrm>
              <a:off x="5472" y="1744"/>
              <a:ext cx="79" cy="80"/>
            </a:xfrm>
            <a:prstGeom prst="ellipse">
              <a:avLst/>
            </a:prstGeom>
            <a:solidFill>
              <a:schemeClr val="folHlink"/>
            </a:solidFill>
            <a:ln w="9525">
              <a:noFill/>
              <a:round/>
              <a:headEnd/>
              <a:tailEnd/>
            </a:ln>
            <a:effectLst/>
          </p:spPr>
          <p:txBody>
            <a:bodyPr wrap="none" anchor="ct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1.xml"/><Relationship Id="rId7" Type="http://schemas.openxmlformats.org/officeDocument/2006/relationships/notesSlide" Target="../notesSlides/notesSlide9.xml"/><Relationship Id="rId12" Type="http://schemas.openxmlformats.org/officeDocument/2006/relationships/image" Target="../media/image13.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11" Type="http://schemas.openxmlformats.org/officeDocument/2006/relationships/image" Target="../media/image12.png"/><Relationship Id="rId5" Type="http://schemas.openxmlformats.org/officeDocument/2006/relationships/tags" Target="../tags/tag13.xml"/><Relationship Id="rId10" Type="http://schemas.openxmlformats.org/officeDocument/2006/relationships/image" Target="../media/image11.png"/><Relationship Id="rId4" Type="http://schemas.openxmlformats.org/officeDocument/2006/relationships/tags" Target="../tags/tag12.xml"/><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6.png"/><Relationship Id="rId4"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8.png"/><Relationship Id="rId4"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5.emf"/><Relationship Id="rId2" Type="http://schemas.openxmlformats.org/officeDocument/2006/relationships/tags" Target="../tags/tag20.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1.png"/><Relationship Id="rId3" Type="http://schemas.openxmlformats.org/officeDocument/2006/relationships/tags" Target="../tags/tag23.xml"/><Relationship Id="rId7" Type="http://schemas.openxmlformats.org/officeDocument/2006/relationships/image" Target="../media/image26.png"/><Relationship Id="rId12" Type="http://schemas.openxmlformats.org/officeDocument/2006/relationships/image" Target="../media/image30.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notesSlide" Target="../notesSlides/notesSlide15.xml"/><Relationship Id="rId11" Type="http://schemas.openxmlformats.org/officeDocument/2006/relationships/image" Target="../media/image29.png"/><Relationship Id="rId5" Type="http://schemas.openxmlformats.org/officeDocument/2006/relationships/slideLayout" Target="../slideLayouts/slideLayout2.xml"/><Relationship Id="rId10" Type="http://schemas.openxmlformats.org/officeDocument/2006/relationships/image" Target="../media/image28.png"/><Relationship Id="rId4" Type="http://schemas.openxmlformats.org/officeDocument/2006/relationships/tags" Target="../tags/tag24.xml"/><Relationship Id="rId9" Type="http://schemas.openxmlformats.org/officeDocument/2006/relationships/hyperlink" Target="http://upload.wikimedia.org/wikipedia/commons/a/a8/Polar_cone_illustration.svg"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33.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32.png"/><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6.wmf"/><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upload.wikimedia.org/wikipedia/en/6/6a/1101251109_400.jpg" TargetMode="External"/><Relationship Id="rId2" Type="http://schemas.openxmlformats.org/officeDocument/2006/relationships/image" Target="../media/image7.wmf"/><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457200" y="533400"/>
            <a:ext cx="6781800" cy="2133600"/>
          </a:xfrm>
        </p:spPr>
        <p:txBody>
          <a:bodyPr/>
          <a:lstStyle/>
          <a:p>
            <a:pPr algn="ctr" eaLnBrk="1" hangingPunct="1"/>
            <a:r>
              <a:rPr lang="en-US" sz="3200" dirty="0" smtClean="0"/>
              <a:t>ME751 </a:t>
            </a:r>
            <a:br>
              <a:rPr lang="en-US" sz="3200" dirty="0" smtClean="0"/>
            </a:br>
            <a:r>
              <a:rPr lang="en-US" sz="3200" dirty="0" smtClean="0"/>
              <a:t>Advanced Computational Multibody Dynamics</a:t>
            </a:r>
          </a:p>
        </p:txBody>
      </p:sp>
      <p:sp>
        <p:nvSpPr>
          <p:cNvPr id="65539" name="Rectangle 3"/>
          <p:cNvSpPr>
            <a:spLocks noGrp="1" noChangeArrowheads="1"/>
          </p:cNvSpPr>
          <p:nvPr>
            <p:ph type="subTitle" idx="1"/>
          </p:nvPr>
        </p:nvSpPr>
        <p:spPr>
          <a:xfrm>
            <a:off x="849313" y="3049588"/>
            <a:ext cx="6248400" cy="1827212"/>
          </a:xfrm>
        </p:spPr>
        <p:txBody>
          <a:bodyPr/>
          <a:lstStyle/>
          <a:p>
            <a:pPr eaLnBrk="1" hangingPunct="1"/>
            <a:r>
              <a:rPr lang="en-US" sz="2000" dirty="0" smtClean="0"/>
              <a:t>Frictional </a:t>
            </a:r>
            <a:r>
              <a:rPr lang="en-US" sz="2000" dirty="0" smtClean="0"/>
              <a:t>Contact: Differential </a:t>
            </a:r>
            <a:br>
              <a:rPr lang="en-US" sz="2000" dirty="0" smtClean="0"/>
            </a:br>
            <a:r>
              <a:rPr lang="en-US" sz="2000" dirty="0" smtClean="0"/>
              <a:t>Variational </a:t>
            </a:r>
            <a:r>
              <a:rPr lang="en-US" sz="2000" dirty="0" smtClean="0"/>
              <a:t>Inequality Approaches</a:t>
            </a:r>
          </a:p>
          <a:p>
            <a:pPr eaLnBrk="1" hangingPunct="1"/>
            <a:endParaRPr lang="en-US" sz="2000" dirty="0" smtClean="0"/>
          </a:p>
          <a:p>
            <a:pPr eaLnBrk="1" hangingPunct="1"/>
            <a:r>
              <a:rPr lang="en-US" sz="2000" dirty="0" smtClean="0"/>
              <a:t>Final Thoughts, ME751</a:t>
            </a:r>
            <a:endParaRPr lang="en-US" sz="2000" dirty="0" smtClean="0"/>
          </a:p>
          <a:p>
            <a:pPr eaLnBrk="1" hangingPunct="1"/>
            <a:r>
              <a:rPr lang="en-US" sz="1600" dirty="0" smtClean="0"/>
              <a:t>April 20, </a:t>
            </a:r>
            <a:r>
              <a:rPr lang="en-US" sz="1600" dirty="0" smtClean="0"/>
              <a:t>2010</a:t>
            </a:r>
          </a:p>
        </p:txBody>
      </p:sp>
      <p:sp>
        <p:nvSpPr>
          <p:cNvPr id="65541" name="Rectangle 5"/>
          <p:cNvSpPr>
            <a:spLocks noChangeArrowheads="1"/>
          </p:cNvSpPr>
          <p:nvPr/>
        </p:nvSpPr>
        <p:spPr bwMode="auto">
          <a:xfrm>
            <a:off x="193675" y="6321425"/>
            <a:ext cx="1234633" cy="369332"/>
          </a:xfrm>
          <a:prstGeom prst="rect">
            <a:avLst/>
          </a:prstGeom>
          <a:noFill/>
          <a:ln w="9525">
            <a:noFill/>
            <a:miter lim="800000"/>
            <a:headEnd/>
            <a:tailEnd/>
          </a:ln>
        </p:spPr>
        <p:txBody>
          <a:bodyPr wrap="none">
            <a:spAutoFit/>
          </a:bodyPr>
          <a:lstStyle/>
          <a:p>
            <a:pPr eaLnBrk="0" hangingPunct="0"/>
            <a:r>
              <a:rPr lang="en-US" sz="900" dirty="0">
                <a:latin typeface="Tahoma" pitchFamily="34" charset="0"/>
              </a:rPr>
              <a:t>© Dan Negrut, </a:t>
            </a:r>
            <a:r>
              <a:rPr lang="en-US" sz="900" dirty="0" smtClean="0">
                <a:latin typeface="Tahoma" pitchFamily="34" charset="0"/>
              </a:rPr>
              <a:t>2010</a:t>
            </a:r>
            <a:r>
              <a:rPr lang="en-US" sz="900" dirty="0">
                <a:latin typeface="Tahoma" pitchFamily="34" charset="0"/>
              </a:rPr>
              <a:t/>
            </a:r>
            <a:br>
              <a:rPr lang="en-US" sz="900" dirty="0">
                <a:latin typeface="Tahoma" pitchFamily="34" charset="0"/>
              </a:rPr>
            </a:br>
            <a:r>
              <a:rPr lang="en-US" sz="900" dirty="0" smtClean="0">
                <a:latin typeface="Tahoma" pitchFamily="34" charset="0"/>
              </a:rPr>
              <a:t>ME751</a:t>
            </a:r>
            <a:r>
              <a:rPr lang="en-US" sz="900" dirty="0">
                <a:latin typeface="Tahoma" pitchFamily="34" charset="0"/>
              </a:rPr>
              <a:t>, UW-Madison</a:t>
            </a:r>
          </a:p>
        </p:txBody>
      </p:sp>
      <p:sp>
        <p:nvSpPr>
          <p:cNvPr id="6" name="Rectangle 5"/>
          <p:cNvSpPr/>
          <p:nvPr/>
        </p:nvSpPr>
        <p:spPr>
          <a:xfrm>
            <a:off x="4495800" y="6198513"/>
            <a:ext cx="4419600" cy="430887"/>
          </a:xfrm>
          <a:prstGeom prst="rect">
            <a:avLst/>
          </a:prstGeom>
        </p:spPr>
        <p:txBody>
          <a:bodyPr wrap="square">
            <a:spAutoFit/>
          </a:bodyPr>
          <a:lstStyle/>
          <a:p>
            <a:r>
              <a:rPr lang="en-US" sz="1100" dirty="0" smtClean="0"/>
              <a:t>“</a:t>
            </a:r>
            <a:r>
              <a:rPr lang="en-US" sz="1100" dirty="0" smtClean="0"/>
              <a:t>All you need is ignorance and confidence and the success is sure</a:t>
            </a:r>
            <a:r>
              <a:rPr lang="en-US" sz="1100" dirty="0" smtClean="0"/>
              <a:t>.” </a:t>
            </a:r>
            <a:r>
              <a:rPr lang="en-US" sz="1100" dirty="0" smtClean="0"/>
              <a:t/>
            </a:r>
            <a:br>
              <a:rPr lang="en-US" sz="1100" dirty="0" smtClean="0"/>
            </a:br>
            <a:r>
              <a:rPr lang="en-US" sz="1100" dirty="0" smtClean="0"/>
              <a:t>Mark </a:t>
            </a:r>
            <a:r>
              <a:rPr lang="en-US" sz="1100" dirty="0" smtClean="0"/>
              <a:t>Twain</a:t>
            </a:r>
            <a:endParaRPr lang="en-US" sz="1100" dirty="0" smtClean="0"/>
          </a:p>
        </p:txBody>
      </p:sp>
      <p:sp>
        <p:nvSpPr>
          <p:cNvPr id="7" name="TextBox 6"/>
          <p:cNvSpPr txBox="1"/>
          <p:nvPr>
            <p:custDataLst>
              <p:tags r:id="rId1"/>
            </p:custDataLst>
          </p:nvPr>
        </p:nvSpPr>
        <p:spPr>
          <a:xfrm>
            <a:off x="0" y="7112000"/>
            <a:ext cx="9144000" cy="646331"/>
          </a:xfrm>
          <a:prstGeom prst="rect">
            <a:avLst/>
          </a:prstGeom>
          <a:noFill/>
        </p:spPr>
        <p:txBody>
          <a:bodyPr vert="horz" rtlCol="0">
            <a:spAutoFit/>
          </a:bodyPr>
          <a:lstStyle/>
          <a:p>
            <a:r>
              <a:rPr lang="en-US" dirty="0" err="1" smtClean="0"/>
              <a:t>TexPoint</a:t>
            </a:r>
            <a:r>
              <a:rPr lang="en-US" dirty="0" smtClean="0"/>
              <a:t> fonts used in EMF. </a:t>
            </a:r>
          </a:p>
          <a:p>
            <a:r>
              <a:rPr lang="en-US" dirty="0" smtClean="0"/>
              <a:t>Read the </a:t>
            </a:r>
            <a:r>
              <a:rPr lang="en-US" dirty="0" err="1" smtClean="0"/>
              <a:t>TexPoint</a:t>
            </a:r>
            <a:r>
              <a:rPr lang="en-US" dirty="0" smtClean="0"/>
              <a:t> manual before you delete this box</a:t>
            </a:r>
            <a:r>
              <a:rPr lang="en-US" smtClean="0"/>
              <a:t>.: </a:t>
            </a:r>
            <a:r>
              <a:rPr lang="en-US" smtClean="0">
                <a:latin typeface="CMSY10ORIG"/>
              </a:rPr>
              <a:t>A</a:t>
            </a:r>
            <a:r>
              <a:rPr lang="en-US" smtClean="0">
                <a:latin typeface="CMR10"/>
              </a:rPr>
              <a:t>A</a:t>
            </a:r>
            <a:r>
              <a:rPr lang="en-US" smtClean="0">
                <a:latin typeface="CMBX10"/>
              </a:rPr>
              <a:t>A</a:t>
            </a:r>
            <a:r>
              <a:rPr lang="en-US" smtClean="0">
                <a:latin typeface="CMR7"/>
              </a:rPr>
              <a:t>A</a:t>
            </a:r>
            <a:r>
              <a:rPr lang="en-US" smtClean="0">
                <a:latin typeface="CMMI10"/>
              </a:rPr>
              <a:t>A</a:t>
            </a:r>
            <a:r>
              <a:rPr lang="en-US" smtClean="0">
                <a:latin typeface="CMSY7"/>
              </a:rPr>
              <a:t>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743200" y="2743200"/>
            <a:ext cx="2667000" cy="182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962" name="Title 1"/>
          <p:cNvSpPr>
            <a:spLocks noGrp="1"/>
          </p:cNvSpPr>
          <p:nvPr>
            <p:ph type="title"/>
          </p:nvPr>
        </p:nvSpPr>
        <p:spPr>
          <a:xfrm>
            <a:off x="76200" y="228600"/>
            <a:ext cx="7772400" cy="960438"/>
          </a:xfrm>
        </p:spPr>
        <p:txBody>
          <a:bodyPr/>
          <a:lstStyle/>
          <a:p>
            <a:pPr eaLnBrk="1" hangingPunct="1"/>
            <a:r>
              <a:rPr lang="en-US" sz="1200" dirty="0" smtClean="0"/>
              <a:t>[Short Detour, four slide review of LCP]</a:t>
            </a:r>
            <a:r>
              <a:rPr lang="en-US" sz="1200" dirty="0" smtClean="0"/>
              <a:t/>
            </a:r>
            <a:br>
              <a:rPr lang="en-US" sz="1200" dirty="0" smtClean="0"/>
            </a:br>
            <a:r>
              <a:rPr lang="en-US" sz="3200" dirty="0" smtClean="0"/>
              <a:t>Linear Complementarity </a:t>
            </a:r>
            <a:r>
              <a:rPr lang="en-US" sz="3200" dirty="0" smtClean="0"/>
              <a:t>Problem (LCP)</a:t>
            </a:r>
            <a:endParaRPr lang="en-US" sz="3200" dirty="0" smtClean="0"/>
          </a:p>
        </p:txBody>
      </p:sp>
      <p:sp>
        <p:nvSpPr>
          <p:cNvPr id="40963" name="Content Placeholder 2"/>
          <p:cNvSpPr>
            <a:spLocks noGrp="1"/>
          </p:cNvSpPr>
          <p:nvPr>
            <p:ph idx="1"/>
          </p:nvPr>
        </p:nvSpPr>
        <p:spPr>
          <a:xfrm>
            <a:off x="457200" y="1719263"/>
            <a:ext cx="8229600" cy="1023937"/>
          </a:xfrm>
        </p:spPr>
        <p:txBody>
          <a:bodyPr/>
          <a:lstStyle/>
          <a:p>
            <a:pPr eaLnBrk="1" hangingPunct="1"/>
            <a:r>
              <a:rPr lang="en-US" sz="2000" smtClean="0"/>
              <a:t>Given: matrix </a:t>
            </a:r>
            <a:r>
              <a:rPr lang="en-US" sz="2000" b="1" smtClean="0"/>
              <a:t>M</a:t>
            </a:r>
            <a:r>
              <a:rPr lang="en-US" sz="2000" smtClean="0"/>
              <a:t> of dimension n x n, and vector </a:t>
            </a:r>
            <a:r>
              <a:rPr lang="en-US" sz="2000" b="1" smtClean="0"/>
              <a:t>q</a:t>
            </a:r>
            <a:r>
              <a:rPr lang="en-US" sz="2000" smtClean="0"/>
              <a:t> of dimension n</a:t>
            </a:r>
          </a:p>
          <a:p>
            <a:pPr eaLnBrk="1" hangingPunct="1"/>
            <a:r>
              <a:rPr lang="en-US" sz="2000" smtClean="0"/>
              <a:t>Find: vector[s] </a:t>
            </a:r>
            <a:r>
              <a:rPr lang="en-US" sz="2000" b="1" smtClean="0"/>
              <a:t>z</a:t>
            </a:r>
            <a:r>
              <a:rPr lang="en-US" sz="2000" smtClean="0"/>
              <a:t> of dimension n such that</a:t>
            </a:r>
          </a:p>
        </p:txBody>
      </p:sp>
      <p:sp>
        <p:nvSpPr>
          <p:cNvPr id="40964" name="Slide Number Placeholder 3"/>
          <p:cNvSpPr>
            <a:spLocks noGrp="1"/>
          </p:cNvSpPr>
          <p:nvPr>
            <p:ph type="sldNum" sz="quarter" idx="12"/>
          </p:nvPr>
        </p:nvSpPr>
        <p:spPr>
          <a:xfrm>
            <a:off x="228600" y="6477000"/>
            <a:ext cx="685800" cy="228600"/>
          </a:xfrm>
          <a:noFill/>
        </p:spPr>
        <p:txBody>
          <a:bodyPr/>
          <a:lstStyle/>
          <a:p>
            <a:fld id="{68D23714-F323-4F3B-905E-703A43989A04}" type="slidenum">
              <a:rPr lang="en-US" altLang="en-US" smtClean="0"/>
              <a:pPr/>
              <a:t>10</a:t>
            </a:fld>
            <a:endParaRPr lang="en-US" altLang="en-US" smtClean="0"/>
          </a:p>
        </p:txBody>
      </p:sp>
      <p:pic>
        <p:nvPicPr>
          <p:cNvPr id="40965" name="Picture 5" descr="TP_tmp.png"/>
          <p:cNvPicPr>
            <a:picLocks noChangeAspect="1"/>
          </p:cNvPicPr>
          <p:nvPr>
            <p:custDataLst>
              <p:tags r:id="rId1"/>
            </p:custDataLst>
          </p:nvPr>
        </p:nvPicPr>
        <p:blipFill>
          <a:blip r:embed="rId8" cstate="print"/>
          <a:srcRect/>
          <a:stretch>
            <a:fillRect/>
          </a:stretch>
        </p:blipFill>
        <p:spPr bwMode="auto">
          <a:xfrm>
            <a:off x="3810000" y="2895600"/>
            <a:ext cx="584200" cy="228600"/>
          </a:xfrm>
          <a:prstGeom prst="rect">
            <a:avLst/>
          </a:prstGeom>
          <a:noFill/>
          <a:ln w="9525">
            <a:noFill/>
            <a:miter lim="800000"/>
            <a:headEnd/>
            <a:tailEnd/>
          </a:ln>
        </p:spPr>
      </p:pic>
      <p:pic>
        <p:nvPicPr>
          <p:cNvPr id="40966" name="Picture 7" descr="TP_tmp.png"/>
          <p:cNvPicPr>
            <a:picLocks noChangeAspect="1"/>
          </p:cNvPicPr>
          <p:nvPr>
            <p:custDataLst>
              <p:tags r:id="rId2"/>
            </p:custDataLst>
          </p:nvPr>
        </p:nvPicPr>
        <p:blipFill>
          <a:blip r:embed="rId9" cstate="print"/>
          <a:srcRect/>
          <a:stretch>
            <a:fillRect/>
          </a:stretch>
        </p:blipFill>
        <p:spPr bwMode="auto">
          <a:xfrm>
            <a:off x="3073400" y="3276600"/>
            <a:ext cx="1320800" cy="254000"/>
          </a:xfrm>
          <a:prstGeom prst="rect">
            <a:avLst/>
          </a:prstGeom>
          <a:noFill/>
          <a:ln w="9525">
            <a:noFill/>
            <a:miter lim="800000"/>
            <a:headEnd/>
            <a:tailEnd/>
          </a:ln>
        </p:spPr>
      </p:pic>
      <p:pic>
        <p:nvPicPr>
          <p:cNvPr id="40967" name="Picture 10" descr="TP_tmp.png"/>
          <p:cNvPicPr>
            <a:picLocks noChangeAspect="1"/>
          </p:cNvPicPr>
          <p:nvPr>
            <p:custDataLst>
              <p:tags r:id="rId3"/>
            </p:custDataLst>
          </p:nvPr>
        </p:nvPicPr>
        <p:blipFill>
          <a:blip r:embed="rId10" cstate="print"/>
          <a:srcRect/>
          <a:stretch>
            <a:fillRect/>
          </a:stretch>
        </p:blipFill>
        <p:spPr bwMode="auto">
          <a:xfrm>
            <a:off x="3263900" y="4114800"/>
            <a:ext cx="1803400" cy="304800"/>
          </a:xfrm>
          <a:prstGeom prst="rect">
            <a:avLst/>
          </a:prstGeom>
          <a:noFill/>
          <a:ln w="9525">
            <a:noFill/>
            <a:miter lim="800000"/>
            <a:headEnd/>
            <a:tailEnd/>
          </a:ln>
        </p:spPr>
      </p:pic>
      <p:sp>
        <p:nvSpPr>
          <p:cNvPr id="40968" name="Rectangle 12"/>
          <p:cNvSpPr>
            <a:spLocks noChangeArrowheads="1"/>
          </p:cNvSpPr>
          <p:nvPr/>
        </p:nvSpPr>
        <p:spPr bwMode="auto">
          <a:xfrm>
            <a:off x="3200400" y="5181600"/>
            <a:ext cx="5310188" cy="369888"/>
          </a:xfrm>
          <a:prstGeom prst="rect">
            <a:avLst/>
          </a:prstGeom>
          <a:noFill/>
          <a:ln w="9525">
            <a:noFill/>
            <a:miter lim="800000"/>
            <a:headEnd/>
            <a:tailEnd/>
          </a:ln>
        </p:spPr>
        <p:txBody>
          <a:bodyPr>
            <a:spAutoFit/>
          </a:bodyPr>
          <a:lstStyle/>
          <a:p>
            <a:r>
              <a:rPr lang="en-US"/>
              <a:t>The last condition above sometimes stated as</a:t>
            </a:r>
          </a:p>
        </p:txBody>
      </p:sp>
      <p:pic>
        <p:nvPicPr>
          <p:cNvPr id="40969" name="Picture 14" descr="TP_tmp.png"/>
          <p:cNvPicPr>
            <a:picLocks noChangeAspect="1"/>
          </p:cNvPicPr>
          <p:nvPr>
            <p:custDataLst>
              <p:tags r:id="rId4"/>
            </p:custDataLst>
          </p:nvPr>
        </p:nvPicPr>
        <p:blipFill>
          <a:blip r:embed="rId11" cstate="print"/>
          <a:srcRect/>
          <a:stretch>
            <a:fillRect/>
          </a:stretch>
        </p:blipFill>
        <p:spPr bwMode="auto">
          <a:xfrm>
            <a:off x="5549900" y="5638800"/>
            <a:ext cx="1522413" cy="279400"/>
          </a:xfrm>
          <a:prstGeom prst="rect">
            <a:avLst/>
          </a:prstGeom>
          <a:noFill/>
          <a:ln w="9525">
            <a:noFill/>
            <a:miter lim="800000"/>
            <a:headEnd/>
            <a:tailEnd/>
          </a:ln>
        </p:spPr>
      </p:pic>
      <p:pic>
        <p:nvPicPr>
          <p:cNvPr id="40970" name="Picture 17" descr="TP_tmp.png"/>
          <p:cNvPicPr>
            <a:picLocks noChangeAspect="1"/>
          </p:cNvPicPr>
          <p:nvPr>
            <p:custDataLst>
              <p:tags r:id="rId5"/>
            </p:custDataLst>
          </p:nvPr>
        </p:nvPicPr>
        <p:blipFill>
          <a:blip r:embed="rId12" cstate="print"/>
          <a:srcRect/>
          <a:stretch>
            <a:fillRect/>
          </a:stretch>
        </p:blipFill>
        <p:spPr bwMode="auto">
          <a:xfrm>
            <a:off x="3810000" y="3733800"/>
            <a:ext cx="177800" cy="203200"/>
          </a:xfrm>
          <a:prstGeom prst="rect">
            <a:avLst/>
          </a:prstGeom>
          <a:noFill/>
          <a:ln w="9525">
            <a:noFill/>
            <a:miter lim="800000"/>
            <a:headEnd/>
            <a:tailEnd/>
          </a:ln>
        </p:spPr>
      </p:pic>
      <p:sp>
        <p:nvSpPr>
          <p:cNvPr id="40971" name="Rectangle 13"/>
          <p:cNvSpPr>
            <a:spLocks noChangeArrowheads="1"/>
          </p:cNvSpPr>
          <p:nvPr/>
        </p:nvSpPr>
        <p:spPr bwMode="auto">
          <a:xfrm>
            <a:off x="4892675" y="6505575"/>
            <a:ext cx="4098925" cy="260350"/>
          </a:xfrm>
          <a:prstGeom prst="rect">
            <a:avLst/>
          </a:prstGeom>
          <a:noFill/>
          <a:ln w="9525">
            <a:noFill/>
            <a:miter lim="800000"/>
            <a:headEnd/>
            <a:tailEnd/>
          </a:ln>
        </p:spPr>
        <p:txBody>
          <a:bodyPr wrap="none">
            <a:spAutoFit/>
          </a:bodyPr>
          <a:lstStyle/>
          <a:p>
            <a:r>
              <a:rPr lang="en-US" sz="1100" dirty="0"/>
              <a:t>Seminal contributions: Lemke, </a:t>
            </a:r>
            <a:r>
              <a:rPr lang="en-US" sz="1100" dirty="0" err="1"/>
              <a:t>Cottle</a:t>
            </a:r>
            <a:r>
              <a:rPr lang="en-US" sz="1100" dirty="0"/>
              <a:t>, </a:t>
            </a:r>
            <a:r>
              <a:rPr lang="en-US" sz="1100" dirty="0" err="1"/>
              <a:t>Mangasarian</a:t>
            </a:r>
            <a:r>
              <a:rPr lang="en-US" sz="1100" dirty="0"/>
              <a:t>, J.S. Pang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11</a:t>
            </a:fld>
            <a:endParaRPr lang="en-US" altLang="en-US"/>
          </a:p>
        </p:txBody>
      </p:sp>
      <p:sp>
        <p:nvSpPr>
          <p:cNvPr id="7" name="Title 1"/>
          <p:cNvSpPr>
            <a:spLocks noGrp="1"/>
          </p:cNvSpPr>
          <p:nvPr>
            <p:ph type="title"/>
          </p:nvPr>
        </p:nvSpPr>
        <p:spPr>
          <a:xfrm>
            <a:off x="152400" y="228600"/>
            <a:ext cx="7696200" cy="762000"/>
          </a:xfrm>
        </p:spPr>
        <p:txBody>
          <a:bodyPr/>
          <a:lstStyle/>
          <a:p>
            <a:r>
              <a:rPr lang="en-US" dirty="0" smtClean="0"/>
              <a:t/>
            </a:r>
            <a:br>
              <a:rPr lang="en-US" dirty="0" smtClean="0"/>
            </a:br>
            <a:r>
              <a:rPr lang="en-US" dirty="0" smtClean="0"/>
              <a:t>Example, Problem Leading to LCP</a:t>
            </a:r>
            <a:endParaRPr lang="en-US" dirty="0" smtClean="0"/>
          </a:p>
        </p:txBody>
      </p:sp>
      <p:pic>
        <p:nvPicPr>
          <p:cNvPr id="12" name="Picture 11" descr="TP_tmp.png"/>
          <p:cNvPicPr>
            <a:picLocks noChangeAspect="1"/>
          </p:cNvPicPr>
          <p:nvPr>
            <p:custDataLst>
              <p:tags r:id="rId1"/>
            </p:custDataLst>
          </p:nvPr>
        </p:nvPicPr>
        <p:blipFill>
          <a:blip r:embed="rId3" cstate="print"/>
          <a:stretch>
            <a:fillRect/>
          </a:stretch>
        </p:blipFill>
        <p:spPr bwMode="auto">
          <a:xfrm>
            <a:off x="470670" y="1902568"/>
            <a:ext cx="7354845" cy="2821560"/>
          </a:xfrm>
          <a:prstGeom prst="rect">
            <a:avLst/>
          </a:prstGeom>
          <a:noFill/>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152400" y="152400"/>
            <a:ext cx="7543800" cy="990600"/>
          </a:xfrm>
        </p:spPr>
        <p:txBody>
          <a:bodyPr/>
          <a:lstStyle/>
          <a:p>
            <a:r>
              <a:rPr lang="en-US" sz="2000" dirty="0" smtClean="0"/>
              <a:t>[LCP]</a:t>
            </a:r>
            <a:r>
              <a:rPr lang="en-US" dirty="0" smtClean="0"/>
              <a:t/>
            </a:r>
            <a:br>
              <a:rPr lang="en-US" dirty="0" smtClean="0"/>
            </a:br>
            <a:r>
              <a:rPr lang="en-US" dirty="0" smtClean="0"/>
              <a:t>Example 1</a:t>
            </a:r>
            <a:endParaRPr lang="en-US" dirty="0" smtClean="0"/>
          </a:p>
        </p:txBody>
      </p:sp>
      <p:sp>
        <p:nvSpPr>
          <p:cNvPr id="2053" name="Content Placeholder 2"/>
          <p:cNvSpPr>
            <a:spLocks noGrp="1"/>
          </p:cNvSpPr>
          <p:nvPr>
            <p:ph idx="1"/>
          </p:nvPr>
        </p:nvSpPr>
        <p:spPr/>
        <p:txBody>
          <a:bodyPr/>
          <a:lstStyle/>
          <a:p>
            <a:pPr>
              <a:buFont typeface="Arial" charset="0"/>
              <a:buNone/>
            </a:pPr>
            <a:r>
              <a:rPr lang="en-US" dirty="0" smtClean="0"/>
              <a:t> </a:t>
            </a:r>
          </a:p>
        </p:txBody>
      </p:sp>
      <p:pic>
        <p:nvPicPr>
          <p:cNvPr id="10" name="Picture 9" descr="TP_tmp.png"/>
          <p:cNvPicPr>
            <a:picLocks noChangeAspect="1"/>
          </p:cNvPicPr>
          <p:nvPr>
            <p:custDataLst>
              <p:tags r:id="rId2"/>
            </p:custDataLst>
          </p:nvPr>
        </p:nvPicPr>
        <p:blipFill>
          <a:blip r:embed="rId5" cstate="print"/>
          <a:stretch>
            <a:fillRect/>
          </a:stretch>
        </p:blipFill>
        <p:spPr bwMode="auto">
          <a:xfrm>
            <a:off x="609600" y="1447800"/>
            <a:ext cx="5552990" cy="2294172"/>
          </a:xfrm>
          <a:prstGeom prst="rect">
            <a:avLst/>
          </a:prstGeom>
          <a:noFill/>
          <a:ln/>
          <a:effectLst/>
        </p:spPr>
      </p:pic>
      <p:sp>
        <p:nvSpPr>
          <p:cNvPr id="7"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12</a:t>
            </a:fld>
            <a:endParaRPr lang="en-US" altLang="en-US"/>
          </a:p>
        </p:txBody>
      </p:sp>
      <p:graphicFrame>
        <p:nvGraphicFramePr>
          <p:cNvPr id="91138" name="Object 2"/>
          <p:cNvGraphicFramePr>
            <a:graphicFrameLocks noChangeAspect="1"/>
          </p:cNvGraphicFramePr>
          <p:nvPr/>
        </p:nvGraphicFramePr>
        <p:xfrm>
          <a:off x="3200400" y="4419600"/>
          <a:ext cx="2971800" cy="2082153"/>
        </p:xfrm>
        <a:graphic>
          <a:graphicData uri="http://schemas.openxmlformats.org/presentationml/2006/ole">
            <p:oleObj spid="_x0000_s91138" name="Visio" r:id="rId6" imgW="2243454" imgH="1571557" progId="Visio.Drawing.11">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152400" y="152400"/>
            <a:ext cx="7543800" cy="990600"/>
          </a:xfrm>
        </p:spPr>
        <p:txBody>
          <a:bodyPr/>
          <a:lstStyle/>
          <a:p>
            <a:r>
              <a:rPr lang="en-US" sz="2000" dirty="0" smtClean="0"/>
              <a:t>[LCP]</a:t>
            </a:r>
            <a:r>
              <a:rPr lang="en-US" dirty="0" smtClean="0"/>
              <a:t/>
            </a:r>
            <a:br>
              <a:rPr lang="en-US" dirty="0" smtClean="0"/>
            </a:br>
            <a:r>
              <a:rPr lang="en-US" dirty="0" smtClean="0"/>
              <a:t>Example 2</a:t>
            </a:r>
            <a:endParaRPr lang="en-US" dirty="0" smtClean="0"/>
          </a:p>
        </p:txBody>
      </p:sp>
      <p:sp>
        <p:nvSpPr>
          <p:cNvPr id="2053" name="Content Placeholder 2"/>
          <p:cNvSpPr>
            <a:spLocks noGrp="1"/>
          </p:cNvSpPr>
          <p:nvPr>
            <p:ph idx="1"/>
          </p:nvPr>
        </p:nvSpPr>
        <p:spPr/>
        <p:txBody>
          <a:bodyPr/>
          <a:lstStyle/>
          <a:p>
            <a:pPr>
              <a:buFont typeface="Arial" charset="0"/>
              <a:buNone/>
            </a:pPr>
            <a:r>
              <a:rPr lang="en-US" dirty="0" smtClean="0"/>
              <a:t> </a:t>
            </a:r>
          </a:p>
        </p:txBody>
      </p:sp>
      <p:pic>
        <p:nvPicPr>
          <p:cNvPr id="8" name="Picture 7" descr="TP_tmp.png"/>
          <p:cNvPicPr>
            <a:picLocks noChangeAspect="1"/>
          </p:cNvPicPr>
          <p:nvPr>
            <p:custDataLst>
              <p:tags r:id="rId2"/>
            </p:custDataLst>
          </p:nvPr>
        </p:nvPicPr>
        <p:blipFill>
          <a:blip r:embed="rId5" cstate="print"/>
          <a:stretch>
            <a:fillRect/>
          </a:stretch>
        </p:blipFill>
        <p:spPr bwMode="auto">
          <a:xfrm>
            <a:off x="317773" y="1447800"/>
            <a:ext cx="5625827" cy="2294026"/>
          </a:xfrm>
          <a:prstGeom prst="rect">
            <a:avLst/>
          </a:prstGeom>
          <a:noFill/>
          <a:ln/>
          <a:effectLst/>
        </p:spPr>
      </p:pic>
      <p:sp>
        <p:nvSpPr>
          <p:cNvPr id="7"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13</a:t>
            </a:fld>
            <a:endParaRPr lang="en-US" altLang="en-US"/>
          </a:p>
        </p:txBody>
      </p:sp>
      <p:graphicFrame>
        <p:nvGraphicFramePr>
          <p:cNvPr id="92163" name="Object 3"/>
          <p:cNvGraphicFramePr>
            <a:graphicFrameLocks noChangeAspect="1"/>
          </p:cNvGraphicFramePr>
          <p:nvPr/>
        </p:nvGraphicFramePr>
        <p:xfrm>
          <a:off x="3124200" y="4114800"/>
          <a:ext cx="2968588" cy="2459037"/>
        </p:xfrm>
        <a:graphic>
          <a:graphicData uri="http://schemas.openxmlformats.org/presentationml/2006/ole">
            <p:oleObj spid="_x0000_s92163" name="Visio" r:id="rId6" imgW="2072460" imgH="1715851" progId="Visio.Drawing.11">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228600" y="381000"/>
            <a:ext cx="7543800" cy="838200"/>
          </a:xfrm>
        </p:spPr>
        <p:txBody>
          <a:bodyPr/>
          <a:lstStyle/>
          <a:p>
            <a:r>
              <a:rPr lang="en-US" dirty="0" smtClean="0"/>
              <a:t>The </a:t>
            </a:r>
            <a:r>
              <a:rPr lang="en-US" dirty="0" smtClean="0"/>
              <a:t>NCP </a:t>
            </a:r>
            <a:r>
              <a:rPr lang="en-US" dirty="0" smtClean="0">
                <a:latin typeface="cmsy10"/>
              </a:rPr>
              <a:t>!</a:t>
            </a:r>
            <a:r>
              <a:rPr lang="en-US" dirty="0" smtClean="0"/>
              <a:t> CCP Metamorphosis</a:t>
            </a:r>
            <a:endParaRPr lang="en-US" dirty="0" smtClean="0"/>
          </a:p>
        </p:txBody>
      </p:sp>
      <p:sp>
        <p:nvSpPr>
          <p:cNvPr id="2053" name="Content Placeholder 2"/>
          <p:cNvSpPr>
            <a:spLocks noGrp="1"/>
          </p:cNvSpPr>
          <p:nvPr>
            <p:ph idx="1"/>
          </p:nvPr>
        </p:nvSpPr>
        <p:spPr/>
        <p:txBody>
          <a:bodyPr/>
          <a:lstStyle/>
          <a:p>
            <a:pPr>
              <a:buFont typeface="Arial" charset="0"/>
              <a:buNone/>
            </a:pPr>
            <a:r>
              <a:rPr lang="en-US" dirty="0" smtClean="0"/>
              <a:t> </a:t>
            </a:r>
          </a:p>
        </p:txBody>
      </p:sp>
      <p:pic>
        <p:nvPicPr>
          <p:cNvPr id="10" name="Picture 9" descr="TP_tmp.png"/>
          <p:cNvPicPr>
            <a:picLocks noChangeAspect="1"/>
          </p:cNvPicPr>
          <p:nvPr>
            <p:custDataLst>
              <p:tags r:id="rId1"/>
            </p:custDataLst>
          </p:nvPr>
        </p:nvPicPr>
        <p:blipFill>
          <a:blip r:embed="rId4" cstate="print"/>
          <a:stretch>
            <a:fillRect/>
          </a:stretch>
        </p:blipFill>
        <p:spPr bwMode="auto">
          <a:xfrm>
            <a:off x="679488" y="2362200"/>
            <a:ext cx="7776806" cy="3496667"/>
          </a:xfrm>
          <a:prstGeom prst="rect">
            <a:avLst/>
          </a:prstGeom>
          <a:noFill/>
          <a:ln/>
          <a:effectLst/>
        </p:spPr>
      </p:pic>
      <p:sp>
        <p:nvSpPr>
          <p:cNvPr id="7"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14</a:t>
            </a:fld>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228600" y="381000"/>
            <a:ext cx="7543800" cy="838200"/>
          </a:xfrm>
        </p:spPr>
        <p:txBody>
          <a:bodyPr/>
          <a:lstStyle/>
          <a:p>
            <a:r>
              <a:rPr lang="en-US" sz="3200" dirty="0" smtClean="0"/>
              <a:t>The Cone Complementarity Problem</a:t>
            </a:r>
            <a:endParaRPr lang="en-US" sz="3200" dirty="0" smtClean="0"/>
          </a:p>
        </p:txBody>
      </p:sp>
      <p:sp>
        <p:nvSpPr>
          <p:cNvPr id="2053" name="Content Placeholder 2"/>
          <p:cNvSpPr>
            <a:spLocks noGrp="1"/>
          </p:cNvSpPr>
          <p:nvPr>
            <p:ph idx="1"/>
          </p:nvPr>
        </p:nvSpPr>
        <p:spPr/>
        <p:txBody>
          <a:bodyPr/>
          <a:lstStyle/>
          <a:p>
            <a:pPr>
              <a:buFont typeface="Arial" charset="0"/>
              <a:buNone/>
            </a:pPr>
            <a:r>
              <a:rPr lang="en-US" smtClean="0"/>
              <a:t> </a:t>
            </a:r>
          </a:p>
        </p:txBody>
      </p:sp>
      <p:pic>
        <p:nvPicPr>
          <p:cNvPr id="9" name="Picture 8" descr="TP_tmp.png"/>
          <p:cNvPicPr>
            <a:picLocks noChangeAspect="1"/>
          </p:cNvPicPr>
          <p:nvPr>
            <p:custDataLst>
              <p:tags r:id="rId1"/>
            </p:custDataLst>
          </p:nvPr>
        </p:nvPicPr>
        <p:blipFill>
          <a:blip r:embed="rId4" cstate="print"/>
          <a:stretch>
            <a:fillRect/>
          </a:stretch>
        </p:blipFill>
        <p:spPr bwMode="auto">
          <a:xfrm>
            <a:off x="152391" y="1988386"/>
            <a:ext cx="8727740" cy="4412422"/>
          </a:xfrm>
          <a:prstGeom prst="rect">
            <a:avLst/>
          </a:prstGeom>
          <a:noFill/>
          <a:ln/>
          <a:effectLst/>
        </p:spPr>
      </p:pic>
      <p:sp>
        <p:nvSpPr>
          <p:cNvPr id="7"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15</a:t>
            </a:fld>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28600" y="330200"/>
            <a:ext cx="7467600" cy="519113"/>
          </a:xfrm>
        </p:spPr>
        <p:txBody>
          <a:bodyPr tIns="0" anchor="t">
            <a:spAutoFit/>
          </a:bodyPr>
          <a:lstStyle/>
          <a:p>
            <a:r>
              <a:rPr lang="it-IT" sz="3100"/>
              <a:t>Cone Complementarity Problem (CCP)</a:t>
            </a:r>
          </a:p>
        </p:txBody>
      </p:sp>
      <p:sp>
        <p:nvSpPr>
          <p:cNvPr id="14" name="Slide Number Placeholder 13"/>
          <p:cNvSpPr>
            <a:spLocks noGrp="1"/>
          </p:cNvSpPr>
          <p:nvPr>
            <p:ph type="sldNum" sz="quarter" idx="12"/>
          </p:nvPr>
        </p:nvSpPr>
        <p:spPr/>
        <p:txBody>
          <a:bodyPr/>
          <a:lstStyle/>
          <a:p>
            <a:fld id="{1E2A11B7-92FC-4F90-B383-B9162C2232A5}" type="slidenum">
              <a:rPr lang="en-US" altLang="en-US" smtClean="0"/>
              <a:pPr/>
              <a:t>16</a:t>
            </a:fld>
            <a:endParaRPr lang="en-US" altLang="en-US"/>
          </a:p>
        </p:txBody>
      </p:sp>
      <p:pic>
        <p:nvPicPr>
          <p:cNvPr id="19" name="Picture 18" descr="TP_tmp.png"/>
          <p:cNvPicPr>
            <a:picLocks noChangeAspect="1"/>
          </p:cNvPicPr>
          <p:nvPr>
            <p:custDataLst>
              <p:tags r:id="rId1"/>
            </p:custDataLst>
          </p:nvPr>
        </p:nvPicPr>
        <p:blipFill>
          <a:blip r:embed="rId4" cstate="print"/>
          <a:stretch>
            <a:fillRect/>
          </a:stretch>
        </p:blipFill>
        <p:spPr bwMode="auto">
          <a:xfrm>
            <a:off x="228410" y="1981200"/>
            <a:ext cx="8763112" cy="4635205"/>
          </a:xfrm>
          <a:prstGeom prst="rect">
            <a:avLst/>
          </a:prstGeom>
          <a:noFill/>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17</a:t>
            </a:fld>
            <a:endParaRPr lang="en-US" altLang="en-US"/>
          </a:p>
        </p:txBody>
      </p:sp>
      <p:graphicFrame>
        <p:nvGraphicFramePr>
          <p:cNvPr id="90114" name="Object 2"/>
          <p:cNvGraphicFramePr>
            <a:graphicFrameLocks noChangeAspect="1"/>
          </p:cNvGraphicFramePr>
          <p:nvPr/>
        </p:nvGraphicFramePr>
        <p:xfrm>
          <a:off x="4724400" y="76200"/>
          <a:ext cx="2967038" cy="3049024"/>
        </p:xfrm>
        <a:graphic>
          <a:graphicData uri="http://schemas.openxmlformats.org/presentationml/2006/ole">
            <p:oleObj spid="_x0000_s90114" name="Visio" r:id="rId4" imgW="2125136" imgH="2184940" progId="Visio.Drawing.11">
              <p:embed/>
            </p:oleObj>
          </a:graphicData>
        </a:graphic>
      </p:graphicFrame>
      <p:graphicFrame>
        <p:nvGraphicFramePr>
          <p:cNvPr id="90115" name="Object 3"/>
          <p:cNvGraphicFramePr>
            <a:graphicFrameLocks noChangeAspect="1"/>
          </p:cNvGraphicFramePr>
          <p:nvPr/>
        </p:nvGraphicFramePr>
        <p:xfrm>
          <a:off x="457200" y="3200400"/>
          <a:ext cx="3352800" cy="2932902"/>
        </p:xfrm>
        <a:graphic>
          <a:graphicData uri="http://schemas.openxmlformats.org/presentationml/2006/ole">
            <p:oleObj spid="_x0000_s90115" name="Visio" r:id="rId5" imgW="2496839" imgH="2184940" progId="Visio.Drawing.11">
              <p:embed/>
            </p:oleObj>
          </a:graphicData>
        </a:graphic>
      </p:graphicFrame>
      <p:graphicFrame>
        <p:nvGraphicFramePr>
          <p:cNvPr id="90116" name="Object 4"/>
          <p:cNvGraphicFramePr>
            <a:graphicFrameLocks noChangeAspect="1"/>
          </p:cNvGraphicFramePr>
          <p:nvPr/>
        </p:nvGraphicFramePr>
        <p:xfrm>
          <a:off x="5791200" y="3177159"/>
          <a:ext cx="2819400" cy="2957739"/>
        </p:xfrm>
        <a:graphic>
          <a:graphicData uri="http://schemas.openxmlformats.org/presentationml/2006/ole">
            <p:oleObj spid="_x0000_s90116" name="Visio" r:id="rId6" imgW="2296400" imgH="2410028" progId="Visio.Drawing.11">
              <p:embed/>
            </p:oleObj>
          </a:graphicData>
        </a:graphic>
      </p:graphicFrame>
      <p:sp>
        <p:nvSpPr>
          <p:cNvPr id="8" name="Content Placeholder 2"/>
          <p:cNvSpPr txBox="1">
            <a:spLocks/>
          </p:cNvSpPr>
          <p:nvPr/>
        </p:nvSpPr>
        <p:spPr bwMode="auto">
          <a:xfrm>
            <a:off x="1219200" y="6176165"/>
            <a:ext cx="2133600" cy="37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l"/>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Sliding scenario</a:t>
            </a: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sp>
        <p:nvSpPr>
          <p:cNvPr id="9" name="Content Placeholder 2"/>
          <p:cNvSpPr txBox="1">
            <a:spLocks/>
          </p:cNvSpPr>
          <p:nvPr/>
        </p:nvSpPr>
        <p:spPr bwMode="auto">
          <a:xfrm>
            <a:off x="6400800" y="6248400"/>
            <a:ext cx="2209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l"/>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Sticking scenario</a:t>
            </a: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pic>
        <p:nvPicPr>
          <p:cNvPr id="13" name="Picture 12" descr="TP_tmp.emf"/>
          <p:cNvPicPr>
            <a:picLocks noChangeAspect="1"/>
          </p:cNvPicPr>
          <p:nvPr>
            <p:custDataLst>
              <p:tags r:id="rId2"/>
            </p:custDataLst>
          </p:nvPr>
        </p:nvPicPr>
        <p:blipFill>
          <a:blip r:embed="rId7" cstate="print"/>
          <a:stretch>
            <a:fillRect/>
          </a:stretch>
        </p:blipFill>
        <p:spPr bwMode="auto">
          <a:xfrm>
            <a:off x="1371600" y="685800"/>
            <a:ext cx="4110752" cy="608820"/>
          </a:xfrm>
          <a:prstGeom prst="rect">
            <a:avLst/>
          </a:prstGeom>
          <a:noFill/>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28600"/>
            <a:ext cx="7543800" cy="1066800"/>
          </a:xfrm>
        </p:spPr>
        <p:txBody>
          <a:bodyPr/>
          <a:lstStyle/>
          <a:p>
            <a:r>
              <a:rPr lang="en-US" sz="3100" dirty="0"/>
              <a:t>Problem Solved At Each Time Step</a:t>
            </a:r>
            <a:br>
              <a:rPr lang="en-US" sz="3100" dirty="0"/>
            </a:br>
            <a:endParaRPr lang="en-US" sz="3100" dirty="0"/>
          </a:p>
        </p:txBody>
      </p:sp>
      <p:sp>
        <p:nvSpPr>
          <p:cNvPr id="35843" name="Rectangle 3"/>
          <p:cNvSpPr>
            <a:spLocks noGrp="1" noChangeArrowheads="1"/>
          </p:cNvSpPr>
          <p:nvPr>
            <p:ph type="body" idx="1"/>
          </p:nvPr>
        </p:nvSpPr>
        <p:spPr>
          <a:xfrm>
            <a:off x="152400" y="1447800"/>
            <a:ext cx="4572000" cy="642938"/>
          </a:xfrm>
        </p:spPr>
        <p:txBody>
          <a:bodyPr/>
          <a:lstStyle/>
          <a:p>
            <a:r>
              <a:rPr lang="en-US" sz="2600" dirty="0"/>
              <a:t>It boils down to solving this:</a:t>
            </a:r>
          </a:p>
        </p:txBody>
      </p:sp>
      <p:pic>
        <p:nvPicPr>
          <p:cNvPr id="15" name="Picture 14" descr="TP_tmp"/>
          <p:cNvPicPr>
            <a:picLocks noChangeAspect="1"/>
          </p:cNvPicPr>
          <p:nvPr>
            <p:custDataLst>
              <p:tags r:id="rId1"/>
            </p:custDataLst>
          </p:nvPr>
        </p:nvPicPr>
        <p:blipFill>
          <a:blip r:embed="rId7" cstate="print"/>
          <a:stretch>
            <a:fillRect/>
          </a:stretch>
        </p:blipFill>
        <p:spPr bwMode="auto">
          <a:xfrm>
            <a:off x="4571743" y="787400"/>
            <a:ext cx="3150113" cy="304800"/>
          </a:xfrm>
          <a:prstGeom prst="rect">
            <a:avLst/>
          </a:prstGeom>
          <a:noFill/>
          <a:ln/>
          <a:effectLst/>
        </p:spPr>
      </p:pic>
      <p:pic>
        <p:nvPicPr>
          <p:cNvPr id="35853" name="Picture 13" descr="TP_tmp"/>
          <p:cNvPicPr>
            <a:picLocks noChangeAspect="1" noChangeArrowheads="1"/>
          </p:cNvPicPr>
          <p:nvPr>
            <p:custDataLst>
              <p:tags r:id="rId2"/>
            </p:custDataLst>
          </p:nvPr>
        </p:nvPicPr>
        <p:blipFill>
          <a:blip r:embed="rId8" cstate="print"/>
          <a:srcRect/>
          <a:stretch>
            <a:fillRect/>
          </a:stretch>
        </p:blipFill>
        <p:spPr bwMode="auto">
          <a:xfrm>
            <a:off x="457200" y="2590800"/>
            <a:ext cx="3810000" cy="1219200"/>
          </a:xfrm>
          <a:prstGeom prst="rect">
            <a:avLst/>
          </a:prstGeom>
          <a:noFill/>
          <a:ln w="9525" algn="ctr">
            <a:noFill/>
            <a:miter lim="800000"/>
            <a:headEnd/>
            <a:tailEnd/>
          </a:ln>
          <a:effectLst/>
        </p:spPr>
      </p:pic>
      <p:grpSp>
        <p:nvGrpSpPr>
          <p:cNvPr id="2" name="Group 17"/>
          <p:cNvGrpSpPr>
            <a:grpSpLocks/>
          </p:cNvGrpSpPr>
          <p:nvPr/>
        </p:nvGrpSpPr>
        <p:grpSpPr bwMode="auto">
          <a:xfrm>
            <a:off x="4724400" y="2743200"/>
            <a:ext cx="3579813" cy="3271838"/>
            <a:chOff x="3312" y="2112"/>
            <a:chExt cx="2255" cy="2061"/>
          </a:xfrm>
        </p:grpSpPr>
        <p:pic>
          <p:nvPicPr>
            <p:cNvPr id="35852" name="Picture 12" descr="File:Polar cone illustration.svg">
              <a:hlinkClick r:id="rId9"/>
            </p:cNvPr>
            <p:cNvPicPr>
              <a:picLocks noChangeAspect="1" noChangeArrowheads="1"/>
            </p:cNvPicPr>
            <p:nvPr/>
          </p:nvPicPr>
          <p:blipFill>
            <a:blip r:embed="rId10" cstate="print"/>
            <a:srcRect/>
            <a:stretch>
              <a:fillRect/>
            </a:stretch>
          </p:blipFill>
          <p:spPr bwMode="auto">
            <a:xfrm>
              <a:off x="3552" y="2112"/>
              <a:ext cx="2015" cy="2061"/>
            </a:xfrm>
            <a:prstGeom prst="rect">
              <a:avLst/>
            </a:prstGeom>
            <a:noFill/>
          </p:spPr>
        </p:pic>
        <p:pic>
          <p:nvPicPr>
            <p:cNvPr id="35855" name="Picture 15" descr="TP_tmp"/>
            <p:cNvPicPr>
              <a:picLocks noChangeAspect="1" noChangeArrowheads="1"/>
            </p:cNvPicPr>
            <p:nvPr>
              <p:custDataLst>
                <p:tags r:id="rId3"/>
              </p:custDataLst>
            </p:nvPr>
          </p:nvPicPr>
          <p:blipFill>
            <a:blip r:embed="rId11" cstate="print"/>
            <a:srcRect/>
            <a:stretch>
              <a:fillRect/>
            </a:stretch>
          </p:blipFill>
          <p:spPr bwMode="auto">
            <a:xfrm>
              <a:off x="4752" y="2592"/>
              <a:ext cx="416" cy="160"/>
            </a:xfrm>
            <a:prstGeom prst="rect">
              <a:avLst/>
            </a:prstGeom>
            <a:noFill/>
            <a:ln w="9525" algn="ctr">
              <a:noFill/>
              <a:miter lim="800000"/>
              <a:headEnd/>
              <a:tailEnd/>
            </a:ln>
            <a:effectLst/>
          </p:spPr>
        </p:pic>
        <p:pic>
          <p:nvPicPr>
            <p:cNvPr id="35856" name="Picture 16" descr="TP_tmp"/>
            <p:cNvPicPr>
              <a:picLocks noChangeAspect="1" noChangeArrowheads="1"/>
            </p:cNvPicPr>
            <p:nvPr>
              <p:custDataLst>
                <p:tags r:id="rId4"/>
              </p:custDataLst>
            </p:nvPr>
          </p:nvPicPr>
          <p:blipFill>
            <a:blip r:embed="rId12" cstate="print"/>
            <a:srcRect/>
            <a:stretch>
              <a:fillRect/>
            </a:stretch>
          </p:blipFill>
          <p:spPr bwMode="auto">
            <a:xfrm>
              <a:off x="3312" y="3328"/>
              <a:ext cx="1184" cy="176"/>
            </a:xfrm>
            <a:prstGeom prst="rect">
              <a:avLst/>
            </a:prstGeom>
            <a:noFill/>
            <a:ln w="9525">
              <a:noFill/>
              <a:miter lim="800000"/>
              <a:headEnd/>
              <a:tailEnd/>
            </a:ln>
            <a:effectLst/>
          </p:spPr>
        </p:pic>
      </p:grpSp>
      <p:pic>
        <p:nvPicPr>
          <p:cNvPr id="13" name="Picture 4"/>
          <p:cNvPicPr>
            <a:picLocks noChangeAspect="1" noChangeArrowheads="1"/>
          </p:cNvPicPr>
          <p:nvPr/>
        </p:nvPicPr>
        <p:blipFill>
          <a:blip r:embed="rId13" cstate="print"/>
          <a:srcRect/>
          <a:stretch>
            <a:fillRect/>
          </a:stretch>
        </p:blipFill>
        <p:spPr bwMode="auto">
          <a:xfrm rot="4452143">
            <a:off x="4460041" y="2538459"/>
            <a:ext cx="914400" cy="934023"/>
          </a:xfrm>
          <a:prstGeom prst="rect">
            <a:avLst/>
          </a:prstGeom>
          <a:noFill/>
          <a:ln w="9525">
            <a:noFill/>
            <a:miter lim="800000"/>
            <a:headEnd/>
            <a:tailEnd/>
          </a:ln>
          <a:scene3d>
            <a:camera prst="orthographicFront">
              <a:rot lat="0" lon="21299999" rev="0"/>
            </a:camera>
            <a:lightRig rig="threePt" dir="t"/>
          </a:scene3d>
        </p:spPr>
      </p:pic>
      <p:sp>
        <p:nvSpPr>
          <p:cNvPr id="12" name="Slide Number Placeholder 11"/>
          <p:cNvSpPr>
            <a:spLocks noGrp="1"/>
          </p:cNvSpPr>
          <p:nvPr>
            <p:ph type="sldNum" sz="quarter" idx="12"/>
          </p:nvPr>
        </p:nvSpPr>
        <p:spPr/>
        <p:txBody>
          <a:bodyPr/>
          <a:lstStyle/>
          <a:p>
            <a:fld id="{E04BE02C-DED8-4536-BE6A-3E8CB429E750}" type="slidenum">
              <a:rPr lang="en-US" altLang="en-US" smtClean="0"/>
              <a:pPr/>
              <a:t>18</a:t>
            </a:fld>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381000"/>
            <a:ext cx="6858000" cy="960438"/>
          </a:xfrm>
        </p:spPr>
        <p:txBody>
          <a:bodyPr/>
          <a:lstStyle/>
          <a:p>
            <a:r>
              <a:rPr lang="en-US" dirty="0"/>
              <a:t>Implementation of Method</a:t>
            </a:r>
          </a:p>
        </p:txBody>
      </p:sp>
      <p:sp>
        <p:nvSpPr>
          <p:cNvPr id="37891" name="Rectangle 3"/>
          <p:cNvSpPr>
            <a:spLocks noGrp="1" noChangeArrowheads="1"/>
          </p:cNvSpPr>
          <p:nvPr>
            <p:ph type="body" idx="1"/>
          </p:nvPr>
        </p:nvSpPr>
        <p:spPr>
          <a:xfrm>
            <a:off x="152400" y="1836738"/>
            <a:ext cx="8839200" cy="4411662"/>
          </a:xfrm>
        </p:spPr>
        <p:txBody>
          <a:bodyPr/>
          <a:lstStyle/>
          <a:p>
            <a:endParaRPr lang="en-US" sz="2200" dirty="0"/>
          </a:p>
          <a:p>
            <a:endParaRPr lang="en-US" sz="2200" dirty="0"/>
          </a:p>
          <a:p>
            <a:r>
              <a:rPr lang="en-US" sz="2200" dirty="0"/>
              <a:t>The method outlined implemented using two </a:t>
            </a:r>
            <a:r>
              <a:rPr lang="en-US" sz="2200" dirty="0" smtClean="0"/>
              <a:t>loops</a:t>
            </a:r>
            <a:endParaRPr lang="en-US" sz="2200" dirty="0"/>
          </a:p>
          <a:p>
            <a:endParaRPr lang="en-US" sz="2200" dirty="0"/>
          </a:p>
          <a:p>
            <a:pPr lvl="1"/>
            <a:endParaRPr lang="en-US" sz="2000" dirty="0"/>
          </a:p>
          <a:p>
            <a:pPr lvl="1"/>
            <a:r>
              <a:rPr lang="en-US" sz="2000" dirty="0" smtClean="0"/>
              <a:t>Outer loop – runs </a:t>
            </a:r>
            <a:r>
              <a:rPr lang="en-US" sz="2000" dirty="0"/>
              <a:t>the time </a:t>
            </a:r>
            <a:r>
              <a:rPr lang="en-US" sz="2000" dirty="0" smtClean="0"/>
              <a:t>stepping</a:t>
            </a:r>
            <a:endParaRPr lang="en-US" sz="2000" dirty="0"/>
          </a:p>
          <a:p>
            <a:pPr lvl="1"/>
            <a:endParaRPr lang="en-US" sz="2000" dirty="0"/>
          </a:p>
          <a:p>
            <a:pPr lvl="1"/>
            <a:endParaRPr lang="en-US" sz="2000" dirty="0"/>
          </a:p>
          <a:p>
            <a:pPr lvl="1"/>
            <a:r>
              <a:rPr lang="en-US" sz="2000" dirty="0" smtClean="0"/>
              <a:t>Inner loop – CCP Algorithm (</a:t>
            </a:r>
            <a:r>
              <a:rPr lang="en-US" sz="2000" dirty="0"/>
              <a:t>solves CCP problem at each time step)</a:t>
            </a:r>
          </a:p>
        </p:txBody>
      </p:sp>
      <p:sp>
        <p:nvSpPr>
          <p:cNvPr id="5" name="Slide Number Placeholder 4"/>
          <p:cNvSpPr>
            <a:spLocks noGrp="1"/>
          </p:cNvSpPr>
          <p:nvPr>
            <p:ph type="sldNum" sz="quarter" idx="12"/>
          </p:nvPr>
        </p:nvSpPr>
        <p:spPr>
          <a:xfrm>
            <a:off x="6705600" y="6248400"/>
            <a:ext cx="2133600" cy="457200"/>
          </a:xfrm>
        </p:spPr>
        <p:txBody>
          <a:bodyPr/>
          <a:lstStyle/>
          <a:p>
            <a:fld id="{E04BE02C-DED8-4536-BE6A-3E8CB429E750}" type="slidenum">
              <a:rPr lang="en-US" altLang="en-US" smtClean="0"/>
              <a:pPr/>
              <a:t>19</a:t>
            </a:fld>
            <a:endParaRPr lang="en-US"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52400" y="228600"/>
            <a:ext cx="7543800" cy="682844"/>
          </a:xfrm>
        </p:spPr>
        <p:txBody>
          <a:bodyPr/>
          <a:lstStyle/>
          <a:p>
            <a:pPr eaLnBrk="1" hangingPunct="1"/>
            <a:r>
              <a:rPr lang="en-US" dirty="0" smtClean="0"/>
              <a:t>Before we get started…</a:t>
            </a:r>
          </a:p>
        </p:txBody>
      </p:sp>
      <p:sp>
        <p:nvSpPr>
          <p:cNvPr id="66563" name="Rectangle 3"/>
          <p:cNvSpPr>
            <a:spLocks noGrp="1" noChangeArrowheads="1"/>
          </p:cNvSpPr>
          <p:nvPr>
            <p:ph type="body" idx="1"/>
          </p:nvPr>
        </p:nvSpPr>
        <p:spPr>
          <a:xfrm>
            <a:off x="304800" y="1600200"/>
            <a:ext cx="8534400" cy="4876800"/>
          </a:xfrm>
        </p:spPr>
        <p:txBody>
          <a:bodyPr/>
          <a:lstStyle/>
          <a:p>
            <a:pPr eaLnBrk="1" hangingPunct="1"/>
            <a:r>
              <a:rPr lang="en-US" sz="1800" dirty="0" smtClean="0"/>
              <a:t>Last Time:</a:t>
            </a:r>
          </a:p>
          <a:p>
            <a:pPr lvl="1" eaLnBrk="1" hangingPunct="1"/>
            <a:r>
              <a:rPr lang="en-US" sz="1600" dirty="0" smtClean="0"/>
              <a:t>Wrapped up DEM</a:t>
            </a:r>
          </a:p>
          <a:p>
            <a:pPr lvl="1" eaLnBrk="1" hangingPunct="1"/>
            <a:r>
              <a:rPr lang="en-US" sz="1600" dirty="0" smtClean="0"/>
              <a:t>Started DVI (last topic discussed in ME751)</a:t>
            </a:r>
          </a:p>
          <a:p>
            <a:pPr lvl="3" eaLnBrk="1" hangingPunct="1"/>
            <a:endParaRPr lang="en-US" dirty="0" smtClean="0"/>
          </a:p>
          <a:p>
            <a:pPr eaLnBrk="1" hangingPunct="1"/>
            <a:r>
              <a:rPr lang="en-US" sz="1800" dirty="0" smtClean="0"/>
              <a:t>Today</a:t>
            </a:r>
            <a:r>
              <a:rPr lang="en-US" sz="1800" dirty="0" smtClean="0"/>
              <a:t>:</a:t>
            </a:r>
          </a:p>
          <a:p>
            <a:pPr lvl="1" eaLnBrk="1" hangingPunct="1"/>
            <a:r>
              <a:rPr lang="en-US" sz="1600" dirty="0" smtClean="0"/>
              <a:t>Finish the DVI approach</a:t>
            </a:r>
            <a:endParaRPr lang="en-US" sz="1600" dirty="0" smtClean="0"/>
          </a:p>
          <a:p>
            <a:pPr lvl="1" eaLnBrk="1" hangingPunct="1"/>
            <a:r>
              <a:rPr lang="en-US" sz="1600" dirty="0" smtClean="0"/>
              <a:t>Final thoughts, ME751</a:t>
            </a:r>
            <a:endParaRPr lang="en-US" sz="1600" dirty="0" smtClean="0"/>
          </a:p>
          <a:p>
            <a:pPr lvl="3" eaLnBrk="1" hangingPunct="1"/>
            <a:endParaRPr lang="en-US" dirty="0" smtClean="0"/>
          </a:p>
          <a:p>
            <a:pPr eaLnBrk="1" hangingPunct="1"/>
            <a:r>
              <a:rPr lang="en-US" sz="1800" dirty="0" smtClean="0"/>
              <a:t>HW</a:t>
            </a:r>
          </a:p>
          <a:p>
            <a:pPr lvl="1" eaLnBrk="1" hangingPunct="1"/>
            <a:r>
              <a:rPr lang="en-US" sz="1600" dirty="0" smtClean="0"/>
              <a:t>Posted on class website, due on April 29, at the time of midterm exam</a:t>
            </a:r>
            <a:endParaRPr lang="en-US" sz="1600" dirty="0" smtClean="0"/>
          </a:p>
          <a:p>
            <a:pPr lvl="3" eaLnBrk="1" hangingPunct="1"/>
            <a:endParaRPr lang="en-US" sz="1200" dirty="0" smtClean="0"/>
          </a:p>
          <a:p>
            <a:pPr lvl="3" eaLnBrk="1" hangingPunct="1"/>
            <a:endParaRPr lang="en-US" sz="1200" dirty="0" smtClean="0"/>
          </a:p>
          <a:p>
            <a:pPr eaLnBrk="1" hangingPunct="1"/>
            <a:r>
              <a:rPr lang="en-US" sz="1600" dirty="0" smtClean="0"/>
              <a:t>What comes next</a:t>
            </a:r>
          </a:p>
          <a:p>
            <a:pPr lvl="1" eaLnBrk="1" hangingPunct="1"/>
            <a:r>
              <a:rPr lang="en-US" sz="1400" dirty="0" smtClean="0"/>
              <a:t>Talks from industry: NVIDIA (Apr 22), ADAMS (Apr 27), NVIDIA (May 6)</a:t>
            </a:r>
            <a:endParaRPr lang="en-US" sz="1400" dirty="0" smtClean="0"/>
          </a:p>
          <a:p>
            <a:pPr lvl="1" eaLnBrk="1" hangingPunct="1"/>
            <a:r>
              <a:rPr lang="en-US" sz="1400" dirty="0" smtClean="0"/>
              <a:t>Midterm exam (Apr 29, 7:15-9:15 pm) – Room TBA</a:t>
            </a:r>
            <a:endParaRPr lang="en-US" sz="1400" dirty="0" smtClean="0"/>
          </a:p>
          <a:p>
            <a:pPr lvl="1" eaLnBrk="1" hangingPunct="1"/>
            <a:r>
              <a:rPr lang="en-US" sz="1400" dirty="0" smtClean="0"/>
              <a:t>Trip to John Deere and Iowa (May 3-4)</a:t>
            </a:r>
            <a:endParaRPr lang="en-US" sz="1400" dirty="0" smtClean="0"/>
          </a:p>
        </p:txBody>
      </p:sp>
      <p:sp>
        <p:nvSpPr>
          <p:cNvPr id="5" name="Slide Number Placeholder 4"/>
          <p:cNvSpPr>
            <a:spLocks noGrp="1"/>
          </p:cNvSpPr>
          <p:nvPr>
            <p:ph type="sldNum" sz="quarter" idx="12"/>
          </p:nvPr>
        </p:nvSpPr>
        <p:spPr/>
        <p:txBody>
          <a:bodyPr/>
          <a:lstStyle/>
          <a:p>
            <a:pPr>
              <a:defRPr/>
            </a:pPr>
            <a:fld id="{E96E52FC-A2BF-46C6-811F-6DA475FD4DE0}" type="slidenum">
              <a:rPr lang="en-US" altLang="en-US" smtClean="0"/>
              <a:pPr>
                <a:defRPr/>
              </a:pPr>
              <a:t>2</a:t>
            </a:fld>
            <a:endParaRPr lang="en-US"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8600" y="457200"/>
            <a:ext cx="7543800" cy="731838"/>
          </a:xfrm>
        </p:spPr>
        <p:txBody>
          <a:bodyPr/>
          <a:lstStyle/>
          <a:p>
            <a:pPr algn="ctr"/>
            <a:r>
              <a:rPr lang="en-US" dirty="0" smtClean="0"/>
              <a:t>Outer </a:t>
            </a:r>
            <a:r>
              <a:rPr lang="en-US" dirty="0"/>
              <a:t>Loop (Time-Stepping)</a:t>
            </a:r>
          </a:p>
        </p:txBody>
      </p:sp>
      <p:pic>
        <p:nvPicPr>
          <p:cNvPr id="39941" name="Picture 5" descr="TP_tmp"/>
          <p:cNvPicPr>
            <a:picLocks noChangeAspect="1" noChangeArrowheads="1"/>
          </p:cNvPicPr>
          <p:nvPr>
            <p:custDataLst>
              <p:tags r:id="rId1"/>
            </p:custDataLst>
          </p:nvPr>
        </p:nvPicPr>
        <p:blipFill>
          <a:blip r:embed="rId6" cstate="print"/>
          <a:srcRect/>
          <a:stretch>
            <a:fillRect/>
          </a:stretch>
        </p:blipFill>
        <p:spPr bwMode="auto">
          <a:xfrm>
            <a:off x="7162800" y="2438400"/>
            <a:ext cx="228600" cy="1600200"/>
          </a:xfrm>
          <a:prstGeom prst="rect">
            <a:avLst/>
          </a:prstGeom>
          <a:noFill/>
          <a:ln w="9525">
            <a:noFill/>
            <a:miter lim="800000"/>
            <a:headEnd/>
            <a:tailEnd/>
          </a:ln>
          <a:effectLst/>
        </p:spPr>
      </p:pic>
      <p:sp>
        <p:nvSpPr>
          <p:cNvPr id="39942" name="Rectangle 6"/>
          <p:cNvSpPr>
            <a:spLocks noChangeArrowheads="1"/>
          </p:cNvSpPr>
          <p:nvPr/>
        </p:nvSpPr>
        <p:spPr bwMode="auto">
          <a:xfrm rot="16200000">
            <a:off x="7071519" y="2924969"/>
            <a:ext cx="1644650" cy="366712"/>
          </a:xfrm>
          <a:prstGeom prst="rect">
            <a:avLst/>
          </a:prstGeom>
          <a:noFill/>
          <a:ln w="9525">
            <a:noFill/>
            <a:miter lim="800000"/>
            <a:headEnd/>
            <a:tailEnd/>
          </a:ln>
          <a:effectLst/>
        </p:spPr>
        <p:txBody>
          <a:bodyPr wrap="none">
            <a:spAutoFit/>
          </a:bodyPr>
          <a:lstStyle/>
          <a:p>
            <a:r>
              <a:rPr lang="en-US" dirty="0"/>
              <a:t>Preprocessing</a:t>
            </a:r>
          </a:p>
        </p:txBody>
      </p:sp>
      <p:pic>
        <p:nvPicPr>
          <p:cNvPr id="39943" name="Picture 7" descr="TP_tmp"/>
          <p:cNvPicPr>
            <a:picLocks noChangeAspect="1" noChangeArrowheads="1"/>
          </p:cNvPicPr>
          <p:nvPr>
            <p:custDataLst>
              <p:tags r:id="rId2"/>
            </p:custDataLst>
          </p:nvPr>
        </p:nvPicPr>
        <p:blipFill>
          <a:blip r:embed="rId6" cstate="print"/>
          <a:srcRect/>
          <a:stretch>
            <a:fillRect/>
          </a:stretch>
        </p:blipFill>
        <p:spPr bwMode="auto">
          <a:xfrm>
            <a:off x="7205663" y="5029200"/>
            <a:ext cx="219075" cy="1143000"/>
          </a:xfrm>
          <a:prstGeom prst="rect">
            <a:avLst/>
          </a:prstGeom>
          <a:noFill/>
          <a:ln w="9525">
            <a:noFill/>
            <a:miter lim="800000"/>
            <a:headEnd/>
            <a:tailEnd/>
          </a:ln>
          <a:effectLst/>
        </p:spPr>
      </p:pic>
      <p:sp>
        <p:nvSpPr>
          <p:cNvPr id="39944" name="Rectangle 8"/>
          <p:cNvSpPr>
            <a:spLocks noChangeArrowheads="1"/>
          </p:cNvSpPr>
          <p:nvPr/>
        </p:nvSpPr>
        <p:spPr bwMode="auto">
          <a:xfrm rot="16200000">
            <a:off x="6968074" y="5233472"/>
            <a:ext cx="1826141" cy="369332"/>
          </a:xfrm>
          <a:prstGeom prst="rect">
            <a:avLst/>
          </a:prstGeom>
          <a:noFill/>
          <a:ln w="9525">
            <a:noFill/>
            <a:miter lim="800000"/>
            <a:headEnd/>
            <a:tailEnd/>
          </a:ln>
          <a:effectLst/>
        </p:spPr>
        <p:txBody>
          <a:bodyPr wrap="none">
            <a:spAutoFit/>
          </a:bodyPr>
          <a:lstStyle/>
          <a:p>
            <a:r>
              <a:rPr lang="en-US" dirty="0" smtClean="0"/>
              <a:t>Post processing</a:t>
            </a:r>
            <a:endParaRPr lang="en-US" dirty="0"/>
          </a:p>
        </p:txBody>
      </p:sp>
      <p:sp>
        <p:nvSpPr>
          <p:cNvPr id="39945" name="Rectangle 9"/>
          <p:cNvSpPr>
            <a:spLocks noChangeArrowheads="1"/>
          </p:cNvSpPr>
          <p:nvPr/>
        </p:nvSpPr>
        <p:spPr bwMode="auto">
          <a:xfrm>
            <a:off x="7383463" y="4114800"/>
            <a:ext cx="1379537" cy="336550"/>
          </a:xfrm>
          <a:prstGeom prst="rect">
            <a:avLst/>
          </a:prstGeom>
          <a:noFill/>
          <a:ln w="9525">
            <a:noFill/>
            <a:miter lim="800000"/>
            <a:headEnd/>
            <a:tailEnd/>
          </a:ln>
          <a:effectLst/>
        </p:spPr>
        <p:txBody>
          <a:bodyPr wrap="square">
            <a:spAutoFit/>
          </a:bodyPr>
          <a:lstStyle/>
          <a:p>
            <a:r>
              <a:rPr lang="it-IT" sz="1600" dirty="0" smtClean="0"/>
              <a:t>“Inner Loop”</a:t>
            </a:r>
            <a:endParaRPr lang="en-US" sz="1600" dirty="0"/>
          </a:p>
        </p:txBody>
      </p:sp>
      <p:sp>
        <p:nvSpPr>
          <p:cNvPr id="39946" name="Line 10"/>
          <p:cNvSpPr>
            <a:spLocks noChangeShapeType="1"/>
          </p:cNvSpPr>
          <p:nvPr/>
        </p:nvSpPr>
        <p:spPr bwMode="auto">
          <a:xfrm flipH="1">
            <a:off x="6934200" y="4300538"/>
            <a:ext cx="454025" cy="1587"/>
          </a:xfrm>
          <a:prstGeom prst="line">
            <a:avLst/>
          </a:prstGeom>
          <a:noFill/>
          <a:ln w="76200">
            <a:solidFill>
              <a:srgbClr val="FF9900"/>
            </a:solidFill>
            <a:round/>
            <a:headEnd/>
            <a:tailEnd type="triangle" w="med" len="med"/>
          </a:ln>
          <a:effectLst/>
        </p:spPr>
        <p:txBody>
          <a:bodyPr/>
          <a:lstStyle/>
          <a:p>
            <a:endParaRPr lang="en-US" dirty="0"/>
          </a:p>
        </p:txBody>
      </p:sp>
      <p:pic>
        <p:nvPicPr>
          <p:cNvPr id="13" name="Picture 12" descr="TP_tmp"/>
          <p:cNvPicPr>
            <a:picLocks noChangeAspect="1"/>
          </p:cNvPicPr>
          <p:nvPr>
            <p:custDataLst>
              <p:tags r:id="rId3"/>
            </p:custDataLst>
          </p:nvPr>
        </p:nvPicPr>
        <p:blipFill>
          <a:blip r:embed="rId7" cstate="print"/>
          <a:stretch>
            <a:fillRect/>
          </a:stretch>
        </p:blipFill>
        <p:spPr bwMode="auto">
          <a:xfrm>
            <a:off x="370210" y="1981200"/>
            <a:ext cx="6271566" cy="4008630"/>
          </a:xfrm>
          <a:prstGeom prst="rect">
            <a:avLst/>
          </a:prstGeom>
          <a:noFill/>
          <a:ln/>
          <a:effectLst/>
        </p:spPr>
      </p:pic>
      <p:sp>
        <p:nvSpPr>
          <p:cNvPr id="11" name="Slide Number Placeholder 10"/>
          <p:cNvSpPr>
            <a:spLocks noGrp="1"/>
          </p:cNvSpPr>
          <p:nvPr>
            <p:ph type="sldNum" sz="quarter" idx="12"/>
          </p:nvPr>
        </p:nvSpPr>
        <p:spPr/>
        <p:txBody>
          <a:bodyPr/>
          <a:lstStyle/>
          <a:p>
            <a:fld id="{E04BE02C-DED8-4536-BE6A-3E8CB429E750}" type="slidenum">
              <a:rPr lang="en-US" altLang="en-US" smtClean="0"/>
              <a:pPr/>
              <a:t>20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9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P spid="39944" grpId="0"/>
      <p:bldP spid="39945" grpId="0"/>
      <p:bldP spid="3994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90600" y="182563"/>
            <a:ext cx="6019800" cy="503237"/>
          </a:xfrm>
        </p:spPr>
        <p:txBody>
          <a:bodyPr/>
          <a:lstStyle/>
          <a:p>
            <a:r>
              <a:rPr lang="en-US" sz="3100" dirty="0" smtClean="0"/>
              <a:t>Inner Loop (CCP Algorithm)</a:t>
            </a:r>
            <a:endParaRPr lang="en-US" sz="3100" dirty="0"/>
          </a:p>
        </p:txBody>
      </p:sp>
      <p:pic>
        <p:nvPicPr>
          <p:cNvPr id="41990" name="Picture 6" descr="TP_tmp"/>
          <p:cNvPicPr>
            <a:picLocks noChangeAspect="1" noChangeArrowheads="1"/>
          </p:cNvPicPr>
          <p:nvPr>
            <p:custDataLst>
              <p:tags r:id="rId1"/>
            </p:custDataLst>
          </p:nvPr>
        </p:nvPicPr>
        <p:blipFill>
          <a:blip r:embed="rId5" cstate="print"/>
          <a:srcRect/>
          <a:stretch>
            <a:fillRect/>
          </a:stretch>
        </p:blipFill>
        <p:spPr bwMode="auto">
          <a:xfrm>
            <a:off x="76200" y="838200"/>
            <a:ext cx="7316788" cy="4514850"/>
          </a:xfrm>
          <a:prstGeom prst="rect">
            <a:avLst/>
          </a:prstGeom>
          <a:noFill/>
          <a:ln w="9525" algn="ctr">
            <a:noFill/>
            <a:miter lim="800000"/>
            <a:headEnd/>
            <a:tailEnd/>
          </a:ln>
          <a:effectLst/>
        </p:spPr>
      </p:pic>
      <p:pic>
        <p:nvPicPr>
          <p:cNvPr id="41991" name="Picture 7" descr="TP_tmp"/>
          <p:cNvPicPr>
            <a:picLocks noChangeAspect="1" noChangeArrowheads="1"/>
          </p:cNvPicPr>
          <p:nvPr>
            <p:custDataLst>
              <p:tags r:id="rId2"/>
            </p:custDataLst>
          </p:nvPr>
        </p:nvPicPr>
        <p:blipFill>
          <a:blip r:embed="rId6" cstate="print"/>
          <a:srcRect/>
          <a:stretch>
            <a:fillRect/>
          </a:stretch>
        </p:blipFill>
        <p:spPr bwMode="auto">
          <a:xfrm>
            <a:off x="457200" y="5410200"/>
            <a:ext cx="2438400" cy="180975"/>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228600" y="6324600"/>
            <a:ext cx="381000" cy="381000"/>
          </a:xfrm>
        </p:spPr>
        <p:txBody>
          <a:bodyPr/>
          <a:lstStyle/>
          <a:p>
            <a:fld id="{E04BE02C-DED8-4536-BE6A-3E8CB429E750}" type="slidenum">
              <a:rPr lang="en-US" altLang="en-US" smtClean="0"/>
              <a:pPr/>
              <a:t>21</a:t>
            </a:fld>
            <a:endParaRPr lang="en-US" altLang="en-US" dirty="0"/>
          </a:p>
        </p:txBody>
      </p:sp>
      <p:pic>
        <p:nvPicPr>
          <p:cNvPr id="8" name="Picture 4"/>
          <p:cNvPicPr>
            <a:picLocks noChangeAspect="1" noChangeArrowheads="1"/>
          </p:cNvPicPr>
          <p:nvPr/>
        </p:nvPicPr>
        <p:blipFill>
          <a:blip r:embed="rId7" cstate="print"/>
          <a:srcRect/>
          <a:stretch>
            <a:fillRect/>
          </a:stretch>
        </p:blipFill>
        <p:spPr bwMode="auto">
          <a:xfrm>
            <a:off x="5003800" y="3359150"/>
            <a:ext cx="2616200" cy="3346450"/>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400" y="304800"/>
            <a:ext cx="6934200" cy="731838"/>
          </a:xfrm>
        </p:spPr>
        <p:txBody>
          <a:bodyPr/>
          <a:lstStyle/>
          <a:p>
            <a:r>
              <a:rPr lang="en-US" dirty="0" smtClean="0"/>
              <a:t>Parallelism, Opportunities</a:t>
            </a:r>
            <a:endParaRPr lang="en-US" dirty="0"/>
          </a:p>
        </p:txBody>
      </p:sp>
      <p:sp>
        <p:nvSpPr>
          <p:cNvPr id="17411" name="Rectangle 3"/>
          <p:cNvSpPr>
            <a:spLocks noGrp="1" noChangeArrowheads="1"/>
          </p:cNvSpPr>
          <p:nvPr>
            <p:ph type="body" idx="1"/>
          </p:nvPr>
        </p:nvSpPr>
        <p:spPr>
          <a:xfrm>
            <a:off x="838200" y="1719263"/>
            <a:ext cx="5715000" cy="4411662"/>
          </a:xfrm>
        </p:spPr>
        <p:txBody>
          <a:bodyPr/>
          <a:lstStyle/>
          <a:p>
            <a:pPr marL="571500" indent="-571500">
              <a:lnSpc>
                <a:spcPct val="90000"/>
              </a:lnSpc>
              <a:buFont typeface="Wingdings" pitchFamily="2" charset="2"/>
              <a:buAutoNum type="arabicPeriod"/>
            </a:pPr>
            <a:r>
              <a:rPr lang="en-US" sz="1500"/>
              <a:t>Perform parallel collision detection</a:t>
            </a:r>
          </a:p>
          <a:p>
            <a:pPr marL="571500" indent="-571500">
              <a:lnSpc>
                <a:spcPct val="90000"/>
              </a:lnSpc>
              <a:buFont typeface="Wingdings" pitchFamily="2" charset="2"/>
              <a:buAutoNum type="arabicPeriod"/>
            </a:pPr>
            <a:endParaRPr lang="en-US" sz="1500"/>
          </a:p>
          <a:p>
            <a:pPr marL="571500" indent="-571500">
              <a:lnSpc>
                <a:spcPct val="90000"/>
              </a:lnSpc>
              <a:buFont typeface="Wingdings" pitchFamily="2" charset="2"/>
              <a:buAutoNum type="arabicPeriod"/>
            </a:pPr>
            <a:r>
              <a:rPr lang="en-US" sz="1500"/>
              <a:t>Copy contact, body, and constraint data structures to GPU</a:t>
            </a:r>
          </a:p>
          <a:p>
            <a:pPr marL="571500" indent="-571500">
              <a:lnSpc>
                <a:spcPct val="90000"/>
              </a:lnSpc>
              <a:buFont typeface="Wingdings" pitchFamily="2" charset="2"/>
              <a:buAutoNum type="arabicPeriod"/>
            </a:pPr>
            <a:endParaRPr lang="en-US" sz="1500"/>
          </a:p>
          <a:p>
            <a:pPr marL="571500" indent="-571500">
              <a:lnSpc>
                <a:spcPct val="90000"/>
              </a:lnSpc>
              <a:buFont typeface="Wingdings" pitchFamily="2" charset="2"/>
              <a:buAutoNum type="arabicPeriod"/>
            </a:pPr>
            <a:r>
              <a:rPr lang="en-US" sz="1500"/>
              <a:t>(Body parallel) Force kernel</a:t>
            </a:r>
          </a:p>
          <a:p>
            <a:pPr marL="571500" indent="-571500">
              <a:lnSpc>
                <a:spcPct val="90000"/>
              </a:lnSpc>
              <a:buFont typeface="Wingdings" pitchFamily="2" charset="2"/>
              <a:buAutoNum type="arabicPeriod"/>
            </a:pPr>
            <a:endParaRPr lang="en-US" sz="1500"/>
          </a:p>
          <a:p>
            <a:pPr marL="571500" indent="-571500">
              <a:lnSpc>
                <a:spcPct val="90000"/>
              </a:lnSpc>
              <a:buFont typeface="Wingdings" pitchFamily="2" charset="2"/>
              <a:buAutoNum type="arabicPeriod"/>
            </a:pPr>
            <a:r>
              <a:rPr lang="en-US" sz="1500"/>
              <a:t>(Contact parallel) Contact preprocessing kernel</a:t>
            </a:r>
          </a:p>
          <a:p>
            <a:pPr marL="571500" indent="-571500">
              <a:lnSpc>
                <a:spcPct val="90000"/>
              </a:lnSpc>
              <a:buFont typeface="Wingdings" pitchFamily="2" charset="2"/>
              <a:buAutoNum type="arabicPeriod"/>
            </a:pPr>
            <a:endParaRPr lang="en-US" sz="1000"/>
          </a:p>
          <a:p>
            <a:pPr marL="839788" lvl="1" indent="-495300">
              <a:lnSpc>
                <a:spcPct val="90000"/>
              </a:lnSpc>
              <a:buClr>
                <a:schemeClr val="tx2"/>
              </a:buClr>
              <a:buFont typeface="Wingdings" pitchFamily="2" charset="2"/>
              <a:buAutoNum type="arabicPeriod" startAt="5"/>
            </a:pPr>
            <a:r>
              <a:rPr lang="en-US" sz="1600"/>
              <a:t>(Contact parallel) CCP contact kernel</a:t>
            </a:r>
          </a:p>
          <a:p>
            <a:pPr marL="839788" lvl="1" indent="-495300">
              <a:lnSpc>
                <a:spcPct val="90000"/>
              </a:lnSpc>
              <a:buClr>
                <a:schemeClr val="tx2"/>
              </a:buClr>
              <a:buFont typeface="Wingdings" pitchFamily="2" charset="2"/>
              <a:buAutoNum type="arabicPeriod" startAt="5"/>
            </a:pPr>
            <a:endParaRPr lang="en-US" sz="1600"/>
          </a:p>
          <a:p>
            <a:pPr marL="839788" lvl="1" indent="-495300">
              <a:lnSpc>
                <a:spcPct val="90000"/>
              </a:lnSpc>
              <a:buClr>
                <a:schemeClr val="tx2"/>
              </a:buClr>
              <a:buFont typeface="Wingdings" pitchFamily="2" charset="2"/>
              <a:buAutoNum type="arabicPeriod" startAt="5"/>
            </a:pPr>
            <a:r>
              <a:rPr lang="en-US" sz="1600"/>
              <a:t>(Constraint parallel) CCP constraint kernel</a:t>
            </a:r>
          </a:p>
          <a:p>
            <a:pPr marL="839788" lvl="1" indent="-495300">
              <a:lnSpc>
                <a:spcPct val="90000"/>
              </a:lnSpc>
              <a:buClr>
                <a:schemeClr val="tx2"/>
              </a:buClr>
              <a:buFont typeface="Wingdings" pitchFamily="2" charset="2"/>
              <a:buAutoNum type="arabicPeriod" startAt="5"/>
            </a:pPr>
            <a:endParaRPr lang="en-US" sz="1600"/>
          </a:p>
          <a:p>
            <a:pPr marL="839788" lvl="1" indent="-495300">
              <a:lnSpc>
                <a:spcPct val="90000"/>
              </a:lnSpc>
              <a:buClr>
                <a:schemeClr val="tx2"/>
              </a:buClr>
              <a:buFont typeface="Wingdings" pitchFamily="2" charset="2"/>
              <a:buAutoNum type="arabicPeriod" startAt="5"/>
            </a:pPr>
            <a:r>
              <a:rPr lang="en-US" sz="1600"/>
              <a:t>(Reduction-slot parallel) Reduction kernel</a:t>
            </a:r>
          </a:p>
          <a:p>
            <a:pPr marL="839788" lvl="1" indent="-495300">
              <a:lnSpc>
                <a:spcPct val="90000"/>
              </a:lnSpc>
              <a:buClr>
                <a:schemeClr val="tx2"/>
              </a:buClr>
              <a:buFont typeface="Wingdings" pitchFamily="2" charset="2"/>
              <a:buAutoNum type="arabicPeriod" startAt="5"/>
            </a:pPr>
            <a:endParaRPr lang="en-US" sz="1600"/>
          </a:p>
          <a:p>
            <a:pPr marL="839788" lvl="1" indent="-495300">
              <a:lnSpc>
                <a:spcPct val="90000"/>
              </a:lnSpc>
              <a:buClr>
                <a:schemeClr val="tx2"/>
              </a:buClr>
              <a:buFont typeface="Wingdings" pitchFamily="2" charset="2"/>
              <a:buAutoNum type="arabicPeriod" startAt="5"/>
            </a:pPr>
            <a:r>
              <a:rPr lang="en-US" sz="1600"/>
              <a:t>(Body parallel) Body velocity update kernel</a:t>
            </a:r>
          </a:p>
          <a:p>
            <a:pPr marL="839788" lvl="1" indent="-495300">
              <a:lnSpc>
                <a:spcPct val="90000"/>
              </a:lnSpc>
              <a:buClr>
                <a:schemeClr val="tx2"/>
              </a:buClr>
              <a:buFont typeface="Wingdings" pitchFamily="2" charset="2"/>
              <a:buAutoNum type="arabicPeriod" startAt="5"/>
            </a:pPr>
            <a:endParaRPr lang="en-US" sz="900"/>
          </a:p>
          <a:p>
            <a:pPr marL="571500" indent="-571500">
              <a:lnSpc>
                <a:spcPct val="90000"/>
              </a:lnSpc>
              <a:buFont typeface="Wingdings" pitchFamily="2" charset="2"/>
              <a:buAutoNum type="arabicPeriod" startAt="9"/>
            </a:pPr>
            <a:r>
              <a:rPr lang="en-US" sz="1500"/>
              <a:t>(Body parallel) Time integration kernel</a:t>
            </a:r>
          </a:p>
        </p:txBody>
      </p:sp>
      <p:sp>
        <p:nvSpPr>
          <p:cNvPr id="17412" name="AutoShape 4"/>
          <p:cNvSpPr>
            <a:spLocks/>
          </p:cNvSpPr>
          <p:nvPr/>
        </p:nvSpPr>
        <p:spPr bwMode="auto">
          <a:xfrm>
            <a:off x="1066800" y="3733800"/>
            <a:ext cx="76200" cy="1824038"/>
          </a:xfrm>
          <a:prstGeom prst="leftBrace">
            <a:avLst>
              <a:gd name="adj1" fmla="val 199479"/>
              <a:gd name="adj2" fmla="val 50000"/>
            </a:avLst>
          </a:prstGeom>
          <a:noFill/>
          <a:ln w="9525">
            <a:solidFill>
              <a:schemeClr val="tx1"/>
            </a:solidFill>
            <a:round/>
            <a:headEnd/>
            <a:tailEnd/>
          </a:ln>
          <a:effectLst/>
        </p:spPr>
        <p:txBody>
          <a:bodyPr wrap="none" anchor="ctr"/>
          <a:lstStyle/>
          <a:p>
            <a:endParaRPr lang="en-US"/>
          </a:p>
        </p:txBody>
      </p:sp>
      <p:sp>
        <p:nvSpPr>
          <p:cNvPr id="17413" name="Text Box 5"/>
          <p:cNvSpPr txBox="1">
            <a:spLocks noChangeArrowheads="1"/>
          </p:cNvSpPr>
          <p:nvPr/>
        </p:nvSpPr>
        <p:spPr bwMode="auto">
          <a:xfrm rot="16200000">
            <a:off x="-2381" y="4493419"/>
            <a:ext cx="1681162" cy="304800"/>
          </a:xfrm>
          <a:prstGeom prst="rect">
            <a:avLst/>
          </a:prstGeom>
          <a:noFill/>
          <a:ln w="9525">
            <a:noFill/>
            <a:miter lim="800000"/>
            <a:headEnd/>
            <a:tailEnd/>
          </a:ln>
          <a:effectLst/>
        </p:spPr>
        <p:txBody>
          <a:bodyPr>
            <a:spAutoFit/>
          </a:bodyPr>
          <a:lstStyle/>
          <a:p>
            <a:pPr algn="ctr">
              <a:spcBef>
                <a:spcPct val="50000"/>
              </a:spcBef>
            </a:pPr>
            <a:r>
              <a:rPr lang="en-US" sz="1400"/>
              <a:t>Iteration loop</a:t>
            </a:r>
          </a:p>
        </p:txBody>
      </p:sp>
      <p:sp>
        <p:nvSpPr>
          <p:cNvPr id="8" name="Slide Number Placeholder 7"/>
          <p:cNvSpPr>
            <a:spLocks noGrp="1"/>
          </p:cNvSpPr>
          <p:nvPr>
            <p:ph type="sldNum" sz="quarter" idx="12"/>
          </p:nvPr>
        </p:nvSpPr>
        <p:spPr/>
        <p:txBody>
          <a:bodyPr/>
          <a:lstStyle/>
          <a:p>
            <a:fld id="{736E42CA-9B30-4339-9BF2-31093DDCC452}" type="slidenum">
              <a:rPr lang="en-US" altLang="en-US" smtClean="0"/>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543800" cy="808038"/>
          </a:xfrm>
        </p:spPr>
        <p:txBody>
          <a:bodyPr/>
          <a:lstStyle/>
          <a:p>
            <a:r>
              <a:rPr lang="en-US" dirty="0" smtClean="0"/>
              <a:t>General Comments, DEM and DVI</a:t>
            </a:r>
            <a:endParaRPr lang="en-US" dirty="0"/>
          </a:p>
        </p:txBody>
      </p:sp>
      <p:sp>
        <p:nvSpPr>
          <p:cNvPr id="3" name="Content Placeholder 2"/>
          <p:cNvSpPr>
            <a:spLocks noGrp="1"/>
          </p:cNvSpPr>
          <p:nvPr>
            <p:ph idx="1"/>
          </p:nvPr>
        </p:nvSpPr>
        <p:spPr>
          <a:xfrm>
            <a:off x="457200" y="2057400"/>
            <a:ext cx="8458200" cy="3843338"/>
          </a:xfrm>
        </p:spPr>
        <p:txBody>
          <a:bodyPr/>
          <a:lstStyle/>
          <a:p>
            <a:r>
              <a:rPr lang="en-US" dirty="0" smtClean="0"/>
              <a:t>There is hand waving when it comes to handling friction and contact</a:t>
            </a:r>
          </a:p>
          <a:p>
            <a:pPr lvl="1"/>
            <a:r>
              <a:rPr lang="en-US" dirty="0" smtClean="0"/>
              <a:t>More so with DEM than DVI</a:t>
            </a:r>
          </a:p>
          <a:p>
            <a:pPr lvl="1"/>
            <a:endParaRPr lang="en-US" dirty="0" smtClean="0"/>
          </a:p>
          <a:p>
            <a:r>
              <a:rPr lang="en-US" dirty="0" smtClean="0"/>
              <a:t>Handling frictional contact is equally </a:t>
            </a:r>
            <a:r>
              <a:rPr lang="en-US" dirty="0" smtClean="0"/>
              <a:t>art </a:t>
            </a:r>
            <a:r>
              <a:rPr lang="en-US" dirty="0" smtClean="0"/>
              <a:t>and science</a:t>
            </a:r>
            <a:endParaRPr lang="en-US" dirty="0" smtClean="0"/>
          </a:p>
          <a:p>
            <a:pPr lvl="1"/>
            <a:r>
              <a:rPr lang="en-US" dirty="0" smtClean="0"/>
              <a:t>To get something </a:t>
            </a:r>
            <a:r>
              <a:rPr lang="en-US" dirty="0" smtClean="0"/>
              <a:t>to run robustly </a:t>
            </a:r>
            <a:r>
              <a:rPr lang="en-US" dirty="0" smtClean="0"/>
              <a:t>requires tweaking</a:t>
            </a:r>
            <a:endParaRPr lang="en-US" dirty="0" smtClean="0"/>
          </a:p>
          <a:p>
            <a:pPr lvl="1"/>
            <a:r>
              <a:rPr lang="en-US" dirty="0" smtClean="0"/>
              <a:t>Requires </a:t>
            </a:r>
            <a:r>
              <a:rPr lang="en-US" dirty="0" smtClean="0"/>
              <a:t>time </a:t>
            </a:r>
            <a:r>
              <a:rPr lang="en-US" dirty="0" smtClean="0"/>
              <a:t>to understand the landscape in this area</a:t>
            </a:r>
          </a:p>
          <a:p>
            <a:pPr lvl="1"/>
            <a:endParaRPr lang="en-US" dirty="0" smtClean="0"/>
          </a:p>
          <a:p>
            <a:r>
              <a:rPr lang="en-US" dirty="0" smtClean="0"/>
              <a:t>Doing justice to this topic would </a:t>
            </a:r>
            <a:r>
              <a:rPr lang="en-US" dirty="0" smtClean="0"/>
              <a:t>probably require six more lectures</a:t>
            </a:r>
            <a:endParaRPr lang="en-US" dirty="0" smtClean="0"/>
          </a:p>
          <a:p>
            <a:endParaRPr lang="en-US" dirty="0" smtClean="0"/>
          </a:p>
          <a:p>
            <a:r>
              <a:rPr lang="en-US" dirty="0" smtClean="0"/>
              <a:t>It’s an active area of research that can answer some challenging engineering and science open questions</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7543800" cy="731838"/>
          </a:xfrm>
        </p:spPr>
        <p:txBody>
          <a:bodyPr/>
          <a:lstStyle/>
          <a:p>
            <a:r>
              <a:rPr lang="en-US" dirty="0" smtClean="0"/>
              <a:t>Reference, DVI Literature</a:t>
            </a:r>
            <a:endParaRPr lang="en-US" dirty="0"/>
          </a:p>
        </p:txBody>
      </p:sp>
      <p:sp>
        <p:nvSpPr>
          <p:cNvPr id="3" name="Content Placeholder 2"/>
          <p:cNvSpPr>
            <a:spLocks noGrp="1"/>
          </p:cNvSpPr>
          <p:nvPr>
            <p:ph idx="1"/>
          </p:nvPr>
        </p:nvSpPr>
        <p:spPr>
          <a:xfrm>
            <a:off x="76200" y="1719263"/>
            <a:ext cx="9067800" cy="4833937"/>
          </a:xfrm>
        </p:spPr>
        <p:txBody>
          <a:bodyPr/>
          <a:lstStyle/>
          <a:p>
            <a:r>
              <a:rPr lang="en-US" sz="1600" dirty="0" smtClean="0"/>
              <a:t>D</a:t>
            </a:r>
            <a:r>
              <a:rPr lang="en-US" sz="1600" dirty="0" smtClean="0"/>
              <a:t>. E. Stewart and J. C. </a:t>
            </a:r>
            <a:r>
              <a:rPr lang="en-US" sz="1600" dirty="0" err="1" smtClean="0"/>
              <a:t>Trinkle</a:t>
            </a:r>
            <a:r>
              <a:rPr lang="en-US" sz="1600" dirty="0" smtClean="0"/>
              <a:t>, An implicit time-stepping scheme for rigid-body dynamics with inelastic collisions and Coulomb friction, International Journal for Numerical Methods in Engineering, 39 (1996), pp. 2673-2691.</a:t>
            </a:r>
          </a:p>
          <a:p>
            <a:pPr lvl="1"/>
            <a:endParaRPr lang="en-US" sz="1400" dirty="0" smtClean="0"/>
          </a:p>
          <a:p>
            <a:r>
              <a:rPr lang="en-US" sz="1600" dirty="0" smtClean="0"/>
              <a:t>D</a:t>
            </a:r>
            <a:r>
              <a:rPr lang="en-US" sz="1600" dirty="0" smtClean="0"/>
              <a:t>. E. Stewart, Rigid-body dynamics with friction and impact, SIAM Review, 42 (2000), pp. </a:t>
            </a:r>
            <a:r>
              <a:rPr lang="en-US" sz="1600" dirty="0" smtClean="0"/>
              <a:t>3-39</a:t>
            </a:r>
            <a:endParaRPr lang="en-US" sz="1600" dirty="0" smtClean="0"/>
          </a:p>
          <a:p>
            <a:pPr lvl="1"/>
            <a:endParaRPr lang="en-US" sz="1400" dirty="0" smtClean="0"/>
          </a:p>
          <a:p>
            <a:r>
              <a:rPr lang="en-US" sz="1600" dirty="0" smtClean="0"/>
              <a:t>M</a:t>
            </a:r>
            <a:r>
              <a:rPr lang="en-US" sz="1600" dirty="0" smtClean="0"/>
              <a:t>. Anitescu and G. D. Hart, A constraint-stabilized time-stepping approach for rigid </a:t>
            </a:r>
            <a:r>
              <a:rPr lang="en-US" sz="1600" dirty="0" err="1" smtClean="0"/>
              <a:t>multibody</a:t>
            </a:r>
            <a:r>
              <a:rPr lang="en-US" sz="1600" dirty="0" smtClean="0"/>
              <a:t> dynamics with joints, contact and friction, International Journal for Numerical Methods in Engineering, 60 (2004), pp. 2335-2371.</a:t>
            </a:r>
          </a:p>
          <a:p>
            <a:pPr lvl="1"/>
            <a:endParaRPr lang="en-US" sz="1400" dirty="0" smtClean="0"/>
          </a:p>
          <a:p>
            <a:r>
              <a:rPr lang="en-US" sz="1600" dirty="0" smtClean="0"/>
              <a:t>M</a:t>
            </a:r>
            <a:r>
              <a:rPr lang="en-US" sz="1600" dirty="0" smtClean="0"/>
              <a:t>. Anitescu and A. Tasora, An iterative approach for cone complementarity problems for </a:t>
            </a:r>
            <a:r>
              <a:rPr lang="en-US" sz="1600" dirty="0" err="1" smtClean="0"/>
              <a:t>nonsmooth</a:t>
            </a:r>
            <a:r>
              <a:rPr lang="en-US" sz="1600" dirty="0" smtClean="0"/>
              <a:t> dynamics, Computational Optimization and Applications, 10.1007/s 10589-008-9223-4 (2008).</a:t>
            </a:r>
          </a:p>
          <a:p>
            <a:pPr lvl="1"/>
            <a:endParaRPr lang="en-US" sz="1400" dirty="0" smtClean="0"/>
          </a:p>
          <a:p>
            <a:r>
              <a:rPr lang="en-US" sz="1600" dirty="0" smtClean="0"/>
              <a:t>A</a:t>
            </a:r>
            <a:r>
              <a:rPr lang="en-US" sz="1600" dirty="0" smtClean="0"/>
              <a:t>. Tasora, D. Negrut and M. Anitescu, GPU-based Parallel Computing for the Simulation of Complex Multibody Systems with Unilateral and Bilateral Constraints: An Overview (Submitted), Computational Methods in Applied Sciences,  E. Onate, ed., Springer, New York, 2010.</a:t>
            </a:r>
          </a:p>
          <a:p>
            <a:endParaRPr lang="en-US" sz="16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24</a:t>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124200"/>
            <a:ext cx="7086600" cy="1143000"/>
          </a:xfrm>
          <a:solidFill>
            <a:srgbClr val="FFC000"/>
          </a:solidFill>
        </p:spPr>
        <p:txBody>
          <a:bodyPr/>
          <a:lstStyle/>
          <a:p>
            <a:pPr algn="ctr"/>
            <a:r>
              <a:rPr lang="en-US" dirty="0" smtClean="0"/>
              <a:t>ME751</a:t>
            </a:r>
            <a:br>
              <a:rPr lang="en-US" dirty="0" smtClean="0"/>
            </a:br>
            <a:r>
              <a:rPr lang="en-US" dirty="0" smtClean="0"/>
              <a:t>Putting Things in Perspective</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25</a:t>
            </a:fld>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ME751 – What did we learn?</a:t>
            </a:r>
            <a:br>
              <a:rPr lang="en-US" dirty="0" smtClean="0"/>
            </a:br>
            <a:r>
              <a:rPr lang="en-US" sz="2400" dirty="0" smtClean="0"/>
              <a:t>[1/2]</a:t>
            </a:r>
            <a:endParaRPr lang="en-US" dirty="0"/>
          </a:p>
        </p:txBody>
      </p:sp>
      <p:sp>
        <p:nvSpPr>
          <p:cNvPr id="3" name="Content Placeholder 2"/>
          <p:cNvSpPr>
            <a:spLocks noGrp="1"/>
          </p:cNvSpPr>
          <p:nvPr>
            <p:ph idx="1"/>
          </p:nvPr>
        </p:nvSpPr>
        <p:spPr>
          <a:xfrm>
            <a:off x="152400" y="2024063"/>
            <a:ext cx="8915400" cy="4300537"/>
          </a:xfrm>
        </p:spPr>
        <p:txBody>
          <a:bodyPr/>
          <a:lstStyle/>
          <a:p>
            <a:r>
              <a:rPr lang="en-US" dirty="0" smtClean="0"/>
              <a:t>Learned about vectors and locating points attached to moving rigid bodies</a:t>
            </a:r>
          </a:p>
          <a:p>
            <a:endParaRPr lang="en-US" dirty="0" smtClean="0"/>
          </a:p>
          <a:p>
            <a:r>
              <a:rPr lang="en-US" dirty="0" smtClean="0"/>
              <a:t>Learned how to describe the orientation of a body in 3D space</a:t>
            </a:r>
          </a:p>
          <a:p>
            <a:pPr>
              <a:buNone/>
            </a:pPr>
            <a:r>
              <a:rPr lang="en-US" dirty="0" smtClean="0"/>
              <a:t> </a:t>
            </a:r>
            <a:endParaRPr lang="en-US" dirty="0" smtClean="0"/>
          </a:p>
          <a:p>
            <a:r>
              <a:rPr lang="en-US" dirty="0" smtClean="0"/>
              <a:t>Learned how to express geometric constraints associated with the relative motion of two bodies (four building blocks – DP1, DP2, D, CD)</a:t>
            </a:r>
          </a:p>
          <a:p>
            <a:endParaRPr lang="en-US" dirty="0" smtClean="0"/>
          </a:p>
          <a:p>
            <a:r>
              <a:rPr lang="en-US" dirty="0" smtClean="0"/>
              <a:t>Learned about the Kinematics Analysis, carried out for zero DOF systems in which one or more motions are prescribed</a:t>
            </a:r>
          </a:p>
          <a:p>
            <a:pPr lvl="1"/>
            <a:r>
              <a:rPr lang="en-US" dirty="0" smtClean="0"/>
              <a:t>Position Analysis (requires solution of nonlinear system)</a:t>
            </a:r>
          </a:p>
          <a:p>
            <a:pPr lvl="1"/>
            <a:r>
              <a:rPr lang="en-US" dirty="0" smtClean="0"/>
              <a:t>Velocity Analysis (</a:t>
            </a:r>
            <a:r>
              <a:rPr lang="en-US" dirty="0" smtClean="0"/>
              <a:t>requires solution of </a:t>
            </a:r>
            <a:r>
              <a:rPr lang="en-US" dirty="0" smtClean="0"/>
              <a:t>linear system)</a:t>
            </a:r>
          </a:p>
          <a:p>
            <a:pPr lvl="1"/>
            <a:r>
              <a:rPr lang="en-US" dirty="0" smtClean="0"/>
              <a:t>Acceleration Analysis (</a:t>
            </a:r>
            <a:r>
              <a:rPr lang="en-US" dirty="0" smtClean="0"/>
              <a:t>requires solution of </a:t>
            </a:r>
            <a:r>
              <a:rPr lang="en-US" dirty="0" smtClean="0"/>
              <a:t>linear system)</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26</a:t>
            </a:fld>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ME751 – What did we learn?</a:t>
            </a:r>
            <a:br>
              <a:rPr lang="en-US" dirty="0" smtClean="0"/>
            </a:br>
            <a:r>
              <a:rPr lang="en-US" sz="2400" dirty="0" smtClean="0"/>
              <a:t>[2/2]</a:t>
            </a:r>
            <a:endParaRPr lang="en-US" dirty="0"/>
          </a:p>
        </p:txBody>
      </p:sp>
      <p:sp>
        <p:nvSpPr>
          <p:cNvPr id="3" name="Content Placeholder 2"/>
          <p:cNvSpPr>
            <a:spLocks noGrp="1"/>
          </p:cNvSpPr>
          <p:nvPr>
            <p:ph idx="1"/>
          </p:nvPr>
        </p:nvSpPr>
        <p:spPr>
          <a:xfrm>
            <a:off x="228600" y="1981200"/>
            <a:ext cx="8763000" cy="4529138"/>
          </a:xfrm>
        </p:spPr>
        <p:txBody>
          <a:bodyPr/>
          <a:lstStyle/>
          <a:p>
            <a:r>
              <a:rPr lang="en-US" dirty="0" smtClean="0"/>
              <a:t>Learned how to formulate the equations of motion for a system of interconnected and mutually interacting rigid bodies</a:t>
            </a:r>
          </a:p>
          <a:p>
            <a:endParaRPr lang="en-US" dirty="0" smtClean="0"/>
          </a:p>
          <a:p>
            <a:r>
              <a:rPr lang="en-US" dirty="0" smtClean="0"/>
              <a:t>Learned how to solve the equations that govern the time evolution of mechanical system</a:t>
            </a:r>
          </a:p>
          <a:p>
            <a:pPr lvl="1"/>
            <a:r>
              <a:rPr lang="en-US" dirty="0" smtClean="0"/>
              <a:t>These equations are differential-algebraic equations (DAEs)</a:t>
            </a:r>
          </a:p>
          <a:p>
            <a:pPr lvl="1"/>
            <a:r>
              <a:rPr lang="en-US" dirty="0" smtClean="0"/>
              <a:t>The workhorse was the BDF family of implicit integration formulas</a:t>
            </a:r>
          </a:p>
          <a:p>
            <a:pPr lvl="1"/>
            <a:r>
              <a:rPr lang="en-US" dirty="0" smtClean="0"/>
              <a:t>We used the F-150 direct approach but more sophisticated approaches exist</a:t>
            </a:r>
            <a:endParaRPr lang="en-US" dirty="0" smtClean="0"/>
          </a:p>
          <a:p>
            <a:endParaRPr lang="en-US" dirty="0" smtClean="0"/>
          </a:p>
          <a:p>
            <a:r>
              <a:rPr lang="en-US" dirty="0" smtClean="0"/>
              <a:t>We discussed briefly about accounting for the friction and contact phenomena in mechanical systems</a:t>
            </a:r>
          </a:p>
          <a:p>
            <a:pPr lvl="1"/>
            <a:r>
              <a:rPr lang="en-US" dirty="0" smtClean="0"/>
              <a:t>DEM approaches – simple, </a:t>
            </a:r>
            <a:r>
              <a:rPr lang="en-US" dirty="0" smtClean="0"/>
              <a:t>integration </a:t>
            </a:r>
            <a:r>
              <a:rPr lang="en-US" dirty="0" smtClean="0"/>
              <a:t>step-sizes are very short</a:t>
            </a:r>
          </a:p>
          <a:p>
            <a:pPr lvl="1"/>
            <a:r>
              <a:rPr lang="en-US" dirty="0" smtClean="0"/>
              <a:t>DVI approaches – pretty complex, </a:t>
            </a:r>
            <a:r>
              <a:rPr lang="en-US" dirty="0" smtClean="0"/>
              <a:t>integration step-sizes are </a:t>
            </a:r>
            <a:r>
              <a:rPr lang="en-US" dirty="0" smtClean="0"/>
              <a:t>long though</a:t>
            </a:r>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27</a:t>
            </a:fld>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8762"/>
            <a:ext cx="7543800" cy="808038"/>
          </a:xfrm>
        </p:spPr>
        <p:txBody>
          <a:bodyPr/>
          <a:lstStyle/>
          <a:p>
            <a:r>
              <a:rPr lang="en-US" dirty="0" smtClean="0"/>
              <a:t>ME751: Things overlooked</a:t>
            </a:r>
            <a:endParaRPr lang="en-US" dirty="0"/>
          </a:p>
        </p:txBody>
      </p:sp>
      <p:sp>
        <p:nvSpPr>
          <p:cNvPr id="3" name="Content Placeholder 2"/>
          <p:cNvSpPr>
            <a:spLocks noGrp="1"/>
          </p:cNvSpPr>
          <p:nvPr>
            <p:ph idx="1"/>
          </p:nvPr>
        </p:nvSpPr>
        <p:spPr>
          <a:xfrm>
            <a:off x="457200" y="1371600"/>
            <a:ext cx="8229600" cy="5257800"/>
          </a:xfrm>
        </p:spPr>
        <p:txBody>
          <a:bodyPr/>
          <a:lstStyle/>
          <a:p>
            <a:r>
              <a:rPr lang="en-US" dirty="0" smtClean="0"/>
              <a:t>We didn’t do justice to the frictional contact problem</a:t>
            </a:r>
          </a:p>
          <a:p>
            <a:pPr lvl="1"/>
            <a:r>
              <a:rPr lang="en-US" dirty="0" smtClean="0"/>
              <a:t>Would be good to talk about this for more 7-8 lectures</a:t>
            </a:r>
          </a:p>
          <a:p>
            <a:pPr lvl="1"/>
            <a:endParaRPr lang="en-US" dirty="0" smtClean="0"/>
          </a:p>
          <a:p>
            <a:r>
              <a:rPr lang="en-US" dirty="0" smtClean="0"/>
              <a:t>We didn’t cover at all multi-body systems with deformable bodies</a:t>
            </a:r>
          </a:p>
          <a:p>
            <a:pPr lvl="1"/>
            <a:r>
              <a:rPr lang="en-US" dirty="0" smtClean="0"/>
              <a:t>Floating frame of reference formulation</a:t>
            </a:r>
          </a:p>
          <a:p>
            <a:pPr lvl="1"/>
            <a:r>
              <a:rPr lang="en-US" dirty="0" smtClean="0"/>
              <a:t>Absolute nodal coordinate formulation  (ANCF)</a:t>
            </a:r>
          </a:p>
          <a:p>
            <a:pPr lvl="1"/>
            <a:r>
              <a:rPr lang="en-US" dirty="0" smtClean="0"/>
              <a:t>Structural finite element approaches</a:t>
            </a:r>
          </a:p>
          <a:p>
            <a:pPr lvl="1"/>
            <a:r>
              <a:rPr lang="en-US" dirty="0" smtClean="0"/>
              <a:t>Linear &amp; nonlinear isoparametric finite element method</a:t>
            </a:r>
          </a:p>
          <a:p>
            <a:pPr lvl="1"/>
            <a:r>
              <a:rPr lang="en-US" dirty="0" smtClean="0"/>
              <a:t>Handling of friction and contact for deformable bodies</a:t>
            </a:r>
          </a:p>
          <a:p>
            <a:pPr lvl="1"/>
            <a:endParaRPr lang="en-US" dirty="0" smtClean="0"/>
          </a:p>
          <a:p>
            <a:r>
              <a:rPr lang="en-US" dirty="0" smtClean="0"/>
              <a:t>Real-time simulation for gaming and virtual reality applications</a:t>
            </a:r>
          </a:p>
          <a:p>
            <a:pPr lvl="1"/>
            <a:r>
              <a:rPr lang="en-US" dirty="0" smtClean="0"/>
              <a:t>Connection to SPH (Smoothed Particle Hydrodynamics)</a:t>
            </a:r>
          </a:p>
          <a:p>
            <a:pPr lvl="1"/>
            <a:endParaRPr lang="en-US" dirty="0" smtClean="0"/>
          </a:p>
          <a:p>
            <a:r>
              <a:rPr lang="en-US" dirty="0" smtClean="0"/>
              <a:t>High Performance Computing (HPC) for Computational Multibody Dynamics applications</a:t>
            </a:r>
            <a:endParaRPr lang="en-US" dirty="0" smtClean="0"/>
          </a:p>
          <a:p>
            <a:pPr lvl="1">
              <a:buNone/>
            </a:pP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28</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304800" y="228600"/>
            <a:ext cx="7543800" cy="1219200"/>
          </a:xfrm>
        </p:spPr>
        <p:txBody>
          <a:bodyPr/>
          <a:lstStyle/>
          <a:p>
            <a:r>
              <a:rPr lang="en-US" sz="3200" dirty="0" smtClean="0"/>
              <a:t>The DVI Problem: </a:t>
            </a:r>
            <a:br>
              <a:rPr lang="en-US" sz="3200" dirty="0" smtClean="0"/>
            </a:br>
            <a:r>
              <a:rPr lang="en-US" sz="3200" dirty="0" smtClean="0"/>
              <a:t>The EOM, in Fine Granularity Form</a:t>
            </a:r>
          </a:p>
        </p:txBody>
      </p:sp>
      <p:sp>
        <p:nvSpPr>
          <p:cNvPr id="2053" name="Content Placeholder 2"/>
          <p:cNvSpPr>
            <a:spLocks noGrp="1"/>
          </p:cNvSpPr>
          <p:nvPr>
            <p:ph idx="1"/>
          </p:nvPr>
        </p:nvSpPr>
        <p:spPr/>
        <p:txBody>
          <a:bodyPr/>
          <a:lstStyle/>
          <a:p>
            <a:pPr>
              <a:buFont typeface="Arial" charset="0"/>
              <a:buNone/>
            </a:pPr>
            <a:r>
              <a:rPr lang="en-US" smtClean="0"/>
              <a:t> </a:t>
            </a:r>
          </a:p>
        </p:txBody>
      </p:sp>
      <p:pic>
        <p:nvPicPr>
          <p:cNvPr id="9" name="Picture 8" descr="TP_tmp.png"/>
          <p:cNvPicPr>
            <a:picLocks noChangeAspect="1"/>
          </p:cNvPicPr>
          <p:nvPr>
            <p:custDataLst>
              <p:tags r:id="rId1"/>
            </p:custDataLst>
          </p:nvPr>
        </p:nvPicPr>
        <p:blipFill>
          <a:blip r:embed="rId4" cstate="print"/>
          <a:stretch>
            <a:fillRect/>
          </a:stretch>
        </p:blipFill>
        <p:spPr bwMode="auto">
          <a:xfrm>
            <a:off x="457200" y="2286000"/>
            <a:ext cx="8261661" cy="3962400"/>
          </a:xfrm>
          <a:prstGeom prst="rect">
            <a:avLst/>
          </a:prstGeom>
          <a:noFill/>
          <a:ln/>
          <a:effectLst/>
        </p:spPr>
      </p:pic>
      <p:sp>
        <p:nvSpPr>
          <p:cNvPr id="7"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3</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228600" y="304800"/>
            <a:ext cx="7543800" cy="914400"/>
          </a:xfrm>
        </p:spPr>
        <p:txBody>
          <a:bodyPr/>
          <a:lstStyle/>
          <a:p>
            <a:r>
              <a:rPr lang="en-US" sz="3200" dirty="0" smtClean="0"/>
              <a:t>Notation Conventions</a:t>
            </a:r>
            <a:br>
              <a:rPr lang="en-US" sz="3200" dirty="0" smtClean="0"/>
            </a:br>
            <a:r>
              <a:rPr lang="en-US" sz="2000" dirty="0" smtClean="0"/>
              <a:t>[1/2]</a:t>
            </a:r>
            <a:endParaRPr lang="en-US" sz="3200" dirty="0" smtClean="0"/>
          </a:p>
        </p:txBody>
      </p:sp>
      <p:sp>
        <p:nvSpPr>
          <p:cNvPr id="2053" name="Content Placeholder 2"/>
          <p:cNvSpPr>
            <a:spLocks noGrp="1"/>
          </p:cNvSpPr>
          <p:nvPr>
            <p:ph idx="1"/>
          </p:nvPr>
        </p:nvSpPr>
        <p:spPr/>
        <p:txBody>
          <a:bodyPr/>
          <a:lstStyle/>
          <a:p>
            <a:pPr>
              <a:buFont typeface="Arial" charset="0"/>
              <a:buNone/>
            </a:pPr>
            <a:r>
              <a:rPr lang="en-US" dirty="0" smtClean="0"/>
              <a:t> </a:t>
            </a:r>
          </a:p>
        </p:txBody>
      </p:sp>
      <p:pic>
        <p:nvPicPr>
          <p:cNvPr id="14" name="Picture 13" descr="TP_tmp.png"/>
          <p:cNvPicPr>
            <a:picLocks noChangeAspect="1"/>
          </p:cNvPicPr>
          <p:nvPr>
            <p:custDataLst>
              <p:tags r:id="rId1"/>
            </p:custDataLst>
          </p:nvPr>
        </p:nvPicPr>
        <p:blipFill>
          <a:blip r:embed="rId4" cstate="print"/>
          <a:stretch>
            <a:fillRect/>
          </a:stretch>
        </p:blipFill>
        <p:spPr bwMode="auto">
          <a:xfrm>
            <a:off x="246856" y="1752600"/>
            <a:ext cx="8440118" cy="4901390"/>
          </a:xfrm>
          <a:prstGeom prst="rect">
            <a:avLst/>
          </a:prstGeom>
          <a:noFill/>
          <a:ln/>
          <a:effectLst/>
        </p:spPr>
      </p:pic>
      <p:sp>
        <p:nvSpPr>
          <p:cNvPr id="7"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4</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Content Placeholder 2"/>
          <p:cNvSpPr>
            <a:spLocks noGrp="1"/>
          </p:cNvSpPr>
          <p:nvPr>
            <p:ph idx="1"/>
          </p:nvPr>
        </p:nvSpPr>
        <p:spPr/>
        <p:txBody>
          <a:bodyPr/>
          <a:lstStyle/>
          <a:p>
            <a:pPr>
              <a:buFont typeface="Arial" charset="0"/>
              <a:buNone/>
            </a:pPr>
            <a:r>
              <a:rPr lang="en-US" smtClean="0"/>
              <a:t> </a:t>
            </a:r>
          </a:p>
        </p:txBody>
      </p:sp>
      <p:pic>
        <p:nvPicPr>
          <p:cNvPr id="13" name="Picture 12" descr="TP_tmp.png"/>
          <p:cNvPicPr>
            <a:picLocks noChangeAspect="1"/>
          </p:cNvPicPr>
          <p:nvPr>
            <p:custDataLst>
              <p:tags r:id="rId1"/>
            </p:custDataLst>
          </p:nvPr>
        </p:nvPicPr>
        <p:blipFill>
          <a:blip r:embed="rId4" cstate="print"/>
          <a:stretch>
            <a:fillRect/>
          </a:stretch>
        </p:blipFill>
        <p:spPr bwMode="auto">
          <a:xfrm>
            <a:off x="457033" y="112268"/>
            <a:ext cx="8534903" cy="6673069"/>
          </a:xfrm>
          <a:prstGeom prst="rect">
            <a:avLst/>
          </a:prstGeom>
          <a:noFill/>
          <a:ln/>
          <a:effectLst/>
        </p:spPr>
      </p:pic>
      <p:sp>
        <p:nvSpPr>
          <p:cNvPr id="7"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5</a:t>
            </a:fld>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228600" y="381000"/>
            <a:ext cx="7543800" cy="838200"/>
          </a:xfrm>
        </p:spPr>
        <p:txBody>
          <a:bodyPr/>
          <a:lstStyle/>
          <a:p>
            <a:r>
              <a:rPr lang="en-US" sz="3200" dirty="0" smtClean="0"/>
              <a:t>The Problem Setup</a:t>
            </a:r>
          </a:p>
        </p:txBody>
      </p:sp>
      <p:sp>
        <p:nvSpPr>
          <p:cNvPr id="2053" name="Content Placeholder 2"/>
          <p:cNvSpPr>
            <a:spLocks noGrp="1"/>
          </p:cNvSpPr>
          <p:nvPr>
            <p:ph idx="1"/>
          </p:nvPr>
        </p:nvSpPr>
        <p:spPr/>
        <p:txBody>
          <a:bodyPr/>
          <a:lstStyle/>
          <a:p>
            <a:pPr>
              <a:buFont typeface="Arial" charset="0"/>
              <a:buNone/>
            </a:pPr>
            <a:r>
              <a:rPr lang="en-US" smtClean="0"/>
              <a:t> </a:t>
            </a:r>
          </a:p>
        </p:txBody>
      </p:sp>
      <p:pic>
        <p:nvPicPr>
          <p:cNvPr id="8" name="Picture 7" descr="TP_tmp.png"/>
          <p:cNvPicPr>
            <a:picLocks noChangeAspect="1"/>
          </p:cNvPicPr>
          <p:nvPr>
            <p:custDataLst>
              <p:tags r:id="rId1"/>
            </p:custDataLst>
          </p:nvPr>
        </p:nvPicPr>
        <p:blipFill>
          <a:blip r:embed="rId4" cstate="print"/>
          <a:stretch>
            <a:fillRect/>
          </a:stretch>
        </p:blipFill>
        <p:spPr bwMode="auto">
          <a:xfrm>
            <a:off x="384565" y="2667000"/>
            <a:ext cx="8530444" cy="2992924"/>
          </a:xfrm>
          <a:prstGeom prst="rect">
            <a:avLst/>
          </a:prstGeom>
          <a:noFill/>
          <a:ln/>
          <a:effectLst/>
        </p:spPr>
      </p:pic>
      <p:sp>
        <p:nvSpPr>
          <p:cNvPr id="7"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6</a:t>
            </a:fld>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228600" y="381000"/>
            <a:ext cx="7543800" cy="838200"/>
          </a:xfrm>
        </p:spPr>
        <p:txBody>
          <a:bodyPr/>
          <a:lstStyle/>
          <a:p>
            <a:r>
              <a:rPr lang="en-US" sz="3200" dirty="0" smtClean="0"/>
              <a:t>The Discretization Process</a:t>
            </a:r>
          </a:p>
        </p:txBody>
      </p:sp>
      <p:sp>
        <p:nvSpPr>
          <p:cNvPr id="2053" name="Content Placeholder 2"/>
          <p:cNvSpPr>
            <a:spLocks noGrp="1"/>
          </p:cNvSpPr>
          <p:nvPr>
            <p:ph idx="1"/>
          </p:nvPr>
        </p:nvSpPr>
        <p:spPr/>
        <p:txBody>
          <a:bodyPr/>
          <a:lstStyle/>
          <a:p>
            <a:pPr>
              <a:buFont typeface="Arial" charset="0"/>
              <a:buNone/>
            </a:pPr>
            <a:r>
              <a:rPr lang="en-US" smtClean="0"/>
              <a:t> </a:t>
            </a:r>
          </a:p>
        </p:txBody>
      </p:sp>
      <p:pic>
        <p:nvPicPr>
          <p:cNvPr id="9" name="Picture 8" descr="TP_tmp.png"/>
          <p:cNvPicPr>
            <a:picLocks noChangeAspect="1"/>
          </p:cNvPicPr>
          <p:nvPr>
            <p:custDataLst>
              <p:tags r:id="rId1"/>
            </p:custDataLst>
          </p:nvPr>
        </p:nvPicPr>
        <p:blipFill>
          <a:blip r:embed="rId4" cstate="print"/>
          <a:stretch>
            <a:fillRect/>
          </a:stretch>
        </p:blipFill>
        <p:spPr bwMode="auto">
          <a:xfrm>
            <a:off x="151440" y="1981200"/>
            <a:ext cx="8813889" cy="4443545"/>
          </a:xfrm>
          <a:prstGeom prst="rect">
            <a:avLst/>
          </a:prstGeom>
          <a:noFill/>
          <a:ln/>
          <a:effectLst/>
        </p:spPr>
      </p:pic>
      <p:sp>
        <p:nvSpPr>
          <p:cNvPr id="7"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7</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228600" y="381000"/>
            <a:ext cx="7543800" cy="838200"/>
          </a:xfrm>
        </p:spPr>
        <p:txBody>
          <a:bodyPr/>
          <a:lstStyle/>
          <a:p>
            <a:r>
              <a:rPr lang="en-US" sz="3200" dirty="0" smtClean="0"/>
              <a:t>The Discretization Process</a:t>
            </a:r>
          </a:p>
        </p:txBody>
      </p:sp>
      <p:sp>
        <p:nvSpPr>
          <p:cNvPr id="2053" name="Content Placeholder 2"/>
          <p:cNvSpPr>
            <a:spLocks noGrp="1"/>
          </p:cNvSpPr>
          <p:nvPr>
            <p:ph idx="1"/>
          </p:nvPr>
        </p:nvSpPr>
        <p:spPr/>
        <p:txBody>
          <a:bodyPr/>
          <a:lstStyle/>
          <a:p>
            <a:pPr>
              <a:buFont typeface="Arial" charset="0"/>
              <a:buNone/>
            </a:pPr>
            <a:r>
              <a:rPr lang="en-US" smtClean="0"/>
              <a:t> </a:t>
            </a:r>
          </a:p>
        </p:txBody>
      </p:sp>
      <p:pic>
        <p:nvPicPr>
          <p:cNvPr id="9" name="Picture 8" descr="TP_tmp.png"/>
          <p:cNvPicPr>
            <a:picLocks noChangeAspect="1"/>
          </p:cNvPicPr>
          <p:nvPr>
            <p:custDataLst>
              <p:tags r:id="rId1"/>
            </p:custDataLst>
          </p:nvPr>
        </p:nvPicPr>
        <p:blipFill>
          <a:blip r:embed="rId4" cstate="print"/>
          <a:stretch>
            <a:fillRect/>
          </a:stretch>
        </p:blipFill>
        <p:spPr bwMode="auto">
          <a:xfrm>
            <a:off x="152016" y="152400"/>
            <a:ext cx="8813889" cy="6536939"/>
          </a:xfrm>
          <a:prstGeom prst="rect">
            <a:avLst/>
          </a:prstGeom>
          <a:noFill/>
          <a:ln/>
          <a:effectLst/>
        </p:spPr>
      </p:pic>
      <p:sp>
        <p:nvSpPr>
          <p:cNvPr id="7"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8</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828800"/>
            <a:ext cx="8839200" cy="3921125"/>
          </a:xfrm>
        </p:spPr>
        <p:txBody>
          <a:bodyPr/>
          <a:lstStyle/>
          <a:p>
            <a:r>
              <a:rPr lang="en-US" sz="1800" dirty="0" smtClean="0"/>
              <a:t>Left: November 1925 issue of TIME magazine with </a:t>
            </a:r>
            <a:r>
              <a:rPr lang="en-US" sz="1800" dirty="0" err="1" smtClean="0"/>
              <a:t>Painleve</a:t>
            </a:r>
            <a:r>
              <a:rPr lang="en-US" sz="1800" dirty="0" smtClean="0"/>
              <a:t> on the cover</a:t>
            </a:r>
          </a:p>
          <a:p>
            <a:r>
              <a:rPr lang="en-US" sz="1800" dirty="0" smtClean="0"/>
              <a:t>Right: Discretization of the friction cone with a multifaceted pyramid (bad idea) </a:t>
            </a:r>
            <a:endParaRPr lang="en-US" sz="18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9</a:t>
            </a:fld>
            <a:endParaRPr lang="en-US" altLang="en-US"/>
          </a:p>
        </p:txBody>
      </p:sp>
      <p:pic>
        <p:nvPicPr>
          <p:cNvPr id="6" name="Picture 5"/>
          <p:cNvPicPr>
            <a:picLocks noChangeAspect="1" noChangeArrowheads="1"/>
          </p:cNvPicPr>
          <p:nvPr/>
        </p:nvPicPr>
        <p:blipFill>
          <a:blip r:embed="rId2" cstate="print"/>
          <a:srcRect/>
          <a:stretch>
            <a:fillRect/>
          </a:stretch>
        </p:blipFill>
        <p:spPr bwMode="auto">
          <a:xfrm>
            <a:off x="3629031" y="2754312"/>
            <a:ext cx="5057769" cy="3570288"/>
          </a:xfrm>
          <a:prstGeom prst="rect">
            <a:avLst/>
          </a:prstGeom>
          <a:noFill/>
          <a:ln w="9525" algn="ctr">
            <a:noFill/>
            <a:miter lim="800000"/>
            <a:headEnd/>
            <a:tailEnd/>
          </a:ln>
          <a:effectLst/>
        </p:spPr>
      </p:pic>
      <p:pic>
        <p:nvPicPr>
          <p:cNvPr id="8" name="Picture 21" descr="Image:1101251109 400.jpg">
            <a:hlinkClick r:id="rId3"/>
          </p:cNvPr>
          <p:cNvPicPr>
            <a:picLocks noChangeAspect="1" noChangeArrowheads="1"/>
          </p:cNvPicPr>
          <p:nvPr/>
        </p:nvPicPr>
        <p:blipFill>
          <a:blip r:embed="rId4" cstate="print"/>
          <a:srcRect/>
          <a:stretch>
            <a:fillRect/>
          </a:stretch>
        </p:blipFill>
        <p:spPr bwMode="auto">
          <a:xfrm>
            <a:off x="533400" y="2958336"/>
            <a:ext cx="2438400" cy="321386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FIRSTDAN@OLDLMPNFUVWXYL44" val="3511"/>
  <p:tag name="DEFAULTDISPLAYSOURCE" val="\documentclass{article}\pagestyle{empty}&#10;\begin{document}&#10;&#10;\end{document}&#10;"/>
  <p:tag name="EMBEDFONTS" val="1"/>
</p:tagLst>
</file>

<file path=ppt/tags/tag10.xml><?xml version="1.0" encoding="utf-8"?>
<p:tagLst xmlns:a="http://schemas.openxmlformats.org/drawingml/2006/main" xmlns:r="http://schemas.openxmlformats.org/officeDocument/2006/relationships" xmlns:p="http://schemas.openxmlformats.org/presentationml/2006/main">
  <p:tag name="TEXPOINT" val="template"/>
  <p:tag name="SOURCE" val="TPT1  equation {\bf Mz} + {\bf q} \ge 0  template TPT1  env TPENV1  fore 0  back 16777215  eqnno 1"/>
  <p:tag name="FILENAME" val="TP_tmp"/>
  <p:tag name="ORIGWIDTH" val="52"/>
  <p:tag name="PICTUREFILESIZE" val="3056"/>
</p:tagLst>
</file>

<file path=ppt/tags/tag11.xml><?xml version="1.0" encoding="utf-8"?>
<p:tagLst xmlns:a="http://schemas.openxmlformats.org/drawingml/2006/main" xmlns:r="http://schemas.openxmlformats.org/officeDocument/2006/relationships" xmlns:p="http://schemas.openxmlformats.org/presentationml/2006/main">
  <p:tag name="TEXPOINT" val="template"/>
  <p:tag name="SOURCE" val="TPT1  equation {\bf z}^T ( {\bf Mz} + {\bf q} )= 0  template TPT1  env TPENV1  fore 0  back 16777215  eqnno 1"/>
  <p:tag name="FILENAME" val="TP_tmp"/>
  <p:tag name="ORIGWIDTH" val="71"/>
  <p:tag name="PICTUREFILESIZE" val="4099"/>
</p:tagLst>
</file>

<file path=ppt/tags/tag12.xml><?xml version="1.0" encoding="utf-8"?>
<p:tagLst xmlns:a="http://schemas.openxmlformats.org/drawingml/2006/main" xmlns:r="http://schemas.openxmlformats.org/officeDocument/2006/relationships" xmlns:p="http://schemas.openxmlformats.org/presentationml/2006/main">
  <p:tag name="TEXPOINT" val="template"/>
  <p:tag name="SOURCE" val="TPT1  equation {\bf z} \perp ({\bf Mz} + {\bf q})  template TPT1  env TPENV1  fore 0  back 16777215  eqnno 1"/>
  <p:tag name="FILENAME" val="TP_tmp"/>
  <p:tag name="ORIGWIDTH" val="60"/>
  <p:tag name="PICTUREFILESIZE" val="3276"/>
</p:tagLst>
</file>

<file path=ppt/tags/tag13.xml><?xml version="1.0" encoding="utf-8"?>
<p:tagLst xmlns:a="http://schemas.openxmlformats.org/drawingml/2006/main" xmlns:r="http://schemas.openxmlformats.org/officeDocument/2006/relationships" xmlns:p="http://schemas.openxmlformats.org/presentationml/2006/main">
  <p:tag name="TEXPOINT" val="template"/>
  <p:tag name="SOURCE" val="TPT1  equation \&amp;  template TPT1  env TPENV1  fore 0  back 16777215  eqnno 1"/>
  <p:tag name="FILENAME" val="TP_tmp"/>
  <p:tag name="ORIGWIDTH" val="7"/>
  <p:tag name="PICTUREFILESIZE" val="1241"/>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providecommand{\abs}[1]{\left\lvert#1\right\rvert}&#10;\providecommand{\norm}[1]{\left\lVert#1\right\rVert}&#10;\providecommand{\vect}[1]{\mathbf #1}&#10;&#10;\def\mathbbm#1{\mathbb{#1}}&#10;\def\vect#1{{\mathbf {#1}}}&#10;\def\amatr#1{{#1}}&#10;&#10;\newcommand{\cA}{{\cal A}}&#10;\newcommand{\cone}{{\Upsilon}}&#10;\newcommand{\cD}{{\cal D}}&#10;&#10;\newcommand{\BigPT}{{{\bf D}^T}}&#10;\newcommand{\BigP}{{{\bf D}}}&#10;\newcommand{\ProjT}[1]{\,{{\bf D}}^T_{#1}}&#10;\newcommand{\Proj}[1]{\,{{\bf D}}_{#1}}&#10;\newcommand{\Pn}[1]{\,{{\bf D}}_{#1,{n}}}&#10;\newcommand{\Ptu}[1]{\,{{\bf D}}_{#1,{u}}}&#10;\newcommand{\Ptw}[1]{\,{{\bf D}}_{#1,{w}}}&#10;\newcommand{\PnT}[1]{\,{{\bf D}}^T_{#1,{n}}}&#10;\newcommand{\PtuT}[1]{\,{{\bf D}}^T_{#1,{u}}}&#10;\newcommand{\PtwT}[1]{\,{{\bf D}}^T_{#1,{w}}}&#10;&#10;\newcommand{\CP}[1]{{{\Pi}_{{\cone}_{#1}}}}&#10;&#10;\newcommand{\nVec}[1]{{\bf n}_{#1}}&#10;\newcommand{\uVec}[1]{{\bf u}_{#1}}&#10;\newcommand{\wVec}[1]{{\bf w}_{#1}}&#10;&#10;\newcommand{\hatGN}[1]{{\widehat{\gamma}_{#1,n}}}&#10;\newcommand{\hatGU}[1]{{\widehat{\gamma}_{#1,u}}}&#10;\newcommand{\hatGW}[1]{{\widehat{\gamma}_{#1,w}}}&#10;\newcommand{\hatGB}[1]{{\widehat{\gamma}_{#1,b}}}&#10;&#10;\newcommand{\BigG}{{\bf \gamma}}&#10;\newcommand{\Gt}[1]{{{\bf \gamma}^{T}_{#1}}}&#10;\newcommand{\GN}[1]{{{\gamma}_{#1,n}}}&#10;\newcommand{\GU}[1]{{{\gamma}_{#1,u}}}&#10;\newcommand{\GW}[1]{{{\gamma}_{#1,w}}}&#10;\newcommand{\GB}[1]{{{\gamma}_{#1,b}}}&#10;\newcommand{\GUsq}[1]{{{\gamma}}^2_{#1,u}}&#10;\newcommand{\GWsq}[1]{{{\gamma}}^2_{#1,w}}&#10;\newcommand{\itG}[2]{{{\gamma}^{(#2)}_{#1}}}&#10;&#10;&#10;\usepackage[left=3.0cm,right=3.0cm]{geometry} &#10;\usepackage{color}&#10;\definecolor{MyDarkGreen}{rgb}{0,0.8,0}&#10;\definecolor{MyDarkBlue}{rgb}{0,0.2,0.8}&#10;\definecolor{MyDarkRed}{rgb}{0.8,0.05,0}&#10;&#10;\begin{document}&#10;&#10;&#10;\begin{itemize}&#10; \item Assume ${\bf M}$ is a symmetric matrix and ${\bf q}$ is a vector, both of dimension $n$&#10; &#10; \bigskip&#10; &#10; \item Solve the minimization problem&#10; \[&#10; \left\{ {&#10; \begin{array}{l}&#10; \mathop {\min }\limits_{\bf x} \; \; \frac{1}{2}{\bf x}^T {\bf M} {\bf x} + {\bf q}^T {\bf x} \vspace{0.3cm} \\&#10; \mbox{subject to } {\bf x} \ge 0&#10; \end{array}&#10; } \right.&#10; \]&#10; &#10;\end{itemize}&#10;&#10;\bigskip&#10;&#10;\begin{itemize}&#10;&#10;\item NOTE: This optimization problem leads to precisely the LCP stated on the previous slide&#10;&#10;\item There are well established methods used to solve LCPs (Lemke's method, for instance)&#10;\end{itemize}&#10;&#10;&#10;&#10;&#10;\end{document}&#10;"/>
  <p:tag name="FILENAME" val="TP_tmp"/>
  <p:tag name="FORMAT" val="png16m"/>
  <p:tag name="RES" val="1200"/>
  <p:tag name="BLEND" val="0"/>
  <p:tag name="TRANSPARENT" val="0"/>
  <p:tag name="TBUG" val="0"/>
  <p:tag name="ALLOWFS" val="0"/>
  <p:tag name="ORIGWIDTH" val="404"/>
  <p:tag name="PICTUREFILESIZE" val="113625"/>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providecommand{\abs}[1]{\left\lvert#1\right\rvert}&#10;\providecommand{\norm}[1]{\left\lVert#1\right\rVert}&#10;\providecommand{\vect}[1]{\mathbf #1}&#10;&#10;\def\mathbbm#1{\mathbb{#1}}&#10;\def\vect#1{{\mathbf {#1}}}&#10;\def\amatr#1{{#1}}&#10;&#10;\newcommand{\cA}{{\cal A}}&#10;\newcommand{\cone}{{\Upsilon}}&#10;\newcommand{\cD}{{\cal D}}&#10;&#10;\newcommand{\BigPT}{{{\bf D}^T}}&#10;\newcommand{\BigP}{{{\bf D}}}&#10;\newcommand{\ProjT}[1]{\,{{\bf D}}^T_{#1}}&#10;\newcommand{\Proj}[1]{\,{{\bf D}}_{#1}}&#10;\newcommand{\Pn}[1]{\,{{\bf D}}_{#1,{n}}}&#10;\newcommand{\Ptu}[1]{\,{{\bf D}}_{#1,{u}}}&#10;\newcommand{\Ptw}[1]{\,{{\bf D}}_{#1,{w}}}&#10;\newcommand{\PnT}[1]{\,{{\bf D}}^T_{#1,{n}}}&#10;\newcommand{\PtuT}[1]{\,{{\bf D}}^T_{#1,{u}}}&#10;\newcommand{\PtwT}[1]{\,{{\bf D}}^T_{#1,{w}}}&#10;&#10;\newcommand{\CP}[1]{{{\Pi}_{{\cone}_{#1}}}}&#10;&#10;\newcommand{\nVec}[1]{{\bf n}_{#1}}&#10;\newcommand{\uVec}[1]{{\bf u}_{#1}}&#10;\newcommand{\wVec}[1]{{\bf w}_{#1}}&#10;&#10;\newcommand{\hatGN}[1]{{\widehat{\gamma}_{#1,n}}}&#10;\newcommand{\hatGU}[1]{{\widehat{\gamma}_{#1,u}}}&#10;\newcommand{\hatGW}[1]{{\widehat{\gamma}_{#1,w}}}&#10;\newcommand{\hatGB}[1]{{\widehat{\gamma}_{#1,b}}}&#10;&#10;\newcommand{\BigG}{{\bf \gamma}}&#10;\newcommand{\Gt}[1]{{{\bf \gamma}^{T}_{#1}}}&#10;\newcommand{\GN}[1]{{{\gamma}_{#1,n}}}&#10;\newcommand{\GU}[1]{{{\gamma}_{#1,u}}}&#10;\newcommand{\GW}[1]{{{\gamma}_{#1,w}}}&#10;\newcommand{\GB}[1]{{{\gamma}_{#1,b}}}&#10;\newcommand{\GUsq}[1]{{{\gamma}}^2_{#1,u}}&#10;\newcommand{\GWsq}[1]{{{\gamma}}^2_{#1,w}}&#10;\newcommand{\itG}[2]{{{\gamma}^{(#2)}_{#1}}}&#10;&#10;&#10;\usepackage[left=3.0cm,right=3.0cm]{geometry} &#10;\usepackage{color}&#10;\definecolor{MyDarkGreen}{rgb}{0,0.8,0}&#10;\definecolor{MyDarkBlue}{rgb}{0,0.2,0.8}&#10;\definecolor{MyDarkRed}{rgb}{0.8,0.05,0}&#10;&#10;\begin{document}&#10;&#10;&#10;\begin{itemize}&#10; \item Solve the LCP defined by&#10; \[&#10; {\bf M}&#10; =&#10; \left[ {&#10; \begin{array}{cc}&#10; 3 &amp; 1 \vspace{0.2cm} \\&#10; 1 &amp; 2 &#10; \end{array}&#10; } \right]&#10; \quad \quad \mbox{and} \quad \quad &#10; {\bf q}&#10; =&#10; \left[ {&#10; \begin{array}{c}&#10; -3 \vspace{0.2cm} \\&#10; 2  &#10; \end{array}&#10; } \right]&#10; \]&#10;&#10;\end{itemize}&#10;&#10;\bigskip&#10;&#10;\begin{itemize} &#10; \item Note:&#10; \[  &#10; {\bf z}&#10; =&#10; \left[ {&#10; \begin{array}{c}&#10; 1 \vspace{0.2cm} \\&#10; 0  &#10; \end{array}&#10; } \right]&#10; \quad \quad \quad {\bf Mz} + {\bf q} = &#10; \left[ {&#10; \begin{array}{c}&#10; 0 \vspace{0.2cm} \\&#10; 3  &#10; \end{array}&#10; } \right]&#10; \]&#10; &#10;\end{itemize}&#10;&#10;&#10;&#10;&#10;\end{document}&#10;"/>
  <p:tag name="FILENAME" val="TP_tmp"/>
  <p:tag name="FORMAT" val="png16m"/>
  <p:tag name="RES" val="1200"/>
  <p:tag name="BLEND" val="0"/>
  <p:tag name="TRANSPARENT" val="0"/>
  <p:tag name="TBUG" val="0"/>
  <p:tag name="ALLOWFS" val="0"/>
  <p:tag name="ORIGWIDTH" val="305"/>
  <p:tag name="PICTUREFILESIZE" val="51729"/>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providecommand{\abs}[1]{\left\lvert#1\right\rvert}&#10;\providecommand{\norm}[1]{\left\lVert#1\right\rVert}&#10;\providecommand{\vect}[1]{\mathbf #1}&#10;&#10;\def\mathbbm#1{\mathbb{#1}}&#10;\def\vect#1{{\mathbf {#1}}}&#10;\def\amatr#1{{#1}}&#10;&#10;\newcommand{\cA}{{\cal A}}&#10;\newcommand{\cone}{{\Upsilon}}&#10;\newcommand{\cD}{{\cal D}}&#10;&#10;\newcommand{\BigPT}{{{\bf D}^T}}&#10;\newcommand{\BigP}{{{\bf D}}}&#10;\newcommand{\ProjT}[1]{\,{{\bf D}}^T_{#1}}&#10;\newcommand{\Proj}[1]{\,{{\bf D}}_{#1}}&#10;\newcommand{\Pn}[1]{\,{{\bf D}}_{#1,{n}}}&#10;\newcommand{\Ptu}[1]{\,{{\bf D}}_{#1,{u}}}&#10;\newcommand{\Ptw}[1]{\,{{\bf D}}_{#1,{w}}}&#10;\newcommand{\PnT}[1]{\,{{\bf D}}^T_{#1,{n}}}&#10;\newcommand{\PtuT}[1]{\,{{\bf D}}^T_{#1,{u}}}&#10;\newcommand{\PtwT}[1]{\,{{\bf D}}^T_{#1,{w}}}&#10;&#10;\newcommand{\CP}[1]{{{\Pi}_{{\cone}_{#1}}}}&#10;&#10;\newcommand{\nVec}[1]{{\bf n}_{#1}}&#10;\newcommand{\uVec}[1]{{\bf u}_{#1}}&#10;\newcommand{\wVec}[1]{{\bf w}_{#1}}&#10;&#10;\newcommand{\hatGN}[1]{{\widehat{\gamma}_{#1,n}}}&#10;\newcommand{\hatGU}[1]{{\widehat{\gamma}_{#1,u}}}&#10;\newcommand{\hatGW}[1]{{\widehat{\gamma}_{#1,w}}}&#10;\newcommand{\hatGB}[1]{{\widehat{\gamma}_{#1,b}}}&#10;&#10;\newcommand{\BigG}{{\bf \gamma}}&#10;\newcommand{\Gt}[1]{{{\bf \gamma}^{T}_{#1}}}&#10;\newcommand{\GN}[1]{{{\gamma}_{#1,n}}}&#10;\newcommand{\GU}[1]{{{\gamma}_{#1,u}}}&#10;\newcommand{\GW}[1]{{{\gamma}_{#1,w}}}&#10;\newcommand{\GB}[1]{{{\gamma}_{#1,b}}}&#10;\newcommand{\GUsq}[1]{{{\gamma}}^2_{#1,u}}&#10;\newcommand{\GWsq}[1]{{{\gamma}}^2_{#1,w}}&#10;\newcommand{\itG}[2]{{{\gamma}^{(#2)}_{#1}}}&#10;&#10;&#10;\usepackage[left=3.0cm,right=3.0cm]{geometry} &#10;\usepackage{color}&#10;\definecolor{MyDarkGreen}{rgb}{0,0.8,0}&#10;\definecolor{MyDarkBlue}{rgb}{0,0.2,0.8}&#10;\definecolor{MyDarkRed}{rgb}{0.8,0.05,0}&#10;&#10;\begin{document}&#10;&#10;\begin{itemize}&#10; \item Solve the LCP defined by&#10; \[&#10; {\bf M}&#10; =&#10; \left[ {&#10; \begin{array}{cc}&#10; -3 &amp; 1 \vspace{0.2cm} \\&#10; 1 &amp; -2 &#10; \end{array}&#10; } \right]&#10; \quad \quad \mbox{and} \quad \quad &#10; {\bf q}&#10; =&#10; \left[ {&#10; \begin{array}{c}&#10; 1 \vspace{0.2cm} \\&#10; 3  &#10; \end{array}&#10; } \right]&#10; \]&#10;&#10;\end{itemize}&#10;&#10;\bigskip&#10;&#10;\begin{itemize} &#10; \item Note:&#10; \[  &#10; {\bf z}&#10; =&#10; \left[ {&#10; \begin{array}{c}&#10; 1 \vspace{0.2cm} \\&#10; 2  &#10; \end{array}&#10; } \right]&#10; \quad \quad \quad {\bf Mz} + {\bf q} = &#10; \left[ {&#10; \begin{array}{c}&#10; 0 \vspace{0.2cm} \\&#10; 0  &#10; \end{array}&#10; } \right]&#10; \]&#10; &#10;\end{itemize}&#10;&#10;&#10;&#10;&#10;&#10;&#10;\end{document}&#10;"/>
  <p:tag name="FILENAME" val="TP_tmp"/>
  <p:tag name="FORMAT" val="png16m"/>
  <p:tag name="RES" val="1200"/>
  <p:tag name="BLEND" val="0"/>
  <p:tag name="TRANSPARENT" val="0"/>
  <p:tag name="TBUG" val="0"/>
  <p:tag name="ALLOWFS" val="0"/>
  <p:tag name="ORIGWIDTH" val="309"/>
  <p:tag name="PICTUREFILESIZE" val="52240"/>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providecommand{\abs}[1]{\left\lvert#1\right\rvert}&#10;\providecommand{\norm}[1]{\left\lVert#1\right\rVert}&#10;\providecommand{\vect}[1]{\mathbf #1}&#10;&#10;\def\mathbbm#1{\mathbb{#1}}&#10;\def\vect#1{{\mathbf {#1}}}&#10;\def\amatr#1{{#1}}&#10;&#10;\newcommand{\cA}{{\cal A}}&#10;\newcommand{\cone}{{\Upsilon}}&#10;\newcommand{\cD}{{\cal D}}&#10;&#10;\newcommand{\BigPT}{{{\bf D}^T}}&#10;\newcommand{\BigP}{{{\bf D}}}&#10;\newcommand{\ProjT}[1]{\,{{\bf D}}^T_{#1}}&#10;\newcommand{\Proj}[1]{\,{{\bf D}}_{#1}}&#10;\newcommand{\Pn}[1]{\,{{\bf D}}_{#1,{n}}}&#10;\newcommand{\Ptu}[1]{\,{{\bf D}}_{#1,{u}}}&#10;\newcommand{\Ptw}[1]{\,{{\bf D}}_{#1,{w}}}&#10;\newcommand{\PnT}[1]{\,{{\bf D}}^T_{#1,{n}}}&#10;\newcommand{\PtuT}[1]{\,{{\bf D}}^T_{#1,{u}}}&#10;\newcommand{\PtwT}[1]{\,{{\bf D}}^T_{#1,{w}}}&#10;&#10;\newcommand{\CP}[1]{{{\Pi}_{{\cone}_{#1}}}}&#10;&#10;\newcommand{\nVec}[1]{{\bf n}_{#1}}&#10;\newcommand{\uVec}[1]{{\bf u}_{#1}}&#10;\newcommand{\wVec}[1]{{\bf w}_{#1}}&#10;&#10;\newcommand{\hatGN}[1]{{\widehat{\gamma}_{#1,n}}}&#10;\newcommand{\hatGU}[1]{{\widehat{\gamma}_{#1,u}}}&#10;\newcommand{\hatGW}[1]{{\widehat{\gamma}_{#1,w}}}&#10;\newcommand{\hatGB}[1]{{\widehat{\gamma}_{#1,b}}}&#10;&#10;\newcommand{\BigG}{{\bf \gamma}}&#10;\newcommand{\Gt}[1]{{{\bf \gamma}^{T}_{#1}}}&#10;\newcommand{\GN}[1]{{{\gamma}_{#1,n}}}&#10;\newcommand{\GU}[1]{{{\gamma}_{#1,u}}}&#10;\newcommand{\GW}[1]{{{\gamma}_{#1,w}}}&#10;\newcommand{\GB}[1]{{{\gamma}_{#1,b}}}&#10;\newcommand{\GUsq}[1]{{{\gamma}}^2_{#1,u}}&#10;\newcommand{\GWsq}[1]{{{\gamma}}^2_{#1,w}}&#10;\newcommand{\itG}[2]{{{\gamma}^{(#2)}_{#1}}}&#10;&#10;&#10;\usepackage[left=3.0cm,right=3.0cm]{geometry} &#10;\usepackage{color}&#10;\definecolor{MyDarkGreen}{rgb}{0,0.8,0}&#10;\definecolor{MyDarkBlue}{rgb}{0,0.2,0.8}&#10;\definecolor{MyDarkRed}{rgb}{0.8,0.05,0}&#10;&#10;\begin{document}&#10;&#10;&#10;{\color{MyDarkRed}The Third Key Twist (out of three)}&#10;&#10;\begin{itemize}&#10; \item Dealing with some generic nonlinear optimization problem like the one above is daunting&#10; &#10; \item Can we do some trick and recast it as a simpler optimization problem for which ($i$) we are guaranteed that a solution exists (ideally, it would be unique, in some sense), and ($ii$) there are tailored algorithms that we can use to efficiently find the solution&#10; &#10; \item Coming from the left field, it turns out that if you introduce a relaxation over the complementarity constraints the problem that you have to solve can be posed as a cone complementarity problem (CCP).  To this end, rather than working with &#10; \[&#10; \begin{array}{l}&#10;i \in\cA : 0 \leq \gamma_{i,n} \quad \perp \quad \frac{1}{h}\Phi_{i}({\bf q}^{(l)}) + \,{{\bf D}}^T_{i,{n}} {\bf v}^{(l+1)} \geq 0 \vspace{0.4cm} \\  &#10; \mbox{Work with this:} \vspace{0.4cm} \\  &#10;i \in\cA : 0 \leq \gamma_{i,n} \quad \perp \quad \frac{1}{h}\Phi_{i}({\bf q}^{(l)}) + \,{{\bf D}}^T_{i,{n}} {\bf v}^{(l+1)} {\color{MyDarkRed}- \mu_{i} \sqrt{({\bf v}^T \,{{\bf D}}_{i,{u}})^2 + ({\bf v}^T \,{{\bf D}}_{i,{w}})^2}} \geq 0 &#10; \end{array}&#10; \]&#10;\end{itemize}&#10;&#10;&#10;&#10;&#10;&#10;\end{document}&#10;"/>
  <p:tag name="FILENAME" val="TP_tmp"/>
  <p:tag name="FORMAT" val="png16m"/>
  <p:tag name="RES" val="1200"/>
  <p:tag name="BLEND" val="0"/>
  <p:tag name="TRANSPARENT" val="0"/>
  <p:tag name="TBUG" val="0"/>
  <p:tag name="ALLOWFS" val="0"/>
  <p:tag name="ORIGWIDTH" val="427"/>
  <p:tag name="PICTUREFILESIZE" val="202986"/>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providecommand{\abs}[1]{\left\lvert#1\right\rvert}&#10;\providecommand{\norm}[1]{\left\lVert#1\right\rVert}&#10;\providecommand{\vect}[1]{\mathbf #1}&#10;&#10;\def\mathbbm#1{\mathbb{#1}}&#10;\def\vect#1{{\mathbf {#1}}}&#10;\def\amatr#1{{#1}}&#10;&#10;\newcommand{\cA}{{\cal A}}&#10;\newcommand{\cone}{{\Upsilon}}&#10;\newcommand{\cD}{{\cal D}}&#10;&#10;\newcommand{\BigPT}{{{\bf D}^T}}&#10;\newcommand{\BigP}{{{\bf D}}}&#10;\newcommand{\ProjT}[1]{\,{{\bf D}}^T_{#1}}&#10;\newcommand{\Proj}[1]{\,{{\bf D}}_{#1}}&#10;\newcommand{\Pn}[1]{\,{{\bf D}}_{#1,{n}}}&#10;\newcommand{\Ptu}[1]{\,{{\bf D}}_{#1,{u}}}&#10;\newcommand{\Ptw}[1]{\,{{\bf D}}_{#1,{w}}}&#10;\newcommand{\PnT}[1]{\,{{\bf D}}^T_{#1,{n}}}&#10;\newcommand{\PtuT}[1]{\,{{\bf D}}^T_{#1,{u}}}&#10;\newcommand{\PtwT}[1]{\,{{\bf D}}^T_{#1,{w}}}&#10;&#10;\newcommand{\CP}[1]{{{\Pi}_{{\cone}_{#1}}}}&#10;&#10;\newcommand{\nVec}[1]{{\bf n}_{#1}}&#10;\newcommand{\uVec}[1]{{\bf u}_{#1}}&#10;\newcommand{\wVec}[1]{{\bf w}_{#1}}&#10;&#10;\newcommand{\hatGN}[1]{{\widehat{\gamma}_{#1,n}}}&#10;\newcommand{\hatGU}[1]{{\widehat{\gamma}_{#1,u}}}&#10;\newcommand{\hatGW}[1]{{\widehat{\gamma}_{#1,w}}}&#10;\newcommand{\hatGB}[1]{{\widehat{\gamma}_{#1,b}}}&#10;&#10;\newcommand{\BigG}{{\bf \gamma}}&#10;\newcommand{\Gt}[1]{{{\bf \gamma}^{T}_{#1}}}&#10;\newcommand{\GN}[1]{{{\gamma}_{#1,n}}}&#10;\newcommand{\GU}[1]{{{\gamma}_{#1,u}}}&#10;\newcommand{\GW}[1]{{{\gamma}_{#1,w}}}&#10;\newcommand{\GB}[1]{{{\gamma}_{#1,b}}}&#10;\newcommand{\GUsq}[1]{{{\gamma}}^2_{#1,u}}&#10;\newcommand{\GWsq}[1]{{{\gamma}}^2_{#1,w}}&#10;\newcommand{\itG}[2]{{{\gamma}^{(#2)}_{#1}}}&#10;&#10;&#10;\usepackage[left=2.0cm,right=2.0cm]{geometry} &#10;\usepackage{color}&#10;\definecolor{MyDarkGreen}{rgb}{0,0.8,0}&#10;\definecolor{MyDarkBlue}{rgb}{0,0.2,0.8}&#10;\definecolor{MyDarkRed}{rgb}{0.8,0.05,0}&#10;&#10;\begin{document}&#10;&#10;&#10;&#10;&#10;\begin{itemize}&#10; \item The resulting problem that we have to deal with now looks like this&#10;&#10;\bigskip&#10;&#10;\[&#10;\begin{array}{rcl} &#10;{\bf M}({\bf v}^{(l+1)}-{\bf v}^{(l)}) &amp; = &amp; h {\bf f}(t^{(l)},{\bf q}^{(l)},{\bf v}^{(l)}) + \sum\limits_{i\in\cal{B}} \GB{i} \nabla\Psi_i + \sum_{i \in\cA} \left( \GN{i}\,{{\bf D}}_{i,{n}} + \GU{i} \,{{\bf D}}_{i,{u}} + \GW{i} \,{{\bf D}}_{i,{w}} \right)  \vspace{1.0cm} \\ &#10;i \in\cal{B} &amp;:&amp; \frac{1}{h}\Psi_i({\bf q}^{(l)},t) + \nabla\Psi_i^T {\bf v}^{(l+1)} + \frac{\partial\Psi_i}{\partial t} = 0  \vspace{1.0cm} \\ &#10;i \in\cA &amp;:&amp; 0 \leq \gamma_{i,n} \perp \frac{1}{h}\Phi_{i}({\bf q}^{(l)}) + \,{{\bf D}}^T_{i,{n}} {\bf v}^{(l+1)} {\color{MyDarkRed} - \mu_{i} \sqrt{({\bf v}^T \,{{\bf D}}_{i,{u}})^2 + ({\bf v}^T \,{{\bf D}}_{i,{w}})^2}} \geq 0 \vspace{1.0cm} \\ &#10;\left(\GU{i}, \GW{i} \right) &amp; = &amp; \mathop{\mbox{argmin}}\limits_{\mu_{i} \GN{i} \geq\sqrt{x^2 + y^2}} \;\; {\bf v}^T \left( x \,{{\bf D}}_{i,{u}} + y \,{{\bf D}}_{i,{w}} \right) \vspace{1.0cm} \\ &#10;{\bf q}^{(l+1)} &amp; = &amp; {\bf q}^{(l)} + h {\bf L} ({\bf q}^{(l)}) {\bf v}^{(l+1)}.  &#10;\end{array} &#10;\]&#10;&#10;\end{itemize}&#10;&#10;\end{document}&#10;"/>
  <p:tag name="FILENAME" val="TP_tmp"/>
  <p:tag name="FORMAT" val="png16m"/>
  <p:tag name="RES" val="1200"/>
  <p:tag name="BLEND" val="0"/>
  <p:tag name="TRANSPARENT" val="0"/>
  <p:tag name="TBUG" val="0"/>
  <p:tag name="ALLOWFS" val="0"/>
  <p:tag name="ORIGWIDTH" val="453"/>
  <p:tag name="PICTUREFILESIZE" val="167280"/>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providecommand{\abs}[1]{\left\lvert#1\right\rvert}&#10;\providecommand{\norm}[1]{\left\lVert#1\right\rVert}&#10;\providecommand{\vect}[1]{\mathbf #1}&#10;&#10;\def\mathbbm#1{\mathbb{#1}}&#10;\def\vect#1{{\mathbf {#1}}}&#10;\def\amatr#1{{#1}}&#10;&#10;\newcommand{\cA}{{\cal A}}&#10;\newcommand{\cone}{{\Upsilon}}&#10;\newcommand{\cD}{{\cal D}}&#10;&#10;\newcommand{\BigPT}{{{\bf D}^T}}&#10;\newcommand{\BigP}{{{\bf D}}}&#10;\newcommand{\ProjT}[1]{\,{{\bf D}}^T_{#1}}&#10;\newcommand{\Proj}[1]{\,{{\bf D}}_{#1}}&#10;\newcommand{\Pn}[1]{\,{{\bf D}}_{#1,{n}}}&#10;\newcommand{\Ptu}[1]{\,{{\bf D}}_{#1,{u}}}&#10;\newcommand{\Ptw}[1]{\,{{\bf D}}_{#1,{w}}}&#10;\newcommand{\PnT}[1]{\,{{\bf D}}^T_{#1,{n}}}&#10;\newcommand{\PtuT}[1]{\,{{\bf D}}^T_{#1,{u}}}&#10;\newcommand{\PtwT}[1]{\,{{\bf D}}^T_{#1,{w}}}&#10;&#10;\newcommand{\CP}[1]{{{\Pi}_{{\cone}_{#1}}}}&#10;&#10;\newcommand{\nVec}[1]{{\bf n}_{#1}}&#10;\newcommand{\uVec}[1]{{\bf u}_{#1}}&#10;\newcommand{\wVec}[1]{{\bf w}_{#1}}&#10;&#10;\newcommand{\hatGN}[1]{{\widehat{\gamma}_{#1,n}}}&#10;\newcommand{\hatGU}[1]{{\widehat{\gamma}_{#1,u}}}&#10;\newcommand{\hatGW}[1]{{\widehat{\gamma}_{#1,w}}}&#10;\newcommand{\hatGB}[1]{{\widehat{\gamma}_{#1,b}}}&#10;&#10;\newcommand{\BigG}{{\bf \gamma}}&#10;\newcommand{\Gt}[1]{{{\bf \gamma}^{T}_{#1}}}&#10;\newcommand{\GN}[1]{{{\gamma}_{#1,n}}}&#10;\newcommand{\GU}[1]{{{\gamma}_{#1,u}}}&#10;\newcommand{\GW}[1]{{{\gamma}_{#1,w}}}&#10;\newcommand{\GB}[1]{{{\gamma}_{#1,b}}}&#10;\newcommand{\GUsq}[1]{{{\gamma}}^2_{#1,u}}&#10;\newcommand{\GWsq}[1]{{{\gamma}}^2_{#1,w}}&#10;\newcommand{\itG}[2]{{{\gamma}^{(#2)}_{#1}}}&#10;&#10;&#10;\usepackage[left=2.0cm,right=2.0cm]{geometry} &#10;\usepackage{color}&#10;\definecolor{MyDarkGreen}{rgb}{0,0.8,0}&#10;\definecolor{MyDarkBlue}{rgb}{0,0.2,0.8}&#10;\definecolor{MyDarkRed}{rgb}{0.8,0.05,0}&#10;&#10;\begin{document}&#10;&#10;&#10;&#10;&#10;\begin{itemize}&#10; \item The new discretization that draws on the modified complementarity condition converges when $h \rightarrow 0$ to the solution of the original discretization&#10; &#10; \item After some more massaging, with the exception of the very last one, the equations on the previous slide combine to lead to the following CCP (for the intermediates steps that you need to get to the CCP see paper of Anitescu and Tasora or come and talk to me):&#10;&#10;{\color{MyDarkRed}&#10;\begin{itemize}&#10; \item Introduce the convex hypercone...&#10;\[&#10;\Upsilon  = \left( {\mathop { \oplus  }\limits_{i \in {\cal{A}}({\bf{q}}^{(l)})} }  {\cal{FC}}^i\right) {\oplus} \left( {\mathop { \oplus  }\limits_{i \in {\cal{B}}({\bf{q}}^{(l)})} }  {\cal{BC}}^i\right) &#10;\quad \quad \quad \mbox{where} \quad&#10;\left\{ {&#10;\begin{array}{rl}&#10;{\cal{FC}}^i &amp; \mbox{is the $i$-th friction cone } \vspace{0.3cm} \\&#10;{\cal{BC}}^i &amp; \mbox{is } {\mathbb{R}}&#10;\end{array}&#10;} \right.&#10;\]&#10;&#10;\item ... and its polar hypercone&#10;\[&#10;\Upsilon^\circ  = \left( {\mathop { \oplus  }\limits_{i \in {\cal{A}}({\bf{q}}^{(l)})} }  {\cal{FC}}^{i\circ}\right) {\oplus} \left( {\mathop { \oplus  }\limits_{i \in {\cal{B}}({\bf{q}}^{(l)})} }  {\cal{BC}}^{i\circ}\right)&#10;\]&#10;&#10;\item The CCP that needs to be solved at each time step is as follows (note that matrix ${\bf N}$ and vector ${\bf d}$ are computed based on state information at time-step $t^{(l)}$):&#10;\begin{itemize}&#10; \item Find the Lagrange hyper-multiplier ${\bf \gamma}$ that satisfies:&#10;\[&#10; \gamma  \in \Upsilon  \quad \perp \quad - ({\bf{N}} {\bf \gamma}  + {\bf{d}} ) \in  \Upsilon^{\circ}&#10;\]&#10;\end{itemize}&#10;\end{itemize}&#10;}&#10;\end{itemize}&#10;&#10;  &#10;&#10;&#10;\end{document}&#10;"/>
  <p:tag name="FILENAME" val="TP_tmp"/>
  <p:tag name="FORMAT" val="png16m"/>
  <p:tag name="RES" val="1200"/>
  <p:tag name="BLEND" val="0"/>
  <p:tag name="TRANSPARENT" val="0"/>
  <p:tag name="TBUG" val="0"/>
  <p:tag name="ALLOWFS" val="0"/>
  <p:tag name="ORIGWIDTH" val="484"/>
  <p:tag name="PICTUREFILESIZE" val="264413"/>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noindent Visualization of convex hypercone $\Upsilon$ \\&#10;and its polar complement $\Upsilon^\circ$&#10;\end{document}&#10;"/>
  <p:tag name="FILENAME" val="TP_tmp"/>
  <p:tag name="FORMAT" val="emf"/>
  <p:tag name="RES" val="1200"/>
  <p:tag name="BLEND" val="0"/>
  <p:tag name="TRANSPARENT" val="0"/>
  <p:tag name="TBUG" val="0"/>
  <p:tag name="ALLOWFS" val="0"/>
  <p:tag name="ORIGWIDTH" val="162"/>
  <p:tag name="PICTUREFILESIZE" val="6268"/>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times}&#10;\usepackage{graphics,epsfig}&#10;\usepackage{amsbsy}&#10;\usepackage{amssymb,amsmath}&#10;\usepackage{setspace}&#10;&#10;\newcommand{\cA}{{\cal A}}&#10;\newcommand{\cone}{{\cal C}}&#10;\newcommand{\cD}{{\cal D}}&#10;&#10;\newcommand{\BigPT}{{{\bf D}^T}}&#10;\newcommand{\BigP}{{{\bf D}}}&#10;\newcommand{\ProjT}[1]{\,{{\bf D}}^T_{#1}}&#10;\newcommand{\Proj}[1]{\,{{\bf D}}_{#1}}&#10;\newcommand{\Pn}[1]{\,{{\bf D}}_{#1,{n}}}&#10;\newcommand{\Ptu}[1]{\,{{\bf D}}_{#1,{u}}}&#10;\newcommand{\Ptw}[1]{\,{{\bf D}}_{#1,{w}}}&#10;\newcommand{\PnT}[1]{\,{{\bf D}}^T_{#1,{n}}}&#10;\newcommand{\PtuT}[1]{\,{{\bf D}}^T_{#1,{u}}}&#10;\newcommand{\PtwT}[1]{\,{{\bf D}}^T_{#1,{w}}}&#10;&#10;\newcommand{\CP}[1]{{{\Pi}_{{\cone}_{#1}}}}&#10;&#10;\newcommand{\nVec}[1]{{\bf n}_{#1}}&#10;\newcommand{\uVec}[1]{{\bf u}_{#1}}&#10;\newcommand{\wVec}[1]{{\bf w}_{#1}}&#10;&#10;\newcommand{\hatGN}[1]{{\widehat{\gamma}_{#1,n}}}&#10;\newcommand{\hatGU}[1]{{\widehat{\gamma}_{#1,u}}}&#10;\newcommand{\hatGW}[1]{{\widehat{\gamma}_{#1,w}}}&#10;&#10;\newcommand{\BigG}{{\bf \gamma}}&#10;\newcommand{\Gt}[1]{{{\bf \gamma}^{T}_{#1}}}&#10;\newcommand{\GN}[1]{{{\gamma}_{#1,n}}}&#10;\newcommand{\GU}[1]{{{\gamma}_{#1,u}}}&#10;\newcommand{\GW}[1]{{{\gamma}_{#1,w}}}&#10;\newcommand{\GUsq}[1]{{{\gamma}}^2_{#1,u}}&#10;\newcommand{\GWsq}[1]{{{\gamma}}^2_{#1,w}}&#10;\newcommand{\itG}[2]{{{\gamma}^{(#2)}_{#1}}}&#10;&#10;\newcommand{\norm}[1]{{ \left| { \left| #1 \right| }  \right| }}&#10;\newcommand{\subVect}[2]{{#1}_{{#2}}}&#10;&#10;&#10;\begin{document}&#10;(going from $\;\; t^{(l)}\;\;$ to $\;\;t^{(l+1)}\;\;$)&#10;\end{document}&#10;"/>
  <p:tag name="FILENAME" val="TP_tmp"/>
  <p:tag name="FORMAT" val="png16m"/>
  <p:tag name="RES" val="1200"/>
  <p:tag name="BLEND" val="0"/>
  <p:tag name="TRANSPARENT" val="0"/>
  <p:tag name="TBUG" val="0"/>
  <p:tag name="ALLOWFS" val="0"/>
  <p:tag name="ORIGWIDTH" val="124"/>
  <p:tag name="PICTUREFILESIZE" val="7151"/>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times}&#10;\usepackage{graphics,epsfig}&#10;\usepackage{amsbsy}&#10;\usepackage{amssymb,amsmath}&#10;&#10;\newcommand{\cA}{{\cal A}}&#10;\newcommand{\cone}{{\cal C}}&#10;\newcommand{\cD}{{\cal D}}&#10;&#10;\newcommand{\BigPT}{{{\bf D}^T}}&#10;\newcommand{\BigP}{{{\bf D}}}&#10;\newcommand{\ProjT}[1]{\,{{\bf D}}^T_{#1}}&#10;\newcommand{\Proj}[1]{\,{{\bf D}}_{#1}}&#10;\newcommand{\Pn}[1]{\,{{\bf D}}_{#1,{n}}}&#10;\newcommand{\Ptu}[1]{\,{{\bf D}}_{#1,{u}}}&#10;\newcommand{\Ptw}[1]{\,{{\bf D}}_{#1,{w}}}&#10;\newcommand{\PnT}[1]{\,{{\bf D}}^T_{#1,{n}}}&#10;\newcommand{\PtuT}[1]{\,{{\bf D}}^T_{#1,{u}}}&#10;\newcommand{\PtwT}[1]{\,{{\bf D}}^T_{#1,{w}}}&#10;&#10;\newcommand{\CP}[1]{{{\Pi}_{{\cone}_{#1}}}}&#10;&#10;\newcommand{\nVec}[1]{{\bf n}_{#1}}&#10;\newcommand{\uVec}[1]{{\bf u}_{#1}}&#10;\newcommand{\wVec}[1]{{\bf w}_{#1}}&#10;&#10;\newcommand{\hatGN}[1]{{\widehat{\gamma}_{#1,n}}}&#10;\newcommand{\hatGU}[1]{{\widehat{\gamma}_{#1,u}}}&#10;\newcommand{\hatGW}[1]{{\widehat{\gamma}_{#1,w}}}&#10;&#10;\newcommand{\BigG}{{\bf \gamma}}&#10;\newcommand{\Gt}[1]{{{\bf \gamma}^{T}_{#1}}}&#10;\newcommand{\GN}[1]{{{\gamma}_{#1,n}}}&#10;\newcommand{\GU}[1]{{{\gamma}_{#1,u}}}&#10;\newcommand{\GW}[1]{{{\gamma}_{#1,w}}}&#10;\newcommand{\GUsq}[1]{{{\gamma}}^2_{#1,u}}&#10;\newcommand{\GWsq}[1]{{{\gamma}}^2_{#1,w}}&#10;\newcommand{\itG}[2]{{{\gamma}^{(#2)}_{#1}}}&#10;&#10;\newcommand{\norm}[1]{{ \left| { \left| #1 \right| }  \right| }}&#10;\newcommand{\subVect}[2]{{#1}_{{#2}}}&#10;&#10;&#10;\begin{document}&#10;&#10;\begin{eqnarray}&#10; {\bf {\gamma}} \in \Upsilon  \:\:\:\: &amp; \bot &amp;  \:\:\:\:   -\left( {\bf N} {\bf{\gamma}} + {\bf{d}}  \right) \in \Upsilon^o \nonumber  \vspace{13cm} \\&#10; {\bf{v}}^{(l+1)} &amp; = &amp; {\bf {M}}^{-1} \left( {\bf{\tilde{k}}} + {\bf D} {\bf{\gamma}} \right)   \nonumber  \vspace{8cm} \\&#10;  {\bf q}^{(l+1)} &amp; = &amp; {\bf q}^{(l)} + h {\bf L}({\bf q}^{(l)}) {\bf v}^{(l+1)}  \nonumber  \vspace{8cm} &#10;\end{eqnarray}&#10;\end{document}&#10;"/>
  <p:tag name="FILENAME" val="TP_tmp"/>
  <p:tag name="FORMAT" val="png16m"/>
  <p:tag name="RES" val="1200"/>
  <p:tag name="BLEND" val="0"/>
  <p:tag name="TRANSPARENT" val="0"/>
  <p:tag name="TBUG" val="0"/>
  <p:tag name="ALLOWFS" val="0"/>
  <p:tag name="ORIGWIDTH" val="150"/>
  <p:tag name="PICTUREFILESIZE" val="21024"/>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times}&#10;\usepackage{graphics,epsfig}&#10;\usepackage{amsbsy}&#10;\usepackage{amssymb,amsmath}&#10;&#10;\newcommand{\cA}{{\cal A}}&#10;\newcommand{\cone}{{\cal C}}&#10;\newcommand{\cD}{{\cal D}}&#10;&#10;\newcommand{\BigPT}{{{\bf D}^T}}&#10;\newcommand{\BigP}{{{\bf D}}}&#10;\newcommand{\ProjT}[1]{\,{{\bf D}}^T_{#1}}&#10;\newcommand{\Proj}[1]{\,{{\bf D}}_{#1}}&#10;\newcommand{\Pn}[1]{\,{{\bf D}}_{#1,{n}}}&#10;\newcommand{\Ptu}[1]{\,{{\bf D}}_{#1,{u}}}&#10;\newcommand{\Ptw}[1]{\,{{\bf D}}_{#1,{w}}}&#10;\newcommand{\PnT}[1]{\,{{\bf D}}^T_{#1,{n}}}&#10;\newcommand{\PtuT}[1]{\,{{\bf D}}^T_{#1,{u}}}&#10;\newcommand{\PtwT}[1]{\,{{\bf D}}^T_{#1,{w}}}&#10;&#10;\newcommand{\CP}[1]{{{\Pi}_{{\cone}_{#1}}}}&#10;&#10;\newcommand{\nVec}[1]{{\bf n}_{#1}}&#10;\newcommand{\uVec}[1]{{\bf u}_{#1}}&#10;\newcommand{\wVec}[1]{{\bf w}_{#1}}&#10;&#10;\newcommand{\hatGN}[1]{{\widehat{\gamma}_{#1,n}}}&#10;\newcommand{\hatGU}[1]{{\widehat{\gamma}_{#1,u}}}&#10;\newcommand{\hatGW}[1]{{\widehat{\gamma}_{#1,w}}}&#10;&#10;\newcommand{\BigG}{{\bf \gamma}}&#10;\newcommand{\Gt}[1]{{{\bf \gamma}^{T}_{#1}}}&#10;\newcommand{\GN}[1]{{{\gamma}_{#1,n}}}&#10;\newcommand{\GU}[1]{{{\gamma}_{#1,u}}}&#10;\newcommand{\GW}[1]{{{\gamma}_{#1,w}}}&#10;\newcommand{\GUsq}[1]{{{\gamma}}^2_{#1,u}}&#10;\newcommand{\GWsq}[1]{{{\gamma}}^2_{#1,w}}&#10;\newcommand{\itG}[2]{{{\gamma}^{(#2)}_{#1}}}&#10;&#10;\newcommand{\norm}[1]{{ \left| { \left| #1 \right| }  \right| }}&#10;\newcommand{\subVect}[2]{{#1}_{{#2}}}&#10;&#10;&#10;\begin{document}&#10;${\bf {\gamma}} \in \Upsilon$&#10;\end{document}&#10;"/>
  <p:tag name="EXTERNALNAME" val="TP_tmp"/>
  <p:tag name="BLEND" val="0"/>
  <p:tag name="TRANSPARENT" val="0"/>
  <p:tag name="RESOLUTION" val="1200"/>
  <p:tag name="WORKAROUNDTRANSPARENCYBUG" val="0"/>
  <p:tag name="ALLOWFONTSUBSTITUTION" val="0"/>
  <p:tag name="BITMAPFORMAT" val="png16m"/>
  <p:tag name="ORIGWIDTH" val="26"/>
  <p:tag name="PICTUREFILESIZE" val="1947"/>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left( {\bf N} {\bf{\gamma}} + {\bf{d}}  \right) \in \Upsilon^o$&#10;\end{document}&#10;"/>
  <p:tag name="EXTERNALNAME" val="TP_tmp"/>
  <p:tag name="BLEND" val="0"/>
  <p:tag name="TRANSPARENT" val="0"/>
  <p:tag name="RESOLUTION" val="1200"/>
  <p:tag name="WORKAROUNDTRANSPARENCYBUG" val="0"/>
  <p:tag name="ALLOWFONTSUBSTITUTION" val="0"/>
  <p:tag name="BITMAPFORMAT" val="pngmono"/>
  <p:tag name="ORIGWIDTH" val="74"/>
  <p:tag name="PICTUREFILESIZE" val="2702"/>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bf \}}&#10;\]&#10;\end{document}&#10;"/>
  <p:tag name="EXTERNALNAME" val="TP_tmp"/>
  <p:tag name="BLEND" val="0"/>
  <p:tag name="TRANSPARENT" val="0"/>
  <p:tag name="RESOLUTION" val="1200"/>
  <p:tag name="WORKAROUNDTRANSPARENCYBUG" val="0"/>
  <p:tag name="ALLOWFONTSUBSTITUTION" val="0"/>
  <p:tag name="BITMAPFORMAT" val="png16m"/>
  <p:tag name="ORIGWIDTH" val="5"/>
  <p:tag name="PICTUREFILESIZE" val="697"/>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bf \}}&#10;\]&#10;\end{document}&#10;"/>
  <p:tag name="EXTERNALNAME" val="TP_tmp"/>
  <p:tag name="BLEND" val="0"/>
  <p:tag name="TRANSPARENT" val="0"/>
  <p:tag name="RESOLUTION" val="1200"/>
  <p:tag name="WORKAROUNDTRANSPARENCYBUG" val="0"/>
  <p:tag name="ALLOWFONTSUBSTITUTION" val="0"/>
  <p:tag name="BITMAPFORMAT" val="png16m"/>
  <p:tag name="ORIGWIDTH" val="5"/>
  <p:tag name="PICTUREFILESIZE" val="697"/>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times}&#10;\usepackage{color}&#10;\usepackage{graphics,epsfig}&#10;\usepackage{amsbsy}&#10;\usepackage{amssymb,amsmath}&#10;&#10;\renewcommand{\baselinestretch}{1.6} % remove this if no double spacing needed&#10;&#10;\def\mathbbm#1{\mathbb{#1}}% ***ALEX***&#10;\def\vect#1{{\bf #1}}&#10;\def\amatr#1{{\bf #1}}&#10;&#10;\newcommand{\cA}{{\cal A}}&#10;\newcommand{\cone}{{\Upsilon}}&#10;\newcommand{\cD}{{\cal D}}&#10;&#10;\newcommand{\BigPT}{{{\bf D}^T}}&#10;\newcommand{\BigP}{{{\bf D}}}&#10;\newcommand{\ProjT}[1]{\,{{\bf D}}^T_{#1}}&#10;\newcommand{\Proj}[1]{\,{{\bf D}}_{#1}}&#10;\newcommand{\Pn}[1]{\,{{\bf D}}_{#1,{n}}}&#10;\newcommand{\Ptu}[1]{\,{{\bf D}}_{#1,{u}}}&#10;\newcommand{\Ptw}[1]{\,{{\bf D}}_{#1,{w}}}&#10;\newcommand{\PnT}[1]{\,{{\bf D}}^T_{#1,{n}}}&#10;\newcommand{\PtuT}[1]{\,{{\bf D}}^T_{#1,{u}}}&#10;\newcommand{\PtwT}[1]{\,{{\bf D}}^T_{#1,{w}}}&#10;&#10;\newcommand{\CP}[1]{{{\Pi}_{{\cone}_{#1}}}}&#10;&#10;\newcommand{\nVec}[1]{{\bf n}_{#1}}&#10;\newcommand{\uVec}[1]{{\bf u}_{#1}}&#10;\newcommand{\wVec}[1]{{\bf w}_{#1}}&#10;&#10;\newcommand{\hatGN}[1]{{\widehat{\gamma}_{#1,n}}}&#10;\newcommand{\hatGU}[1]{{\widehat{\gamma}_{#1,u}}}&#10;\newcommand{\hatGW}[1]{{\widehat{\gamma}_{#1,w}}}&#10;\newcommand{\hatGB}[1]{{\widehat{\gamma}_{#1,b}}}&#10;&#10;\newcommand{\BigG}{{\bf \gamma}}&#10;\newcommand{\Gt}[1]{{{\bf \gamma}^{T}_{#1}}}&#10;\newcommand{\GN}[1]{{{\gamma}_{#1,n}}}&#10;\newcommand{\GU}[1]{{{\gamma}_{#1,u}}}&#10;\newcommand{\GW}[1]{{{\gamma}_{#1,w}}}&#10;\newcommand{\GB}[1]{{{\gamma}_{#1,b}}}&#10;\newcommand{\GUsq}[1]{{{\gamma}}^2_{#1,u}}&#10;\newcommand{\GWsq}[1]{{{\gamma}}^2_{#1,w}}&#10;\newcommand{\itG}[2]{{{\gamma}^{(#2)}_{#1}}}&#10;&#10;\newcommand{\norm}[1]{{ \left| { \left| #1 \right| }  \right| }}&#10;\newcommand{\subVect}[2]{{#1}_{{#2}}}&#10;&#10;\setlength{\textwidth}{4.2in}&#10;&#10;\begin{document}&#10;&#10;\begin{enumerate}&#10; \item Set $t=0$, step counter $l=0$, provide initial values for ${\bf q}^{(l)}$ and ${\bf v}^{(l)}$. &#10; \item {\color{red} Perform collision detection between bodies}. For each contact $i$, compute $\Pn{i}$, $\Ptu{i}$, $\Ptw{i}$. \label{item:startIterative}&#10; \item For each body, compute forces ${\bf f}(t^{(l)},{\bf q}^{(l)},{\bf v}^{(l)})$.&#10; \item Use {\textbf{CCP Algorithm}} to solve the cone complementarity problem and obtain unknown impulse $\BigG$ and velocity ${\bf v}^{(l+1)}$.&#10; \item Update positions using ${\bf q}^{(l+1)}={\bf q}^{(l)} + h {\bf L} ({\bf q}^{(l)}){\bf v}^{(l+1)}$.&#10; \item Increment $t:=t+h$, $l:=l+1$, and repeat from step 2 until $t&gt;t_{\mathrm{end}}$ &#10;\end{enumerate}&#10;\end{document}&#10;"/>
  <p:tag name="FILENAME" val="TP_tmp"/>
  <p:tag name="FORMAT" val="png16m"/>
  <p:tag name="RES" val="1200"/>
  <p:tag name="BLEND" val="0"/>
  <p:tag name="TRANSPARENT" val="0"/>
  <p:tag name="TBUG" val="0"/>
  <p:tag name="ALLOWFS" val="0"/>
  <p:tag name="ORIGWIDTH" val="291"/>
  <p:tag name="PICTUREFILESIZE" val="134741"/>
</p:tagLst>
</file>

<file path=ppt/tags/tag2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times}&#10;%\usepackage{bbm}&#10;\usepackage{graphics,epsfig}&#10;\usepackage{amsbsy}&#10;\usepackage{amssymb,amsmath}&#10;%\usepackage{setspace}&#10;&#10;\renewcommand{\baselinestretch}{1.6} % remove this if no double spacing needed&#10;&#10;\def\mathbbm#1{\mathbb{#1}}% ***ALEX***&#10;\def\vect#1{{\bf #1}}&#10;\def\amatr#1{{\bf #1}}&#10;&#10;\newcommand{\cA}{{\cal A}}&#10;\newcommand{\cone}{{\Upsilon}}&#10;\newcommand{\cD}{{\cal D}}&#10;&#10;\newcommand{\BigPT}{{{\bf D}^T}}&#10;\newcommand{\BigP}{{{\bf D}}}&#10;\newcommand{\ProjT}[1]{\,{{\bf D}}^T_{#1}}&#10;\newcommand{\Proj}[1]{\,{{\bf D}}_{#1}}&#10;\newcommand{\Pn}[1]{\,{{\bf D}}_{#1,{n}}}&#10;\newcommand{\Ptu}[1]{\,{{\bf D}}_{#1,{u}}}&#10;\newcommand{\Ptw}[1]{\,{{\bf D}}_{#1,{w}}}&#10;\newcommand{\PnT}[1]{\,{{\bf D}}^T_{#1,{n}}}&#10;\newcommand{\PtuT}[1]{\,{{\bf D}}^T_{#1,{u}}}&#10;\newcommand{\PtwT}[1]{\,{{\bf D}}^T_{#1,{w}}}&#10;&#10;\newcommand{\CP}[1]{{{\Pi}_{{\cone}_{#1}}}}&#10;&#10;\newcommand{\nVec}[1]{{\bf n}_{#1}}&#10;\newcommand{\uVec}[1]{{\bf u}_{#1}}&#10;\newcommand{\wVec}[1]{{\bf w}_{#1}}&#10;&#10;\newcommand{\hatGN}[1]{{\widehat{\gamma}_{#1,n}}}&#10;\newcommand{\hatGU}[1]{{\widehat{\gamma}_{#1,u}}}&#10;\newcommand{\hatGW}[1]{{\widehat{\gamma}_{#1,w}}}&#10;\newcommand{\hatGB}[1]{{\widehat{\gamma}_{#1,b}}}&#10;&#10;\newcommand{\BigG}{{\bf \gamma}}&#10;\newcommand{\Gt}[1]{{{\bf \gamma}^{T}_{#1}}}&#10;\newcommand{\GN}[1]{{{\gamma}_{#1,n}}}&#10;\newcommand{\GU}[1]{{{\gamma}_{#1,u}}}&#10;\newcommand{\GW}[1]{{{\gamma}_{#1,w}}}&#10;\newcommand{\GB}[1]{{{\gamma}_{#1,b}}}&#10;\newcommand{\GUsq}[1]{{{\gamma}}^2_{#1,u}}&#10;\newcommand{\GWsq}[1]{{{\gamma}}^2_{#1,w}}&#10;\newcommand{\itG}[2]{{{\gamma}^{(#2)}_{#1}}}&#10;&#10;\newcommand{\norm}[1]{{ \left| { \left| #1 \right| }  \right| }}&#10;\newcommand{\subVect}[2]{{#1}_{{#2}}}&#10;&#10;\setlength{\textwidth}{6in}&#10;&#10;\begin{document}&#10;&#10;\begin{enumerate}&#10; \item  For each contact $i$, evaluate &#10; $\eta_{i} = 3/{\mbox{Trace}(\ProjT{i} {\bf M}^{-1} \Proj{i}) }$.&#10; \item  If some initial guess ${\BigG}^*$ is available for multipliers, then set $\BigG^0 = \BigG^*$, otherwise $\BigG^0 = {\bf 0}$.&#10; \item  Initialize velocities: ${\bf v}^{0} = \sum_{i} {\bf M}^{-1} \Proj{i} \BigG^{0}_i + {\bf M}^{-1}\vect{\tilde{k}}$    \label{item:speedinitialize}.&#10;&#10; \item  For each contact $i$, compute changes in multipliers for contact                 constraints:\label{item:loopstepA}\\ &#10;  $\phantom{moveright}\BigG_i^{r+1} =  \lambda \; \CP{i} \left(  \BigG_i^r - \omega \eta_{i} \left(\ProjT{i} {\bf v}^{r} +{\bf b}_{i} \right) \right) + (1-\lambda) {\BigG}^{r}_i$ ;  \\&#10;   $\phantom{moveright}\Delta\BigG^{r+1}_i=\BigG^{r+1}_i-\BigG^{r}_i$ ; \;\; \\&#10;   $\phantom{moveright}\Delta{\bf v}_{i} = {\bf M}^{-1} \Proj{i} \Delta\BigG^{r+1}_i$. &#10;   &#10; \item  Apply updates to the velocity vector: \label{item:speedupdates}\\ &#10;  $\phantom{moveright} {\bf v}^{r+1} = {\bf v}^{r} + \sum_{i } \Delta{\bf v}_{i}$&#10;      &#10;  \item $r :=r + 1$. Repeat from 4 until &#10;\end{enumerate}&#10;\end{document}&#10;"/>
  <p:tag name="EXTERNALNAME" val="TP_tmp"/>
  <p:tag name="BLEND" val="0"/>
  <p:tag name="TRANSPARENT" val="0"/>
  <p:tag name="RESOLUTION" val="1200"/>
  <p:tag name="WORKAROUNDTRANSPARENCYBUG" val="0"/>
  <p:tag name="ALLOWFONTSUBSTITUTION" val="0"/>
  <p:tag name="BITMAPFORMAT" val="png16m"/>
  <p:tag name="ORIGWIDTH" val="363"/>
  <p:tag name="PICTUREFILESIZE" val="159980"/>
</p:tagLst>
</file>

<file path=ppt/tags/tag2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noindent convergence or $r&gt;r_{max}$&#10;\end{document}&#10;"/>
  <p:tag name="EXTERNALNAME" val="TP_tmp"/>
  <p:tag name="BLEND" val="0"/>
  <p:tag name="TRANSPARENT" val="0"/>
  <p:tag name="RESOLUTION" val="1200"/>
  <p:tag name="WORKAROUNDTRANSPARENCYBUG" val="0"/>
  <p:tag name="ALLOWFONTSUBSTITUTION" val="0"/>
  <p:tag name="BITMAPFORMAT" val="pngmono"/>
  <p:tag name="ORIGWIDTH" val="107"/>
  <p:tag name="PICTUREFILESIZE" val="4171"/>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providecommand{\abs}[1]{\left\lvert#1\right\rvert}&#10;\providecommand{\norm}[1]{\left\lVert#1\right\rVert}&#10;\providecommand{\vect}[1]{\mathbf #1}&#10;&#10;\def\mathbbm#1{\mathbb{#1}}&#10;\def\vect#1{{\mathbf {#1}}}&#10;\def\amatr#1{{#1}}&#10;&#10;\newcommand{\cA}{{\cal A}}&#10;\newcommand{\cone}{{\Upsilon}}&#10;\newcommand{\cD}{{\cal D}}&#10;&#10;\newcommand{\BigPT}{{{\bf D}^T}}&#10;\newcommand{\BigP}{{{\bf D}}}&#10;\newcommand{\ProjT}[1]{\,{{\bf D}}^T_{#1}}&#10;\newcommand{\Proj}[1]{\,{{\bf D}}_{#1}}&#10;\newcommand{\Pn}[1]{\,{{\bf D}}_{#1,{n}}}&#10;\newcommand{\Ptu}[1]{\,{{\bf D}}_{#1,{u}}}&#10;\newcommand{\Ptw}[1]{\,{{\bf D}}_{#1,{w}}}&#10;\newcommand{\PnT}[1]{\,{{\bf D}}^T_{#1,{n}}}&#10;\newcommand{\PtuT}[1]{\,{{\bf D}}^T_{#1,{u}}}&#10;\newcommand{\PtwT}[1]{\,{{\bf D}}^T_{#1,{w}}}&#10;&#10;\newcommand{\CP}[1]{{{\Pi}_{{\cone}_{#1}}}}&#10;&#10;\newcommand{\nVec}[1]{{\bf n}_{#1}}&#10;\newcommand{\uVec}[1]{{\bf u}_{#1}}&#10;\newcommand{\wVec}[1]{{\bf w}_{#1}}&#10;&#10;\newcommand{\hatGN}[1]{{\widehat{\gamma}_{#1,n}}}&#10;\newcommand{\hatGU}[1]{{\widehat{\gamma}_{#1,u}}}&#10;\newcommand{\hatGW}[1]{{\widehat{\gamma}_{#1,w}}}&#10;\newcommand{\hatGB}[1]{{\widehat{\gamma}_{#1,b}}}&#10;&#10;\newcommand{\BigG}{{\bf \gamma}}&#10;\newcommand{\Gt}[1]{{{\bf \gamma}^{T}_{#1}}}&#10;\newcommand{\GN}[1]{{{\gamma}_{#1,n}}}&#10;\newcommand{\GU}[1]{{{\gamma}_{#1,u}}}&#10;\newcommand{\GW}[1]{{{\gamma}_{#1,w}}}&#10;\newcommand{\GB}[1]{{{\gamma}_{#1,b}}}&#10;\newcommand{\GUsq}[1]{{{\gamma}}^2_{#1,u}}&#10;\newcommand{\GWsq}[1]{{{\gamma}}^2_{#1,w}}&#10;\newcommand{\itG}[2]{{{\gamma}^{(#2)}_{#1}}}&#10;&#10;&#10;\usepackage[left=2.9cm,right=2.9cm]{geometry} &#10;\usepackage{color}&#10;\definecolor{MyDarkGreen}{rgb}{0,0.8,0}&#10;\definecolor{MyDarkBlue}{rgb}{0,0.2,0.8}&#10;\definecolor{MyDarkRed}{rgb}{0.8,0.05,0}&#10;&#10;\begin{document}&#10;&#10;\begin{itemize}&#10; \item  The time evolution of the dynamical system is governed by the following differential variational inequality (DVI)&#10;&#10;\[&#10;\begin{array}{rcl}&#10;B=1,\ldots,nb &amp; : &amp; m_B {\ddot{\bf r}}_B  =  \sum\limits_{i\in{\cal{B}}(B)}\left[{\Psi}^{(i)}_{{\bf r}_B}\right]^T{\hatGB{i}} + {\bf f}_B(t,{\bf q}, {\bf v}) + \sum\limits_{i\in {\cA}(B)}  \left( \hatGN{i}\,\nVec{i} + \hatGU{i} \,\uVec{i} + \hatGW{i} \,\wVec{i} \right)  \vspace{0.5cm} \\&#10;B=1,\ldots,nb &amp; : &amp; {\bar {\bf J}}_B {\dot{\bar{\bf \omega}}}_B = \sum\limits_{i\in{\cal{B}}(B)}{\bar {\bf \Pi}}^T_B({\Psi}^{(i)}) {\hatGB{i}} + {\bf \tau}_B(t,{\bf q}, {\bf v}) + \sum\limits_{i\in {\cA}(B)} {\tilde{\bar{\bf{s}}}}_{i,B} {\bf A}_B^T \left( \hatGN{i}\,\nVec{i} + \hatGU{i} \,\uVec{i} + \hatGW{i} \,\wVec{i} \right) \vspace{0.5cm} \\&#10;B=1,\ldots,nb &amp; : &amp; \dot{\bf p}_B  =  \frac{1}{2} {\bf G}^T({\bf p}_B){\bar{\bf\omega}}_B \vspace{0.5cm} \\&#10;i \in\cal{B} &amp; : &amp; \Psi_i({\bf q},t) = 0 \vspace{0.5cm} \\&#10;i \in\cA&amp; : &amp; 0 \leq \hatGN{i}  \; \perp\; \Phi_{i}({\bf q}) \geq0,  \vspace{0.5cm} \\&#10;i \in\cA&amp; : &amp; \left(\hatGU{i}, \hatGW{i} \right) = \mathop{\mbox{argmin}}\limits_{\mu_{i} \hatGN{i} \geq \sqrt{x^2 + y^2}} {\bf v}^T \left( x \,{{\bf D}}_{i,{u}} + y \,{{\bf D}}_{i,{w}} \right)\end{array}&#10;\]&#10;&#10;\end{itemize}&#10;&#10;&#10;&#10;\end{document}&#10;"/>
  <p:tag name="FILENAME" val="TP_tmp"/>
  <p:tag name="FORMAT" val="png16m"/>
  <p:tag name="RES" val="1200"/>
  <p:tag name="BLEND" val="0"/>
  <p:tag name="TRANSPARENT" val="0"/>
  <p:tag name="TBUG" val="0"/>
  <p:tag name="ALLOWFS" val="0"/>
  <p:tag name="ORIGWIDTH" val="465"/>
  <p:tag name="PICTUREFILESIZE" val="187083"/>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providecommand{\abs}[1]{\left\lvert#1\right\rvert}&#10;\providecommand{\norm}[1]{\left\lVert#1\right\rVert}&#10;\providecommand{\vect}[1]{\mathbf #1}&#10;&#10;\def\mathbbm#1{\mathbb{#1}}&#10;\def\vect#1{{\mathbf {#1}}}&#10;\def\amatr#1{{#1}}&#10;&#10;\newcommand{\cA}{{\cal A}}&#10;\newcommand{\cone}{{\Upsilon}}&#10;\newcommand{\cD}{{\cal D}}&#10;&#10;\newcommand{\BigPT}{{{\bf D}^T}}&#10;\newcommand{\BigP}{{{\bf D}}}&#10;\newcommand{\ProjT}[1]{\,{{\bf D}}^T_{#1}}&#10;\newcommand{\Proj}[1]{\,{{\bf D}}_{#1}}&#10;\newcommand{\Pn}[1]{\,{{\bf D}}_{#1,{n}}}&#10;\newcommand{\Ptu}[1]{\,{{\bf D}}_{#1,{u}}}&#10;\newcommand{\Ptw}[1]{\,{{\bf D}}_{#1,{w}}}&#10;\newcommand{\PnT}[1]{\,{{\bf D}}^T_{#1,{n}}}&#10;\newcommand{\PtuT}[1]{\,{{\bf D}}^T_{#1,{u}}}&#10;\newcommand{\PtwT}[1]{\,{{\bf D}}^T_{#1,{w}}}&#10;&#10;\newcommand{\CP}[1]{{{\Pi}_{{\cone}_{#1}}}}&#10;&#10;\newcommand{\nVec}[1]{{\bf n}_{#1}}&#10;\newcommand{\uVec}[1]{{\bf u}_{#1}}&#10;\newcommand{\wVec}[1]{{\bf w}_{#1}}&#10;&#10;\newcommand{\hatGN}[1]{{\widehat{\gamma}_{#1,n}}}&#10;\newcommand{\hatGU}[1]{{\widehat{\gamma}_{#1,u}}}&#10;\newcommand{\hatGW}[1]{{\widehat{\gamma}_{#1,w}}}&#10;\newcommand{\hatGB}[1]{{\widehat{\gamma}_{#1,b}}}&#10;&#10;\newcommand{\BigG}{{\bf \gamma}}&#10;\newcommand{\Gt}[1]{{{\bf \gamma}^{T}_{#1}}}&#10;\newcommand{\GN}[1]{{{\gamma}_{#1,n}}}&#10;\newcommand{\GU}[1]{{{\gamma}_{#1,u}}}&#10;\newcommand{\GW}[1]{{{\gamma}_{#1,w}}}&#10;\newcommand{\GB}[1]{{{\gamma}_{#1,b}}}&#10;\newcommand{\GUsq}[1]{{{\gamma}}^2_{#1,u}}&#10;\newcommand{\GWsq}[1]{{{\gamma}}^2_{#1,w}}&#10;\newcommand{\itG}[2]{{{\gamma}^{(#2)}_{#1}}}&#10;&#10;&#10;\usepackage[left=1.6cm,right=1.6cm]{geometry} &#10;\usepackage{color}&#10;\definecolor{MyDarkGreen}{rgb}{0,0.8,0}&#10;\definecolor{MyDarkBlue}{rgb}{0,0.2,0.8}&#10;\definecolor{MyDarkRed}{rgb}{0.8,0.05,0}&#10;&#10;\begin{document}&#10;&#10;&#10;&#10;\begin{itemize}&#10; \item To stick with the presentation in the paper of Anitescu and Tasora, we'll use the following notation&#10;&#10; \bigskip&#10; &#10; &#10;\begin{itemize}&#10; \item Point 1: Instead of sticking with transpose of Jacobians, we'll use gradients, which are defined precisely as the transpose of the Jacobians.  Specifically,&#10; \[&#10; \nabla_q \Psi_i = \Psi_{i, \bf q}^T = \left[ \partial\Psi_i / \partial\vect{q} \right]^T&#10; \quad \quad \quad \mbox{and}\quad \quad \quad &#10; \nabla_q \Phi_i = \Phi_{i, \bf q}^T = \left[ \partial\Phi_i / \partial\vect{q} \right]^T&#10; \]&#10; &#10; \bigskip&#10; &#10; \item Point 2: We'll use the transformation matrix ${\bf L}({\mathbf{q}})$ to link the time derivative of the level zero unknowns in the ${\bf r}-{\bf p}$ formulation to the level one unknowns in the ${\bf r}-{\bf \omega}$ formulation: &#10; \[&#10; {\dot{\bf q}} = {\bf L}({\mathbf{q}}){\bf v}&#10; \]&#10; &#10; \bigskip&#10; &#10; \item Point 3: To keep the notation simpler (and probably confuse you), we'll group the translational and rotational equations of motion in one big matrix-vector equation (nothing changed, except the notation) in order to have less symbols and equations to deal with &#10; &#10;\bigskip&#10;&#10; \item Point 4: We'll use the following notation ($h$ is the integration step-size)&#10; \[&#10; \GN{i} = h \hatGN{i} \quad \quad \GU{i} = h \hatGU{i} \quad \quad \GW{i} = h \hatGW{i} \quad \quad \GW{i} = h \hatGW{i} \quad \quad \GB{i} = h \hatGB{i}&#10; \]&#10;\begin{itemize}&#10; \item Recall that time $\times$ force  (like in $\GN{i} = h \hatGN{i}$) is impulse, and it's impulse that changes the momentum of a body&#10;\end{itemize}&#10;&#10;&#10;\end{itemize}&#10;&#10;\end{itemize}&#10;&#10;\end{document}&#10;"/>
  <p:tag name="FILENAME" val="TP_tmp"/>
  <p:tag name="FORMAT" val="png16m"/>
  <p:tag name="RES" val="1200"/>
  <p:tag name="BLEND" val="0"/>
  <p:tag name="TRANSPARENT" val="0"/>
  <p:tag name="TBUG" val="0"/>
  <p:tag name="ALLOWFS" val="0"/>
  <p:tag name="ORIGWIDTH" val="508"/>
  <p:tag name="PICTUREFILESIZE" val="295185"/>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providecommand{\abs}[1]{\left\lvert#1\right\rvert}&#10;\providecommand{\norm}[1]{\left\lVert#1\right\rVert}&#10;\providecommand{\vect}[1]{\mathbf #1}&#10;&#10;\def\mathbbm#1{\mathbb{#1}}&#10;\def\vect#1{{\mathbf {#1}}}&#10;\def\amatr#1{{#1}}&#10;&#10;\newcommand{\cA}{{\cal A}}&#10;\newcommand{\cone}{{\Upsilon}}&#10;\newcommand{\cD}{{\cal D}}&#10;&#10;\newcommand{\BigPT}{{{\bf D}^T}}&#10;\newcommand{\BigP}{{{\bf D}}}&#10;\newcommand{\ProjT}[1]{\,{{\bf D}}^T_{#1}}&#10;\newcommand{\Proj}[1]{\,{{\bf D}}_{#1}}&#10;\newcommand{\Pn}[1]{\,{{\bf D}}_{#1,{n}}}&#10;\newcommand{\Ptu}[1]{\,{{\bf D}}_{#1,{u}}}&#10;\newcommand{\Ptw}[1]{\,{{\bf D}}_{#1,{w}}}&#10;\newcommand{\PnT}[1]{\,{{\bf D}}^T_{#1,{n}}}&#10;\newcommand{\PtuT}[1]{\,{{\bf D}}^T_{#1,{u}}}&#10;\newcommand{\PtwT}[1]{\,{{\bf D}}^T_{#1,{w}}}&#10;&#10;\newcommand{\CP}[1]{{{\Pi}_{{\cone}_{#1}}}}&#10;&#10;\newcommand{\nVec}[1]{{\bf n}_{#1}}&#10;\newcommand{\uVec}[1]{{\bf u}_{#1}}&#10;\newcommand{\wVec}[1]{{\bf w}_{#1}}&#10;&#10;\newcommand{\hatGN}[1]{{\widehat{\gamma}_{#1,n}}}&#10;\newcommand{\hatGU}[1]{{\widehat{\gamma}_{#1,u}}}&#10;\newcommand{\hatGW}[1]{{\widehat{\gamma}_{#1,w}}}&#10;\newcommand{\hatGB}[1]{{\widehat{\gamma}_{#1,b}}}&#10;&#10;\newcommand{\BigG}{{\bf \gamma}}&#10;\newcommand{\Gt}[1]{{{\bf \gamma}^{T}_{#1}}}&#10;\newcommand{\GN}[1]{{{\gamma}_{#1,n}}}&#10;\newcommand{\GU}[1]{{{\gamma}_{#1,u}}}&#10;\newcommand{\GW}[1]{{{\gamma}_{#1,w}}}&#10;\newcommand{\GB}[1]{{{\gamma}_{#1,b}}}&#10;\newcommand{\GUsq}[1]{{{\gamma}}^2_{#1,u}}&#10;\newcommand{\GWsq}[1]{{{\gamma}}^2_{#1,w}}&#10;\newcommand{\itG}[2]{{{\gamma}^{(#2)}_{#1}}}&#10;&#10;&#10;\usepackage[left=1cm,right=1cm]{geometry} &#10;\usepackage{color}&#10;\definecolor{MyDarkGreen}{rgb}{0,0.8,0}&#10;\definecolor{MyDarkBlue}{rgb}{0,0.2,0.8}&#10;\definecolor{MyDarkRed}{rgb}{0.8,0.05,0}&#10;&#10;\begin{document}&#10;&#10;&#10;\begin{itemize}&#10; &#10;  \item Define the transformation matrix ${\bf A}_i$ that given the representation of a geometric vector in the contact reference frame associated with contact $i$ is used to generate its representation in the GRF:&#10;  \[&#10;  {\bf A}_{i \rightarrow G} &#10;  =&#10;  \left[ {&#10;  \begin{array}{ccccc}&#10;  {\bf n}_i &amp; &amp; {\bf u}_i &amp;&amp; {\bf w}_i&#10;  \end{array}&#10;  } \right]&#10;  \]&#10;  &#10;  &#10;\begin{itemize}&#10; \item Note that the frictional contact force at contact $i$ as felt by body A is simply&#10; \[&#10; {\bf F}_{i,A}^{fc}&#10; =&#10;  {\bf n}_i \hatGN{i} + {\bf u}_i \hatGU{i} + {\bf w}_i \hatGW{i}&#10; =&#10; \left[ {&#10;  \begin{array}{ccccc}&#10;  {\bf n}_i &amp; &amp; {\bf u}_i &amp;&amp; {\bf w}_i&#10;  \end{array}&#10;  } \right]&#10; \left[ {&#10;  \begin{array}{c}&#10;  \hatGN{i} \vspace{0.3cm} \\&#10;  \hatGU{i} \vspace{0.3cm} \\&#10;  \hatGW{i}&#10;  \end{array}&#10;  } \right]&#10;  =&#10;  {\bf A}_{i \rightarrow G} \cdot {\widehat{\bf \gamma}}_{i}&#10;  \quad\mbox{where} \quad&#10;  {\widehat{\bf \gamma}}_{i}&#10;  \equiv&#10; \left[ {&#10;  \begin{array}{c}&#10;  \hatGN{i} \vspace{0.3cm} \\&#10;  \hatGU{i} \vspace{0.3cm} \\&#10;  \hatGW{i}&#10;  \end{array}&#10;  } \right]&#10; \]&#10;\end{itemize}&#10; &#10; \item A projection matrix ${\bf D}_i$ is defined for each contact $i \in {\mathcal{A}}$ to project the contact forces onto the equations of motion, both for translation and rotation.  If we assume that contact $i$ acts between body $A$ and body $B$,&#10; \[&#10; {\bf {D}}_{i} \equiv&#10; \left[ {&#10; \begin{array}{c}&#10; {\bf 0} \vspace{0.2cm} \\&#10; \cdots\\&#10; {\bf A}_{i \rightarrow G} \vspace{0.2cm} \\&#10; {\tilde{\bar{\bf{s}}}}_{i,A} {{\bf A}}_A^T  {\bf A}_{i \rightarrow G}   \vspace{0.2cm} \\&#10; {\bf 0} \vspace{0.2cm} \\&#10; \cdots \\&#10; {\bf 0} \vspace{0.2cm} \\&#10; -{\bf A}_{i \rightarrow G} \vspace{0.2cm} \\&#10; -{\tilde{\bar{\bf{s}}}}_{i,B} {{\bf A}}_B^T  {\bf A}_{i \rightarrow G} \vspace{0.2cm} \\&#10; {\bf 0} &#10; \end{array}&#10; } \right]_{6nb \times 3}&#10; \]&#10; &#10;&#10;  \item Notation used in expression of ${\bf {D}}_{i}$: the vectors ${\tilde{\bar{\bf{s}}}}_{i,A}$ and ${\tilde{\bar{\bf{s}}}}_{i,B}$ represent the location of the contact point in the local reference frame of body $A$ and $B$, respectively&#10;&#10;&#10; \item The columns of ${\bf {D}}_{i}$ are denoted by $\Pn{i}$, $\Ptu{i}$, $\Ptw{i}$ and are each vectors of dimension $6nb$:&#10; &#10; \[{\bf {D}}_{i} =   \left[ {&#10;  \begin{array}{ccccc}&#10;  \Pn{i} &amp; &amp; \Ptu{i} &amp;&amp; \Ptw{i}&#10;  \end{array}&#10;  } \right]_{6nb \times 3}&#10;  \]&#10;\end{itemize}&#10;&#10;\end{document}&#10;"/>
  <p:tag name="FILENAME" val="TP_tmp"/>
  <p:tag name="FORMAT" val="png16m"/>
  <p:tag name="RES" val="1200"/>
  <p:tag name="BLEND" val="0"/>
  <p:tag name="TRANSPARENT" val="0"/>
  <p:tag name="TBUG" val="0"/>
  <p:tag name="ALLOWFS" val="0"/>
  <p:tag name="ORIGWIDTH" val="541"/>
  <p:tag name="PICTUREFILESIZE" val="367188"/>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providecommand{\abs}[1]{\left\lvert#1\right\rvert}&#10;\providecommand{\norm}[1]{\left\lVert#1\right\rVert}&#10;\providecommand{\vect}[1]{\mathbf #1}&#10;&#10;\def\mathbbm#1{\mathbb{#1}}&#10;\def\vect#1{{\mathbf {#1}}}&#10;\def\amatr#1{{#1}}&#10;&#10;\newcommand{\cA}{{\cal A}}&#10;\newcommand{\cone}{{\Upsilon}}&#10;\newcommand{\cD}{{\cal D}}&#10;&#10;\newcommand{\BigPT}{{{\bf D}^T}}&#10;\newcommand{\BigP}{{{\bf D}}}&#10;\newcommand{\ProjT}[1]{\,{{\bf D}}^T_{#1}}&#10;\newcommand{\Proj}[1]{\,{{\bf D}}_{#1}}&#10;\newcommand{\Pn}[1]{\,{{\bf D}}_{#1,{n}}}&#10;\newcommand{\Ptu}[1]{\,{{\bf D}}_{#1,{u}}}&#10;\newcommand{\Ptw}[1]{\,{{\bf D}}_{#1,{w}}}&#10;\newcommand{\PnT}[1]{\,{{\bf D}}^T_{#1,{n}}}&#10;\newcommand{\PtuT}[1]{\,{{\bf D}}^T_{#1,{u}}}&#10;\newcommand{\PtwT}[1]{\,{{\bf D}}^T_{#1,{w}}}&#10;&#10;\newcommand{\CP}[1]{{{\Pi}_{{\cone}_{#1}}}}&#10;&#10;\newcommand{\nVec}[1]{{\bf n}_{#1}}&#10;\newcommand{\uVec}[1]{{\bf u}_{#1}}&#10;\newcommand{\wVec}[1]{{\bf w}_{#1}}&#10;&#10;\newcommand{\hatGN}[1]{{\widehat{\gamma}_{#1,n}}}&#10;\newcommand{\hatGU}[1]{{\widehat{\gamma}_{#1,u}}}&#10;\newcommand{\hatGW}[1]{{\widehat{\gamma}_{#1,w}}}&#10;\newcommand{\hatGB}[1]{{\widehat{\gamma}_{#1,b}}}&#10;&#10;\newcommand{\BigG}{{\bf \gamma}}&#10;\newcommand{\Gt}[1]{{{\bf \gamma}^{T}_{#1}}}&#10;\newcommand{\GN}[1]{{{\gamma}_{#1,n}}}&#10;\newcommand{\GU}[1]{{{\gamma}_{#1,u}}}&#10;\newcommand{\GW}[1]{{{\gamma}_{#1,w}}}&#10;\newcommand{\GB}[1]{{{\gamma}_{#1,b}}}&#10;\newcommand{\GUsq}[1]{{{\gamma}}^2_{#1,u}}&#10;\newcommand{\GWsq}[1]{{{\gamma}}^2_{#1,w}}&#10;\newcommand{\itG}[2]{{{\gamma}^{(#2)}_{#1}}}&#10;&#10;&#10;\usepackage[left=2.0cm,right=2.0cm]{geometry} &#10;\usepackage{color}&#10;\definecolor{MyDarkGreen}{rgb}{0,0.8,0}&#10;\definecolor{MyDarkBlue}{rgb}{0,0.2,0.8}&#10;\definecolor{MyDarkRed}{rgb}{0.8,0.05,0}&#10;&#10;\begin{document}&#10;&#10;&#10;&#10;&#10;\begin{itemize}&#10; \item The resulting problem that we have to deal with now looks like this&#10;&#10;\bigskip&#10;&#10;&#10;\[&#10;\begin{gathered} &#10;\begin{array}{rcl} {\mathbf{\dot q}} &amp; = &amp; {\bf L}({\mathbf{q}}){\bf v} \vspace{0.3cm} \\ &#10;{\mathbf{M}} {\mathbf{\dot v}} &amp; = &amp; {\mathbf{f}}\left( {t, \vect{q}, \vect{v}} \right) + \sum\limits_{i\in\cal{B}} \hatGB{i} \nabla\Psi_i +\sum\limits_{i\in\cA} \left( \hatGN{i}\,{{\bf D}}_{i,{n}} + \hatGU{i} \,{{\bf D}}_{i,{u}} + \hatGW{i} \,{{\bf D}}_{i,{w}} \right) \vspace{0.3cm} \\ &#10;i \in\cal{B} &amp; : &amp; \Psi_i({\bf q},t) = 0 \vspace{0.3cm} \\&#10;i \in\cA&amp; : &amp; 0 \leq \hatGN{i}  \; \perp\; \Phi_{i}({\bf q}) \geq0,  \vspace{0.3cm} \\&#10;\left(\hatGU{i}, \hatGW{i} \right) &amp; = &amp; \mathop{\mbox{argmin}}\limits_{\mu_{i} \hatGN{i} \geq \sqrt{x^2 + y^2}} {\bf v}^T \left( x \,{{\bf D}}_{i,{u}} + y \,{{\bf D}}_{i,{w}} \right)\end{array} &#10;\end{gathered} &#10;\]&#10;\end{itemize}&#10;&#10;\end{document}&#10;"/>
  <p:tag name="FILENAME" val="TP_tmp"/>
  <p:tag name="FORMAT" val="png16m"/>
  <p:tag name="RES" val="1200"/>
  <p:tag name="BLEND" val="0"/>
  <p:tag name="TRANSPARENT" val="0"/>
  <p:tag name="TBUG" val="0"/>
  <p:tag name="ALLOWFS" val="0"/>
  <p:tag name="ORIGWIDTH" val="419"/>
  <p:tag name="PICTUREFILESIZE" val="108705"/>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providecommand{\abs}[1]{\left\lvert#1\right\rvert}&#10;\providecommand{\norm}[1]{\left\lVert#1\right\rVert}&#10;\providecommand{\vect}[1]{\mathbf #1}&#10;&#10;\def\mathbbm#1{\mathbb{#1}}&#10;\def\vect#1{{\mathbf {#1}}}&#10;\def\amatr#1{{#1}}&#10;&#10;\newcommand{\cA}{{\cal A}}&#10;\newcommand{\cone}{{\Upsilon}}&#10;\newcommand{\cD}{{\cal D}}&#10;&#10;\newcommand{\BigPT}{{{\bf D}^T}}&#10;\newcommand{\BigP}{{{\bf D}}}&#10;\newcommand{\ProjT}[1]{\,{{\bf D}}^T_{#1}}&#10;\newcommand{\Proj}[1]{\,{{\bf D}}_{#1}}&#10;\newcommand{\Pn}[1]{\,{{\bf D}}_{#1,{n}}}&#10;\newcommand{\Ptu}[1]{\,{{\bf D}}_{#1,{u}}}&#10;\newcommand{\Ptw}[1]{\,{{\bf D}}_{#1,{w}}}&#10;\newcommand{\PnT}[1]{\,{{\bf D}}^T_{#1,{n}}}&#10;\newcommand{\PtuT}[1]{\,{{\bf D}}^T_{#1,{u}}}&#10;\newcommand{\PtwT}[1]{\,{{\bf D}}^T_{#1,{w}}}&#10;&#10;\newcommand{\CP}[1]{{{\Pi}_{{\cone}_{#1}}}}&#10;&#10;\newcommand{\nVec}[1]{{\bf n}_{#1}}&#10;\newcommand{\uVec}[1]{{\bf u}_{#1}}&#10;\newcommand{\wVec}[1]{{\bf w}_{#1}}&#10;&#10;\newcommand{\hatGN}[1]{{\widehat{\gamma}_{#1,n}}}&#10;\newcommand{\hatGU}[1]{{\widehat{\gamma}_{#1,u}}}&#10;\newcommand{\hatGW}[1]{{\widehat{\gamma}_{#1,w}}}&#10;\newcommand{\hatGB}[1]{{\widehat{\gamma}_{#1,b}}}&#10;&#10;\newcommand{\BigG}{{\bf \gamma}}&#10;\newcommand{\Gt}[1]{{{\bf \gamma}^{T}_{#1}}}&#10;\newcommand{\GN}[1]{{{\gamma}_{#1,n}}}&#10;\newcommand{\GU}[1]{{{\gamma}_{#1,u}}}&#10;\newcommand{\GW}[1]{{{\gamma}_{#1,w}}}&#10;\newcommand{\GB}[1]{{{\gamma}_{#1,b}}}&#10;\newcommand{\GUsq}[1]{{{\gamma}}^2_{#1,u}}&#10;\newcommand{\GWsq}[1]{{{\gamma}}^2_{#1,w}}&#10;\newcommand{\itG}[2]{{{\gamma}^{(#2)}_{#1}}}&#10;&#10;&#10;\usepackage[left=2.0cm,right=2.0cm]{geometry} &#10;\usepackage{color}&#10;\definecolor{MyDarkGreen}{rgb}{0,0.8,0}&#10;\definecolor{MyDarkBlue}{rgb}{0,0.2,0.8}&#10;\definecolor{MyDarkRed}{rgb}{0.8,0.05,0}&#10;&#10;\begin{document}&#10;&#10;&#10;&#10;\begin{itemize}&#10; \item Recall that in our Ford F-150 direction solution, we used the Newton-Euler form of the equations of motion in conjunction with {\color{MyDarkBlue}the level zero constraints (the position constraint equations)}&#10; &#10; \item In the proposed approach to find the time evolution of the multi-body system we'll use instead the level one constraints (velocity level constraints)&#10;&#10; \item Implications:&#10; &#10;\begin{itemize}&#10; \item Since the level zero constraints are not enforced, there will be drift in the solution.  &#10; \item Stabilization terms, that penalize the violation of the level zero constraints, are added to the level one bilateral and unilateral constraints&#10; \item The bilateral and unilateral constraints are massaged into the following (note that a superscript $(l)$ denotes the time step; used to be a subscript, typically $n$, yet $n$ stands for 'normal' now):&#10; \[&#10;\begin{array}{rcl} &#10;i \in\cal{B} &amp;:&amp; \frac{1}{h}\Psi_i({\bf q}^{(l)},t) + \nabla\Psi_i^T {\bf v}^{(l+1)} + \frac{\partial\Psi_i}{\partial t} = 0  \vspace{0.3cm} \\ &#10;i \in\cA &amp;:&amp; 0 \leq \gamma_{i,n} \quad \perp \quad \frac{1}{h}\Phi_{i}({\bf q}^{(l)}) + \,{{\bf D}}^T_{i,{n}} {\bf v}^{(l+1)} \geq 0\;.  &#10;\end{array} &#10; \]&#10;&#10;\begin{itemize}&#10; \item The above reformulation becomes {\color{MyDarkRed}the Second Key Twist (out of three)}&#10; \item There is much to be said here, modifying the expression of the constraints and working with level one constraints are two issues that demand more attention than what we pay here&#10;\end{itemize}&#10; &#10;\end{itemize}&#10;\end{itemize}&#10;&#10;&#10;&#10;&#10;\end{document}&#10;"/>
  <p:tag name="FILENAME" val="TP_tmp"/>
  <p:tag name="FORMAT" val="png16m"/>
  <p:tag name="RES" val="1200"/>
  <p:tag name="BLEND" val="0"/>
  <p:tag name="TRANSPARENT" val="0"/>
  <p:tag name="TBUG" val="0"/>
  <p:tag name="ALLOWFS" val="0"/>
  <p:tag name="ORIGWIDTH" val="484"/>
  <p:tag name="PICTUREFILESIZE" val="285953"/>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providecommand{\abs}[1]{\left\lvert#1\right\rvert}&#10;\providecommand{\norm}[1]{\left\lVert#1\right\rVert}&#10;\providecommand{\vect}[1]{\mathbf #1}&#10;&#10;\def\mathbbm#1{\mathbb{#1}}&#10;\def\vect#1{{\mathbf {#1}}}&#10;\def\amatr#1{{#1}}&#10;&#10;\newcommand{\cA}{{\cal A}}&#10;\newcommand{\cone}{{\Upsilon}}&#10;\newcommand{\cD}{{\cal D}}&#10;&#10;\newcommand{\BigPT}{{{\bf D}^T}}&#10;\newcommand{\BigP}{{{\bf D}}}&#10;\newcommand{\ProjT}[1]{\,{{\bf D}}^T_{#1}}&#10;\newcommand{\Proj}[1]{\,{{\bf D}}_{#1}}&#10;\newcommand{\Pn}[1]{\,{{\bf D}}_{#1,{n}}}&#10;\newcommand{\Ptu}[1]{\,{{\bf D}}_{#1,{u}}}&#10;\newcommand{\Ptw}[1]{\,{{\bf D}}_{#1,{w}}}&#10;\newcommand{\PnT}[1]{\,{{\bf D}}^T_{#1,{n}}}&#10;\newcommand{\PtuT}[1]{\,{{\bf D}}^T_{#1,{u}}}&#10;\newcommand{\PtwT}[1]{\,{{\bf D}}^T_{#1,{w}}}&#10;&#10;\newcommand{\CP}[1]{{{\Pi}_{{\cone}_{#1}}}}&#10;&#10;\newcommand{\nVec}[1]{{\bf n}_{#1}}&#10;\newcommand{\uVec}[1]{{\bf u}_{#1}}&#10;\newcommand{\wVec}[1]{{\bf w}_{#1}}&#10;&#10;\newcommand{\hatGN}[1]{{\widehat{\gamma}_{#1,n}}}&#10;\newcommand{\hatGU}[1]{{\widehat{\gamma}_{#1,u}}}&#10;\newcommand{\hatGW}[1]{{\widehat{\gamma}_{#1,w}}}&#10;\newcommand{\hatGB}[1]{{\widehat{\gamma}_{#1,b}}}&#10;&#10;\newcommand{\BigG}{{\bf \gamma}}&#10;\newcommand{\Gt}[1]{{{\bf \gamma}^{T}_{#1}}}&#10;\newcommand{\GN}[1]{{{\gamma}_{#1,n}}}&#10;\newcommand{\GU}[1]{{{\gamma}_{#1,u}}}&#10;\newcommand{\GW}[1]{{{\gamma}_{#1,w}}}&#10;\newcommand{\GB}[1]{{{\gamma}_{#1,b}}}&#10;\newcommand{\GUsq}[1]{{{\gamma}}^2_{#1,u}}&#10;\newcommand{\GWsq}[1]{{{\gamma}}^2_{#1,w}}&#10;\newcommand{\itG}[2]{{{\gamma}^{(#2)}_{#1}}}&#10;&#10;&#10;\usepackage[left=2.0cm,right=2.0cm]{geometry} &#10;\usepackage{color}&#10;\definecolor{MyDarkGreen}{rgb}{0,0.8,0}&#10;\definecolor{MyDarkBlue}{rgb}{0,0.2,0.8}&#10;\definecolor{MyDarkRed}{rgb}{0.8,0.05,0}&#10;&#10;\begin{document}&#10;&#10;&#10;&#10;\begin{itemize}&#10; \item The discretized equations look like this:&#10;\[&#10;\begin{array}{rcl} &#10;{\bf M}({\bf v}^{(l+1)}-{\bf v}^{(l)}) &amp; = &amp; h {\bf f}(t^{(l)},{\bf q}^{(l)},{\bf v}^{(l)}) + \sum\limits_{i\in\cal{B}} \GB{i} \nabla\Psi_i + \sum_{i \in\cA} \left( \GN{i}\,{{\bf D}}_{i,{n}} + \GU{i} \,{{\bf D}}_{i,{u}} + \GW{i} \,{{\bf D}}_{i,{w}} \right)  \vspace{0.4cm} \\ &#10;i \in\cal{B} &amp;:&amp; \frac{1}{h}\Psi_i({\bf q}^{(l)},t) + \nabla\Psi_i^T {\bf v}^{(l+1)} + \frac{\partial\Psi_i}{\partial t} = 0  \vspace{0.4cm} \\ &#10;i \in\cA &amp;:&amp; 0 \leq \gamma_{i,n} \perp \frac{1}{h}\Phi_{i}({\bf q}^{(l)}) + \,{{\bf D}}^T_{i,{n}} {\bf v}^{(l+1)} \geq 0 \vspace{0.4cm} \\ &#10;\left(\GU{i}, \GW{i} \right) &amp; = &amp; \mathop{\mbox{argmin}}\limits_{\mu_{i} \GN{i} \geq\sqrt{x^2 + y^2}} \;\; {\bf v}^T \left( x \,{{\bf D}}_{i,{u}} + y \,{{\bf D}}_{i,{w}} \right) \vspace{0.4cm} \\ &#10;{\bf q}^{(l+1)} &amp; = &amp; {\bf q}^{(l)} + h {\bf L} ({\bf q}^{(l)}) {\bf v}^{(l+1)}.  &#10;\end{array} &#10;\]&#10; &#10; \item The first four of the equations above together combine for an optimization problem with equilibrium constraints&#10; &#10; \item Why an optimization problem?  &#10;\begin{itemize}&#10; \item Because the way the Coulomb friction model is posed&#10;\end{itemize}&#10; &#10; \item What type of optimization problem?  &#10;\begin{itemize}&#10; \item This represents a nonlinear optimization problem&#10; \item Can be linearized if the friction cone is discretized and represented as a multifaceted pyramid (bad idea: problem size increases, anisotropy creeps in) &#10;\end{itemize}&#10; &#10; \item What are the 'equilibrium constraints' ?&#10;&#10;\begin{itemize}&#10; \item Your typical optimization problem might display algebraic equality or inequality constraints&#10; \item Above, we are solving an optimization problem for which the constraints represent the discretization of a set of differential equations&#10;\end{itemize}&#10;&#10;\end{itemize}&#10;&#10;&#10;&#10;&#10;\end{document}&#10;"/>
  <p:tag name="FILENAME" val="TP_tmp"/>
  <p:tag name="FORMAT" val="png16m"/>
  <p:tag name="RES" val="1200"/>
  <p:tag name="BLEND" val="0"/>
  <p:tag name="TRANSPARENT" val="0"/>
  <p:tag name="TBUG" val="0"/>
  <p:tag name="ALLOWFS" val="0"/>
  <p:tag name="ORIGWIDTH" val="484"/>
  <p:tag name="PICTUREFILESIZE" val="335455"/>
</p:tagLst>
</file>

<file path=ppt/tags/tag9.xml><?xml version="1.0" encoding="utf-8"?>
<p:tagLst xmlns:a="http://schemas.openxmlformats.org/drawingml/2006/main" xmlns:r="http://schemas.openxmlformats.org/officeDocument/2006/relationships" xmlns:p="http://schemas.openxmlformats.org/presentationml/2006/main">
  <p:tag name="TEXPOINT" val="template"/>
  <p:tag name="SOURCE" val="TPT1  equation {\bf z} \ge 0  template TPT1  env TPENV1  fore 0  back 16777215  eqnno 1"/>
  <p:tag name="FILENAME" val="TP_tmp"/>
  <p:tag name="ORIGWIDTH" val="23"/>
  <p:tag name="PICTUREFILESIZE" val="1670"/>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114905</TotalTime>
  <Words>1011</Words>
  <Application>Microsoft Office PowerPoint</Application>
  <PresentationFormat>On-screen Show (4:3)</PresentationFormat>
  <Paragraphs>199</Paragraphs>
  <Slides>28</Slides>
  <Notes>20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42" baseType="lpstr">
      <vt:lpstr>Arial</vt:lpstr>
      <vt:lpstr>Wingdings</vt:lpstr>
      <vt:lpstr>Tahoma</vt:lpstr>
      <vt:lpstr>CMSY10ORIG</vt:lpstr>
      <vt:lpstr>CMR10</vt:lpstr>
      <vt:lpstr>CMBX10</vt:lpstr>
      <vt:lpstr>CMR7</vt:lpstr>
      <vt:lpstr>CMMI10</vt:lpstr>
      <vt:lpstr>CMSY7</vt:lpstr>
      <vt:lpstr>cmsy10</vt:lpstr>
      <vt:lpstr>Times New Roman</vt:lpstr>
      <vt:lpstr>ＭＳ Ｐゴシック</vt:lpstr>
      <vt:lpstr>Network</vt:lpstr>
      <vt:lpstr>Microsoft Office Visio Drawing</vt:lpstr>
      <vt:lpstr>ME751  Advanced Computational Multibody Dynamics</vt:lpstr>
      <vt:lpstr>Before we get started…</vt:lpstr>
      <vt:lpstr>The DVI Problem:  The EOM, in Fine Granularity Form</vt:lpstr>
      <vt:lpstr>Notation Conventions [1/2]</vt:lpstr>
      <vt:lpstr>Slide 5</vt:lpstr>
      <vt:lpstr>The Problem Setup</vt:lpstr>
      <vt:lpstr>The Discretization Process</vt:lpstr>
      <vt:lpstr>The Discretization Process</vt:lpstr>
      <vt:lpstr>Slide 9</vt:lpstr>
      <vt:lpstr>[Short Detour, four slide review of LCP] Linear Complementarity Problem (LCP)</vt:lpstr>
      <vt:lpstr> Example, Problem Leading to LCP</vt:lpstr>
      <vt:lpstr>[LCP] Example 1</vt:lpstr>
      <vt:lpstr>[LCP] Example 2</vt:lpstr>
      <vt:lpstr>The NCP ! CCP Metamorphosis</vt:lpstr>
      <vt:lpstr>The Cone Complementarity Problem</vt:lpstr>
      <vt:lpstr>Cone Complementarity Problem (CCP)</vt:lpstr>
      <vt:lpstr>Slide 17</vt:lpstr>
      <vt:lpstr>Problem Solved At Each Time Step </vt:lpstr>
      <vt:lpstr>Implementation of Method</vt:lpstr>
      <vt:lpstr>Outer Loop (Time-Stepping)</vt:lpstr>
      <vt:lpstr>Inner Loop (CCP Algorithm)</vt:lpstr>
      <vt:lpstr>Parallelism, Opportunities</vt:lpstr>
      <vt:lpstr>General Comments, DEM and DVI</vt:lpstr>
      <vt:lpstr>Reference, DVI Literature</vt:lpstr>
      <vt:lpstr>ME751 Putting Things in Perspective</vt:lpstr>
      <vt:lpstr>ME751 – What did we learn? [1/2]</vt:lpstr>
      <vt:lpstr>ME751 – What did we learn? [2/2]</vt:lpstr>
      <vt:lpstr>ME751: Things overlooked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negrut</dc:creator>
  <cp:lastModifiedBy>negrut</cp:lastModifiedBy>
  <cp:revision>1598</cp:revision>
  <cp:lastPrinted>1601-01-01T00:00:00Z</cp:lastPrinted>
  <dcterms:created xsi:type="dcterms:W3CDTF">1601-01-01T00:00:00Z</dcterms:created>
  <dcterms:modified xsi:type="dcterms:W3CDTF">2010-04-20T19:18:03Z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