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455" r:id="rId2"/>
    <p:sldId id="4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70" r:id="rId16"/>
    <p:sldId id="471" r:id="rId17"/>
    <p:sldId id="472" r:id="rId18"/>
    <p:sldId id="473" r:id="rId19"/>
    <p:sldId id="474" r:id="rId20"/>
  </p:sldIdLst>
  <p:sldSz cx="9144000" cy="6858000" type="screen4x3"/>
  <p:notesSz cx="7010400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Negrut" initials="D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808080"/>
    <a:srgbClr val="FF6600"/>
    <a:srgbClr val="0099CC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37" autoAdjust="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B1F2A13-956C-4708-A61E-CBABBBEF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4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F8D30C5E-2BE9-4CAC-AABA-34653A95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C0FC1-6943-41D6-8A73-D56BC9C260E4}" type="slidenum">
              <a:rPr lang="en-US"/>
              <a:pPr/>
              <a:t>1</a:t>
            </a:fld>
            <a:endParaRPr lang="en-US"/>
          </a:p>
        </p:txBody>
      </p:sp>
      <p:sp>
        <p:nvSpPr>
          <p:cNvPr id="72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2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0B5BE-DB0A-4091-B5F2-8E355A6CF4F9}" type="slidenum">
              <a:rPr lang="en-US"/>
              <a:pPr/>
              <a:t>10</a:t>
            </a:fld>
            <a:endParaRPr lang="en-US"/>
          </a:p>
        </p:txBody>
      </p:sp>
      <p:sp>
        <p:nvSpPr>
          <p:cNvPr id="73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3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433D6-258B-42D8-816F-62ACFBDF9583}" type="slidenum">
              <a:rPr lang="en-US"/>
              <a:pPr/>
              <a:t>11</a:t>
            </a:fld>
            <a:endParaRPr lang="en-US"/>
          </a:p>
        </p:txBody>
      </p:sp>
      <p:sp>
        <p:nvSpPr>
          <p:cNvPr id="73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3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56A4C-E133-4CFC-9FD8-72B2D30636CD}" type="slidenum">
              <a:rPr lang="en-US"/>
              <a:pPr/>
              <a:t>12</a:t>
            </a:fld>
            <a:endParaRPr lang="en-US"/>
          </a:p>
        </p:txBody>
      </p:sp>
      <p:sp>
        <p:nvSpPr>
          <p:cNvPr id="73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3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8262D-6E09-4A23-98AC-9B6992E4AF78}" type="slidenum">
              <a:rPr lang="en-US"/>
              <a:pPr/>
              <a:t>13</a:t>
            </a:fld>
            <a:endParaRPr lang="en-US"/>
          </a:p>
        </p:txBody>
      </p:sp>
      <p:sp>
        <p:nvSpPr>
          <p:cNvPr id="73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3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0184F-7874-43F9-AB9D-2C20C441B6AA}" type="slidenum">
              <a:rPr lang="en-US"/>
              <a:pPr/>
              <a:t>14</a:t>
            </a:fld>
            <a:endParaRPr lang="en-US"/>
          </a:p>
        </p:txBody>
      </p:sp>
      <p:sp>
        <p:nvSpPr>
          <p:cNvPr id="73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3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45053-D3B0-4495-979B-39211CCE2970}" type="slidenum">
              <a:rPr lang="en-US"/>
              <a:pPr/>
              <a:t>15</a:t>
            </a:fld>
            <a:endParaRPr lang="en-US"/>
          </a:p>
        </p:txBody>
      </p:sp>
      <p:sp>
        <p:nvSpPr>
          <p:cNvPr id="73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3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BD24-2599-4659-ABBB-CDA9FC289E3A}" type="slidenum">
              <a:rPr lang="en-US"/>
              <a:pPr/>
              <a:t>16</a:t>
            </a:fld>
            <a:endParaRPr lang="en-US"/>
          </a:p>
        </p:txBody>
      </p:sp>
      <p:sp>
        <p:nvSpPr>
          <p:cNvPr id="73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3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DD9801-120A-432E-B098-F0175A516885}" type="slidenum">
              <a:rPr lang="en-US"/>
              <a:pPr/>
              <a:t>17</a:t>
            </a:fld>
            <a:endParaRPr lang="en-US"/>
          </a:p>
        </p:txBody>
      </p:sp>
      <p:sp>
        <p:nvSpPr>
          <p:cNvPr id="74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4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502F34-B21D-47E8-8AFD-EA8A68E0D467}" type="slidenum">
              <a:rPr lang="en-US"/>
              <a:pPr/>
              <a:t>18</a:t>
            </a:fld>
            <a:endParaRPr lang="en-US"/>
          </a:p>
        </p:txBody>
      </p:sp>
      <p:sp>
        <p:nvSpPr>
          <p:cNvPr id="74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4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CDCBA-8A15-4598-BFFF-898D53BCC4C1}" type="slidenum">
              <a:rPr lang="en-US"/>
              <a:pPr/>
              <a:t>19</a:t>
            </a:fld>
            <a:endParaRPr lang="en-US"/>
          </a:p>
        </p:txBody>
      </p:sp>
      <p:sp>
        <p:nvSpPr>
          <p:cNvPr id="74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4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388BE-4BA9-4C61-B215-A879E1435AA4}" type="slidenum">
              <a:rPr lang="en-US"/>
              <a:pPr/>
              <a:t>2</a:t>
            </a:fld>
            <a:endParaRPr lang="en-US"/>
          </a:p>
        </p:txBody>
      </p:sp>
      <p:sp>
        <p:nvSpPr>
          <p:cNvPr id="72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2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498FE-326B-478E-B736-F67E9ABFC1D6}" type="slidenum">
              <a:rPr lang="en-US"/>
              <a:pPr/>
              <a:t>3</a:t>
            </a:fld>
            <a:endParaRPr lang="en-US"/>
          </a:p>
        </p:txBody>
      </p:sp>
      <p:sp>
        <p:nvSpPr>
          <p:cNvPr id="72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2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769EB-72B0-4148-BDE7-295AA07C20B9}" type="slidenum">
              <a:rPr lang="en-US"/>
              <a:pPr/>
              <a:t>4</a:t>
            </a:fld>
            <a:endParaRPr lang="en-US"/>
          </a:p>
        </p:txBody>
      </p:sp>
      <p:sp>
        <p:nvSpPr>
          <p:cNvPr id="72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2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BBA417-477D-4211-9384-61E16F14AA27}" type="slidenum">
              <a:rPr lang="en-US"/>
              <a:pPr/>
              <a:t>5</a:t>
            </a:fld>
            <a:endParaRPr lang="en-US"/>
          </a:p>
        </p:txBody>
      </p:sp>
      <p:sp>
        <p:nvSpPr>
          <p:cNvPr id="72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2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883699-A16E-4741-A132-703059DC06D9}" type="slidenum">
              <a:rPr lang="en-US"/>
              <a:pPr/>
              <a:t>6</a:t>
            </a:fld>
            <a:endParaRPr lang="en-US"/>
          </a:p>
        </p:txBody>
      </p:sp>
      <p:sp>
        <p:nvSpPr>
          <p:cNvPr id="72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2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822D1-B9E7-42EF-A684-3B7B2A552A6B}" type="slidenum">
              <a:rPr lang="en-US"/>
              <a:pPr/>
              <a:t>7</a:t>
            </a:fld>
            <a:endParaRPr lang="en-US"/>
          </a:p>
        </p:txBody>
      </p:sp>
      <p:sp>
        <p:nvSpPr>
          <p:cNvPr id="72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2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0AB3C-657F-4B60-B08F-D1C0DF9A4D51}" type="slidenum">
              <a:rPr lang="en-US"/>
              <a:pPr/>
              <a:t>8</a:t>
            </a:fld>
            <a:endParaRPr lang="en-US"/>
          </a:p>
        </p:txBody>
      </p:sp>
      <p:sp>
        <p:nvSpPr>
          <p:cNvPr id="72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2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04A495-0199-4FD3-AAB7-888370DE4462}" type="slidenum">
              <a:rPr lang="en-US"/>
              <a:pPr/>
              <a:t>9</a:t>
            </a:fld>
            <a:endParaRPr lang="en-US"/>
          </a:p>
        </p:txBody>
      </p:sp>
      <p:sp>
        <p:nvSpPr>
          <p:cNvPr id="73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8200" cy="3486150"/>
          </a:xfrm>
          <a:ln/>
        </p:spPr>
      </p:sp>
      <p:sp>
        <p:nvSpPr>
          <p:cNvPr id="73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F066ED-7F34-4D27-A5D5-9DCBC7EA8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0E62-4760-4BEA-8726-2AF571E59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DBE25-3DBC-4D25-8D15-E214A2FB8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A6C93-19F7-4558-AA45-0CFB316011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E52FC-A2BF-46C6-811F-6DA475FD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1D11-DD09-4A2E-B623-7C27C5DF2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AFDB-E8A0-402B-92D5-FF4BD3473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51BE-FBCC-4AE0-827F-C8A4A715D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6053D-1E15-4C7F-B6D0-1C30009F8A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4DC7-54CC-475B-926C-DB2DC5499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2080C-D431-4E49-A090-1AD1578CE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4252-B4F9-4789-A660-8AEA4B86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43940AB-5EFD-498A-916F-AC3E230DE3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6.xml"/><Relationship Id="rId7" Type="http://schemas.openxmlformats.org/officeDocument/2006/relationships/image" Target="../media/image1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0.xml"/><Relationship Id="rId7" Type="http://schemas.openxmlformats.org/officeDocument/2006/relationships/image" Target="../media/image2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0.xml"/><Relationship Id="rId7" Type="http://schemas.openxmlformats.org/officeDocument/2006/relationships/oleObject" Target="../embeddings/oleObject4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11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7793038" cy="762000"/>
          </a:xfrm>
        </p:spPr>
        <p:txBody>
          <a:bodyPr/>
          <a:lstStyle/>
          <a:p>
            <a:pPr algn="ctr" eaLnBrk="1" hangingPunct="1"/>
            <a:r>
              <a:rPr lang="en-US" smtClean="0"/>
              <a:t>Solving a Nonlinear System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The most important numerical algorithm to understand in Kinematics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Relied upon heavily by ADAMS, used almost in </a:t>
            </a:r>
            <a:r>
              <a:rPr lang="en-US" sz="2600" u="sng" smtClean="0"/>
              <a:t>all</a:t>
            </a:r>
            <a:r>
              <a:rPr lang="en-US" sz="2600" smtClean="0"/>
              <a:t> analysis modes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Kinematics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Dynamics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Equilibrium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How does one go about finding the solution?</a:t>
            </a:r>
          </a:p>
        </p:txBody>
      </p:sp>
      <p:pic>
        <p:nvPicPr>
          <p:cNvPr id="2621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788" y="5807075"/>
            <a:ext cx="1920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214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5638800"/>
            <a:ext cx="33401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543800" cy="884238"/>
          </a:xfrm>
        </p:spPr>
        <p:txBody>
          <a:bodyPr/>
          <a:lstStyle/>
          <a:p>
            <a:pPr eaLnBrk="1" hangingPunct="1"/>
            <a:r>
              <a:rPr lang="en-US" smtClean="0"/>
              <a:t>Putting things in perspective…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8382000" cy="4411662"/>
          </a:xfrm>
        </p:spPr>
        <p:txBody>
          <a:bodyPr/>
          <a:lstStyle/>
          <a:p>
            <a:pPr eaLnBrk="1" hangingPunct="1"/>
            <a:r>
              <a:rPr lang="en-US" sz="2600" smtClean="0"/>
              <a:t>Newton algorithm for nonlinear systems requires:</a:t>
            </a:r>
          </a:p>
          <a:p>
            <a:pPr lvl="1" eaLnBrk="1" hangingPunct="1"/>
            <a:r>
              <a:rPr lang="en-US" sz="2200" smtClean="0"/>
              <a:t>A starting point </a:t>
            </a:r>
            <a:r>
              <a:rPr lang="en-US" sz="2200" b="1" smtClean="0"/>
              <a:t>q</a:t>
            </a:r>
            <a:r>
              <a:rPr lang="en-US" sz="2200" baseline="30000" smtClean="0"/>
              <a:t>(0)</a:t>
            </a:r>
            <a:r>
              <a:rPr lang="en-US" sz="2200" smtClean="0"/>
              <a:t> from where the solution starts being searched for</a:t>
            </a:r>
          </a:p>
          <a:p>
            <a:pPr lvl="1" eaLnBrk="1" hangingPunct="1"/>
            <a:r>
              <a:rPr lang="en-US" sz="2200" smtClean="0"/>
              <a:t>An iterative process in which the approximation of the solution is gradually improved:</a:t>
            </a:r>
          </a:p>
        </p:txBody>
      </p:sp>
      <p:pic>
        <p:nvPicPr>
          <p:cNvPr id="268293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6096000"/>
            <a:ext cx="7620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8294" name="Picture 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38400" y="3860800"/>
            <a:ext cx="40386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8295" name="Picture 7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438400" y="4622800"/>
            <a:ext cx="40386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8296" name="Picture 8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8400" y="5384800"/>
            <a:ext cx="40386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579438"/>
          </a:xfrm>
        </p:spPr>
        <p:txBody>
          <a:bodyPr/>
          <a:lstStyle/>
          <a:p>
            <a:pPr eaLnBrk="1" hangingPunct="1"/>
            <a:r>
              <a:rPr lang="en-US" sz="2700" smtClean="0"/>
              <a:t>Example: Position Analysis of Mechanism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85863"/>
            <a:ext cx="7772400" cy="871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Problem 3.5.6, modeled with reduced set of generalized coordinates (see posted solution)</a:t>
            </a:r>
          </a:p>
        </p:txBody>
      </p:sp>
      <p:pic>
        <p:nvPicPr>
          <p:cNvPr id="2693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2362200"/>
            <a:ext cx="3657600" cy="2479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9318" name="Picture 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2362200"/>
            <a:ext cx="4470400" cy="939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9319" name="Picture 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30400" y="6172200"/>
            <a:ext cx="45466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2362200" y="5486400"/>
            <a:ext cx="3733800" cy="457200"/>
          </a:xfrm>
          <a:prstGeom prst="rect">
            <a:avLst/>
          </a:prstGeom>
          <a:solidFill>
            <a:srgbClr val="3366FF">
              <a:alpha val="43137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200"/>
              <a:t>Iterations carried out like:</a:t>
            </a:r>
          </a:p>
        </p:txBody>
      </p:sp>
      <p:pic>
        <p:nvPicPr>
          <p:cNvPr id="269321" name="Picture 9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67200" y="3657600"/>
            <a:ext cx="3937000" cy="939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762000"/>
            <a:ext cx="4191000" cy="5903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% Problem 3.5.6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% Solves the nonlinear system associated with Position Analysis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% Numerical solution found using Newton's method.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0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% get a starting point, that is, an initial 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q = [0.2 ; 0.2 ; pi/4]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0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time = 0;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% start improving the 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%%%%%%%%%%%%%%%%%%%%%%%%%%%%%%% 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disp('</a:t>
            </a:r>
            <a:r>
              <a:rPr lang="en-US" sz="1000">
                <a:solidFill>
                  <a:srgbClr val="FF0000"/>
                </a:solidFill>
              </a:rPr>
              <a:t>Iteration 1</a:t>
            </a:r>
            <a:r>
              <a:rPr lang="en-US" sz="1000"/>
              <a:t>');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dummy1 = q(1) - 0.6 + 0.25*sin(q(3));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dummy2 = q(2) - 0.25*cos(q(3));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dummy3 = q(1)*q(1) + q(2)*q(2) - (time/10+0.4)*(time/10+0.4);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residual = [ dummy1 ; dummy2 ; dummy3 ];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jacobian = [1  0  0.25*cos(q(3)) ; 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    0  1 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    2*q(1)  2*q(2)  0];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q = q - correction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%%%%%%%%%%%%%%%%%%%%%%%%%%%%%%%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disp('</a:t>
            </a:r>
            <a:r>
              <a:rPr lang="en-US" sz="1000">
                <a:solidFill>
                  <a:srgbClr val="FF0000"/>
                </a:solidFill>
              </a:rPr>
              <a:t>Iteration 2</a:t>
            </a:r>
            <a:r>
              <a:rPr lang="en-US" sz="1000"/>
              <a:t>');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dummy1 = q(1) - 0.6 + 0.25*sin(q(3));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dummy2 = q(2) - 0.25*cos(q(3));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dummy3 = q(1)*q(1) + q(2)*q(2) - (time/10+0.4)*(time/10+0.4);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residual = [ dummy1 ; dummy2 ; dummy3 ];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jacobian = [1  0  0.25*cos(q(3)) ; 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    0  1 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    2*q(1)  2*q(2)  0];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q = q – correction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%%%%%%%%%%%%%%%%%%%%%%%%%%%%%%%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5105400" y="801688"/>
            <a:ext cx="3810000" cy="590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disp('</a:t>
            </a:r>
            <a:r>
              <a:rPr lang="en-US" sz="1000">
                <a:solidFill>
                  <a:srgbClr val="FF0000"/>
                </a:solidFill>
              </a:rPr>
              <a:t>Iteration 3</a:t>
            </a:r>
            <a:r>
              <a:rPr lang="en-US" sz="1000"/>
              <a:t>');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dummy1 = q(1) - 0.6 + 0.25*sin(q(3));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dummy2 = q(2) - 0.25*cos(q(3));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dummy3 = q(1)*q(1) + q(2)*q(2) - (time/10+0.4)*(time/10+0.4);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residual = [ dummy1 ; dummy2 ; dummy3 ];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jacobian = [1  0  0.25*cos(q(3)) ; 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    0  1 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    2*q(1)  2*q(2)  0];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q = q - correction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%%%%%%%%%%%%%%%%%%%%%%%%%%%%%%%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disp('</a:t>
            </a:r>
            <a:r>
              <a:rPr lang="en-US" sz="1000">
                <a:solidFill>
                  <a:srgbClr val="FF0000"/>
                </a:solidFill>
              </a:rPr>
              <a:t>Iteration 4</a:t>
            </a:r>
            <a:r>
              <a:rPr lang="en-US" sz="1000"/>
              <a:t>');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dummy1 = q(1) - 0.6 + 0.25*sin(q(3));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dummy2 = q(2) - 0.25*cos(q(3));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dummy3 = q(1)*q(1) + q(2)*q(2) - (time/10+0.4)*(time/10+0.4);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residual = [ dummy1 ; dummy2 ; dummy3 ];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jacobian = [1  0  0.25*cos(q(3)) ; 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    0  1 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    2*q(1)  2*q(2)  0];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q = q - correction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%%%%%%%%%%%%%%%%%%%%%%%%%%%%%%%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disp('</a:t>
            </a:r>
            <a:r>
              <a:rPr lang="en-US" sz="1000">
                <a:solidFill>
                  <a:srgbClr val="FF0000"/>
                </a:solidFill>
              </a:rPr>
              <a:t>Iteration 5</a:t>
            </a:r>
            <a:r>
              <a:rPr lang="en-US" sz="1000"/>
              <a:t>');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dummy1 = q(1) - 0.6 + 0.25*sin(q(3));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dummy2 = q(2) - 0.25*cos(q(3));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dummy3 = q(1)*q(1) + q(2)*q(2) - (time/10+0.4)*(time/10+0.4);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residual = [ dummy1 ; dummy2 ; dummy3 ];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jacobian = [1  0  0.25*cos(q(3)) ; 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    0  1 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    2*q(1)  2*q(2)  0];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000"/>
              <a:t>q = q - correction</a:t>
            </a: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543800" cy="503238"/>
          </a:xfrm>
          <a:noFill/>
        </p:spPr>
        <p:txBody>
          <a:bodyPr/>
          <a:lstStyle/>
          <a:p>
            <a:pPr eaLnBrk="1" hangingPunct="1"/>
            <a:r>
              <a:rPr lang="en-US" sz="2200" smtClean="0"/>
              <a:t>Dumb approach, which nonetheless works…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47738"/>
          </a:xfrm>
        </p:spPr>
        <p:txBody>
          <a:bodyPr/>
          <a:lstStyle/>
          <a:p>
            <a:pPr eaLnBrk="1" hangingPunct="1"/>
            <a:r>
              <a:rPr lang="en-US" sz="2600" smtClean="0"/>
              <a:t>Output of the code shows how the position configuration at time t=0 is gradually improved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752600" y="2935288"/>
            <a:ext cx="4724400" cy="2017712"/>
          </a:xfrm>
          <a:prstGeom prst="rect">
            <a:avLst/>
          </a:prstGeom>
          <a:solidFill>
            <a:schemeClr val="accent1">
              <a:alpha val="1098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fr-FR"/>
              <a:t>Initial guess: q =    0.2000    0.2000    0.7854</a:t>
            </a:r>
          </a:p>
          <a:p>
            <a:pPr algn="r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fr-FR"/>
              <a:t>Iteration 1:   q =    0.4232    0.1768    0.7854</a:t>
            </a:r>
          </a:p>
          <a:p>
            <a:pPr algn="r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fr-FR"/>
              <a:t>Iteration 2:   q =    0.3812    0.1348    1.0228</a:t>
            </a:r>
          </a:p>
          <a:p>
            <a:pPr algn="r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fr-FR"/>
              <a:t>Iteration 3:   q =    0.3813    0.1216    1.0635</a:t>
            </a:r>
          </a:p>
          <a:p>
            <a:pPr algn="r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fr-FR"/>
              <a:t>Iteration 4:   q =    0.3813    0.1210    1.0654</a:t>
            </a:r>
          </a:p>
          <a:p>
            <a:pPr algn="r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fr-FR"/>
              <a:t>Iteration 5:   q =    0.3813    0.1210    1.0654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579438"/>
          </a:xfrm>
          <a:noFill/>
        </p:spPr>
        <p:txBody>
          <a:bodyPr/>
          <a:lstStyle/>
          <a:p>
            <a:pPr eaLnBrk="1" hangingPunct="1"/>
            <a:r>
              <a:rPr lang="en-US" sz="2700" smtClean="0"/>
              <a:t>Example: Position Analysis of Mechanism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381000" y="5410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/>
              <a:t>After 4 iterations it doesn’t make sense to keep iterating, the solution is already very good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609600" y="777875"/>
            <a:ext cx="5334000" cy="5927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% Problem 3.5.6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% Solves the nonlinear system associated with Position Analysis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% Numerical solution found using Newton's method.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4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4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% get a starting point, that is, an initial 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q = [0.2 ; 0.2 ; pi/4]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4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time = 0;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% start improving the 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for i = 1:6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crnt_iteration = strcat('Iteration ', int2str(i));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disp(crnt_iteration);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dummy1 = q(1) - 0.6 + 0.25*sin(q(3));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dummy2 = q(2) - 0.25*cos(q(3));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dummy3 = q(1)*q(1) + q(2)*q(2) - (time/10+0.4)*(time/10+0.4);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residual = [ dummy1 ; dummy2 ; dummy3 ];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jacobian = [1  0  0.25*cos(q(3)) 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    0  1 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    2*q(1)  2*q(2)  0];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    q = q - correction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end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543800" cy="503238"/>
          </a:xfrm>
          <a:noFill/>
        </p:spPr>
        <p:txBody>
          <a:bodyPr/>
          <a:lstStyle/>
          <a:p>
            <a:pPr eaLnBrk="1" hangingPunct="1"/>
            <a:r>
              <a:rPr lang="en-US" sz="2200" smtClean="0"/>
              <a:t>Better way to implement Position Analysis…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6019800" y="2590800"/>
            <a:ext cx="2819400" cy="1581150"/>
          </a:xfrm>
          <a:prstGeom prst="rect">
            <a:avLst/>
          </a:prstGeom>
          <a:solidFill>
            <a:schemeClr val="accent2">
              <a:alpha val="27843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This way is better since you introduced an iteration loop and go through six iterations before you stop.  Compared to previous solution it saves a lot of coding effort and makes it more clear and compact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685800" y="592138"/>
            <a:ext cx="5410200" cy="6189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Problem 3.5.6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Solves the nonlinear system associated with Position Analysis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Numerical solution found using Newton's method.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get a starting point, that is, an initial 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q = [0.2 ; 0.2 ; pi/4]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time = 0;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start improving the 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normCorrection = 1.0;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tolerance = 1.E-8;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iterationCounter = 0;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while normCorrection&gt;tolerance,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iterationCounter = iterationCounter + 1;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crnt_iteration = strcat('Iteration ', int2str(iterationCounter));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disp(crnt_iteration);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dummy1 = q(1) - 0.6 + 0.25*sin(q(3));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dummy2 = q(2) - 0.25*cos(q(3));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dummy3 = q(1)*q(1) + q(2)*q(2) - (time/10+0.4)*(time/10+0.4);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residual = [ dummy1 ; dummy2 ; dummy3 ];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jacobian = [1  0  0.25*cos(q(3)) 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    0  1 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    2*q(1)  2*q(2)  0];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q = q - correction;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normCorrection = norm(correction);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end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disp('Here is the value of q:'), q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543800" cy="503238"/>
          </a:xfrm>
          <a:noFill/>
        </p:spPr>
        <p:txBody>
          <a:bodyPr/>
          <a:lstStyle/>
          <a:p>
            <a:pPr eaLnBrk="1" hangingPunct="1"/>
            <a:r>
              <a:rPr lang="en-US" sz="2000" smtClean="0"/>
              <a:t>Even better way to implement Position Analysis…</a:t>
            </a: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5715000" y="2590800"/>
            <a:ext cx="2819400" cy="942975"/>
          </a:xfrm>
          <a:prstGeom prst="rect">
            <a:avLst/>
          </a:prstGeom>
          <a:solidFill>
            <a:schemeClr val="accent2">
              <a:alpha val="27843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This way is even better since you keep iterating until the norm of the correction becomes very small…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 descr="arrowRedD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390784">
            <a:off x="2870200" y="3679825"/>
            <a:ext cx="2286000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4435" name="Picture 3" descr="arrowRedD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617">
            <a:off x="2209800" y="2057400"/>
            <a:ext cx="2565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152400" y="1493838"/>
            <a:ext cx="4419600" cy="46688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Problem 3.5.6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Solves nonlinear system associated with Position Analysis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Numerical solution found using Newton's method.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get a starting point, that is, an initial 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q = [0.2 ; 0.2 ; pi/4]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time = 0;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start improving the 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normCorrection = 1.0;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tolerance = 1.E-8;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iterationCounter = 1;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while normCorrection&gt;tolerance,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residual = getPhi(q, time);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jacobian = getJacobian(q);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q = q - correction;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normCorrection = norm(correction);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iterationCounter = iterationCounter + 1;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end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disp('Here is the value of q:'), q</a:t>
            </a: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4953000" y="685800"/>
            <a:ext cx="4038600" cy="2027238"/>
          </a:xfrm>
          <a:prstGeom prst="rect">
            <a:avLst/>
          </a:prstGeom>
          <a:solidFill>
            <a:schemeClr val="accent1">
              <a:alpha val="5098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function phi = getPhi(q, t)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computes the violation in constraints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Input : current position q, and current time t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Output: returns constraint violations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dummy1 = q(1) - 0.6 + 0.25*sin(q(3));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dummy2 = q(2) - 0.25*cos(q(3));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dummy3 = q(1)*q(1) + q(2)*q(2) - (t/10+0.4)*(t/10+0.4);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phi = [ dummy1 ; dummy2 ; dummy3 ];</a:t>
            </a: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5715000" y="3886200"/>
            <a:ext cx="3276600" cy="1808163"/>
          </a:xfrm>
          <a:prstGeom prst="rect">
            <a:avLst/>
          </a:prstGeom>
          <a:solidFill>
            <a:schemeClr val="accent1">
              <a:alpha val="5098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function jacobian = getJacobian(q)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computes the Jacobian of the  constraints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Input : current position q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Output: Jacobian matrix J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jacobian = [   1  0  0.25*cos(q(3)) 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0  1 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2*q(1)  2*q(2)  0    ];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010400" cy="884238"/>
          </a:xfrm>
        </p:spPr>
        <p:txBody>
          <a:bodyPr/>
          <a:lstStyle/>
          <a:p>
            <a:pPr eaLnBrk="1" hangingPunct="1"/>
            <a:r>
              <a:rPr lang="en-US" sz="3100" smtClean="0"/>
              <a:t>Newton’s Method: Closing Remarks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8534400" cy="4833937"/>
          </a:xfrm>
        </p:spPr>
        <p:txBody>
          <a:bodyPr/>
          <a:lstStyle/>
          <a:p>
            <a:pPr marL="571500" indent="-571500" eaLnBrk="1" hangingPunct="1"/>
            <a:r>
              <a:rPr lang="en-US" sz="2200" smtClean="0"/>
              <a:t>Can ever things go wrong with Newton’s method?</a:t>
            </a:r>
          </a:p>
          <a:p>
            <a:pPr marL="571500" indent="-571500" eaLnBrk="1" hangingPunct="1"/>
            <a:endParaRPr lang="en-US" sz="2200" smtClean="0"/>
          </a:p>
          <a:p>
            <a:pPr marL="571500" indent="-571500" eaLnBrk="1" hangingPunct="1"/>
            <a:r>
              <a:rPr lang="en-US" sz="2200" smtClean="0"/>
              <a:t>Yes, there are at least three instances:</a:t>
            </a:r>
          </a:p>
          <a:p>
            <a:pPr marL="571500" indent="-571500" eaLnBrk="1" hangingPunct="1"/>
            <a:endParaRPr lang="en-US" sz="1200" smtClean="0"/>
          </a:p>
          <a:p>
            <a:pPr marL="839788" lvl="1" indent="-495300" eaLnBrk="1" hangingPunct="1"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en-US" sz="2000" smtClean="0"/>
              <a:t>Most commonly, the starting point is not close to the solution that you try to find and the iterative algorithm diverges (goes to infinity)</a:t>
            </a:r>
          </a:p>
          <a:p>
            <a:pPr marL="839788" lvl="1" indent="-495300"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sz="2000" smtClean="0"/>
          </a:p>
          <a:p>
            <a:pPr marL="839788" lvl="1" indent="-495300" eaLnBrk="1" hangingPunct="1">
              <a:buClr>
                <a:schemeClr val="tx2"/>
              </a:buClr>
              <a:buFont typeface="Wingdings" pitchFamily="2" charset="2"/>
              <a:buAutoNum type="arabicPeriod" startAt="2"/>
            </a:pPr>
            <a:r>
              <a:rPr lang="en-US" sz="2000" smtClean="0"/>
              <a:t>Since a nonlinear system can have multiple solutions, the Newton algorithm finds a solution that is not the one sought (happens if you don’t choose the starting point right)</a:t>
            </a:r>
          </a:p>
          <a:p>
            <a:pPr marL="839788" lvl="1" indent="-495300" eaLnBrk="1" hangingPunct="1">
              <a:buClr>
                <a:schemeClr val="tx2"/>
              </a:buClr>
              <a:buFont typeface="Wingdings" pitchFamily="2" charset="2"/>
              <a:buNone/>
            </a:pPr>
            <a:endParaRPr lang="en-US" sz="2000" smtClean="0"/>
          </a:p>
          <a:p>
            <a:pPr marL="839788" lvl="1" indent="-495300" eaLnBrk="1" hangingPunct="1">
              <a:buClr>
                <a:schemeClr val="tx2"/>
              </a:buClr>
              <a:buFont typeface="Wingdings" pitchFamily="2" charset="2"/>
              <a:buAutoNum type="arabicPeriod" startAt="3"/>
            </a:pPr>
            <a:r>
              <a:rPr lang="en-US" sz="2000" smtClean="0"/>
              <a:t>The speed of convergence of the algorithm is not good (happens if the Jacobian is close to being singular (zero determinant) at the root, not that common)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010400" cy="884238"/>
          </a:xfrm>
        </p:spPr>
        <p:txBody>
          <a:bodyPr/>
          <a:lstStyle/>
          <a:p>
            <a:pPr eaLnBrk="1" hangingPunct="1"/>
            <a:r>
              <a:rPr lang="en-US" sz="3100" smtClean="0"/>
              <a:t>Newton’s Method: Closing Remarks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3"/>
            <a:ext cx="8534400" cy="4833937"/>
          </a:xfrm>
        </p:spPr>
        <p:txBody>
          <a:bodyPr/>
          <a:lstStyle/>
          <a:p>
            <a:pPr marL="571500" indent="-571500" eaLnBrk="1" hangingPunct="1"/>
            <a:r>
              <a:rPr lang="en-US" sz="2200" smtClean="0"/>
              <a:t>What can you do address these issues?</a:t>
            </a:r>
          </a:p>
          <a:p>
            <a:pPr marL="571500" indent="-571500" eaLnBrk="1" hangingPunct="1"/>
            <a:endParaRPr lang="en-US" sz="2200" smtClean="0"/>
          </a:p>
          <a:p>
            <a:pPr marL="571500" indent="-571500" eaLnBrk="1" hangingPunct="1"/>
            <a:r>
              <a:rPr lang="en-US" sz="2200" smtClean="0"/>
              <a:t>You cannot do anything about 3 above, but can fix 1 and 2 provided you choose your starting point carefully</a:t>
            </a:r>
          </a:p>
          <a:p>
            <a:pPr marL="571500" indent="-571500" eaLnBrk="1" hangingPunct="1"/>
            <a:endParaRPr lang="en-US" sz="2200" smtClean="0"/>
          </a:p>
          <a:p>
            <a:pPr marL="571500" indent="-571500" eaLnBrk="1" hangingPunct="1"/>
            <a:r>
              <a:rPr lang="en-US" sz="2200" smtClean="0"/>
              <a:t>Newton’s method converges very fast (quadratically) if started close enough to the solution</a:t>
            </a:r>
          </a:p>
          <a:p>
            <a:pPr marL="571500" indent="-571500" eaLnBrk="1" hangingPunct="1"/>
            <a:endParaRPr lang="en-US" sz="2200" smtClean="0"/>
          </a:p>
          <a:p>
            <a:pPr marL="571500" indent="-571500" eaLnBrk="1" hangingPunct="1"/>
            <a:r>
              <a:rPr lang="en-US" sz="2200" smtClean="0"/>
              <a:t>To help Newton’s method in Position Analysis, you can take the starting point of the algorithm at time t</a:t>
            </a:r>
            <a:r>
              <a:rPr lang="en-US" sz="2200" baseline="-25000" smtClean="0"/>
              <a:t>k</a:t>
            </a:r>
            <a:r>
              <a:rPr lang="en-US" sz="2200" smtClean="0"/>
              <a:t> to be the value of </a:t>
            </a:r>
            <a:r>
              <a:rPr lang="en-US" sz="2200" b="1" smtClean="0"/>
              <a:t>q</a:t>
            </a:r>
            <a:r>
              <a:rPr lang="en-US" sz="2200" smtClean="0"/>
              <a:t> from t</a:t>
            </a:r>
            <a:r>
              <a:rPr lang="en-US" sz="2200" baseline="-25000" smtClean="0"/>
              <a:t>k-1</a:t>
            </a:r>
            <a:r>
              <a:rPr lang="en-US" sz="2200" smtClean="0"/>
              <a:t> (that is, the very previous configuration of the mechanism)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2" descr="arrowRedD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2617">
            <a:off x="2043113" y="1898650"/>
            <a:ext cx="217963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03" name="Picture 3" descr="arrowRedD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639795">
            <a:off x="2792413" y="4772025"/>
            <a:ext cx="1828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04" name="Picture 4" descr="arrowRedD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476822">
            <a:off x="2705100" y="3733800"/>
            <a:ext cx="15843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5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76200"/>
            <a:ext cx="3200400" cy="990600"/>
          </a:xfrm>
        </p:spPr>
        <p:txBody>
          <a:bodyPr/>
          <a:lstStyle/>
          <a:p>
            <a:pPr algn="r" eaLnBrk="1" hangingPunct="1"/>
            <a:r>
              <a:rPr lang="en-US" sz="2700" smtClean="0"/>
              <a:t>Position Analysis: Final Form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228600" y="152400"/>
            <a:ext cx="3657600" cy="66405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Driver for Position Analysis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Works for kinematic analysis of any mechanism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User needs to implement three subroutines: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provideInitialGuess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getPhi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getJacobian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general settings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normCorrection = 1.0;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tolerance = 1.E-8;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timeStep = 0.05;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timeEnd = 4;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timePoints = 0:timeStep:timeEnd;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results = zeros(3,length(timePoints));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crntOutputPoint = 0;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start the solution loop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q = provideInitialGuess();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for time = 0:timeStep:timeEnd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crntOutputPoint = crntOutputPoint + 1;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while normCorrection&gt;tolerance,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    residual = getPhi(q, time);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    jacobian = getJacobian(q);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    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    q = q - correction;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    normCorrection = norm(correction);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end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results(:, crntOutputPoint) = q;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normCorrection = 1;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end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4724400" y="2697163"/>
            <a:ext cx="4038600" cy="2027237"/>
          </a:xfrm>
          <a:prstGeom prst="rect">
            <a:avLst/>
          </a:prstGeom>
          <a:solidFill>
            <a:schemeClr val="accent1">
              <a:alpha val="5098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function phi = getPhi(q, t)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computes the violation in constraints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Input : current position q, and current time t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Output: returns constraint violations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dummy1 = q(1) - 0.6 + 0.25*sin(q(3));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dummy2 = q(2) - 0.25*cos(q(3));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dummy3 = q(1)*q(1) + q(2)*q(2) - (t/10+0.4)*(t/10+0.4);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phi = [ dummy1 ; dummy2 ; dummy3 ];</a:t>
            </a: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5105400" y="4897438"/>
            <a:ext cx="3276600" cy="1808162"/>
          </a:xfrm>
          <a:prstGeom prst="rect">
            <a:avLst/>
          </a:prstGeom>
          <a:solidFill>
            <a:schemeClr val="accent1">
              <a:alpha val="5098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function jacobian = getJacobian(q)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computes the Jacobian of the  constraints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Input : current position q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Output: Jacobian matrix J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jacobian = [   1  0  0.25*cos(q(3)) 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0  1  0.25*sin(q(3));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    2*q(1)  2*q(2)  0    ];</a:t>
            </a:r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4343400" y="1143000"/>
            <a:ext cx="3276600" cy="1370013"/>
          </a:xfrm>
          <a:prstGeom prst="rect">
            <a:avLst/>
          </a:prstGeom>
          <a:solidFill>
            <a:schemeClr val="accent1">
              <a:alpha val="5098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function q_zero = provideInitialGuess()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purpose of function is to provide an initial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guess to start the Newton algorithm at 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% time=0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200"/>
              <a:t>q_zero = [0.2 ; 0.2 ; pi/4];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Newton-Raphson Method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19263"/>
            <a:ext cx="8915400" cy="4605337"/>
          </a:xfrm>
        </p:spPr>
        <p:txBody>
          <a:bodyPr/>
          <a:lstStyle/>
          <a:p>
            <a:pPr eaLnBrk="1" hangingPunct="1"/>
            <a:r>
              <a:rPr lang="en-US" dirty="0" smtClean="0"/>
              <a:t>Start by looking at the one-dimension case:</a:t>
            </a:r>
          </a:p>
          <a:p>
            <a:pPr lvl="1" eaLnBrk="1" hangingPunct="1"/>
            <a:r>
              <a:rPr lang="en-US" dirty="0" smtClean="0"/>
              <a:t>Find </a:t>
            </a:r>
            <a:r>
              <a:rPr lang="en-US" dirty="0" smtClean="0"/>
              <a:t>solution </a:t>
            </a:r>
            <a:r>
              <a:rPr lang="en-US" dirty="0" smtClean="0"/>
              <a:t>x</a:t>
            </a:r>
            <a:r>
              <a:rPr lang="en-US" baseline="30000" dirty="0" smtClean="0"/>
              <a:t>*</a:t>
            </a:r>
            <a:r>
              <a:rPr lang="en-US" dirty="0" smtClean="0"/>
              <a:t> of the </a:t>
            </a:r>
            <a:r>
              <a:rPr lang="en-US" dirty="0" smtClean="0"/>
              <a:t>equation (root of the function):</a:t>
            </a:r>
            <a:endParaRPr lang="en-US" dirty="0" smtClean="0"/>
          </a:p>
          <a:p>
            <a:pPr lvl="1" eaLnBrk="1" hangingPunct="1"/>
            <a:endParaRPr lang="en-US" dirty="0" smtClean="0"/>
          </a:p>
          <a:p>
            <a:pPr lvl="3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Assumption:</a:t>
            </a:r>
          </a:p>
          <a:p>
            <a:pPr lvl="2" eaLnBrk="1" hangingPunct="1"/>
            <a:r>
              <a:rPr lang="en-US" dirty="0" smtClean="0"/>
              <a:t>The function                            is twice differentiable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428625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581400" y="3048000"/>
          <a:ext cx="1524000" cy="533400"/>
        </p:xfrm>
        <a:graphic>
          <a:graphicData uri="http://schemas.openxmlformats.org/presentationml/2006/ole">
            <p:oleObj spid="_x0000_s11266" r:id="rId4" imgW="571252" imgH="203112" progId="Equation.DSMT4">
              <p:embed/>
            </p:oleObj>
          </a:graphicData>
        </a:graphic>
      </p:graphicFrame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22910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22910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3048000" y="4495800"/>
          <a:ext cx="1874838" cy="546100"/>
        </p:xfrm>
        <a:graphic>
          <a:graphicData uri="http://schemas.openxmlformats.org/presentationml/2006/ole">
            <p:oleObj spid="_x0000_s11267" r:id="rId5" imgW="685800" imgH="203200" progId="Equation.DSMT4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800" cy="884238"/>
          </a:xfrm>
        </p:spPr>
        <p:txBody>
          <a:bodyPr/>
          <a:lstStyle/>
          <a:p>
            <a:pPr algn="ctr" eaLnBrk="1" hangingPunct="1"/>
            <a:r>
              <a:rPr lang="en-US" smtClean="0"/>
              <a:t>Newton-Raphson Method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481138"/>
          </a:xfrm>
        </p:spPr>
        <p:txBody>
          <a:bodyPr/>
          <a:lstStyle/>
          <a:p>
            <a:pPr eaLnBrk="1" hangingPunct="1"/>
            <a:r>
              <a:rPr lang="en-US" smtClean="0"/>
              <a:t>Algorithm</a:t>
            </a:r>
          </a:p>
          <a:p>
            <a:pPr lvl="1" eaLnBrk="1" hangingPunct="1"/>
            <a:r>
              <a:rPr lang="en-US" smtClean="0"/>
              <a:t>Start with initial guess x</a:t>
            </a:r>
            <a:r>
              <a:rPr lang="en-US" baseline="30000" smtClean="0"/>
              <a:t>(0)</a:t>
            </a:r>
            <a:r>
              <a:rPr lang="en-US" smtClean="0"/>
              <a:t> and then compute x</a:t>
            </a:r>
            <a:r>
              <a:rPr lang="en-US" baseline="30000" smtClean="0"/>
              <a:t>(1)</a:t>
            </a:r>
            <a:r>
              <a:rPr lang="en-US" smtClean="0"/>
              <a:t>, x</a:t>
            </a:r>
            <a:r>
              <a:rPr lang="en-US" baseline="30000" smtClean="0"/>
              <a:t>(2)</a:t>
            </a:r>
            <a:r>
              <a:rPr lang="en-US" smtClean="0"/>
              <a:t>, x</a:t>
            </a:r>
            <a:r>
              <a:rPr lang="en-US" baseline="30000" smtClean="0"/>
              <a:t>(3)</a:t>
            </a:r>
            <a:r>
              <a:rPr lang="en-US" smtClean="0"/>
              <a:t>, etc.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396240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3957638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63174" name="Picture 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2590800"/>
            <a:ext cx="2514600" cy="2714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457200" y="5105400"/>
            <a:ext cx="845820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000"/>
              <a:t>This is called an iterative algorithm: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/>
              <a:t>First you get x</a:t>
            </a:r>
            <a:r>
              <a:rPr lang="en-US" baseline="30000"/>
              <a:t>(1)</a:t>
            </a:r>
            <a:r>
              <a:rPr lang="en-US"/>
              <a:t>, then you improve the predicted solution to x</a:t>
            </a:r>
            <a:r>
              <a:rPr lang="en-US" baseline="30000"/>
              <a:t>(2)</a:t>
            </a:r>
            <a:r>
              <a:rPr lang="en-US"/>
              <a:t>, then improve more yet to x</a:t>
            </a:r>
            <a:r>
              <a:rPr lang="en-US" baseline="30000"/>
              <a:t>(3)</a:t>
            </a:r>
            <a:r>
              <a:rPr lang="en-US"/>
              <a:t>, etc.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en-US"/>
              <a:t>Iteratively, you keep getting closer and closer to the actual 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Newton-Raphson Example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787525" y="5334000"/>
            <a:ext cx="33416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2000"/>
              <a:t>The exact answer is x</a:t>
            </a:r>
            <a:r>
              <a:rPr lang="de-DE" sz="2000" baseline="30000"/>
              <a:t>*</a:t>
            </a:r>
            <a:r>
              <a:rPr lang="de-DE" sz="2000"/>
              <a:t> = 1.0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066800" y="3200400"/>
            <a:ext cx="6553200" cy="1755775"/>
            <a:chOff x="704" y="2302"/>
            <a:chExt cx="4128" cy="1106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4438" y="3127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0107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4395" y="3127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297" name="Rectangle 7"/>
            <p:cNvSpPr>
              <a:spLocks noChangeArrowheads="1"/>
            </p:cNvSpPr>
            <p:nvPr/>
          </p:nvSpPr>
          <p:spPr bwMode="auto">
            <a:xfrm>
              <a:off x="4308" y="312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298" name="Rectangle 8"/>
            <p:cNvSpPr>
              <a:spLocks noChangeArrowheads="1"/>
            </p:cNvSpPr>
            <p:nvPr/>
          </p:nvSpPr>
          <p:spPr bwMode="auto">
            <a:xfrm>
              <a:off x="3807" y="3127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5451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299" name="Rectangle 9"/>
            <p:cNvSpPr>
              <a:spLocks noChangeArrowheads="1"/>
            </p:cNvSpPr>
            <p:nvPr/>
          </p:nvSpPr>
          <p:spPr bwMode="auto">
            <a:xfrm>
              <a:off x="3764" y="3127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00" name="Rectangle 10"/>
            <p:cNvSpPr>
              <a:spLocks noChangeArrowheads="1"/>
            </p:cNvSpPr>
            <p:nvPr/>
          </p:nvSpPr>
          <p:spPr bwMode="auto">
            <a:xfrm>
              <a:off x="3677" y="312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01" name="Rectangle 11"/>
            <p:cNvSpPr>
              <a:spLocks noChangeArrowheads="1"/>
            </p:cNvSpPr>
            <p:nvPr/>
          </p:nvSpPr>
          <p:spPr bwMode="auto">
            <a:xfrm>
              <a:off x="3247" y="3127"/>
              <a:ext cx="26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004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3204" y="3127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3117" y="312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04" name="Rectangle 14"/>
            <p:cNvSpPr>
              <a:spLocks noChangeArrowheads="1"/>
            </p:cNvSpPr>
            <p:nvPr/>
          </p:nvSpPr>
          <p:spPr bwMode="auto">
            <a:xfrm>
              <a:off x="2615" y="3127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7109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05" name="Rectangle 15"/>
            <p:cNvSpPr>
              <a:spLocks noChangeArrowheads="1"/>
            </p:cNvSpPr>
            <p:nvPr/>
          </p:nvSpPr>
          <p:spPr bwMode="auto">
            <a:xfrm>
              <a:off x="2572" y="3127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06" name="Rectangle 16"/>
            <p:cNvSpPr>
              <a:spLocks noChangeArrowheads="1"/>
            </p:cNvSpPr>
            <p:nvPr/>
          </p:nvSpPr>
          <p:spPr bwMode="auto">
            <a:xfrm>
              <a:off x="2485" y="312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07" name="Rectangle 17"/>
            <p:cNvSpPr>
              <a:spLocks noChangeArrowheads="1"/>
            </p:cNvSpPr>
            <p:nvPr/>
          </p:nvSpPr>
          <p:spPr bwMode="auto">
            <a:xfrm>
              <a:off x="2407" y="3127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/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08" name="Rectangle 18"/>
            <p:cNvSpPr>
              <a:spLocks noChangeArrowheads="1"/>
            </p:cNvSpPr>
            <p:nvPr/>
          </p:nvSpPr>
          <p:spPr bwMode="auto">
            <a:xfrm>
              <a:off x="2038" y="3127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3775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>
              <a:off x="1994" y="3127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10" name="Rectangle 20"/>
            <p:cNvSpPr>
              <a:spLocks noChangeArrowheads="1"/>
            </p:cNvSpPr>
            <p:nvPr/>
          </p:nvSpPr>
          <p:spPr bwMode="auto">
            <a:xfrm>
              <a:off x="1908" y="312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11" name="Rectangle 21"/>
            <p:cNvSpPr>
              <a:spLocks noChangeArrowheads="1"/>
            </p:cNvSpPr>
            <p:nvPr/>
          </p:nvSpPr>
          <p:spPr bwMode="auto">
            <a:xfrm>
              <a:off x="1411" y="3127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1439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12" name="Rectangle 22"/>
            <p:cNvSpPr>
              <a:spLocks noChangeArrowheads="1"/>
            </p:cNvSpPr>
            <p:nvPr/>
          </p:nvSpPr>
          <p:spPr bwMode="auto">
            <a:xfrm>
              <a:off x="1368" y="3127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13" name="Rectangle 23"/>
            <p:cNvSpPr>
              <a:spLocks noChangeArrowheads="1"/>
            </p:cNvSpPr>
            <p:nvPr/>
          </p:nvSpPr>
          <p:spPr bwMode="auto">
            <a:xfrm>
              <a:off x="1281" y="312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14" name="Rectangle 24"/>
            <p:cNvSpPr>
              <a:spLocks noChangeArrowheads="1"/>
            </p:cNvSpPr>
            <p:nvPr/>
          </p:nvSpPr>
          <p:spPr bwMode="auto">
            <a:xfrm>
              <a:off x="892" y="3127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315" name="Rectangle 25"/>
            <p:cNvSpPr>
              <a:spLocks noChangeArrowheads="1"/>
            </p:cNvSpPr>
            <p:nvPr/>
          </p:nvSpPr>
          <p:spPr bwMode="auto">
            <a:xfrm>
              <a:off x="4441" y="2866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3775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16" name="Rectangle 26"/>
            <p:cNvSpPr>
              <a:spLocks noChangeArrowheads="1"/>
            </p:cNvSpPr>
            <p:nvPr/>
          </p:nvSpPr>
          <p:spPr bwMode="auto">
            <a:xfrm>
              <a:off x="4397" y="286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17" name="Rectangle 27"/>
            <p:cNvSpPr>
              <a:spLocks noChangeArrowheads="1"/>
            </p:cNvSpPr>
            <p:nvPr/>
          </p:nvSpPr>
          <p:spPr bwMode="auto">
            <a:xfrm>
              <a:off x="4311" y="286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18" name="Rectangle 28"/>
            <p:cNvSpPr>
              <a:spLocks noChangeArrowheads="1"/>
            </p:cNvSpPr>
            <p:nvPr/>
          </p:nvSpPr>
          <p:spPr bwMode="auto">
            <a:xfrm>
              <a:off x="3801" y="2866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7109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19" name="Rectangle 29"/>
            <p:cNvSpPr>
              <a:spLocks noChangeArrowheads="1"/>
            </p:cNvSpPr>
            <p:nvPr/>
          </p:nvSpPr>
          <p:spPr bwMode="auto">
            <a:xfrm>
              <a:off x="3757" y="286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20" name="Rectangle 30"/>
            <p:cNvSpPr>
              <a:spLocks noChangeArrowheads="1"/>
            </p:cNvSpPr>
            <p:nvPr/>
          </p:nvSpPr>
          <p:spPr bwMode="auto">
            <a:xfrm>
              <a:off x="3670" y="286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21" name="Rectangle 31"/>
            <p:cNvSpPr>
              <a:spLocks noChangeArrowheads="1"/>
            </p:cNvSpPr>
            <p:nvPr/>
          </p:nvSpPr>
          <p:spPr bwMode="auto">
            <a:xfrm>
              <a:off x="3013" y="2866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1439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22" name="Rectangle 32"/>
            <p:cNvSpPr>
              <a:spLocks noChangeArrowheads="1"/>
            </p:cNvSpPr>
            <p:nvPr/>
          </p:nvSpPr>
          <p:spPr bwMode="auto">
            <a:xfrm>
              <a:off x="2969" y="286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23" name="Rectangle 33"/>
            <p:cNvSpPr>
              <a:spLocks noChangeArrowheads="1"/>
            </p:cNvSpPr>
            <p:nvPr/>
          </p:nvSpPr>
          <p:spPr bwMode="auto">
            <a:xfrm>
              <a:off x="2883" y="286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24" name="Rectangle 34"/>
            <p:cNvSpPr>
              <a:spLocks noChangeArrowheads="1"/>
            </p:cNvSpPr>
            <p:nvPr/>
          </p:nvSpPr>
          <p:spPr bwMode="auto">
            <a:xfrm>
              <a:off x="2384" y="2866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5838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25" name="Rectangle 35"/>
            <p:cNvSpPr>
              <a:spLocks noChangeArrowheads="1"/>
            </p:cNvSpPr>
            <p:nvPr/>
          </p:nvSpPr>
          <p:spPr bwMode="auto">
            <a:xfrm>
              <a:off x="2340" y="286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26" name="Rectangle 36"/>
            <p:cNvSpPr>
              <a:spLocks noChangeArrowheads="1"/>
            </p:cNvSpPr>
            <p:nvPr/>
          </p:nvSpPr>
          <p:spPr bwMode="auto">
            <a:xfrm>
              <a:off x="2253" y="286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27" name="Rectangle 37"/>
            <p:cNvSpPr>
              <a:spLocks noChangeArrowheads="1"/>
            </p:cNvSpPr>
            <p:nvPr/>
          </p:nvSpPr>
          <p:spPr bwMode="auto">
            <a:xfrm>
              <a:off x="2180" y="2866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/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28" name="Rectangle 38"/>
            <p:cNvSpPr>
              <a:spLocks noChangeArrowheads="1"/>
            </p:cNvSpPr>
            <p:nvPr/>
          </p:nvSpPr>
          <p:spPr bwMode="auto">
            <a:xfrm>
              <a:off x="1811" y="2866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0678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29" name="Rectangle 39"/>
            <p:cNvSpPr>
              <a:spLocks noChangeArrowheads="1"/>
            </p:cNvSpPr>
            <p:nvPr/>
          </p:nvSpPr>
          <p:spPr bwMode="auto">
            <a:xfrm>
              <a:off x="1768" y="286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30" name="Rectangle 40"/>
            <p:cNvSpPr>
              <a:spLocks noChangeArrowheads="1"/>
            </p:cNvSpPr>
            <p:nvPr/>
          </p:nvSpPr>
          <p:spPr bwMode="auto">
            <a:xfrm>
              <a:off x="1681" y="286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31" name="Rectangle 41"/>
            <p:cNvSpPr>
              <a:spLocks noChangeArrowheads="1"/>
            </p:cNvSpPr>
            <p:nvPr/>
          </p:nvSpPr>
          <p:spPr bwMode="auto">
            <a:xfrm>
              <a:off x="1448" y="286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32" name="Rectangle 42"/>
            <p:cNvSpPr>
              <a:spLocks noChangeArrowheads="1"/>
            </p:cNvSpPr>
            <p:nvPr/>
          </p:nvSpPr>
          <p:spPr bwMode="auto">
            <a:xfrm>
              <a:off x="892" y="286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33" name="Rectangle 43"/>
            <p:cNvSpPr>
              <a:spLocks noChangeArrowheads="1"/>
            </p:cNvSpPr>
            <p:nvPr/>
          </p:nvSpPr>
          <p:spPr bwMode="auto">
            <a:xfrm>
              <a:off x="4439" y="2605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0678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34" name="Rectangle 44"/>
            <p:cNvSpPr>
              <a:spLocks noChangeArrowheads="1"/>
            </p:cNvSpPr>
            <p:nvPr/>
          </p:nvSpPr>
          <p:spPr bwMode="auto">
            <a:xfrm>
              <a:off x="4396" y="2605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35" name="Rectangle 45"/>
            <p:cNvSpPr>
              <a:spLocks noChangeArrowheads="1"/>
            </p:cNvSpPr>
            <p:nvPr/>
          </p:nvSpPr>
          <p:spPr bwMode="auto">
            <a:xfrm>
              <a:off x="4309" y="260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36" name="Rectangle 46"/>
            <p:cNvSpPr>
              <a:spLocks noChangeArrowheads="1"/>
            </p:cNvSpPr>
            <p:nvPr/>
          </p:nvSpPr>
          <p:spPr bwMode="auto">
            <a:xfrm>
              <a:off x="3799" y="2605"/>
              <a:ext cx="35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5838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37" name="Rectangle 47"/>
            <p:cNvSpPr>
              <a:spLocks noChangeArrowheads="1"/>
            </p:cNvSpPr>
            <p:nvPr/>
          </p:nvSpPr>
          <p:spPr bwMode="auto">
            <a:xfrm>
              <a:off x="3756" y="2605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.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38" name="Rectangle 48"/>
            <p:cNvSpPr>
              <a:spLocks noChangeArrowheads="1"/>
            </p:cNvSpPr>
            <p:nvPr/>
          </p:nvSpPr>
          <p:spPr bwMode="auto">
            <a:xfrm>
              <a:off x="3669" y="260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39" name="Rectangle 49"/>
            <p:cNvSpPr>
              <a:spLocks noChangeArrowheads="1"/>
            </p:cNvSpPr>
            <p:nvPr/>
          </p:nvSpPr>
          <p:spPr bwMode="auto">
            <a:xfrm>
              <a:off x="2361" y="260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40" name="Rectangle 50"/>
            <p:cNvSpPr>
              <a:spLocks noChangeArrowheads="1"/>
            </p:cNvSpPr>
            <p:nvPr/>
          </p:nvSpPr>
          <p:spPr bwMode="auto">
            <a:xfrm>
              <a:off x="889" y="260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2341" name="Rectangle 51"/>
            <p:cNvSpPr>
              <a:spLocks noChangeArrowheads="1"/>
            </p:cNvSpPr>
            <p:nvPr/>
          </p:nvSpPr>
          <p:spPr bwMode="auto">
            <a:xfrm>
              <a:off x="4658" y="2344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)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42" name="Rectangle 52"/>
            <p:cNvSpPr>
              <a:spLocks noChangeArrowheads="1"/>
            </p:cNvSpPr>
            <p:nvPr/>
          </p:nvSpPr>
          <p:spPr bwMode="auto">
            <a:xfrm>
              <a:off x="4503" y="2344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(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43" name="Rectangle 53"/>
            <p:cNvSpPr>
              <a:spLocks noChangeArrowheads="1"/>
            </p:cNvSpPr>
            <p:nvPr/>
          </p:nvSpPr>
          <p:spPr bwMode="auto">
            <a:xfrm>
              <a:off x="4037" y="2344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)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44" name="Rectangle 54"/>
            <p:cNvSpPr>
              <a:spLocks noChangeArrowheads="1"/>
            </p:cNvSpPr>
            <p:nvPr/>
          </p:nvSpPr>
          <p:spPr bwMode="auto">
            <a:xfrm>
              <a:off x="3882" y="2344"/>
              <a:ext cx="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Times New Roman" pitchFamily="18" charset="0"/>
                </a:rPr>
                <a:t>(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45" name="Rectangle 55"/>
            <p:cNvSpPr>
              <a:spLocks noChangeArrowheads="1"/>
            </p:cNvSpPr>
            <p:nvPr/>
          </p:nvSpPr>
          <p:spPr bwMode="auto">
            <a:xfrm>
              <a:off x="3001" y="3107"/>
              <a:ext cx="9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Symbol" pitchFamily="18" charset="2"/>
                </a:rPr>
                <a:t>=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46" name="Rectangle 56"/>
            <p:cNvSpPr>
              <a:spLocks noChangeArrowheads="1"/>
            </p:cNvSpPr>
            <p:nvPr/>
          </p:nvSpPr>
          <p:spPr bwMode="auto">
            <a:xfrm>
              <a:off x="1786" y="3107"/>
              <a:ext cx="9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Symbol" pitchFamily="18" charset="2"/>
                </a:rPr>
                <a:t>-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47" name="Rectangle 57"/>
            <p:cNvSpPr>
              <a:spLocks noChangeArrowheads="1"/>
            </p:cNvSpPr>
            <p:nvPr/>
          </p:nvSpPr>
          <p:spPr bwMode="auto">
            <a:xfrm>
              <a:off x="2766" y="2846"/>
              <a:ext cx="9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Symbol" pitchFamily="18" charset="2"/>
                </a:rPr>
                <a:t>=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48" name="Rectangle 58"/>
            <p:cNvSpPr>
              <a:spLocks noChangeArrowheads="1"/>
            </p:cNvSpPr>
            <p:nvPr/>
          </p:nvSpPr>
          <p:spPr bwMode="auto">
            <a:xfrm>
              <a:off x="1562" y="2846"/>
              <a:ext cx="9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Symbol" pitchFamily="18" charset="2"/>
                </a:rPr>
                <a:t>-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49" name="Rectangle 59"/>
            <p:cNvSpPr>
              <a:spLocks noChangeArrowheads="1"/>
            </p:cNvSpPr>
            <p:nvPr/>
          </p:nvSpPr>
          <p:spPr bwMode="auto">
            <a:xfrm>
              <a:off x="3841" y="2314"/>
              <a:ext cx="4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chemeClr val="bg2"/>
                  </a:solidFill>
                  <a:latin typeface="Symbol" pitchFamily="18" charset="2"/>
                </a:rPr>
                <a:t>¢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50" name="Rectangle 60"/>
            <p:cNvSpPr>
              <a:spLocks noChangeArrowheads="1"/>
            </p:cNvSpPr>
            <p:nvPr/>
          </p:nvSpPr>
          <p:spPr bwMode="auto">
            <a:xfrm>
              <a:off x="4565" y="2344"/>
              <a:ext cx="7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51" name="Rectangle 61"/>
            <p:cNvSpPr>
              <a:spLocks noChangeArrowheads="1"/>
            </p:cNvSpPr>
            <p:nvPr/>
          </p:nvSpPr>
          <p:spPr bwMode="auto">
            <a:xfrm>
              <a:off x="4414" y="2344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52" name="Rectangle 62"/>
            <p:cNvSpPr>
              <a:spLocks noChangeArrowheads="1"/>
            </p:cNvSpPr>
            <p:nvPr/>
          </p:nvSpPr>
          <p:spPr bwMode="auto">
            <a:xfrm>
              <a:off x="3944" y="2344"/>
              <a:ext cx="7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53" name="Rectangle 63"/>
            <p:cNvSpPr>
              <a:spLocks noChangeArrowheads="1"/>
            </p:cNvSpPr>
            <p:nvPr/>
          </p:nvSpPr>
          <p:spPr bwMode="auto">
            <a:xfrm>
              <a:off x="3755" y="2344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chemeClr val="bg2"/>
                  </a:solidFill>
                  <a:latin typeface="Times New Roman" pitchFamily="18" charset="0"/>
                </a:rPr>
                <a:t>f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54" name="Rectangle 64"/>
            <p:cNvSpPr>
              <a:spLocks noChangeArrowheads="1"/>
            </p:cNvSpPr>
            <p:nvPr/>
          </p:nvSpPr>
          <p:spPr bwMode="auto">
            <a:xfrm>
              <a:off x="2358" y="2344"/>
              <a:ext cx="7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55" name="Rectangle 65"/>
            <p:cNvSpPr>
              <a:spLocks noChangeArrowheads="1"/>
            </p:cNvSpPr>
            <p:nvPr/>
          </p:nvSpPr>
          <p:spPr bwMode="auto">
            <a:xfrm>
              <a:off x="736" y="2344"/>
              <a:ext cx="40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chemeClr val="bg2"/>
                  </a:solidFill>
                  <a:latin typeface="Times New Roman" pitchFamily="18" charset="0"/>
                </a:rPr>
                <a:t>STEP</a:t>
              </a:r>
              <a:endParaRPr lang="en-US" sz="2000">
                <a:solidFill>
                  <a:schemeClr val="bg2"/>
                </a:solidFill>
              </a:endParaRPr>
            </a:p>
          </p:txBody>
        </p:sp>
        <p:sp>
          <p:nvSpPr>
            <p:cNvPr id="12356" name="Rectangle 66"/>
            <p:cNvSpPr>
              <a:spLocks noChangeArrowheads="1"/>
            </p:cNvSpPr>
            <p:nvPr/>
          </p:nvSpPr>
          <p:spPr bwMode="auto">
            <a:xfrm>
              <a:off x="704" y="2302"/>
              <a:ext cx="4128" cy="110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357" name="Line 67"/>
            <p:cNvSpPr>
              <a:spLocks noChangeShapeType="1"/>
            </p:cNvSpPr>
            <p:nvPr/>
          </p:nvSpPr>
          <p:spPr bwMode="auto">
            <a:xfrm>
              <a:off x="1184" y="2304"/>
              <a:ext cx="0" cy="11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358" name="Line 68"/>
            <p:cNvSpPr>
              <a:spLocks noChangeShapeType="1"/>
            </p:cNvSpPr>
            <p:nvPr/>
          </p:nvSpPr>
          <p:spPr bwMode="auto">
            <a:xfrm>
              <a:off x="3536" y="2304"/>
              <a:ext cx="0" cy="11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359" name="Line 69"/>
            <p:cNvSpPr>
              <a:spLocks noChangeShapeType="1"/>
            </p:cNvSpPr>
            <p:nvPr/>
          </p:nvSpPr>
          <p:spPr bwMode="auto">
            <a:xfrm>
              <a:off x="4208" y="2304"/>
              <a:ext cx="0" cy="110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2360" name="Line 70"/>
            <p:cNvSpPr>
              <a:spLocks noChangeShapeType="1"/>
            </p:cNvSpPr>
            <p:nvPr/>
          </p:nvSpPr>
          <p:spPr bwMode="auto">
            <a:xfrm>
              <a:off x="704" y="2592"/>
              <a:ext cx="412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graphicFrame>
        <p:nvGraphicFramePr>
          <p:cNvPr id="12290" name="Object 71"/>
          <p:cNvGraphicFramePr>
            <a:graphicFrameLocks noChangeAspect="1"/>
          </p:cNvGraphicFramePr>
          <p:nvPr/>
        </p:nvGraphicFramePr>
        <p:xfrm>
          <a:off x="2546350" y="2035175"/>
          <a:ext cx="3848100" cy="860425"/>
        </p:xfrm>
        <a:graphic>
          <a:graphicData uri="http://schemas.openxmlformats.org/presentationml/2006/ole">
            <p:oleObj spid="_x0000_s12290" name="Equation" r:id="rId4" imgW="3848040" imgH="863280" progId="Equation.DSMT4">
              <p:embed/>
            </p:oleObj>
          </a:graphicData>
        </a:graphic>
      </p:graphicFrame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543800" cy="808038"/>
          </a:xfrm>
        </p:spPr>
        <p:txBody>
          <a:bodyPr/>
          <a:lstStyle/>
          <a:p>
            <a:pPr eaLnBrk="1" hangingPunct="1"/>
            <a:r>
              <a:rPr lang="en-US" sz="3500" smtClean="0"/>
              <a:t>Understanding Newton’s Method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eaLnBrk="1" hangingPunct="1"/>
            <a:r>
              <a:rPr lang="en-US" sz="2200" smtClean="0"/>
              <a:t>What you want to do is find the root of a function, that is, you are looking for that x that makes the function zero</a:t>
            </a:r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r>
              <a:rPr lang="en-US" sz="2200" smtClean="0"/>
              <a:t>The stumbling block is the nonlinear nature of the function</a:t>
            </a:r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r>
              <a:rPr lang="en-US" sz="2200" smtClean="0"/>
              <a:t>Newton’s idea was to linearize the nonlinear function </a:t>
            </a:r>
          </a:p>
          <a:p>
            <a:pPr lvl="1" eaLnBrk="1" hangingPunct="1"/>
            <a:r>
              <a:rPr lang="en-US" sz="2000" smtClean="0"/>
              <a:t>Then look for the root of this new linear function that hopefully approximates well the original nonlinear function</a:t>
            </a:r>
          </a:p>
          <a:p>
            <a:pPr lvl="2" eaLnBrk="1" hangingPunct="1"/>
            <a:r>
              <a:rPr lang="en-US" sz="1900" smtClean="0"/>
              <a:t>If the only thing that you have is a hammer, then make all your problems a nail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543800" cy="1219200"/>
          </a:xfrm>
        </p:spPr>
        <p:txBody>
          <a:bodyPr/>
          <a:lstStyle/>
          <a:p>
            <a:pPr algn="r" eaLnBrk="1" hangingPunct="1"/>
            <a:r>
              <a:rPr lang="en-US" sz="3500" smtClean="0"/>
              <a:t>Understanding Newton’s Method</a:t>
            </a:r>
            <a:br>
              <a:rPr lang="en-US" sz="3500" smtClean="0"/>
            </a:br>
            <a:r>
              <a:rPr lang="en-US" sz="3500" smtClean="0"/>
              <a:t>(Cntd.)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15400" cy="4986338"/>
          </a:xfrm>
        </p:spPr>
        <p:txBody>
          <a:bodyPr/>
          <a:lstStyle/>
          <a:p>
            <a:pPr eaLnBrk="1" hangingPunct="1"/>
            <a:r>
              <a:rPr lang="en-US" sz="2200" smtClean="0"/>
              <a:t>You are at point q</a:t>
            </a:r>
            <a:r>
              <a:rPr lang="en-US" sz="2200" baseline="30000" smtClean="0"/>
              <a:t>(0)</a:t>
            </a:r>
            <a:r>
              <a:rPr lang="en-US" sz="2200" smtClean="0"/>
              <a:t> and linearize using Taylor’s expansion</a:t>
            </a:r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lvl="3" eaLnBrk="1" hangingPunct="1"/>
            <a:endParaRPr lang="en-US" sz="1000" smtClean="0"/>
          </a:p>
          <a:p>
            <a:pPr lvl="2" eaLnBrk="1" hangingPunct="1"/>
            <a:endParaRPr lang="en-US" sz="800" smtClean="0"/>
          </a:p>
          <a:p>
            <a:pPr eaLnBrk="1" hangingPunct="1"/>
            <a:r>
              <a:rPr lang="en-US" sz="2200" smtClean="0"/>
              <a:t>After linearization, you end up with linear approximation h(q) of f(q):</a:t>
            </a:r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lvl="1" eaLnBrk="1" hangingPunct="1"/>
            <a:endParaRPr lang="en-US" sz="2800" smtClean="0"/>
          </a:p>
          <a:p>
            <a:pPr eaLnBrk="1" hangingPunct="1"/>
            <a:r>
              <a:rPr lang="en-US" sz="2200" smtClean="0"/>
              <a:t>Find now q</a:t>
            </a:r>
            <a:r>
              <a:rPr lang="en-US" sz="2200" baseline="30000" smtClean="0"/>
              <a:t>(1)</a:t>
            </a:r>
            <a:r>
              <a:rPr lang="en-US" sz="2200" smtClean="0"/>
              <a:t> that is the root of h, that is:</a:t>
            </a:r>
          </a:p>
          <a:p>
            <a:pPr eaLnBrk="1" hangingPunct="1"/>
            <a:endParaRPr lang="en-US" sz="2200" smtClean="0"/>
          </a:p>
        </p:txBody>
      </p:sp>
      <p:pic>
        <p:nvPicPr>
          <p:cNvPr id="26522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2209800"/>
            <a:ext cx="82105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522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3752850"/>
            <a:ext cx="6588125" cy="514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5223" name="Picture 7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22938" y="4887913"/>
            <a:ext cx="1287462" cy="35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65224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5638800"/>
            <a:ext cx="7815263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791200" y="3733800"/>
            <a:ext cx="23622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1189038"/>
          </a:xfrm>
        </p:spPr>
        <p:txBody>
          <a:bodyPr/>
          <a:lstStyle/>
          <a:p>
            <a:pPr algn="ctr" eaLnBrk="1" hangingPunct="1"/>
            <a:r>
              <a:rPr lang="en-US" smtClean="0"/>
              <a:t>Newton-Raphson Method</a:t>
            </a:r>
            <a:br>
              <a:rPr lang="en-US" smtClean="0"/>
            </a:br>
            <a:r>
              <a:rPr lang="en-US" sz="3500" i="1" smtClean="0"/>
              <a:t>Geometric Interpretation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2128838" y="1090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66244" name="Picture 4" descr="debug2"/>
          <p:cNvPicPr>
            <a:picLocks noChangeAspect="1" noChangeArrowheads="1"/>
          </p:cNvPicPr>
          <p:nvPr/>
        </p:nvPicPr>
        <p:blipFill>
          <a:blip r:embed="rId3" cstate="print"/>
          <a:srcRect r="10614" b="14592"/>
          <a:stretch>
            <a:fillRect/>
          </a:stretch>
        </p:blipFill>
        <p:spPr bwMode="auto">
          <a:xfrm>
            <a:off x="1295400" y="1281113"/>
            <a:ext cx="59436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114800" y="2209800"/>
            <a:ext cx="4876800" cy="41148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The algorithm becomes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The Jacobian is defined as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>
                <a:latin typeface="Tahoma" pitchFamily="34" charset="0"/>
              </a:rPr>
              <a:t>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Newton-Raphson</a:t>
            </a:r>
            <a:br>
              <a:rPr lang="en-US" smtClean="0"/>
            </a:br>
            <a:r>
              <a:rPr lang="en-US" smtClean="0"/>
              <a:t>The Multidimensional Case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2170113"/>
            <a:ext cx="3810000" cy="4230687"/>
          </a:xfrm>
          <a:noFill/>
          <a:ln w="19050"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en-US" sz="2600" smtClean="0"/>
              <a:t>Solve for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smtClean="0"/>
              <a:t>the nonlinear system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434816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434816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2078038" y="2078038"/>
          <a:ext cx="1249362" cy="638175"/>
        </p:xfrm>
        <a:graphic>
          <a:graphicData uri="http://schemas.openxmlformats.org/presentationml/2006/ole">
            <p:oleObj spid="_x0000_s13314" r:id="rId7" imgW="444307" imgH="228501" progId="Equation.DSMT4">
              <p:embed/>
            </p:oleObj>
          </a:graphicData>
        </a:graphic>
      </p:graphicFrame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662363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63855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" name="Picture 1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5349" y="3657600"/>
            <a:ext cx="3631700" cy="1371602"/>
          </a:xfrm>
          <a:prstGeom prst="rect">
            <a:avLst/>
          </a:prstGeom>
          <a:noFill/>
          <a:ln/>
          <a:effectLst/>
        </p:spPr>
      </p:pic>
      <p:pic>
        <p:nvPicPr>
          <p:cNvPr id="13324" name="Picture 12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0" y="3048000"/>
            <a:ext cx="4038600" cy="406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325" name="Picture 1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86400" y="5181600"/>
            <a:ext cx="24384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5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153400" y="6400800"/>
            <a:ext cx="914400" cy="381000"/>
          </a:xfrm>
        </p:spPr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334000" cy="731838"/>
          </a:xfrm>
        </p:spPr>
        <p:txBody>
          <a:bodyPr/>
          <a:lstStyle/>
          <a:p>
            <a:pPr eaLnBrk="1" hangingPunct="1"/>
            <a:r>
              <a:rPr lang="en-US" sz="2000" smtClean="0"/>
              <a:t>Example: Solve nonlinear system: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181600" y="1295400"/>
            <a:ext cx="1295400" cy="5094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Initial guess: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x =  1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y =  0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s-E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Iteration 1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x =  1.6137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y =  0.6137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s-E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Iteration 2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x =  1.5123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y =  0.4324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s-E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Iteration 3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x =  1.5042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y =  0.4085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s-E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Iteration 4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x =  1.5040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y =  0.4081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s-ES" sz="12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Iteration 5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x =  1.5040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s-ES" sz="1200"/>
              <a:t>y =  0.4081</a:t>
            </a:r>
          </a:p>
        </p:txBody>
      </p:sp>
      <p:pic>
        <p:nvPicPr>
          <p:cNvPr id="26726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2900" y="122238"/>
            <a:ext cx="33401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7270" name="Picture 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5791200"/>
            <a:ext cx="2743200" cy="547688"/>
          </a:xfrm>
          <a:prstGeom prst="rect">
            <a:avLst/>
          </a:prstGeom>
          <a:noFill/>
          <a:ln w="9525" algn="ctr">
            <a:solidFill>
              <a:srgbClr val="993300"/>
            </a:solidFill>
            <a:miter lim="800000"/>
            <a:headEnd/>
            <a:tailEnd/>
          </a:ln>
        </p:spPr>
      </p:pic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533400" y="1066800"/>
            <a:ext cx="4419600" cy="5672138"/>
          </a:xfrm>
          <a:prstGeom prst="rect">
            <a:avLst/>
          </a:prstGeom>
          <a:solidFill>
            <a:schemeClr val="accent1">
              <a:alpha val="67058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% Use Newton method to solve the nonlinear system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% x-exp(y)=0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% log(1+x)-cos(y)=0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4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% provide initial 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x = 1;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y = 0;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4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% start improving the guess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disp('Iteration 1');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residual = [ x-exp(y) ; log(1+x)-cos(y) 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jacobian = [1  -exp(y) ; 1/(1+x)  sin(y)];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x = x - correction(1)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y = y - correction(2)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endParaRPr lang="en-US" sz="1400"/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disp('Iteration 2');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residual = [ x-exp(y) ; log(1+x)-cos(y) 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jacobian = [1  -exp(y) ; 1/(1+x)  sin(y)];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correction = jacobian\residual;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x = x - correction(1)</a:t>
            </a:r>
          </a:p>
          <a:p>
            <a:pPr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None/>
            </a:pPr>
            <a:r>
              <a:rPr lang="en-US" sz="1400"/>
              <a:t>y = y - correction(2)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E52FC-A2BF-46C6-811F-6DA475FD4DE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@OLDLMPNFUVWXYL44" val="3511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q}}^{(1)}  = {\bf{q}}^{(0)}  - \left[ {{\bf \Phi} _{\bf{q}} ({\bf{q}}^{(0)})} \right]^{ - 1} \,{\bf \Phi} ({\bf{q}}^{(0)},t  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59"/>
  <p:tag name="PICTUREFILESIZE" val="89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\Phi} _{\bf{q}} ({\bf{q}}^{(0)}) = \left. {\frac{{\partial {\bf \Phi} }}{{\partial {\bf{q}}}}} \right|_{{\bf{q}} = {\bf{q}}^{(0)} } 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96"/>
  <p:tag name="PICTUREFILESIZE" val="96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bbm}&#10;\usepackage{graphics,epsfig}&#10;\usepackage{epsf}&#10;\usepackage{amssymb,amsmath}&#10;\begin{document}&#10;$$&#10;\left\{&#10;\begin{array}{ccc}&#10;x - e^y  &amp; = &amp; 1 \\&#10;\ln{(1+x)} - \cos{y} &amp; = &amp; 0&#10;\end{array}&#10;\right.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4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250"/>
  <p:tag name="PICTUREFILESIZE" val="133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mbox{Residual:}}\;\;\;10^{ - 6} \left[ {\begin{array}{*{20}c}&#10;   { - 0.1375}  \\&#10;   {0.0804}  \\&#10;\end{array}} \right]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25"/>
  <p:tag name="PICTUREFILESIZE" val="1118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cdots$ etc.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30"/>
  <p:tag name="PICTUREFILESIZE" val="156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q}}^{(1)}  = {\bf{q}}^{(0)}  - \left[ {{\bf \Phi} _{\bf{q}} ({\bf{q}}^{(0)})} \right]^{ - 1} \,{\bf \Phi} ({\bf{q}}^{(0)}, t 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59"/>
  <p:tag name="PICTUREFILESIZE" val="890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q}}^{(2)}  = {\bf{q}}^{(1)}  - \left[ {{\bf \Phi} _{\bf{q}} ({\bf{q}}^{(1)})} \right]^{ - 1} \,{\bf \Phi} ({\bf{q}}^{(1)},t 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59"/>
  <p:tag name="PICTUREFILESIZE" val="88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q}}^{(3)}  = {\bf{q}}^{(2)}  - \left[ {{\bf \Phi} _{\bf{q}} ({\bf{q}}^{(2)})} \right]^{ - 1} \,{\bf \Phi} ({\bf{q}}^{(2)},t 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59"/>
  <p:tag name="PICTUREFILESIZE" val="93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Phi ({\bf q}, t)&#10; = \left[ {\begin{array}{*{20}c}&#10;   {x_2  - 0.6 + 0.25\sin \phi _3 }  \\&#10;   {y_2  - 0.25\cos \phi _3 }  \\&#10;   {x_2^2  + y_2^2  - (\frac{t}{{10}} + 0.4)^2 }  \\&#10;\end{array}} \right] = {\bf{0}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76"/>
  <p:tag name="PICTUREFILESIZE" val="2394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{q}}^{(k+1)}  = {\bf{q}}^{(k)}  - \left[ {{\bf \Phi} _{\bf{q}} ({\bf{q}}^{(k)},t )} \right]^{ - 1} \,{\bf \Phi} ({\bf{q}}^{(k)},t 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79"/>
  <p:tag name="PICTUREFILESIZE" val="99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bbm}&#10;\usepackage{graphics,epsfig}&#10;\usepackage{epsf}&#10;\usepackage{amssymb,amsmath}&#10;\begin{document}&#10;$$\sqrt{x} - \sin{x} = 0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4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140"/>
  <p:tag name="PICTUREFILESIZE" val="56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{\bf \Phi}_{\bf{q}} ({\bf q})  &#10;= \left[ {\begin{array}{*{20}c}&#10;   1 &amp; 0 &amp; {0.25\cos \phi _3 }  \\&#10;   0 &amp; 1 &amp; {0.25\sin \phi _3 }  \\&#10;   {2x_2 } &amp; {2y_2 } &amp; 0  \\&#10;\end{array}} \right]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155"/>
  <p:tag name="PICTUREFILESIZE" val="18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bbm}&#10;\usepackage{graphics,epsfig}&#10;\usepackage{epsf}&#10;\usepackage{amssymb,amsmath}&#10;\begin{document}&#10;$$&#10;\left\{&#10;\begin{array}{ccc}&#10;x - e^y  &amp; = &amp; 1 \\&#10;\ln{(1+x)} - \cos{y} &amp; = &amp; 0&#10;\end{array}&#10;\right.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24"/>
  <p:tag name="BOXHEIGHT" val="362"/>
  <p:tag name="BOXFONT" val="10"/>
  <p:tag name="BOXWRAP" val="False"/>
  <p:tag name="WORKAROUNDTRANSPARENCYBUG" val="False"/>
  <p:tag name="ALLOWFONTSUBSTITUTION" val="False"/>
  <p:tag name="BITMAPFORMAT" val="pngmono"/>
  <p:tag name="ORIGWIDTH" val="250"/>
  <p:tag name="PICTUREFILESIZE" val="133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begin{array}{l}&#10; x^{(1)}  = x^{(0)}  - \frac{{f(x^{(0)} )}}{{f'(x^{(0)} )}} \\ &#10;\\&#10; x^{(2)}  = x^{(1)}  - \frac{{f(x^{(1)} )}}{{f'(x^{(1)} )}} \\ &#10;\\&#10; x^{(3)}  = x^{(2)}  - \frac{{f(x^{(2)} )}}{{f'(x^{(2)} )}} \\ &#10;\\&#10;  \cdots   &#10; \end{array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88"/>
  <p:tag name="PICTUREFILESIZE" val="281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(q) = f(q^{(0)}) + \frac{f'(q^{(0)})}{1!}(q-q^{(0)}) + \frac{f^{''}(q^{(0)})}{2!}(q-q^{(0)})^2 + \ldots&#10;=&#10;\sum_{n=0}^{\infty} \frac{f^{(n)}(q^{(0)})}{n!} (q-q^{(0)})^{n}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19"/>
  <p:tag name="PICTUREFILESIZE" val="540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h(q) = f(q^{(0)}) + \frac{f'(q^{(0)})}{1!}(q-q^{(0)})    \quad \quad \quad \quad \mbox{NOTE:} \quad f(q) \approx h(q)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28"/>
  <p:tag name="PICTUREFILESIZE" val="325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h(q^{(1)}) = 0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16m"/>
  <p:tag name="ORIGWIDTH" val="47"/>
  <p:tag name="PICTUREFILESIZE" val="37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h(q^{(1)}) = f(q^{(0)}) + \frac{f'(q^{(0)})}{1!}(q^{(1)}-q^{(0)}) = 0   &#10;\quad \quad \Rightarrow \quad\quad &#10;q^{(1)}&#10;=&#10;q^{(0)}&#10;-&#10;\frac{f(q^{(0)})}{f'(q^{(0)})}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45"/>
  <p:tag name="PICTUREFILESIZE" val="4410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{\bf \Phi}^F ({\bf{q}},t) = \left[ {\begin{array}{*{20}c}&#10;   {\Phi _1 ({\bf{q}},t)}  \\&#10;   {\Phi _2 ({\bf{q}},t)}  \\&#10;    \vdots   \\&#10;   {\Phi _{m+nb} ({\bf{q}},t)}  \\&#10;\end{array}} \right] = {\bf{0}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3"/>
  <p:tag name="PICTUREFILESIZE" val="19598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53000</TotalTime>
  <Words>2264</Words>
  <Application>Microsoft Office PowerPoint</Application>
  <PresentationFormat>On-screen Show (4:3)</PresentationFormat>
  <Paragraphs>450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Network</vt:lpstr>
      <vt:lpstr>MathType 6.0 Equation</vt:lpstr>
      <vt:lpstr>Equation</vt:lpstr>
      <vt:lpstr>Solving a Nonlinear System</vt:lpstr>
      <vt:lpstr>Newton-Raphson Method</vt:lpstr>
      <vt:lpstr>Newton-Raphson Method</vt:lpstr>
      <vt:lpstr>Newton-Raphson Example</vt:lpstr>
      <vt:lpstr>Understanding Newton’s Method</vt:lpstr>
      <vt:lpstr>Understanding Newton’s Method (Cntd.)</vt:lpstr>
      <vt:lpstr>Newton-Raphson Method Geometric Interpretation</vt:lpstr>
      <vt:lpstr>Newton-Raphson The Multidimensional Case</vt:lpstr>
      <vt:lpstr>Example: Solve nonlinear system:</vt:lpstr>
      <vt:lpstr>Putting things in perspective…</vt:lpstr>
      <vt:lpstr>Example: Position Analysis of Mechanism</vt:lpstr>
      <vt:lpstr>Dumb approach, which nonetheless works…</vt:lpstr>
      <vt:lpstr>Example: Position Analysis of Mechanism</vt:lpstr>
      <vt:lpstr>Better way to implement Position Analysis…</vt:lpstr>
      <vt:lpstr>Even better way to implement Position Analysis…</vt:lpstr>
      <vt:lpstr>Slide 16</vt:lpstr>
      <vt:lpstr>Newton’s Method: Closing Remarks</vt:lpstr>
      <vt:lpstr>Newton’s Method: Closing Remarks</vt:lpstr>
      <vt:lpstr>Position Analysis: Final Form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 Negrut</cp:lastModifiedBy>
  <cp:revision>617</cp:revision>
  <cp:lastPrinted>1601-01-01T00:00:00Z</cp:lastPrinted>
  <dcterms:created xsi:type="dcterms:W3CDTF">1601-01-01T00:00:00Z</dcterms:created>
  <dcterms:modified xsi:type="dcterms:W3CDTF">2010-02-24T20:50:59Z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