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notesSlides/notesSlide68.xml" ContentType="application/vnd.openxmlformats-officedocument.presentationml.notesSlide+xml"/>
  <Override PartName="/ppt/tags/tag123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wmf" ContentType="image/x-wmf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50.xml" ContentType="application/vnd.openxmlformats-officedocument.presentationml.notesSlide+xml"/>
  <Override PartName="/ppt/comments/comment2.xml" ContentType="application/vnd.openxmlformats-officedocument.presentationml.comments+xml"/>
  <Override PartName="/ppt/tags/tag118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notesSlides/notesSlide48.xml" ContentType="application/vnd.openxmlformats-officedocument.presentationml.notesSlide+xml"/>
  <Override PartName="/ppt/tags/tag110.xml" ContentType="application/vnd.openxmlformats-officedocument.presentationml.tags+xml"/>
  <Override PartName="/ppt/notesSlides/notesSlide66.xml" ContentType="application/vnd.openxmlformats-officedocument.presentationml.notesSlide+xml"/>
  <Override PartName="/ppt/tags/tag121.xml" ContentType="application/vnd.openxmlformats-officedocument.presentationml.tags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omments/comment3.xml" ContentType="application/vnd.openxmlformats-officedocument.presentationml.comment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79"/>
  </p:notesMasterIdLst>
  <p:handoutMasterIdLst>
    <p:handoutMasterId r:id="rId80"/>
  </p:handoutMasterIdLst>
  <p:sldIdLst>
    <p:sldId id="1412" r:id="rId2"/>
    <p:sldId id="1320" r:id="rId3"/>
    <p:sldId id="1321" r:id="rId4"/>
    <p:sldId id="1322" r:id="rId5"/>
    <p:sldId id="1323" r:id="rId6"/>
    <p:sldId id="1324" r:id="rId7"/>
    <p:sldId id="1325" r:id="rId8"/>
    <p:sldId id="1326" r:id="rId9"/>
    <p:sldId id="1327" r:id="rId10"/>
    <p:sldId id="1328" r:id="rId11"/>
    <p:sldId id="1329" r:id="rId12"/>
    <p:sldId id="1330" r:id="rId13"/>
    <p:sldId id="1331" r:id="rId14"/>
    <p:sldId id="1332" r:id="rId15"/>
    <p:sldId id="1333" r:id="rId16"/>
    <p:sldId id="1334" r:id="rId17"/>
    <p:sldId id="1335" r:id="rId18"/>
    <p:sldId id="1336" r:id="rId19"/>
    <p:sldId id="1337" r:id="rId20"/>
    <p:sldId id="1338" r:id="rId21"/>
    <p:sldId id="1339" r:id="rId22"/>
    <p:sldId id="1340" r:id="rId23"/>
    <p:sldId id="1341" r:id="rId24"/>
    <p:sldId id="1342" r:id="rId25"/>
    <p:sldId id="1343" r:id="rId26"/>
    <p:sldId id="1344" r:id="rId27"/>
    <p:sldId id="1345" r:id="rId28"/>
    <p:sldId id="1346" r:id="rId29"/>
    <p:sldId id="1347" r:id="rId30"/>
    <p:sldId id="1348" r:id="rId31"/>
    <p:sldId id="1349" r:id="rId32"/>
    <p:sldId id="1350" r:id="rId33"/>
    <p:sldId id="1351" r:id="rId34"/>
    <p:sldId id="1352" r:id="rId35"/>
    <p:sldId id="1353" r:id="rId36"/>
    <p:sldId id="1354" r:id="rId37"/>
    <p:sldId id="1355" r:id="rId38"/>
    <p:sldId id="1356" r:id="rId39"/>
    <p:sldId id="1357" r:id="rId40"/>
    <p:sldId id="1358" r:id="rId41"/>
    <p:sldId id="1359" r:id="rId42"/>
    <p:sldId id="1360" r:id="rId43"/>
    <p:sldId id="1361" r:id="rId44"/>
    <p:sldId id="1362" r:id="rId45"/>
    <p:sldId id="1363" r:id="rId46"/>
    <p:sldId id="1364" r:id="rId47"/>
    <p:sldId id="1365" r:id="rId48"/>
    <p:sldId id="1366" r:id="rId49"/>
    <p:sldId id="1367" r:id="rId50"/>
    <p:sldId id="1368" r:id="rId51"/>
    <p:sldId id="1369" r:id="rId52"/>
    <p:sldId id="1370" r:id="rId53"/>
    <p:sldId id="1371" r:id="rId54"/>
    <p:sldId id="1372" r:id="rId55"/>
    <p:sldId id="1373" r:id="rId56"/>
    <p:sldId id="1374" r:id="rId57"/>
    <p:sldId id="1375" r:id="rId58"/>
    <p:sldId id="1376" r:id="rId59"/>
    <p:sldId id="1377" r:id="rId60"/>
    <p:sldId id="1378" r:id="rId61"/>
    <p:sldId id="1379" r:id="rId62"/>
    <p:sldId id="1380" r:id="rId63"/>
    <p:sldId id="1381" r:id="rId64"/>
    <p:sldId id="1382" r:id="rId65"/>
    <p:sldId id="1383" r:id="rId66"/>
    <p:sldId id="1384" r:id="rId67"/>
    <p:sldId id="1385" r:id="rId68"/>
    <p:sldId id="1386" r:id="rId69"/>
    <p:sldId id="1387" r:id="rId70"/>
    <p:sldId id="1388" r:id="rId71"/>
    <p:sldId id="1389" r:id="rId72"/>
    <p:sldId id="1390" r:id="rId73"/>
    <p:sldId id="1392" r:id="rId74"/>
    <p:sldId id="1393" r:id="rId75"/>
    <p:sldId id="1394" r:id="rId76"/>
    <p:sldId id="1395" r:id="rId77"/>
    <p:sldId id="1396" r:id="rId78"/>
  </p:sldIdLst>
  <p:sldSz cx="9144000" cy="6858000" type="screen4x3"/>
  <p:notesSz cx="7315200" cy="9601200"/>
  <p:embeddedFontLst>
    <p:embeddedFont>
      <p:font typeface="cmmi10" pitchFamily="34" charset="0"/>
      <p:regular r:id="rId81"/>
    </p:embeddedFont>
    <p:embeddedFont>
      <p:font typeface="cmsy10" pitchFamily="34" charset="0"/>
      <p:regular r:id="rId82"/>
    </p:embeddedFont>
  </p:embeddedFontLst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  <p:cmAuthor id="1" name="negrut" initials="n" lastIdx="3" clrIdx="1"/>
  <p:cmAuthor id="2" name="Dan Negrut" initials="D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09-11-07T16:07:03.139" idx="2">
    <p:pos x="4622" y="93"/>
    <p:text>Verify that this is indeed a sufficient condition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9-11-22T14:27:57.208" idx="2">
    <p:pos x="3665" y="203"/>
    <p:text>understand well why there are two orders for k=1 (backward Euler and trapezoidal)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9-11-22T15:04:59.932" idx="3">
    <p:pos x="5568" y="50"/>
    <p:text>See if the notation spells out what || . || stands for.  Should be max of a function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4" y="4561229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7.xml"/><Relationship Id="rId7" Type="http://schemas.openxmlformats.org/officeDocument/2006/relationships/image" Target="../media/image2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28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1.xml"/><Relationship Id="rId7" Type="http://schemas.openxmlformats.org/officeDocument/2006/relationships/image" Target="../media/image2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35.png"/><Relationship Id="rId3" Type="http://schemas.openxmlformats.org/officeDocument/2006/relationships/tags" Target="../tags/tag36.xml"/><Relationship Id="rId21" Type="http://schemas.openxmlformats.org/officeDocument/2006/relationships/image" Target="../media/image38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34.png"/><Relationship Id="rId2" Type="http://schemas.openxmlformats.org/officeDocument/2006/relationships/tags" Target="../tags/tag35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notesSlide" Target="../notesSlides/notesSlide21.xml"/><Relationship Id="rId10" Type="http://schemas.openxmlformats.org/officeDocument/2006/relationships/tags" Target="../tags/tag43.xml"/><Relationship Id="rId19" Type="http://schemas.openxmlformats.org/officeDocument/2006/relationships/image" Target="../media/image36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9.xml"/><Relationship Id="rId7" Type="http://schemas.openxmlformats.org/officeDocument/2006/relationships/image" Target="../media/image4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50.xml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tags" Target="../tags/tag54.xml"/><Relationship Id="rId21" Type="http://schemas.openxmlformats.org/officeDocument/2006/relationships/image" Target="../media/image49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tags" Target="../tags/tag53.xml"/><Relationship Id="rId16" Type="http://schemas.openxmlformats.org/officeDocument/2006/relationships/notesSlide" Target="../notesSlides/notesSlide28.xml"/><Relationship Id="rId20" Type="http://schemas.openxmlformats.org/officeDocument/2006/relationships/image" Target="../media/image48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52.png"/><Relationship Id="rId5" Type="http://schemas.openxmlformats.org/officeDocument/2006/relationships/tags" Target="../tags/tag5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1.png"/><Relationship Id="rId10" Type="http://schemas.openxmlformats.org/officeDocument/2006/relationships/tags" Target="../tags/tag61.xml"/><Relationship Id="rId19" Type="http://schemas.openxmlformats.org/officeDocument/2006/relationships/image" Target="../media/image47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45.png"/><Relationship Id="rId17" Type="http://schemas.openxmlformats.org/officeDocument/2006/relationships/image" Target="../media/image52.png"/><Relationship Id="rId2" Type="http://schemas.openxmlformats.org/officeDocument/2006/relationships/tags" Target="../tags/tag67.xml"/><Relationship Id="rId16" Type="http://schemas.openxmlformats.org/officeDocument/2006/relationships/image" Target="../media/image51.png"/><Relationship Id="rId20" Type="http://schemas.openxmlformats.org/officeDocument/2006/relationships/comments" Target="../comments/comment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29.xml"/><Relationship Id="rId5" Type="http://schemas.openxmlformats.org/officeDocument/2006/relationships/tags" Target="../tags/tag70.xml"/><Relationship Id="rId15" Type="http://schemas.openxmlformats.org/officeDocument/2006/relationships/image" Target="../media/image5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9.xml"/><Relationship Id="rId7" Type="http://schemas.openxmlformats.org/officeDocument/2006/relationships/image" Target="../media/image5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80.xml"/><Relationship Id="rId9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5.xml"/><Relationship Id="rId7" Type="http://schemas.openxmlformats.org/officeDocument/2006/relationships/image" Target="../media/image63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8.xml"/><Relationship Id="rId7" Type="http://schemas.openxmlformats.org/officeDocument/2006/relationships/image" Target="../media/image6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9.xml"/><Relationship Id="rId9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13" Type="http://schemas.openxmlformats.org/officeDocument/2006/relationships/image" Target="../media/image73.pn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1.png"/><Relationship Id="rId5" Type="http://schemas.openxmlformats.org/officeDocument/2006/relationships/tags" Target="../tags/tag94.xml"/><Relationship Id="rId10" Type="http://schemas.openxmlformats.org/officeDocument/2006/relationships/image" Target="../media/image70.png"/><Relationship Id="rId4" Type="http://schemas.openxmlformats.org/officeDocument/2006/relationships/tags" Target="../tags/tag93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04.xml"/><Relationship Id="rId7" Type="http://schemas.openxmlformats.org/officeDocument/2006/relationships/image" Target="../media/image82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81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09.xml"/><Relationship Id="rId7" Type="http://schemas.openxmlformats.org/officeDocument/2006/relationships/image" Target="../media/image93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92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5" Type="http://schemas.openxmlformats.org/officeDocument/2006/relationships/comments" Target="../comments/comment2.xml"/><Relationship Id="rId4" Type="http://schemas.openxmlformats.org/officeDocument/2006/relationships/image" Target="../media/image10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5" Type="http://schemas.openxmlformats.org/officeDocument/2006/relationships/comments" Target="../comments/comment3.xml"/><Relationship Id="rId4" Type="http://schemas.openxmlformats.org/officeDocument/2006/relationships/image" Target="../media/image10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121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24.xml"/><Relationship Id="rId7" Type="http://schemas.openxmlformats.org/officeDocument/2006/relationships/image" Target="../media/image113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12.png"/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352800"/>
            <a:ext cx="5486400" cy="6096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 smtClean="0"/>
              <a:t>Runge-Kutta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543800" cy="1036638"/>
          </a:xfrm>
        </p:spPr>
        <p:txBody>
          <a:bodyPr/>
          <a:lstStyle/>
          <a:p>
            <a:r>
              <a:rPr lang="en-US" sz="3200" dirty="0" smtClean="0"/>
              <a:t>RK Method, A Different Possibility to Advance the Numerical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5463"/>
            <a:ext cx="8229600" cy="2514600"/>
          </a:xfrm>
        </p:spPr>
        <p:txBody>
          <a:bodyPr/>
          <a:lstStyle/>
          <a:p>
            <a:r>
              <a:rPr lang="en-US" sz="2000" dirty="0" smtClean="0"/>
              <a:t>Recall that in stage “i” of the s stage approach, we generated a value 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i</a:t>
            </a:r>
            <a:r>
              <a:rPr lang="en-US" sz="2000" dirty="0" smtClean="0"/>
              <a:t> .  We call this approach “y-flavored”:</a:t>
            </a:r>
          </a:p>
          <a:p>
            <a:pPr lvl="1"/>
            <a:r>
              <a:rPr lang="en-US" sz="1600" dirty="0" smtClean="0"/>
              <a:t>First, for each of the s stages, </a:t>
            </a:r>
          </a:p>
          <a:p>
            <a:pPr lvl="1"/>
            <a:endParaRPr lang="en-US" sz="1600" dirty="0" smtClean="0"/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pPr lvl="1"/>
            <a:r>
              <a:rPr lang="en-US" sz="1600" dirty="0" smtClean="0"/>
              <a:t>Next, a combination of these stage values leads to the solution at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828800" y="2862261"/>
            <a:ext cx="6146303" cy="76200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4081463"/>
            <a:ext cx="4140715" cy="73609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50720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different approach can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followed, this is “f-flavored”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It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approximates derivatives at each stage rather than values y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baseline="0" dirty="0" smtClean="0">
                <a:latin typeface="+mn-lt"/>
              </a:rPr>
              <a:t>See next slide…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543800" cy="1036638"/>
          </a:xfrm>
        </p:spPr>
        <p:txBody>
          <a:bodyPr/>
          <a:lstStyle/>
          <a:p>
            <a:r>
              <a:rPr lang="en-US" sz="3200" dirty="0" smtClean="0"/>
              <a:t>RK Method, A Different Possibility to Advance the Numerical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5463"/>
            <a:ext cx="8229600" cy="566737"/>
          </a:xfrm>
        </p:spPr>
        <p:txBody>
          <a:bodyPr/>
          <a:lstStyle/>
          <a:p>
            <a:r>
              <a:rPr lang="en-US" sz="2000" dirty="0" smtClean="0"/>
              <a:t>At each of the s stages of the RK method, you need to figure out </a:t>
            </a:r>
            <a:r>
              <a:rPr lang="en-US" sz="2000" dirty="0" err="1" smtClean="0">
                <a:latin typeface="Arial"/>
              </a:rPr>
              <a:t>F</a:t>
            </a:r>
            <a:r>
              <a:rPr lang="en-US" sz="2000" baseline="-25000" dirty="0" err="1" smtClean="0">
                <a:latin typeface="Arial"/>
              </a:rPr>
              <a:t>i</a:t>
            </a:r>
            <a:r>
              <a:rPr lang="en-US" sz="2000" dirty="0" smtClean="0"/>
              <a:t>:</a:t>
            </a:r>
            <a:r>
              <a:rPr lang="en-US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38562" y="2438400"/>
            <a:ext cx="6526778" cy="94023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81143" y="4343400"/>
            <a:ext cx="2540829" cy="736185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3733800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the stage values are available, the solution is computed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5486400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Personally, I find the f-flavor better than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y-flavor implementation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543800" cy="1036638"/>
          </a:xfrm>
        </p:spPr>
        <p:txBody>
          <a:bodyPr/>
          <a:lstStyle/>
          <a:p>
            <a:r>
              <a:rPr lang="en-US" sz="3200" dirty="0" smtClean="0"/>
              <a:t>RK Method, A Different Possibility to Advance the Numerical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47863"/>
            <a:ext cx="8686800" cy="871537"/>
          </a:xfrm>
        </p:spPr>
        <p:txBody>
          <a:bodyPr/>
          <a:lstStyle/>
          <a:p>
            <a:r>
              <a:rPr lang="en-US" sz="2000" dirty="0" smtClean="0"/>
              <a:t>Exercise: show that the f-flavor is easily obtained from the y-flavor by using an appropriate notation. 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096000" cy="731838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52663"/>
            <a:ext cx="8763000" cy="3386137"/>
          </a:xfrm>
        </p:spPr>
        <p:txBody>
          <a:bodyPr/>
          <a:lstStyle/>
          <a:p>
            <a:r>
              <a:rPr lang="en-US" sz="2000" dirty="0" smtClean="0"/>
              <a:t>Note that Forward Euler, Backward Euler, and Trapezoidal Formula can all be considered as belonging to the RK family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Provide the Butcher Tableau representation for Forward Euler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Provide the Butcher Tableau representation for Backward Euler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Provide the Butcher Tableau representation for the Trapezoidal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72200" y="4114800"/>
            <a:ext cx="28956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tspan</a:t>
            </a:r>
            <a:r>
              <a:rPr lang="en-US" sz="1200" dirty="0" smtClean="0"/>
              <a:t> = [0, 3000];</a:t>
            </a:r>
          </a:p>
          <a:p>
            <a:r>
              <a:rPr lang="en-US" sz="1200" dirty="0" smtClean="0"/>
              <a:t>y0 = [2; 0];</a:t>
            </a:r>
          </a:p>
          <a:p>
            <a:r>
              <a:rPr lang="en-US" sz="1200" dirty="0" smtClean="0"/>
              <a:t>Mu = 1000;</a:t>
            </a:r>
          </a:p>
          <a:p>
            <a:r>
              <a:rPr lang="en-US" sz="1200" dirty="0" smtClean="0"/>
              <a:t>ode = @(</a:t>
            </a:r>
            <a:r>
              <a:rPr lang="en-US" sz="1200" dirty="0" err="1" smtClean="0"/>
              <a:t>t,y</a:t>
            </a:r>
            <a:r>
              <a:rPr lang="en-US" sz="1200" dirty="0" smtClean="0"/>
              <a:t>) </a:t>
            </a:r>
            <a:r>
              <a:rPr lang="en-US" sz="1200" dirty="0" err="1" smtClean="0"/>
              <a:t>vanderpoldemo</a:t>
            </a:r>
            <a:r>
              <a:rPr lang="en-US" sz="1200" dirty="0" smtClean="0"/>
              <a:t>(</a:t>
            </a:r>
            <a:r>
              <a:rPr lang="en-US" sz="1200" dirty="0" err="1" smtClean="0"/>
              <a:t>t,y,Mu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t,y</a:t>
            </a:r>
            <a:r>
              <a:rPr lang="en-US" sz="1200" dirty="0" smtClean="0"/>
              <a:t>] = ode15s(ode, </a:t>
            </a:r>
            <a:r>
              <a:rPr lang="en-US" sz="1200" dirty="0" err="1" smtClean="0"/>
              <a:t>tspan</a:t>
            </a:r>
            <a:r>
              <a:rPr lang="en-US" sz="1200" dirty="0" smtClean="0"/>
              <a:t>, y0);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t,y</a:t>
            </a:r>
            <a:r>
              <a:rPr lang="en-US" sz="1200" dirty="0" smtClean="0"/>
              <a:t>(:,1))</a:t>
            </a:r>
          </a:p>
          <a:p>
            <a:r>
              <a:rPr lang="de-DE" sz="1200" dirty="0" smtClean="0"/>
              <a:t>title('van der Pol Equation, \mu = 1000')</a:t>
            </a:r>
          </a:p>
          <a:p>
            <a:r>
              <a:rPr lang="pt-BR" sz="1200" dirty="0" smtClean="0"/>
              <a:t>axis([0 3000 -3 3])</a:t>
            </a:r>
          </a:p>
          <a:p>
            <a:r>
              <a:rPr lang="en-US" sz="1200" dirty="0" err="1" smtClean="0"/>
              <a:t>xlabel</a:t>
            </a:r>
            <a:r>
              <a:rPr lang="en-US" sz="1200" dirty="0" smtClean="0"/>
              <a:t>('t')</a:t>
            </a:r>
          </a:p>
          <a:p>
            <a:r>
              <a:rPr lang="en-US" sz="1200" dirty="0" err="1" smtClean="0"/>
              <a:t>ylabel</a:t>
            </a:r>
            <a:r>
              <a:rPr lang="en-US" sz="1200" dirty="0" smtClean="0"/>
              <a:t>('solution y')</a:t>
            </a:r>
          </a:p>
          <a:p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884238"/>
          </a:xfrm>
        </p:spPr>
        <p:txBody>
          <a:bodyPr/>
          <a:lstStyle/>
          <a:p>
            <a:r>
              <a:rPr lang="en-US" dirty="0" smtClean="0"/>
              <a:t>Integration Error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620000" cy="1100137"/>
          </a:xfrm>
        </p:spPr>
        <p:txBody>
          <a:bodyPr/>
          <a:lstStyle/>
          <a:p>
            <a:r>
              <a:rPr lang="en-US" sz="2000" dirty="0" smtClean="0"/>
              <a:t>The problem: imagine a dynamic system that varies rapidly every once in a while, but the remaining time is very tame</a:t>
            </a:r>
          </a:p>
          <a:p>
            <a:pPr lvl="1"/>
            <a:r>
              <a:rPr lang="en-US" sz="1600" dirty="0" smtClean="0"/>
              <a:t>Example: solution of the van </a:t>
            </a:r>
            <a:r>
              <a:rPr lang="en-US" sz="1600" dirty="0" err="1" smtClean="0"/>
              <a:t>der</a:t>
            </a:r>
            <a:r>
              <a:rPr lang="en-US" sz="1600" dirty="0" smtClean="0"/>
              <a:t> Pole IVP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838200" cy="2286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594759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09800" y="2514600"/>
            <a:ext cx="3703197" cy="8516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2"/>
            <a:ext cx="8458200" cy="4986338"/>
          </a:xfrm>
        </p:spPr>
        <p:txBody>
          <a:bodyPr/>
          <a:lstStyle/>
          <a:p>
            <a:r>
              <a:rPr lang="en-US" sz="2000" dirty="0" smtClean="0"/>
              <a:t>If you don’t adjust the integration step-size h you are forced to work during the entire simulation with a very conservative value of h</a:t>
            </a:r>
          </a:p>
          <a:p>
            <a:pPr lvl="1"/>
            <a:r>
              <a:rPr lang="en-US" sz="1600" dirty="0" smtClean="0"/>
              <a:t>Basically, you have to work with that value of h that can negotiate the high transients</a:t>
            </a:r>
          </a:p>
          <a:p>
            <a:pPr lvl="1"/>
            <a:r>
              <a:rPr lang="en-US" sz="1600" dirty="0" smtClean="0"/>
              <a:t>This would be for almost the entire simulation a waste of resources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Basic Idea: </a:t>
            </a:r>
          </a:p>
          <a:p>
            <a:pPr lvl="1"/>
            <a:r>
              <a:rPr lang="en-US" sz="1600" dirty="0" smtClean="0"/>
              <a:t>When you have high transients, reduce h to make sure you are ok</a:t>
            </a:r>
          </a:p>
          <a:p>
            <a:pPr lvl="1"/>
            <a:r>
              <a:rPr lang="en-US" sz="1600" dirty="0" smtClean="0"/>
              <a:t>When the dynamics is tame, increase the value of h and sail quickly through these intervals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On what should you base the selection of the step size h?</a:t>
            </a:r>
          </a:p>
          <a:p>
            <a:pPr lvl="1"/>
            <a:r>
              <a:rPr lang="en-US" sz="1600" dirty="0" smtClean="0"/>
              <a:t>On the value of local error</a:t>
            </a:r>
          </a:p>
          <a:p>
            <a:pPr lvl="1"/>
            <a:r>
              <a:rPr lang="en-US" sz="1600" dirty="0" smtClean="0"/>
              <a:t>It would be good to be able to use the actual error, but that’s impossible to do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477000"/>
            <a:ext cx="10668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884238"/>
          </a:xfrm>
        </p:spPr>
        <p:txBody>
          <a:bodyPr/>
          <a:lstStyle/>
          <a:p>
            <a:r>
              <a:rPr lang="en-US" dirty="0" smtClean="0"/>
              <a:t>Integration Error Control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2"/>
            <a:ext cx="8458200" cy="2700337"/>
          </a:xfrm>
        </p:spPr>
        <p:txBody>
          <a:bodyPr/>
          <a:lstStyle/>
          <a:p>
            <a:r>
              <a:rPr lang="en-US" sz="2000" dirty="0" smtClean="0"/>
              <a:t>In the end, we need a mechanism that tries to guarantee that the local error at each time step stays below a user-prescribed threshold value</a:t>
            </a:r>
          </a:p>
          <a:p>
            <a:endParaRPr lang="en-US" sz="2000" dirty="0" smtClean="0"/>
          </a:p>
          <a:p>
            <a:r>
              <a:rPr lang="en-US" sz="2000" dirty="0" smtClean="0"/>
              <a:t>Computing the threshold value</a:t>
            </a:r>
          </a:p>
          <a:p>
            <a:pPr lvl="1"/>
            <a:r>
              <a:rPr lang="en-US" sz="1800" dirty="0" smtClean="0"/>
              <a:t>Draws on two values specified by the user: absolute tolerance ATOL and relative tolerance RTOL (think of these as allowances)</a:t>
            </a:r>
          </a:p>
          <a:p>
            <a:pPr lvl="1"/>
            <a:r>
              <a:rPr lang="en-US" sz="1800" dirty="0" smtClean="0"/>
              <a:t>If dealing with an m-dimensional problem, threshold value </a:t>
            </a:r>
            <a:r>
              <a:rPr lang="en-US" sz="1800" dirty="0" smtClean="0">
                <a:latin typeface="cmmi10"/>
              </a:rPr>
              <a:t>»</a:t>
            </a:r>
            <a:r>
              <a:rPr lang="en-US" sz="1800" baseline="-25000" dirty="0" smtClean="0">
                <a:latin typeface="cmmi10"/>
              </a:rPr>
              <a:t>i</a:t>
            </a:r>
            <a:r>
              <a:rPr lang="en-US" sz="1800" dirty="0" smtClean="0"/>
              <a:t> for component “i” of solution y is computed as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477000"/>
            <a:ext cx="10668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1143000"/>
          </a:xfrm>
        </p:spPr>
        <p:txBody>
          <a:bodyPr/>
          <a:lstStyle/>
          <a:p>
            <a:r>
              <a:rPr lang="en-US" dirty="0" smtClean="0"/>
              <a:t>Integration Error Control: </a:t>
            </a:r>
            <a:br>
              <a:rPr lang="en-US" dirty="0" smtClean="0"/>
            </a:br>
            <a:r>
              <a:rPr lang="en-US" dirty="0" smtClean="0"/>
              <a:t>The Details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09800" y="4521708"/>
            <a:ext cx="4774701" cy="27889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3340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key observation: the entire error control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effort concentrates on keeping an *approximation* of the</a:t>
            </a:r>
            <a:r>
              <a:rPr lang="en-US" sz="2000" kern="0" dirty="0" smtClean="0">
                <a:latin typeface="+mn-lt"/>
              </a:rPr>
              <a:t> local error at </a:t>
            </a:r>
            <a:r>
              <a:rPr lang="en-US" sz="2000" kern="0" dirty="0" err="1" smtClean="0">
                <a:latin typeface="Arial"/>
              </a:rPr>
              <a:t>t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dirty="0" smtClean="0">
                <a:latin typeface="+mn-lt"/>
              </a:rPr>
              <a:t> smaller than </a:t>
            </a:r>
            <a:r>
              <a:rPr lang="en-US" sz="2000" kern="0" dirty="0" smtClean="0">
                <a:latin typeface="cmmi10"/>
              </a:rPr>
              <a:t>»</a:t>
            </a: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10000" y="6172200"/>
            <a:ext cx="1219202" cy="2788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458200" cy="2243138"/>
          </a:xfrm>
        </p:spPr>
        <p:txBody>
          <a:bodyPr/>
          <a:lstStyle/>
          <a:p>
            <a:r>
              <a:rPr lang="en-US" sz="2000" dirty="0" smtClean="0"/>
              <a:t>What’s left at this point is to somehow provide an approximation of the local error </a:t>
            </a:r>
            <a:r>
              <a:rPr lang="en-US" sz="2000" b="1" dirty="0" smtClean="0">
                <a:latin typeface="Arial"/>
              </a:rPr>
              <a:t>l</a:t>
            </a:r>
            <a:r>
              <a:rPr lang="en-US" sz="2000" dirty="0" smtClean="0">
                <a:latin typeface="Arial"/>
              </a:rPr>
              <a:t>[i]</a:t>
            </a:r>
            <a:r>
              <a:rPr lang="en-US" sz="2000" baseline="-25000" dirty="0" smtClean="0">
                <a:latin typeface="Arial"/>
              </a:rPr>
              <a:t>n</a:t>
            </a:r>
            <a:r>
              <a:rPr lang="en-US" sz="2000" dirty="0" smtClean="0"/>
              <a:t> at time step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</a:t>
            </a:r>
            <a:endParaRPr lang="en-US" sz="2000" baseline="-25000" dirty="0" smtClean="0">
              <a:latin typeface="Arial"/>
            </a:endParaRPr>
          </a:p>
          <a:p>
            <a:endParaRPr lang="en-US" sz="2000" dirty="0" smtClean="0"/>
          </a:p>
          <a:p>
            <a:r>
              <a:rPr lang="en-US" sz="2000" dirty="0" smtClean="0"/>
              <a:t>To get </a:t>
            </a:r>
            <a:r>
              <a:rPr lang="en-US" sz="2000" b="1" dirty="0" smtClean="0"/>
              <a:t>l</a:t>
            </a:r>
            <a:r>
              <a:rPr lang="en-US" sz="2000" dirty="0" smtClean="0"/>
              <a:t>[i]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, you produce a *second* approximation of the solution at 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, and you pretend that that second solution is the actual solution(kind of funny).  Then you can get an approximation of the local error: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477000"/>
            <a:ext cx="10668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1143000"/>
          </a:xfrm>
        </p:spPr>
        <p:txBody>
          <a:bodyPr/>
          <a:lstStyle/>
          <a:p>
            <a:r>
              <a:rPr lang="en-US" dirty="0" smtClean="0"/>
              <a:t>Integration Error Control: </a:t>
            </a:r>
            <a:br>
              <a:rPr lang="en-US" dirty="0" smtClean="0"/>
            </a:br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4648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we had:</a:t>
            </a:r>
            <a:endParaRPr lang="en-US" sz="2000" kern="0" dirty="0" smtClean="0">
              <a:latin typeface="cmmi10"/>
            </a:endParaRP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0" y="4064508"/>
            <a:ext cx="2107695" cy="278892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818" y="5232417"/>
            <a:ext cx="7441273" cy="124450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458200" cy="642937"/>
          </a:xfrm>
        </p:spPr>
        <p:txBody>
          <a:bodyPr/>
          <a:lstStyle/>
          <a:p>
            <a:r>
              <a:rPr lang="en-US" sz="2000" dirty="0" smtClean="0"/>
              <a:t>A measure of the acceptability “a” of the solution given the user prescribed tolerance is obtained as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477000"/>
            <a:ext cx="10668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1143000"/>
          </a:xfrm>
        </p:spPr>
        <p:txBody>
          <a:bodyPr/>
          <a:lstStyle/>
          <a:p>
            <a:r>
              <a:rPr lang="en-US" dirty="0" smtClean="0"/>
              <a:t>Integration Error Control: </a:t>
            </a:r>
            <a:br>
              <a:rPr lang="en-US" dirty="0" smtClean="0"/>
            </a:br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49530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any reading             indicates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acceptable situation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Otherwise, if            , it’s an indication that the quality of the solution does not meet the user prescribed tolerance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If this is the case, the step size should be </a:t>
            </a:r>
            <a:r>
              <a:rPr lang="en-US" sz="2000" kern="0" dirty="0" err="1" smtClean="0">
                <a:latin typeface="+mn-lt"/>
              </a:rPr>
              <a:t>decrased</a:t>
            </a:r>
            <a:r>
              <a:rPr lang="en-US" sz="2000" kern="0" dirty="0" smtClean="0">
                <a:latin typeface="+mn-lt"/>
              </a:rPr>
              <a:t>, </a:t>
            </a:r>
            <a:r>
              <a:rPr lang="en-US" sz="2000" kern="0" dirty="0" err="1" smtClean="0">
                <a:latin typeface="Arial"/>
              </a:rPr>
              <a:t>y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dirty="0" smtClean="0">
                <a:latin typeface="+mn-lt"/>
              </a:rPr>
              <a:t> is rejected and it’s to be computed again…</a:t>
            </a:r>
            <a:endParaRPr lang="en-US" sz="2000" kern="0" dirty="0" smtClean="0">
              <a:latin typeface="cmmi10"/>
            </a:endParaRP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14850" y="2438400"/>
            <a:ext cx="3402596" cy="914267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asymptotically, since the method we use is assumed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be order p, we have for v that (K is an unknown constant):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733544" y="4343400"/>
            <a:ext cx="1398020" cy="25460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306305" y="5044698"/>
            <a:ext cx="583694" cy="228600"/>
          </a:xfrm>
          <a:prstGeom prst="rect">
            <a:avLst/>
          </a:prstGeom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286000" y="5410200"/>
            <a:ext cx="583694" cy="202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49971"/>
            <a:ext cx="8686800" cy="3767137"/>
          </a:xfrm>
        </p:spPr>
        <p:txBody>
          <a:bodyPr/>
          <a:lstStyle/>
          <a:p>
            <a:r>
              <a:rPr lang="en-US" sz="2000" dirty="0" smtClean="0"/>
              <a:t>Summary of possible scenarios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Step-size is too small, you are being way more accurate than the user needs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Step-size is exactly where you want it to be, acceptability is on the margin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Step-size is too large, you are to aggressive and this leads to local errors that are exceeding the user specified tolerance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477000"/>
            <a:ext cx="10668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1143000"/>
          </a:xfrm>
        </p:spPr>
        <p:txBody>
          <a:bodyPr/>
          <a:lstStyle/>
          <a:p>
            <a:r>
              <a:rPr lang="en-US" dirty="0" smtClean="0"/>
              <a:t>Integration Error Control: </a:t>
            </a:r>
            <a:br>
              <a:rPr lang="en-US" dirty="0" smtClean="0"/>
            </a:br>
            <a:r>
              <a:rPr lang="en-US" dirty="0" smtClean="0"/>
              <a:t>The Details</a:t>
            </a:r>
            <a:endParaRPr lang="en-US" dirty="0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012967" y="3176192"/>
            <a:ext cx="634959" cy="20251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91000" y="5893308"/>
            <a:ext cx="583694" cy="202692"/>
          </a:xfrm>
          <a:prstGeom prst="rect">
            <a:avLst/>
          </a:prstGeom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28628" y="4267212"/>
            <a:ext cx="2055488" cy="25427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31838"/>
          </a:xfrm>
        </p:spPr>
        <p:txBody>
          <a:bodyPr/>
          <a:lstStyle/>
          <a:p>
            <a:r>
              <a:rPr lang="en-US" dirty="0" smtClean="0"/>
              <a:t>Runge-Kutta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7463"/>
            <a:ext cx="8458200" cy="3843337"/>
          </a:xfrm>
        </p:spPr>
        <p:txBody>
          <a:bodyPr/>
          <a:lstStyle/>
          <a:p>
            <a:r>
              <a:rPr lang="en-US" sz="2000" dirty="0" smtClean="0"/>
              <a:t>The Runge-Kutta integration process is the sum of two tasks:</a:t>
            </a:r>
          </a:p>
          <a:p>
            <a:pPr lvl="1"/>
            <a:r>
              <a:rPr lang="en-US" sz="1600" dirty="0" smtClean="0"/>
              <a:t>Task 1: compute the s stage values (the time consuming part):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Task 2: compute the solution at </a:t>
            </a:r>
            <a:r>
              <a:rPr lang="en-US" sz="1600" dirty="0" err="1" smtClean="0">
                <a:latin typeface="Arial"/>
              </a:rPr>
              <a:t>t</a:t>
            </a:r>
            <a:r>
              <a:rPr lang="en-US" sz="1600" baseline="-25000" dirty="0" err="1" smtClean="0">
                <a:latin typeface="Arial"/>
              </a:rPr>
              <a:t>n</a:t>
            </a:r>
            <a:r>
              <a:rPr lang="en-US" sz="1600" dirty="0" smtClean="0"/>
              <a:t> (this is trivial…):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Note that these two tasks are carried out at each integration time step </a:t>
            </a:r>
            <a:r>
              <a:rPr lang="en-US" sz="1600" dirty="0" smtClean="0">
                <a:latin typeface="Arial"/>
              </a:rPr>
              <a:t>t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Arial"/>
              </a:rPr>
              <a:t>t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38263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typical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IVP that you want to solve: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52930" y="1726687"/>
            <a:ext cx="3733325" cy="635428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00200" y="3352800"/>
            <a:ext cx="6146303" cy="762002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133600" y="4876800"/>
            <a:ext cx="4140715" cy="736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046029"/>
          </a:xfrm>
        </p:spPr>
        <p:txBody>
          <a:bodyPr/>
          <a:lstStyle/>
          <a:p>
            <a:r>
              <a:rPr lang="en-US" sz="2000" dirty="0" smtClean="0"/>
              <a:t>Finally, how do you choose the optimal step-size </a:t>
            </a:r>
            <a:r>
              <a:rPr lang="en-US" sz="2000" dirty="0" err="1" smtClean="0">
                <a:latin typeface="Arial"/>
              </a:rPr>
              <a:t>h</a:t>
            </a:r>
            <a:r>
              <a:rPr lang="en-US" sz="2000" baseline="-25000" dirty="0" err="1" smtClean="0">
                <a:latin typeface="Arial"/>
              </a:rPr>
              <a:t>opt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You want to be in the sweet spot, acceptability is 1.0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step-size is chosen to meet this requirement: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Because there was some hand waving involved and these arguments are in general true only asymptotically, one usually uses a safety factor s=0.9 to play it conservatively.  Then the new step size is chosen as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477000"/>
            <a:ext cx="10668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1143000"/>
          </a:xfrm>
        </p:spPr>
        <p:txBody>
          <a:bodyPr/>
          <a:lstStyle/>
          <a:p>
            <a:r>
              <a:rPr lang="en-US" dirty="0" smtClean="0"/>
              <a:t>Integration Error Control: </a:t>
            </a:r>
            <a:br>
              <a:rPr lang="en-US" dirty="0" smtClean="0"/>
            </a:br>
            <a:r>
              <a:rPr lang="en-US" dirty="0" smtClean="0"/>
              <a:t>The Details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588829"/>
            <a:ext cx="4419608" cy="940310"/>
          </a:xfrm>
          <a:prstGeom prst="rect">
            <a:avLst/>
          </a:prstGeom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00400" y="5867400"/>
            <a:ext cx="2336295" cy="736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dirty="0" smtClean="0"/>
              <a:t>Integration Error Control: </a:t>
            </a:r>
            <a:br>
              <a:rPr lang="en-US" dirty="0" smtClean="0"/>
            </a:br>
            <a:r>
              <a:rPr lang="en-US" dirty="0" smtClean="0"/>
              <a:t>The “Embedded Method”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386137"/>
          </a:xfrm>
        </p:spPr>
        <p:txBody>
          <a:bodyPr/>
          <a:lstStyle/>
          <a:p>
            <a:r>
              <a:rPr lang="en-US" sz="2000" dirty="0" smtClean="0"/>
              <a:t>How do you usually get the second approximate solution?</a:t>
            </a:r>
          </a:p>
          <a:p>
            <a:endParaRPr lang="en-US" sz="2000" dirty="0" smtClean="0"/>
          </a:p>
          <a:p>
            <a:r>
              <a:rPr lang="en-US" sz="2000" dirty="0" smtClean="0"/>
              <a:t>The idea is to use the same stage values you produce to generate the first solution</a:t>
            </a:r>
          </a:p>
          <a:p>
            <a:endParaRPr lang="en-US" sz="2000" dirty="0" smtClean="0"/>
          </a:p>
          <a:p>
            <a:r>
              <a:rPr lang="en-US" sz="2000" dirty="0" smtClean="0"/>
              <a:t>In other words, use the same </a:t>
            </a:r>
            <a:r>
              <a:rPr lang="en-US" sz="2000" b="1" dirty="0" smtClean="0"/>
              <a:t>A</a:t>
            </a:r>
            <a:r>
              <a:rPr lang="en-US" sz="2000" dirty="0" smtClean="0"/>
              <a:t> and </a:t>
            </a:r>
            <a:r>
              <a:rPr lang="en-US" sz="2000" b="1" dirty="0" smtClean="0"/>
              <a:t>c</a:t>
            </a:r>
            <a:r>
              <a:rPr lang="en-US" sz="2000" dirty="0" smtClean="0"/>
              <a:t>, but change only </a:t>
            </a:r>
            <a:r>
              <a:rPr lang="en-US" sz="2000" b="1" dirty="0" smtClean="0"/>
              <a:t>b</a:t>
            </a:r>
          </a:p>
          <a:p>
            <a:endParaRPr lang="en-US" sz="2000" dirty="0" smtClean="0"/>
          </a:p>
          <a:p>
            <a:r>
              <a:rPr lang="en-US" sz="2000" dirty="0" smtClean="0"/>
              <a:t>When using Butcher’s Tableau, this is captured by adding a new row for the new values of    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4572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0" y="5105400"/>
          <a:ext cx="243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153400" y="5181600"/>
            <a:ext cx="202185" cy="202185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934200" y="5207508"/>
            <a:ext cx="126492" cy="126492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8153400" y="5562600"/>
            <a:ext cx="152400" cy="202692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8153400" y="5917692"/>
            <a:ext cx="152400" cy="25450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733800" y="4379320"/>
            <a:ext cx="152400" cy="254508"/>
          </a:xfrm>
          <a:prstGeom prst="rect">
            <a:avLst/>
          </a:prstGeom>
          <a:noFill/>
          <a:ln/>
          <a:effectLst/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5105400"/>
          <a:ext cx="24384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81200" y="5181600"/>
            <a:ext cx="202185" cy="20218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2000" y="5207508"/>
            <a:ext cx="126492" cy="126492"/>
          </a:xfrm>
          <a:prstGeom prst="rect">
            <a:avLst/>
          </a:prstGeom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1981200" y="5562600"/>
            <a:ext cx="152400" cy="202692"/>
          </a:xfrm>
          <a:prstGeom prst="rect">
            <a:avLst/>
          </a:prstGeom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895600" y="5334000"/>
            <a:ext cx="178307" cy="202691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76600" y="5105400"/>
          <a:ext cx="24384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029200" y="5181600"/>
            <a:ext cx="202185" cy="20218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810000" y="5207508"/>
            <a:ext cx="126492" cy="126492"/>
          </a:xfrm>
          <a:prstGeom prst="rect">
            <a:avLst/>
          </a:prstGeom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029200" y="5536692"/>
            <a:ext cx="152400" cy="25450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533400" y="6172200"/>
            <a:ext cx="2005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Original Method:</a:t>
            </a:r>
          </a:p>
          <a:p>
            <a:r>
              <a:rPr lang="en-US" sz="1400" dirty="0" smtClean="0"/>
              <a:t>Produces num solution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429000" y="6019800"/>
            <a:ext cx="26324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Embedded Method: </a:t>
            </a:r>
          </a:p>
          <a:p>
            <a:r>
              <a:rPr lang="en-US" sz="1400" dirty="0" smtClean="0"/>
              <a:t>Produces second num solution</a:t>
            </a:r>
          </a:p>
          <a:p>
            <a:r>
              <a:rPr lang="en-US" sz="1400" dirty="0" smtClean="0"/>
              <a:t>(used in local error control)</a:t>
            </a:r>
            <a:endParaRPr lang="en-US" sz="1400" dirty="0"/>
          </a:p>
        </p:txBody>
      </p:sp>
      <p:pic>
        <p:nvPicPr>
          <p:cNvPr id="33" name="Picture 32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019545" y="5334000"/>
            <a:ext cx="178816" cy="76417"/>
          </a:xfrm>
          <a:prstGeom prst="rect">
            <a:avLst/>
          </a:prstGeom>
          <a:noFill/>
          <a:ln/>
          <a:effectLst/>
        </p:spPr>
      </p:pic>
      <p:sp>
        <p:nvSpPr>
          <p:cNvPr id="34" name="Rectangle 33"/>
          <p:cNvSpPr/>
          <p:nvPr/>
        </p:nvSpPr>
        <p:spPr>
          <a:xfrm>
            <a:off x="6847604" y="6248400"/>
            <a:ext cx="1915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Typical notation used</a:t>
            </a:r>
          </a:p>
          <a:p>
            <a:r>
              <a:rPr lang="en-US" sz="1400" dirty="0" smtClean="0"/>
              <a:t>for Butcher’s Tableau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br>
              <a:rPr lang="en-US" dirty="0" smtClean="0"/>
            </a:br>
            <a:r>
              <a:rPr lang="en-US" dirty="0" smtClean="0"/>
              <a:t>RK Embedded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Fehlberg</a:t>
            </a:r>
            <a:r>
              <a:rPr lang="en-US" sz="2000" dirty="0" smtClean="0"/>
              <a:t> 4(5) pair</a:t>
            </a:r>
          </a:p>
          <a:p>
            <a:pPr lvl="1"/>
            <a:r>
              <a:rPr lang="en-US" sz="1600" dirty="0" smtClean="0"/>
              <a:t>Empty cells have a zero in them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819400"/>
          <a:ext cx="7772401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3/8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9/32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12/13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1932/2197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-7200/2197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7296/2197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439/216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-8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3680/513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-845/4104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-8/27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-3544/2565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1859/4104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-11/40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25/216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1408/2565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2197/4104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-1/5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16/135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6656/12825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28561/56430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-9/50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2/55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br>
              <a:rPr lang="en-US" dirty="0" smtClean="0"/>
            </a:br>
            <a:r>
              <a:rPr lang="en-US" dirty="0" smtClean="0"/>
              <a:t>RK Embedded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1023937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Dormand</a:t>
            </a:r>
            <a:r>
              <a:rPr lang="en-US" sz="2000" dirty="0" smtClean="0"/>
              <a:t>-Prince 4(5) pair</a:t>
            </a:r>
          </a:p>
          <a:p>
            <a:pPr lvl="1"/>
            <a:r>
              <a:rPr lang="en-US" sz="1600" dirty="0" smtClean="0"/>
              <a:t>Empty cells have a zero in them</a:t>
            </a:r>
          </a:p>
          <a:p>
            <a:pPr lvl="1"/>
            <a:r>
              <a:rPr lang="en-US" sz="1600" dirty="0" smtClean="0"/>
              <a:t>This is what’s used in MATLAB as the default for the ODE45 solver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4572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2" y="2819400"/>
          <a:ext cx="876299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9031"/>
                <a:gridCol w="1122091"/>
                <a:gridCol w="1122091"/>
                <a:gridCol w="1269031"/>
                <a:gridCol w="841568"/>
                <a:gridCol w="1269031"/>
                <a:gridCol w="935076"/>
                <a:gridCol w="935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1/5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1/5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9/40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4/5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44/45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-56/15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32/9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8/9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19372/6561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-25360/2187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64448/6561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-212/729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9017/3168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-355/33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46732/5247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49/176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-5103/18656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35/384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500/1113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125/192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-2187/6784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11/84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5179/57600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7571/16695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393/640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-92097/339200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187/2100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35/384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500/1113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125/192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-2187/6784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11/84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808038"/>
          </a:xfrm>
        </p:spPr>
        <p:txBody>
          <a:bodyPr/>
          <a:lstStyle/>
          <a:p>
            <a:r>
              <a:rPr lang="en-US" dirty="0" smtClean="0"/>
              <a:t>Explicit vs. Implicit 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757737"/>
          </a:xfrm>
        </p:spPr>
        <p:txBody>
          <a:bodyPr/>
          <a:lstStyle/>
          <a:p>
            <a:r>
              <a:rPr lang="en-US" sz="2000" dirty="0" smtClean="0"/>
              <a:t>One can immediately figure out whether a RK method is explicit or implicit by simply inspecting Butcher’s Tableau</a:t>
            </a:r>
          </a:p>
          <a:p>
            <a:endParaRPr lang="en-US" sz="2000" dirty="0" smtClean="0"/>
          </a:p>
          <a:p>
            <a:r>
              <a:rPr lang="en-US" sz="2000" dirty="0" smtClean="0"/>
              <a:t>If the </a:t>
            </a:r>
            <a:r>
              <a:rPr lang="en-US" sz="2000" b="1" dirty="0" smtClean="0"/>
              <a:t>A</a:t>
            </a:r>
            <a:r>
              <a:rPr lang="en-US" sz="2000" dirty="0" smtClean="0"/>
              <a:t> matrix has nonzero entries on the diagonal or in the upper triangular side, the method is implicit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Implicit RK methods belong to several subfamilies</a:t>
            </a:r>
          </a:p>
          <a:p>
            <a:pPr lvl="1"/>
            <a:r>
              <a:rPr lang="en-US" sz="1600" dirty="0" smtClean="0"/>
              <a:t>Gauss methods</a:t>
            </a:r>
          </a:p>
          <a:p>
            <a:pPr lvl="2"/>
            <a:r>
              <a:rPr lang="en-US" sz="1300" dirty="0" smtClean="0"/>
              <a:t>They are maximum order methods: for s stages, you get order 2s (as good as it gets)</a:t>
            </a:r>
          </a:p>
          <a:p>
            <a:pPr lvl="1"/>
            <a:r>
              <a:rPr lang="en-US" sz="1600" dirty="0" smtClean="0"/>
              <a:t>Radau methods</a:t>
            </a:r>
          </a:p>
          <a:p>
            <a:pPr lvl="2"/>
            <a:r>
              <a:rPr lang="en-US" sz="1300" dirty="0" smtClean="0"/>
              <a:t>Attain order 2s-1 for s stages</a:t>
            </a:r>
          </a:p>
          <a:p>
            <a:pPr lvl="1"/>
            <a:r>
              <a:rPr lang="en-US" sz="1600" dirty="0" smtClean="0"/>
              <a:t>Lobatto methods</a:t>
            </a:r>
          </a:p>
          <a:p>
            <a:pPr lvl="2"/>
            <a:r>
              <a:rPr lang="en-US" sz="1300" dirty="0" smtClean="0"/>
              <a:t>Attain order 2s-2 for stages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20000" cy="731838"/>
          </a:xfrm>
        </p:spPr>
        <p:txBody>
          <a:bodyPr/>
          <a:lstStyle/>
          <a:p>
            <a:r>
              <a:rPr lang="en-US" dirty="0" smtClean="0"/>
              <a:t>Examples, Implicit RK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257800"/>
          </a:xfrm>
        </p:spPr>
        <p:txBody>
          <a:bodyPr/>
          <a:lstStyle/>
          <a:p>
            <a:r>
              <a:rPr lang="en-US" sz="2000" dirty="0" smtClean="0"/>
              <a:t>Members of the Gauss subfamily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r>
              <a:rPr lang="en-US" sz="2000" dirty="0" smtClean="0"/>
              <a:t>Members of the Radau subfamily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300" dirty="0" smtClean="0"/>
          </a:p>
          <a:p>
            <a:r>
              <a:rPr lang="en-US" sz="2000" dirty="0" smtClean="0"/>
              <a:t>Members of the Lobatto subfamily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676400"/>
          <a:ext cx="100584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0600" y="243840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Implicit Midpoint</a:t>
            </a:r>
          </a:p>
          <a:p>
            <a:r>
              <a:rPr lang="en-US" sz="1400" dirty="0" smtClean="0"/>
              <a:t>s=1, p=2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67200" y="1597223"/>
          <a:ext cx="2194560" cy="101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867400" y="1673424"/>
            <a:ext cx="457200" cy="246022"/>
          </a:xfrm>
          <a:prstGeom prst="rect">
            <a:avLst/>
          </a:prstGeom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181951" y="2054423"/>
            <a:ext cx="456849" cy="24583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495800" y="1673423"/>
            <a:ext cx="387214" cy="24583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95800" y="2054423"/>
            <a:ext cx="387567" cy="246057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>
          <a:xfrm>
            <a:off x="4343400" y="2664023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 name, s=2, p=4</a:t>
            </a:r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90600" y="3581400"/>
          <a:ext cx="73152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838200" y="4191000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Backward Euler</a:t>
            </a:r>
            <a:br>
              <a:rPr lang="en-US" sz="1400" dirty="0" smtClean="0"/>
            </a:br>
            <a:r>
              <a:rPr lang="en-US" sz="1400" dirty="0" smtClean="0"/>
              <a:t>s=1, p=1</a:t>
            </a:r>
            <a:endParaRPr lang="en-US" sz="1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962400" y="3505200"/>
          <a:ext cx="1554480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  <a:gridCol w="548640"/>
                <a:gridCol w="54864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5/12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-1/12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1/4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962400" y="4419600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 name, s=2, p=3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66800" y="6258580"/>
            <a:ext cx="1758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Trapezoidal Method</a:t>
            </a:r>
            <a:br>
              <a:rPr lang="en-US" sz="1400" dirty="0" smtClean="0"/>
            </a:br>
            <a:r>
              <a:rPr lang="en-US" sz="1400" dirty="0" smtClean="0"/>
              <a:t>s=2, p=2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67200" y="5410200"/>
          <a:ext cx="2362199" cy="111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521"/>
                <a:gridCol w="616226"/>
                <a:gridCol w="616226"/>
                <a:gridCol w="616226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5/24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1/6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1/6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1/6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2/3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1/6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694884" y="6524823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 name, s=3, p=4</a:t>
            </a:r>
            <a:endParaRPr lang="en-US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43000" y="5410200"/>
          <a:ext cx="1554480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  <a:gridCol w="548640"/>
                <a:gridCol w="54864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295400"/>
          </a:xfrm>
        </p:spPr>
        <p:txBody>
          <a:bodyPr/>
          <a:lstStyle/>
          <a:p>
            <a:r>
              <a:rPr lang="en-US" dirty="0" smtClean="0"/>
              <a:t>Implicit RK Methods: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7337"/>
          </a:xfrm>
        </p:spPr>
        <p:txBody>
          <a:bodyPr/>
          <a:lstStyle/>
          <a:p>
            <a:r>
              <a:rPr lang="en-US" sz="2000" dirty="0" smtClean="0"/>
              <a:t>Implicit RK methods are notoriously hard to implement</a:t>
            </a:r>
          </a:p>
          <a:p>
            <a:endParaRPr lang="en-US" sz="2000" dirty="0" smtClean="0"/>
          </a:p>
          <a:p>
            <a:r>
              <a:rPr lang="en-US" sz="2000" dirty="0" smtClean="0"/>
              <a:t>Suppose you have an IVP where the dimension of the unknown function is m: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762000" cy="3810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100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Then, the dimension of the nonlinear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you have to solve at each time step is of an s-stage implicit RK method is s*m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 smtClean="0">
                <a:latin typeface="+mn-lt"/>
              </a:rPr>
              <a:t>This</a:t>
            </a:r>
            <a:r>
              <a:rPr lang="en-US" sz="2000" kern="0" dirty="0" smtClean="0">
                <a:latin typeface="+mn-lt"/>
              </a:rPr>
              <a:t> is a serious drawback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lot of research goes into parallelizing this process: rather than solving one nonlinear system of dimension s*m, the idea is to solve s systems of dimension 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baseline="0" dirty="0" smtClean="0">
                <a:latin typeface="+mn-lt"/>
              </a:rPr>
              <a:t>This is still not that impressive, to be compared to the effor</a:t>
            </a:r>
            <a:r>
              <a:rPr lang="en-US" kern="0" dirty="0" smtClean="0">
                <a:latin typeface="+mn-lt"/>
              </a:rPr>
              <a:t>t in multistep methods (to be covered shortly…)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57600" y="3005137"/>
            <a:ext cx="1168910" cy="2788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019800" cy="7318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Consider the van </a:t>
            </a:r>
            <a:r>
              <a:rPr lang="en-US" sz="1800" dirty="0" err="1" smtClean="0"/>
              <a:t>der</a:t>
            </a:r>
            <a:r>
              <a:rPr lang="en-US" sz="1800" dirty="0" smtClean="0"/>
              <a:t> </a:t>
            </a:r>
            <a:r>
              <a:rPr lang="en-US" sz="1800" dirty="0" err="1" smtClean="0"/>
              <a:t>Pol</a:t>
            </a:r>
            <a:r>
              <a:rPr lang="en-US" sz="1800" dirty="0" smtClean="0"/>
              <a:t> IVP, which is to be solved using the order 3 Radau formula</a:t>
            </a:r>
          </a:p>
          <a:p>
            <a:r>
              <a:rPr lang="en-US" sz="1800" dirty="0" smtClean="0"/>
              <a:t>Write down the nonlinear system of equations that one has to solve when advancing the simulation by one time step h</a:t>
            </a:r>
          </a:p>
          <a:p>
            <a:pPr lvl="1"/>
            <a:r>
              <a:rPr lang="en-US" sz="1400" dirty="0" smtClean="0"/>
              <a:t>Use the F-flavor representation of the RK method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Implicit RK Methods</a:t>
            </a:r>
            <a:br>
              <a:rPr lang="en-US" dirty="0" smtClean="0"/>
            </a:br>
            <a:r>
              <a:rPr lang="en-US" dirty="0" smtClean="0"/>
              <a:t>(DIRK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458200" cy="3386137"/>
          </a:xfrm>
        </p:spPr>
        <p:txBody>
          <a:bodyPr/>
          <a:lstStyle/>
          <a:p>
            <a:r>
              <a:rPr lang="en-US" sz="2000" dirty="0" smtClean="0"/>
              <a:t>One immediate way to decouple the large nonlinear system and have s systems of dimension m is to use diagonal implicit RK methods</a:t>
            </a:r>
          </a:p>
          <a:p>
            <a:pPr lvl="1"/>
            <a:r>
              <a:rPr lang="en-US" sz="1600" dirty="0" smtClean="0"/>
              <a:t>Called DIRK methods</a:t>
            </a:r>
          </a:p>
          <a:p>
            <a:pPr lvl="1"/>
            <a:r>
              <a:rPr lang="en-US" sz="1600" dirty="0" smtClean="0"/>
              <a:t>If *all* the diagonal entries in the A matrix are the same, then the method is called SDIRK (singly diagonal implicit RK) method</a:t>
            </a:r>
          </a:p>
          <a:p>
            <a:pPr lvl="1"/>
            <a:r>
              <a:rPr lang="en-US" sz="1600" dirty="0" smtClean="0"/>
              <a:t>Note that for SDIRK, each of the s decoupled nonlinear systems have the same iteration matrix (Jacobian is the same)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Example, SDIRK methods</a:t>
            </a:r>
          </a:p>
          <a:p>
            <a:pPr lvl="1"/>
            <a:r>
              <a:rPr lang="en-US" sz="1600" dirty="0" smtClean="0"/>
              <a:t>Backward Euler</a:t>
            </a:r>
          </a:p>
          <a:p>
            <a:pPr lvl="1"/>
            <a:r>
              <a:rPr lang="en-US" sz="1600" dirty="0" smtClean="0"/>
              <a:t>Also the following two look good…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5400" y="5257800"/>
          <a:ext cx="2194560" cy="101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1/2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362200" y="5334000"/>
            <a:ext cx="123444" cy="12344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192403" y="5715000"/>
            <a:ext cx="492344" cy="15814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655828" y="5334000"/>
            <a:ext cx="123556" cy="12355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515367" y="5715000"/>
            <a:ext cx="404832" cy="15855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048000" y="5715000"/>
            <a:ext cx="123444" cy="123444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38800" y="5181600"/>
          <a:ext cx="2194560" cy="101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705600" y="5257800"/>
            <a:ext cx="123444" cy="12344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6579937" y="5638800"/>
            <a:ext cx="404075" cy="15825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99228" y="5257800"/>
            <a:ext cx="123556" cy="12355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025804" y="5638800"/>
            <a:ext cx="70757" cy="123561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391400" y="5638800"/>
            <a:ext cx="123444" cy="123444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584370" y="5982949"/>
            <a:ext cx="403725" cy="15811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7388465" y="5993281"/>
            <a:ext cx="123223" cy="123223"/>
          </a:xfrm>
          <a:prstGeom prst="rect">
            <a:avLst/>
          </a:prstGeom>
          <a:noFill/>
          <a:ln/>
          <a:effectLst/>
        </p:spPr>
      </p:pic>
      <p:sp>
        <p:nvSpPr>
          <p:cNvPr id="34" name="Rectangle 33"/>
          <p:cNvSpPr/>
          <p:nvPr/>
        </p:nvSpPr>
        <p:spPr>
          <a:xfrm>
            <a:off x="1981200" y="640080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s=2, p=3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511031" y="6397823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s=2, p=2</a:t>
            </a:r>
            <a:endParaRPr lang="en-US" sz="1400" dirty="0"/>
          </a:p>
        </p:txBody>
      </p:sp>
      <p:pic>
        <p:nvPicPr>
          <p:cNvPr id="39" name="Picture 38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381000" y="5486400"/>
            <a:ext cx="747475" cy="330200"/>
          </a:xfrm>
          <a:prstGeom prst="rect">
            <a:avLst/>
          </a:prstGeom>
        </p:spPr>
      </p:pic>
      <p:pic>
        <p:nvPicPr>
          <p:cNvPr id="41" name="Picture 40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4814837" y="5410200"/>
            <a:ext cx="747763" cy="3303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24600" cy="808038"/>
          </a:xfrm>
        </p:spPr>
        <p:txBody>
          <a:bodyPr/>
          <a:lstStyle/>
          <a:p>
            <a:r>
              <a:rPr lang="en-US" dirty="0" smtClean="0"/>
              <a:t>RK and Stiff Decay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90937"/>
          </a:xfrm>
        </p:spPr>
        <p:txBody>
          <a:bodyPr/>
          <a:lstStyle/>
          <a:p>
            <a:r>
              <a:rPr lang="en-US" sz="2000" dirty="0" smtClean="0"/>
              <a:t>Stiff Decay is also called in the literature L-stability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 theorem that provides sufficient conditions for stiff decay of a RK method</a:t>
            </a:r>
          </a:p>
          <a:p>
            <a:endParaRPr lang="en-US" sz="2000" dirty="0" smtClean="0"/>
          </a:p>
          <a:p>
            <a:r>
              <a:rPr lang="en-US" sz="2000" dirty="0" smtClean="0"/>
              <a:t>Specifically, the following are sufficient conditions for stiff decay</a:t>
            </a:r>
          </a:p>
          <a:p>
            <a:pPr lvl="1"/>
            <a:r>
              <a:rPr lang="en-US" sz="1600" dirty="0" smtClean="0"/>
              <a:t>A matrix is nonsingular, and</a:t>
            </a:r>
          </a:p>
          <a:p>
            <a:pPr lvl="1"/>
            <a:r>
              <a:rPr lang="en-US" sz="1600" dirty="0" smtClean="0"/>
              <a:t>The last row of the </a:t>
            </a:r>
            <a:r>
              <a:rPr lang="en-US" sz="1600" b="1" dirty="0" smtClean="0"/>
              <a:t>A</a:t>
            </a:r>
            <a:r>
              <a:rPr lang="en-US" sz="1600" dirty="0" smtClean="0"/>
              <a:t> matrix is identical to </a:t>
            </a:r>
            <a:r>
              <a:rPr lang="en-US" sz="1600" b="1" dirty="0" err="1" smtClean="0">
                <a:latin typeface="Arial"/>
              </a:rPr>
              <a:t>b</a:t>
            </a:r>
            <a:r>
              <a:rPr lang="en-US" sz="1600" baseline="30000" dirty="0" err="1" smtClean="0">
                <a:latin typeface="Arial"/>
              </a:rPr>
              <a:t>T</a:t>
            </a:r>
            <a:r>
              <a:rPr lang="en-US" sz="1600" dirty="0" smtClean="0"/>
              <a:t>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Example, SDIRK with stiff decay: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6363" y="5181600"/>
          <a:ext cx="2194560" cy="101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043163" y="5257800"/>
            <a:ext cx="123444" cy="123444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17500" y="5638800"/>
            <a:ext cx="404075" cy="158253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336791" y="5257800"/>
            <a:ext cx="123556" cy="123556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363367" y="5638800"/>
            <a:ext cx="70757" cy="12356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728963" y="5638800"/>
            <a:ext cx="123444" cy="12344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21933" y="5982949"/>
            <a:ext cx="403725" cy="15811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726028" y="5993281"/>
            <a:ext cx="123223" cy="12322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1848594" y="6397823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s=2, p=2</a:t>
            </a:r>
            <a:endParaRPr lang="en-US" sz="1400" dirty="0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52400" y="5410200"/>
            <a:ext cx="747763" cy="33032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899518" y="5334111"/>
            <a:ext cx="4863482" cy="6856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r>
              <a:rPr lang="en-US" dirty="0" smtClean="0"/>
              <a:t>Runge-Kutta (RK)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986337"/>
          </a:xfrm>
        </p:spPr>
        <p:txBody>
          <a:bodyPr/>
          <a:lstStyle/>
          <a:p>
            <a:r>
              <a:rPr lang="en-US" sz="2000" dirty="0" smtClean="0"/>
              <a:t>Three sets of parameters together define a RK method: </a:t>
            </a:r>
            <a:r>
              <a:rPr lang="en-US" sz="2000" dirty="0" err="1" smtClean="0">
                <a:latin typeface="Arial"/>
              </a:rPr>
              <a:t>a</a:t>
            </a:r>
            <a:r>
              <a:rPr lang="en-US" sz="2000" baseline="-25000" dirty="0" err="1" smtClean="0">
                <a:latin typeface="Arial"/>
              </a:rPr>
              <a:t>ij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Arial"/>
              </a:rPr>
              <a:t>b</a:t>
            </a:r>
            <a:r>
              <a:rPr lang="en-US" sz="2000" baseline="-25000" dirty="0" smtClean="0">
                <a:latin typeface="Arial"/>
              </a:rPr>
              <a:t>i</a:t>
            </a:r>
            <a:r>
              <a:rPr lang="en-US" sz="2000" dirty="0" smtClean="0"/>
              <a:t>, and </a:t>
            </a:r>
            <a:r>
              <a:rPr lang="en-US" sz="2000" dirty="0" err="1" smtClean="0">
                <a:latin typeface="Arial"/>
              </a:rPr>
              <a:t>c</a:t>
            </a:r>
            <a:r>
              <a:rPr lang="en-US" sz="2000" baseline="-25000" dirty="0" err="1" smtClean="0">
                <a:latin typeface="Arial"/>
              </a:rPr>
              <a:t>i</a:t>
            </a:r>
            <a:r>
              <a:rPr lang="en-US" sz="2000" dirty="0" smtClean="0"/>
              <a:t>.</a:t>
            </a:r>
            <a:endParaRPr lang="en-US" sz="2000" baseline="-25000" dirty="0" smtClean="0">
              <a:latin typeface="Arial"/>
            </a:endParaRPr>
          </a:p>
          <a:p>
            <a:pPr lvl="2"/>
            <a:endParaRPr lang="en-US" sz="1600" dirty="0" smtClean="0"/>
          </a:p>
          <a:p>
            <a:r>
              <a:rPr lang="en-US" sz="2000" dirty="0" smtClean="0"/>
              <a:t>The coefficients defining a RK method are given to you and typically grouped together in what’s called </a:t>
            </a:r>
            <a:r>
              <a:rPr lang="en-US" sz="2000" dirty="0" smtClean="0">
                <a:solidFill>
                  <a:srgbClr val="C00000"/>
                </a:solidFill>
              </a:rPr>
              <a:t>Butcher’s Tableau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A</a:t>
            </a:r>
            <a:r>
              <a:rPr lang="en-US" sz="2000" dirty="0" smtClean="0"/>
              <a:t>, </a:t>
            </a:r>
            <a:r>
              <a:rPr lang="en-US" sz="2000" b="1" dirty="0" smtClean="0"/>
              <a:t>b</a:t>
            </a:r>
            <a:r>
              <a:rPr lang="en-US" sz="2000" dirty="0" smtClean="0"/>
              <a:t>, and </a:t>
            </a:r>
            <a:r>
              <a:rPr lang="en-US" sz="2000" b="1" dirty="0" smtClean="0"/>
              <a:t>c</a:t>
            </a:r>
            <a:r>
              <a:rPr lang="en-US" sz="2000" dirty="0" smtClean="0"/>
              <a:t> are defined to represent the corresponding blocks of Butcher’s Tableau (see above)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All properties of a RK scheme (stability, accuracy order, convergence order, etc.) are completely defined by the entries in </a:t>
            </a:r>
            <a:r>
              <a:rPr lang="en-US" sz="2000" b="1" dirty="0" smtClean="0"/>
              <a:t>A</a:t>
            </a:r>
            <a:r>
              <a:rPr lang="en-US" sz="2000" dirty="0" smtClean="0"/>
              <a:t>, </a:t>
            </a:r>
            <a:r>
              <a:rPr lang="en-US" sz="2000" b="1" dirty="0" smtClean="0"/>
              <a:t>b</a:t>
            </a:r>
            <a:r>
              <a:rPr lang="en-US" sz="2000" dirty="0" smtClean="0"/>
              <a:t>, and </a:t>
            </a:r>
            <a:r>
              <a:rPr lang="en-US" sz="2000" b="1" dirty="0" smtClean="0"/>
              <a:t>c</a:t>
            </a:r>
          </a:p>
          <a:p>
            <a:pPr lvl="1"/>
            <a:r>
              <a:rPr lang="en-US" dirty="0" smtClean="0"/>
              <a:t>Nomenclature: number of stages s is defined by the number of rows in </a:t>
            </a:r>
            <a:r>
              <a:rPr lang="en-US" b="1" dirty="0" smtClean="0"/>
              <a:t>A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6096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48025"/>
            <a:ext cx="28098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400425"/>
            <a:ext cx="6446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 l="7802" t="44485" r="7388" b="28230"/>
          <a:stretch>
            <a:fillRect/>
          </a:stretch>
        </p:blipFill>
        <p:spPr bwMode="auto">
          <a:xfrm rot="2160121">
            <a:off x="4198298" y="3283869"/>
            <a:ext cx="1101969" cy="12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943600" y="3933825"/>
            <a:ext cx="18886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Professor John Butcher, </a:t>
            </a:r>
          </a:p>
          <a:p>
            <a:r>
              <a:rPr lang="en-US" sz="1050" dirty="0" smtClean="0"/>
              <a:t>New Zealand, awesome guy</a:t>
            </a:r>
            <a:endParaRPr 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RK Methods –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Explicit RK relatively straight forward to implement</a:t>
            </a:r>
          </a:p>
          <a:p>
            <a:r>
              <a:rPr lang="en-US" sz="2000" dirty="0" smtClean="0"/>
              <a:t>Implicit RK are challenging to implement due to the large nonlinear system that ensues discretization</a:t>
            </a:r>
          </a:p>
          <a:p>
            <a:r>
              <a:rPr lang="en-US" sz="2000" dirty="0" smtClean="0"/>
              <a:t>This family of methods is well understood</a:t>
            </a:r>
          </a:p>
          <a:p>
            <a:pPr lvl="1"/>
            <a:r>
              <a:rPr lang="en-US" sz="1600" dirty="0" smtClean="0"/>
              <a:t>Reliable</a:t>
            </a:r>
          </a:p>
          <a:p>
            <a:pPr lvl="1"/>
            <a:r>
              <a:rPr lang="en-US" sz="1600" dirty="0" smtClean="0"/>
              <a:t>On the expensive side in terms of computational effort (for each time step, you have to do multiple function evaluations)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Things of interest that we didn’t cover</a:t>
            </a:r>
          </a:p>
          <a:p>
            <a:pPr lvl="1"/>
            <a:r>
              <a:rPr lang="en-US" sz="1600" dirty="0" smtClean="0"/>
              <a:t>Estimation of global error</a:t>
            </a:r>
          </a:p>
          <a:p>
            <a:pPr lvl="1"/>
            <a:r>
              <a:rPr lang="en-US" sz="1600" dirty="0" smtClean="0"/>
              <a:t>Stiffness detection</a:t>
            </a:r>
          </a:p>
          <a:p>
            <a:pPr lvl="1"/>
            <a:r>
              <a:rPr lang="en-US" sz="1600" dirty="0" smtClean="0"/>
              <a:t>Sensitivity to data perturbations (sensitivity analysis)</a:t>
            </a:r>
          </a:p>
          <a:p>
            <a:pPr lvl="1"/>
            <a:r>
              <a:rPr lang="en-US" sz="1600" dirty="0" smtClean="0"/>
              <a:t>Symplectic methods for Hamiltonian systems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Problem 4.8 – tricky at times</a:t>
            </a:r>
          </a:p>
          <a:p>
            <a:r>
              <a:rPr lang="en-US" sz="2000" dirty="0" smtClean="0"/>
              <a:t>Problem 4.12 – deals with step-size control for a sun-earth problem</a:t>
            </a:r>
          </a:p>
          <a:p>
            <a:r>
              <a:rPr lang="en-US" sz="2000" dirty="0" smtClean="0"/>
              <a:t>Example 4.6: use MATLAB to generate an approximate solution of the IVP therein.  The solution is y(t)=sin(t).  If the approximate MATLAB solution doesn’t look good, try to tinker with MATLAB or implement your own numerical scheme to solve the problem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7543800" cy="12954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 smtClean="0"/>
              <a:t>New Topic: </a:t>
            </a:r>
            <a:br>
              <a:rPr lang="en-US" dirty="0" smtClean="0"/>
            </a:br>
            <a:r>
              <a:rPr lang="en-US" dirty="0" smtClean="0"/>
              <a:t>Linear Multistep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1838"/>
          </a:xfrm>
        </p:spPr>
        <p:txBody>
          <a:bodyPr/>
          <a:lstStyle/>
          <a:p>
            <a:r>
              <a:rPr lang="en-US" dirty="0" smtClean="0"/>
              <a:t>Multistep vs. RK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662"/>
            <a:ext cx="8229600" cy="5138738"/>
          </a:xfrm>
        </p:spPr>
        <p:txBody>
          <a:bodyPr/>
          <a:lstStyle/>
          <a:p>
            <a:r>
              <a:rPr lang="en-US" sz="2000" dirty="0" smtClean="0"/>
              <a:t>Fewer function evaluations per time step</a:t>
            </a:r>
          </a:p>
          <a:p>
            <a:endParaRPr lang="en-US" sz="2000" dirty="0" smtClean="0"/>
          </a:p>
          <a:p>
            <a:r>
              <a:rPr lang="en-US" sz="2000" dirty="0" smtClean="0"/>
              <a:t>Simpler, more streamlined method design</a:t>
            </a:r>
          </a:p>
          <a:p>
            <a:pPr lvl="1"/>
            <a:r>
              <a:rPr lang="en-US" sz="1600" dirty="0" smtClean="0"/>
              <a:t>Recall the table with number of conditions that the RK method coefficients had to satisfy to be guaranteed a certain order for the RK method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Error estimation and order control are much simpler</a:t>
            </a:r>
          </a:p>
          <a:p>
            <a:pPr lvl="1"/>
            <a:r>
              <a:rPr lang="en-US" sz="1600" dirty="0" smtClean="0"/>
              <a:t>In fact, order control (the ability to change the order of the method on the fly) is something that is not typically done for RK</a:t>
            </a:r>
          </a:p>
          <a:p>
            <a:pPr lvl="1"/>
            <a:r>
              <a:rPr lang="en-US" sz="1600" dirty="0" smtClean="0"/>
              <a:t>Order control is very common for Multistep Methods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On the negative side </a:t>
            </a:r>
          </a:p>
          <a:p>
            <a:pPr lvl="1"/>
            <a:r>
              <a:rPr lang="en-US" sz="1600" dirty="0" smtClean="0"/>
              <a:t>There is high overhead when changing the integration step-size</a:t>
            </a:r>
          </a:p>
          <a:p>
            <a:pPr lvl="1"/>
            <a:r>
              <a:rPr lang="en-US" sz="1600" dirty="0" smtClean="0"/>
              <a:t>Loses some of the flexibility of one RK methods (there you had many parameters to adjust, not that much the case for Multistep methods)</a:t>
            </a:r>
          </a:p>
          <a:p>
            <a:pPr lvl="1"/>
            <a:r>
              <a:rPr lang="en-US" sz="1600" dirty="0" smtClean="0"/>
              <a:t>More simpleton in nature than their sophisticated RK cousins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808038"/>
          </a:xfrm>
        </p:spPr>
        <p:txBody>
          <a:bodyPr/>
          <a:lstStyle/>
          <a:p>
            <a:r>
              <a:rPr lang="en-US" dirty="0" smtClean="0"/>
              <a:t>Review of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1023937"/>
          </a:xfrm>
        </p:spPr>
        <p:txBody>
          <a:bodyPr/>
          <a:lstStyle/>
          <a:p>
            <a:r>
              <a:rPr lang="en-US" dirty="0" smtClean="0"/>
              <a:t>Interested in finding a function </a:t>
            </a:r>
            <a:r>
              <a:rPr lang="en-US" b="1" dirty="0" smtClean="0"/>
              <a:t>y</a:t>
            </a:r>
            <a:r>
              <a:rPr lang="en-US" dirty="0" smtClean="0"/>
              <a:t>(t) over an interval [0,b]</a:t>
            </a:r>
          </a:p>
          <a:p>
            <a:r>
              <a:rPr lang="en-US" dirty="0" smtClean="0"/>
              <a:t>This m-dimensional function y(t) must satisfy the following IVP: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552930" y="2895600"/>
            <a:ext cx="3733325" cy="635428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40386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assume that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bounded and smooth, so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exists, is unique, and smooth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 smtClean="0">
                <a:latin typeface="+mn-lt"/>
              </a:rPr>
              <a:t>Given to you: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latin typeface="+mn-lt"/>
              </a:rPr>
              <a:t>T</a:t>
            </a:r>
            <a:r>
              <a:rPr lang="en-US" sz="2000" kern="0" baseline="0" dirty="0" smtClean="0">
                <a:latin typeface="+mn-lt"/>
              </a:rPr>
              <a:t>he constants </a:t>
            </a:r>
            <a:r>
              <a:rPr lang="en-US" sz="2000" b="1" kern="0" baseline="0" dirty="0" smtClean="0">
                <a:latin typeface="+mn-lt"/>
              </a:rPr>
              <a:t>c</a:t>
            </a:r>
            <a:r>
              <a:rPr lang="en-US" sz="2000" kern="0" baseline="0" dirty="0" smtClean="0">
                <a:latin typeface="+mn-lt"/>
              </a:rPr>
              <a:t> and </a:t>
            </a:r>
            <a:r>
              <a:rPr lang="en-US" sz="2000" b="1" kern="0" baseline="0" dirty="0" smtClean="0">
                <a:latin typeface="+mn-lt"/>
              </a:rPr>
              <a:t>b</a:t>
            </a:r>
            <a:r>
              <a:rPr lang="en-US" sz="2000" kern="0" baseline="0" dirty="0" smtClean="0">
                <a:latin typeface="+mn-lt"/>
              </a:rPr>
              <a:t>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baseline="0" dirty="0" smtClean="0">
                <a:latin typeface="+mn-lt"/>
              </a:rPr>
              <a:t>The function </a:t>
            </a:r>
            <a:r>
              <a:rPr lang="en-US" sz="2000" b="1" kern="0" baseline="0" dirty="0" smtClean="0">
                <a:latin typeface="+mn-lt"/>
              </a:rPr>
              <a:t>f</a:t>
            </a:r>
            <a:r>
              <a:rPr lang="en-US" sz="2000" kern="0" baseline="0" dirty="0" smtClean="0">
                <a:latin typeface="+mn-lt"/>
              </a:rPr>
              <a:t>(</a:t>
            </a:r>
            <a:r>
              <a:rPr lang="en-US" sz="2000" kern="0" baseline="0" dirty="0" err="1" smtClean="0">
                <a:latin typeface="+mn-lt"/>
              </a:rPr>
              <a:t>t,</a:t>
            </a:r>
            <a:r>
              <a:rPr lang="en-US" sz="2000" b="1" kern="0" baseline="0" dirty="0" err="1" smtClean="0">
                <a:latin typeface="+mn-lt"/>
              </a:rPr>
              <a:t>y</a:t>
            </a:r>
            <a:r>
              <a:rPr lang="en-US" sz="2000" kern="0" baseline="0" dirty="0" smtClean="0">
                <a:latin typeface="+mn-lt"/>
              </a:rPr>
              <a:t>).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808038"/>
          </a:xfrm>
        </p:spPr>
        <p:txBody>
          <a:bodyPr/>
          <a:lstStyle/>
          <a:p>
            <a:r>
              <a:rPr lang="en-US" sz="3600" dirty="0" smtClean="0"/>
              <a:t>Multistep Methods - Nomenclature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776537"/>
          </a:xfrm>
        </p:spPr>
        <p:txBody>
          <a:bodyPr/>
          <a:lstStyle/>
          <a:p>
            <a:r>
              <a:rPr lang="en-US" sz="2000" dirty="0" smtClean="0"/>
              <a:t>Notation used:</a:t>
            </a:r>
          </a:p>
          <a:p>
            <a:pPr lvl="1"/>
            <a:r>
              <a:rPr lang="en-US" sz="1600" b="1" dirty="0" err="1" smtClean="0">
                <a:latin typeface="Arial"/>
              </a:rPr>
              <a:t>y</a:t>
            </a:r>
            <a:r>
              <a:rPr lang="en-US" sz="1600" baseline="-25000" dirty="0" err="1" smtClean="0">
                <a:latin typeface="Arial"/>
              </a:rPr>
              <a:t>l</a:t>
            </a:r>
            <a:r>
              <a:rPr lang="en-US" sz="1600" dirty="0" smtClean="0"/>
              <a:t> represents an approximation at time </a:t>
            </a:r>
            <a:r>
              <a:rPr lang="en-US" sz="1600" dirty="0" err="1" smtClean="0">
                <a:latin typeface="Arial"/>
              </a:rPr>
              <a:t>t</a:t>
            </a:r>
            <a:r>
              <a:rPr lang="en-US" sz="1600" baseline="-25000" dirty="0" err="1" smtClean="0">
                <a:latin typeface="Arial"/>
              </a:rPr>
              <a:t>l</a:t>
            </a:r>
            <a:r>
              <a:rPr lang="en-US" sz="1600" dirty="0" smtClean="0"/>
              <a:t> of the actual solution </a:t>
            </a:r>
            <a:r>
              <a:rPr lang="en-US" sz="1600" b="1" dirty="0" smtClean="0">
                <a:latin typeface="Arial"/>
              </a:rPr>
              <a:t>y</a:t>
            </a:r>
            <a:r>
              <a:rPr lang="en-US" sz="1600" dirty="0" smtClean="0">
                <a:latin typeface="Arial"/>
              </a:rPr>
              <a:t>(</a:t>
            </a:r>
            <a:r>
              <a:rPr lang="en-US" sz="1600" dirty="0" err="1" smtClean="0">
                <a:latin typeface="Arial"/>
              </a:rPr>
              <a:t>t</a:t>
            </a:r>
            <a:r>
              <a:rPr lang="en-US" sz="1600" baseline="-25000" dirty="0" err="1" smtClean="0">
                <a:latin typeface="Arial"/>
              </a:rPr>
              <a:t>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>
                <a:latin typeface="Arial"/>
              </a:rPr>
              <a:t>f</a:t>
            </a:r>
            <a:r>
              <a:rPr lang="en-US" sz="1600" baseline="-25000" dirty="0" smtClean="0">
                <a:latin typeface="Arial"/>
              </a:rPr>
              <a:t>l</a:t>
            </a:r>
            <a:r>
              <a:rPr lang="en-US" sz="1600" dirty="0" smtClean="0"/>
              <a:t> represents the value of the function f evaluated at </a:t>
            </a:r>
            <a:r>
              <a:rPr lang="en-US" sz="1600" dirty="0" err="1" smtClean="0">
                <a:latin typeface="Arial"/>
              </a:rPr>
              <a:t>t</a:t>
            </a:r>
            <a:r>
              <a:rPr lang="en-US" sz="1600" baseline="-25000" dirty="0" err="1" smtClean="0">
                <a:latin typeface="Arial"/>
              </a:rPr>
              <a:t>l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Arial"/>
              </a:rPr>
              <a:t>y</a:t>
            </a:r>
            <a:r>
              <a:rPr lang="en-US" sz="1600" baseline="-25000" dirty="0" err="1" smtClean="0">
                <a:latin typeface="Arial"/>
              </a:rPr>
              <a:t>l</a:t>
            </a:r>
            <a:endParaRPr lang="en-US" sz="1600" baseline="-25000" dirty="0" smtClean="0">
              <a:latin typeface="Arial"/>
            </a:endParaRPr>
          </a:p>
          <a:p>
            <a:pPr lvl="1"/>
            <a:endParaRPr lang="en-US" sz="1600" dirty="0" smtClean="0"/>
          </a:p>
          <a:p>
            <a:r>
              <a:rPr lang="en-US" sz="2000" dirty="0" smtClean="0"/>
              <a:t>We work with *multistep* methods.  We’ll use k to represent the number of steps in a particular Multistep method</a:t>
            </a:r>
          </a:p>
          <a:p>
            <a:endParaRPr lang="en-US" sz="2000" dirty="0" smtClean="0"/>
          </a:p>
          <a:p>
            <a:r>
              <a:rPr lang="en-US" sz="2000" dirty="0" smtClean="0"/>
              <a:t>The general form of a </a:t>
            </a:r>
            <a:r>
              <a:rPr lang="en-US" dirty="0" smtClean="0"/>
              <a:t>Multistep method (M-method) </a:t>
            </a:r>
            <a:r>
              <a:rPr lang="en-US" sz="2000" dirty="0" smtClean="0"/>
              <a:t>is as follows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4750306"/>
            <a:ext cx="2869698" cy="81229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5834063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®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¯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coefficients specific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each M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1838"/>
          </a:xfrm>
        </p:spPr>
        <p:txBody>
          <a:bodyPr/>
          <a:lstStyle/>
          <a:p>
            <a:r>
              <a:rPr lang="en-US" dirty="0" smtClean="0"/>
              <a:t>Examples - Multistep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General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BDF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Adams-Bashforth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Adams-Moulton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09541" y="4698489"/>
            <a:ext cx="4750836" cy="55937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388" y="6096000"/>
            <a:ext cx="4114816" cy="55931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90542" y="3200366"/>
            <a:ext cx="3912865" cy="53350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073902" y="1626106"/>
            <a:ext cx="2869698" cy="812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762000"/>
          </a:xfrm>
        </p:spPr>
        <p:txBody>
          <a:bodyPr/>
          <a:lstStyle/>
          <a:p>
            <a:r>
              <a:rPr lang="en-US" sz="3600" dirty="0" smtClean="0"/>
              <a:t>M Methods: Further Remarks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000" dirty="0" smtClean="0"/>
              <a:t>To eliminate arbitrary scaling, it is assumed that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77000"/>
            <a:ext cx="4572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4191000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if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¯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 the method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explicit.  Otherwise, it is implicit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03953" y="2286000"/>
            <a:ext cx="736094" cy="2286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2938463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truly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talk about a k-step 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it is also assumed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36986" y="3429000"/>
            <a:ext cx="1573214" cy="278700"/>
          </a:xfrm>
          <a:prstGeom prst="rect">
            <a:avLst/>
          </a:prstGeom>
          <a:noFill/>
          <a:ln/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81000" y="5029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Finally, note that the step size over the last k integration step is assumed constant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going to give some headaches later on 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actually want to change the step size on the fly to control error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7772400" cy="1112838"/>
          </a:xfrm>
        </p:spPr>
        <p:txBody>
          <a:bodyPr/>
          <a:lstStyle/>
          <a:p>
            <a:r>
              <a:rPr lang="en-US" sz="3200" dirty="0" smtClean="0"/>
              <a:t>Quick One Slide Review: </a:t>
            </a:r>
            <a:br>
              <a:rPr lang="en-US" sz="3200" dirty="0" smtClean="0"/>
            </a:br>
            <a:r>
              <a:rPr lang="en-US" sz="3200" dirty="0" smtClean="0"/>
              <a:t>Local Truncation Error, Forward Euler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37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how the solution is obtained: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4419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quantity above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called the truncation error and is denoted by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3400" y="2667000"/>
            <a:ext cx="8001000" cy="86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in general, if you stick the actual solution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equation above it is not going to be satisfied: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600" y="1905000"/>
            <a:ext cx="3403053" cy="4831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1461" y="3555579"/>
            <a:ext cx="4266530" cy="55922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27455" y="5257800"/>
            <a:ext cx="5382967" cy="559171"/>
          </a:xfrm>
          <a:prstGeom prst="rect">
            <a:avLst/>
          </a:prstGeom>
          <a:noFill/>
          <a:ln/>
          <a:effectLst/>
        </p:spPr>
      </p:pic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609600" y="5943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this depends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function (y), the point where you care to evaluate the truncation error (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lang="en-US" sz="2000" kern="0" dirty="0" smtClean="0">
                <a:latin typeface="+mn-lt"/>
              </a:rPr>
              <a:t>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the step size used (h)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r>
              <a:rPr lang="en-US" sz="3600" dirty="0" smtClean="0"/>
              <a:t>The Local Truncation Error:</a:t>
            </a:r>
            <a:br>
              <a:rPr lang="en-US" sz="3600" dirty="0" smtClean="0"/>
            </a:br>
            <a:r>
              <a:rPr lang="en-US" sz="3600" dirty="0" smtClean="0"/>
              <a:t>Multistep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838200"/>
          </a:xfrm>
        </p:spPr>
        <p:txBody>
          <a:bodyPr/>
          <a:lstStyle/>
          <a:p>
            <a:r>
              <a:rPr lang="en-US" sz="2000" dirty="0" smtClean="0"/>
              <a:t>Consider the linear operator (assume y is scalar function, for simplicity of notation)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92495" y="2235930"/>
            <a:ext cx="4671853" cy="811900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70103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it follows that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111039" y="4927303"/>
            <a:ext cx="2437476" cy="559097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5681663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Or, in other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words, the local truncation error is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65689" y="6222617"/>
            <a:ext cx="2106897" cy="330583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311707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Equivalently, since y is the exact solution of the IVP,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35998" y="3531415"/>
            <a:ext cx="5890608" cy="8119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038600" cy="1600200"/>
          </a:xfrm>
        </p:spPr>
        <p:txBody>
          <a:bodyPr/>
          <a:lstStyle/>
          <a:p>
            <a:r>
              <a:rPr lang="en-US" sz="2400" dirty="0" smtClean="0"/>
              <a:t>Example: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Classical Fourth </a:t>
            </a:r>
            <a:br>
              <a:rPr lang="en-US" sz="3200" dirty="0" smtClean="0"/>
            </a:br>
            <a:r>
              <a:rPr lang="en-US" sz="3200" dirty="0" smtClean="0"/>
              <a:t>Order RK Method</a:t>
            </a:r>
            <a:endParaRPr lang="en-US" sz="3200" dirty="0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7192" y="1936231"/>
            <a:ext cx="7467632" cy="2137197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4343400"/>
            <a:ext cx="8229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Butcher Tableau representation looks like this: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9200" y="4851400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800600" y="609600"/>
            <a:ext cx="4191000" cy="1143000"/>
            <a:chOff x="4953000" y="152400"/>
            <a:chExt cx="41910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4953000" y="152400"/>
              <a:ext cx="4191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1"/>
            <p:cNvGrpSpPr/>
            <p:nvPr/>
          </p:nvGrpSpPr>
          <p:grpSpPr>
            <a:xfrm>
              <a:off x="5105400" y="228600"/>
              <a:ext cx="3936503" cy="1034605"/>
              <a:chOff x="4953000" y="1371600"/>
              <a:chExt cx="3936503" cy="1034605"/>
            </a:xfrm>
            <a:solidFill>
              <a:srgbClr val="FFCC81"/>
            </a:solidFill>
          </p:grpSpPr>
          <p:pic>
            <p:nvPicPr>
              <p:cNvPr id="9" name="Picture 8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953000" y="1371600"/>
                <a:ext cx="3936503" cy="488037"/>
              </a:xfrm>
              <a:prstGeom prst="rect">
                <a:avLst/>
              </a:prstGeom>
              <a:grpFill/>
            </p:spPr>
          </p:pic>
          <p:pic>
            <p:nvPicPr>
              <p:cNvPr id="11" name="Picture 10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53000" y="1905001"/>
                <a:ext cx="2819399" cy="501204"/>
              </a:xfrm>
              <a:prstGeom prst="rect">
                <a:avLst/>
              </a:prstGeom>
              <a:grp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r>
              <a:rPr lang="en-US" dirty="0" smtClean="0"/>
              <a:t>M Methods: Order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0537"/>
          </a:xfrm>
        </p:spPr>
        <p:txBody>
          <a:bodyPr/>
          <a:lstStyle/>
          <a:p>
            <a:r>
              <a:rPr lang="en-US" sz="2000" dirty="0" smtClean="0"/>
              <a:t>Recall that by definition a method is accurate of order p if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31834" y="2209800"/>
            <a:ext cx="1268766" cy="278732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2667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assess the order of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carry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a Taylor expansion of                  and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dirty="0" smtClean="0">
                <a:latin typeface="+mn-lt"/>
              </a:rPr>
              <a:t>This to be done for j=0,…,k, then collect terms to obtain the following representation of the linear operator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12397" y="2758698"/>
            <a:ext cx="254260" cy="25426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620000" y="2743200"/>
            <a:ext cx="991616" cy="27917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3048000"/>
            <a:ext cx="991618" cy="27917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676400" y="4114800"/>
            <a:ext cx="5943612" cy="330708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Then, we get the following</a:t>
            </a:r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447800" y="5257800"/>
            <a:ext cx="4533905" cy="1511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r>
              <a:rPr lang="en-US" dirty="0" smtClean="0"/>
              <a:t>M Methods: Order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762000"/>
          </a:xfrm>
        </p:spPr>
        <p:txBody>
          <a:bodyPr/>
          <a:lstStyle/>
          <a:p>
            <a:r>
              <a:rPr lang="en-US" sz="2000" dirty="0" smtClean="0"/>
              <a:t>From the Taylor series expansions, one can obtain in a straightforward fashion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4876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Nomenclature: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dirty="0" smtClean="0">
                <a:latin typeface="+mn-lt"/>
              </a:rPr>
              <a:t>When the order is p, then </a:t>
            </a:r>
            <a:r>
              <a:rPr lang="en-US" kern="0" dirty="0" smtClean="0">
                <a:latin typeface="Arial"/>
              </a:rPr>
              <a:t>C</a:t>
            </a:r>
            <a:r>
              <a:rPr lang="en-US" kern="0" baseline="-25000" dirty="0" smtClean="0">
                <a:latin typeface="Arial"/>
              </a:rPr>
              <a:t>p+1</a:t>
            </a:r>
            <a:r>
              <a:rPr lang="en-US" kern="0" dirty="0" smtClean="0">
                <a:latin typeface="+mn-lt"/>
              </a:rPr>
              <a:t> is called the error constant of the method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Obviously, one would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 a method that has </a:t>
            </a:r>
            <a:r>
              <a:rPr lang="en-US" kern="0" dirty="0" smtClean="0">
                <a:latin typeface="Arial"/>
              </a:rPr>
              <a:t>C</a:t>
            </a:r>
            <a:r>
              <a:rPr lang="en-US" kern="0" baseline="-25000" dirty="0" smtClean="0">
                <a:latin typeface="Arial"/>
              </a:rPr>
              <a:t>p+1</a:t>
            </a:r>
            <a:r>
              <a:rPr lang="en-US" kern="0" dirty="0" smtClean="0"/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small as possible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600200" y="2514600"/>
            <a:ext cx="6324612" cy="1650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86600" cy="960438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063"/>
            <a:ext cx="8229600" cy="3919537"/>
          </a:xfrm>
        </p:spPr>
        <p:txBody>
          <a:bodyPr/>
          <a:lstStyle/>
          <a:p>
            <a:r>
              <a:rPr lang="en-US" sz="2000" dirty="0" smtClean="0"/>
              <a:t>Proof that the expression of </a:t>
            </a:r>
            <a:r>
              <a:rPr lang="en-US" sz="2000" dirty="0" err="1" smtClean="0">
                <a:latin typeface="Arial"/>
              </a:rPr>
              <a:t>C</a:t>
            </a:r>
            <a:r>
              <a:rPr lang="en-US" sz="2000" baseline="-25000" dirty="0" err="1" smtClean="0">
                <a:latin typeface="Arial"/>
              </a:rPr>
              <a:t>i</a:t>
            </a:r>
            <a:r>
              <a:rPr lang="en-US" sz="2000" dirty="0" smtClean="0"/>
              <a:t> on the previous slide is correct</a:t>
            </a:r>
          </a:p>
          <a:p>
            <a:endParaRPr lang="en-US" sz="2000" dirty="0" smtClean="0"/>
          </a:p>
          <a:p>
            <a:r>
              <a:rPr lang="en-US" sz="2000" dirty="0" smtClean="0"/>
              <a:t>Pose the Forward Euler method as a M method and verify its order conditions (should be order 1)</a:t>
            </a:r>
          </a:p>
          <a:p>
            <a:endParaRPr lang="en-US" sz="2000" dirty="0" smtClean="0"/>
          </a:p>
          <a:p>
            <a:r>
              <a:rPr lang="en-US" sz="2000" dirty="0" smtClean="0"/>
              <a:t>Pose the Backward Euler method as a M method and verify its order conditions (should be order 1)</a:t>
            </a:r>
          </a:p>
          <a:p>
            <a:endParaRPr lang="en-US" sz="2000" dirty="0" smtClean="0"/>
          </a:p>
          <a:p>
            <a:r>
              <a:rPr lang="en-US" sz="2000" dirty="0" smtClean="0"/>
              <a:t>Pose the Trapezoidal method as a M method and verify its order conditions (should be order 2)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Review:</a:t>
            </a:r>
            <a:br>
              <a:rPr lang="en-US" dirty="0" smtClean="0"/>
            </a:br>
            <a:r>
              <a:rPr lang="en-US" dirty="0" smtClean="0"/>
              <a:t>Order “p”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6172200" cy="533400"/>
          </a:xfrm>
        </p:spPr>
        <p:txBody>
          <a:bodyPr/>
          <a:lstStyle/>
          <a:p>
            <a:r>
              <a:rPr lang="en-US" sz="2400" dirty="0" smtClean="0"/>
              <a:t>Theorem: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65548" y="3022092"/>
            <a:ext cx="5612903" cy="25450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44196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more specifics: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If the method is accurate of order p and 0-stable, then it is convergent of order p: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073895" y="5791200"/>
            <a:ext cx="3403105" cy="2788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Methods: </a:t>
            </a:r>
            <a:br>
              <a:rPr lang="en-US" dirty="0" smtClean="0"/>
            </a:br>
            <a:r>
              <a:rPr lang="en-US" dirty="0" smtClean="0"/>
              <a:t>Convergence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534400" cy="2014537"/>
          </a:xfrm>
        </p:spPr>
        <p:txBody>
          <a:bodyPr/>
          <a:lstStyle/>
          <a:p>
            <a:r>
              <a:rPr lang="en-US" sz="2000" dirty="0" smtClean="0"/>
              <a:t>We saw what it takes for a M method to have a certain accuracy order</a:t>
            </a:r>
          </a:p>
          <a:p>
            <a:endParaRPr lang="en-US" sz="2000" dirty="0" smtClean="0"/>
          </a:p>
          <a:p>
            <a:r>
              <a:rPr lang="en-US" sz="2000" dirty="0" smtClean="0"/>
              <a:t>What’s left is to prove 0-stability</a:t>
            </a:r>
          </a:p>
          <a:p>
            <a:endParaRPr lang="en-US" sz="2000" dirty="0" smtClean="0"/>
          </a:p>
          <a:p>
            <a:r>
              <a:rPr lang="en-US" sz="2000" dirty="0" smtClean="0"/>
              <a:t>The concept of characteristic polynomial comes in handy: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51816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Note that for the k stage M method, the characteristic polynomial only depends on </a:t>
            </a:r>
            <a:r>
              <a:rPr lang="en-US" sz="2000" kern="0" dirty="0" smtClean="0">
                <a:latin typeface="cmmi10"/>
              </a:rPr>
              <a:t>®</a:t>
            </a:r>
            <a:r>
              <a:rPr lang="en-US" sz="2000" kern="0" baseline="-25000" dirty="0" smtClean="0">
                <a:latin typeface="cmmi10"/>
              </a:rPr>
              <a:t>j</a:t>
            </a:r>
            <a:endParaRPr lang="en-US" sz="2000" kern="0" baseline="-2500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07305" y="3835906"/>
            <a:ext cx="1955295" cy="81229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Methods: </a:t>
            </a:r>
            <a:br>
              <a:rPr lang="en-US" dirty="0" smtClean="0"/>
            </a:br>
            <a:r>
              <a:rPr lang="en-US" dirty="0" smtClean="0"/>
              <a:t>The Root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534400" cy="3233737"/>
          </a:xfrm>
        </p:spPr>
        <p:txBody>
          <a:bodyPr/>
          <a:lstStyle/>
          <a:p>
            <a:r>
              <a:rPr lang="en-US" sz="2000" dirty="0" smtClean="0"/>
              <a:t>We provide without proof the following condition for a M-method to be 0-stable (the “root condition”)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Let </a:t>
            </a:r>
            <a:r>
              <a:rPr lang="en-US" sz="1600" dirty="0" smtClean="0">
                <a:latin typeface="cmmi10"/>
              </a:rPr>
              <a:t>»</a:t>
            </a:r>
            <a:r>
              <a:rPr lang="en-US" sz="1600" baseline="-25000" dirty="0" smtClean="0">
                <a:latin typeface="cmmi10"/>
              </a:rPr>
              <a:t>i</a:t>
            </a:r>
            <a:r>
              <a:rPr lang="en-US" sz="1600" dirty="0" smtClean="0"/>
              <a:t> be the k roots of the characteristic polynomial.  That is, </a:t>
            </a:r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Then, the M-method is 0-stable if and only if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971800" y="3150316"/>
            <a:ext cx="2513956" cy="81208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76400" y="5029200"/>
            <a:ext cx="6172213" cy="686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Methods: </a:t>
            </a:r>
            <a:br>
              <a:rPr lang="en-US" dirty="0" smtClean="0"/>
            </a:br>
            <a:r>
              <a:rPr lang="en-US" dirty="0" smtClean="0"/>
              <a:t>Convergence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419600"/>
          </a:xfrm>
        </p:spPr>
        <p:txBody>
          <a:bodyPr/>
          <a:lstStyle/>
          <a:p>
            <a:r>
              <a:rPr lang="en-US" sz="2000" dirty="0" smtClean="0"/>
              <a:t>An M-method is convergent to order p if the following conditions hold:</a:t>
            </a:r>
            <a:endParaRPr lang="en-US" sz="1300" dirty="0" smtClean="0"/>
          </a:p>
          <a:p>
            <a:pPr lvl="2"/>
            <a:endParaRPr lang="en-US" sz="1300" dirty="0" smtClean="0"/>
          </a:p>
          <a:p>
            <a:pPr lvl="1"/>
            <a:r>
              <a:rPr lang="en-US" sz="1800" dirty="0" smtClean="0"/>
              <a:t>The root condition holds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method is accurate to order p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initial values required by the k-step method are accurate to order p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Exercise:</a:t>
            </a:r>
          </a:p>
          <a:p>
            <a:pPr lvl="1"/>
            <a:r>
              <a:rPr lang="en-US" sz="1800" dirty="0" smtClean="0"/>
              <a:t>Identify the convergence order of the Forward Euler, Backward Euler, and Trapezoidal Methods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Methods: </a:t>
            </a:r>
            <a:br>
              <a:rPr lang="en-US" dirty="0" smtClean="0"/>
            </a:br>
            <a:r>
              <a:rPr lang="en-US" dirty="0" smtClean="0"/>
              <a:t>Exercise, Root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953000"/>
          </a:xfrm>
        </p:spPr>
        <p:txBody>
          <a:bodyPr/>
          <a:lstStyle/>
          <a:p>
            <a:r>
              <a:rPr lang="en-US" sz="2000" dirty="0" smtClean="0"/>
              <a:t>Consider the following M-method: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What is the accuracy order of the method?</a:t>
            </a:r>
          </a:p>
          <a:p>
            <a:endParaRPr lang="en-US" sz="20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Does the method satisfy the root condition?</a:t>
            </a:r>
          </a:p>
          <a:p>
            <a:endParaRPr lang="en-US" sz="20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Use the M-method above to find the solution of the simple IVP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For the M-method, take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47894" y="2286000"/>
            <a:ext cx="4648210" cy="278892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24992" y="5356688"/>
            <a:ext cx="3142408" cy="663112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150105" y="6263898"/>
            <a:ext cx="2031495" cy="221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Root Condition:</a:t>
            </a:r>
            <a:br>
              <a:rPr lang="en-US" dirty="0" smtClean="0"/>
            </a:br>
            <a:r>
              <a:rPr lang="en-US" dirty="0" smtClean="0"/>
              <a:t>Further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sz="2000" dirty="0" smtClean="0"/>
              <a:t>Exercise: Generate the convergence plot for Milne’s method…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… in conjunction with the following IVP: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Compute the starting points using the exact solution of the above IVP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819400" y="4038600"/>
            <a:ext cx="3228349" cy="663114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14600" y="2209800"/>
            <a:ext cx="4012700" cy="53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Side Trip: </a:t>
            </a:r>
            <a:br>
              <a:rPr lang="en-US" dirty="0" smtClean="0"/>
            </a:br>
            <a:r>
              <a:rPr lang="en-US" dirty="0" smtClean="0"/>
              <a:t>Difference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7"/>
          </a:xfrm>
        </p:spPr>
        <p:txBody>
          <a:bodyPr/>
          <a:lstStyle/>
          <a:p>
            <a:r>
              <a:rPr lang="en-US" sz="2000" dirty="0" smtClean="0"/>
              <a:t>Difference equations, the framework</a:t>
            </a:r>
          </a:p>
          <a:p>
            <a:pPr lvl="1"/>
            <a:r>
              <a:rPr lang="en-US" sz="1800" dirty="0" smtClean="0"/>
              <a:t>Someone gives you k initial values x</a:t>
            </a:r>
            <a:r>
              <a:rPr lang="en-US" sz="1800" baseline="-25000" dirty="0" smtClean="0">
                <a:latin typeface="Arial"/>
              </a:rPr>
              <a:t>0</a:t>
            </a:r>
            <a:r>
              <a:rPr lang="en-US" sz="1800" dirty="0" smtClean="0"/>
              <a:t>,…,x</a:t>
            </a:r>
            <a:r>
              <a:rPr lang="en-US" sz="1800" baseline="-25000" dirty="0" smtClean="0">
                <a:latin typeface="Arial"/>
              </a:rPr>
              <a:t>k-1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You find the next value </a:t>
            </a:r>
            <a:r>
              <a:rPr lang="en-US" sz="1800" dirty="0" err="1" smtClean="0"/>
              <a:t>x</a:t>
            </a:r>
            <a:r>
              <a:rPr lang="en-US" sz="1800" baseline="-25000" dirty="0" err="1" smtClean="0">
                <a:latin typeface="Arial"/>
              </a:rPr>
              <a:t>k</a:t>
            </a:r>
            <a:r>
              <a:rPr lang="en-US" sz="1800" dirty="0" smtClean="0"/>
              <a:t> by solving a “difference equation”: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33663" y="2743200"/>
          <a:ext cx="3073400" cy="395288"/>
        </p:xfrm>
        <a:graphic>
          <a:graphicData uri="http://schemas.openxmlformats.org/presentationml/2006/ole">
            <p:oleObj spid="_x0000_s91138" name="Equation" r:id="rId4" imgW="1777680" imgH="22860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004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It’s obvious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value of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uniquely defined once you have the first k values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noProof="0" dirty="0" smtClean="0">
                <a:latin typeface="+mn-lt"/>
              </a:rPr>
              <a:t>How can we compute this unique value </a:t>
            </a:r>
            <a:r>
              <a:rPr lang="en-US" sz="2000" kern="0" noProof="0" dirty="0" err="1" smtClean="0">
                <a:latin typeface="Arial"/>
              </a:rPr>
              <a:t>x</a:t>
            </a:r>
            <a:r>
              <a:rPr lang="en-US" sz="2000" kern="0" baseline="-25000" noProof="0" dirty="0" err="1" smtClean="0">
                <a:latin typeface="Arial"/>
              </a:rPr>
              <a:t>n</a:t>
            </a:r>
            <a:r>
              <a:rPr lang="en-US" sz="2000" kern="0" dirty="0" smtClean="0"/>
              <a:t> yet not explicitly reference the first k values?</a:t>
            </a:r>
            <a:endParaRPr lang="en-US" sz="2000" kern="0" baseline="-25000" noProof="0" dirty="0" smtClean="0">
              <a:latin typeface="Arial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Trick used:</a:t>
            </a:r>
            <a:r>
              <a:rPr kumimoji="0" lang="en-US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assume the following expression</a:t>
            </a:r>
            <a:r>
              <a:rPr lang="en-US" kern="0" dirty="0" smtClean="0">
                <a:latin typeface="+mn-lt"/>
              </a:rPr>
              <a:t> for </a:t>
            </a:r>
            <a:r>
              <a:rPr lang="en-US" kern="0" dirty="0" err="1" smtClean="0">
                <a:latin typeface="Arial"/>
              </a:rPr>
              <a:t>x</a:t>
            </a:r>
            <a:r>
              <a:rPr lang="en-US" kern="0" baseline="-25000" dirty="0" err="1" smtClean="0">
                <a:latin typeface="Arial"/>
              </a:rPr>
              <a:t>n</a:t>
            </a:r>
            <a:r>
              <a:rPr lang="en-US" kern="0" dirty="0" smtClean="0">
                <a:latin typeface="+mn-lt"/>
              </a:rPr>
              <a:t>: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219200" y="6135688"/>
          <a:ext cx="5861050" cy="417512"/>
        </p:xfrm>
        <a:graphic>
          <a:graphicData uri="http://schemas.openxmlformats.org/presentationml/2006/ole">
            <p:oleObj spid="_x0000_s91139" name="Equation" r:id="rId5" imgW="3390840" imgH="241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84675" y="4475163"/>
          <a:ext cx="930525" cy="477837"/>
        </p:xfrm>
        <a:graphic>
          <a:graphicData uri="http://schemas.openxmlformats.org/presentationml/2006/ole">
            <p:oleObj spid="_x0000_s91140" name="Equation" r:id="rId6" imgW="469800" imgH="241200" progId="Equation.DSMT4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5257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choice of the expression of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leads to the following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equation that must be satisfied by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»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(typically called Characteristic Equation)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772400" cy="655638"/>
          </a:xfrm>
        </p:spPr>
        <p:txBody>
          <a:bodyPr/>
          <a:lstStyle/>
          <a:p>
            <a:r>
              <a:rPr lang="en-US" sz="3200" dirty="0" smtClean="0"/>
              <a:t>Choosing A, b, and c for an Explicit 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00263"/>
            <a:ext cx="8610600" cy="2700337"/>
          </a:xfrm>
        </p:spPr>
        <p:txBody>
          <a:bodyPr/>
          <a:lstStyle/>
          <a:p>
            <a:r>
              <a:rPr lang="en-US" sz="2000" dirty="0" smtClean="0"/>
              <a:t>Purpose of this and next slide: point out how challenging it is to generate a good RK method</a:t>
            </a:r>
          </a:p>
          <a:p>
            <a:endParaRPr lang="en-US" sz="2000" dirty="0" smtClean="0"/>
          </a:p>
          <a:p>
            <a:r>
              <a:rPr lang="en-US" sz="2000" dirty="0" smtClean="0"/>
              <a:t>Recall that it boils down to choosing the coefficients in </a:t>
            </a:r>
            <a:r>
              <a:rPr lang="en-US" sz="2000" b="1" dirty="0" smtClean="0"/>
              <a:t>A</a:t>
            </a:r>
            <a:r>
              <a:rPr lang="en-US" sz="2000" dirty="0" smtClean="0"/>
              <a:t>, </a:t>
            </a:r>
            <a:r>
              <a:rPr lang="en-US" sz="2000" b="1" dirty="0" smtClean="0"/>
              <a:t>b</a:t>
            </a:r>
            <a:r>
              <a:rPr lang="en-US" sz="2000" dirty="0" smtClean="0"/>
              <a:t>, and </a:t>
            </a:r>
            <a:r>
              <a:rPr lang="en-US" sz="2000" b="1" dirty="0" smtClean="0"/>
              <a:t>c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has been proved that given a number of stages “s” that you accept to have in an explicit RK method, a limit on the order of the method “p” ensues: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77000"/>
            <a:ext cx="6096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5125720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Side Trip: </a:t>
            </a:r>
            <a:br>
              <a:rPr lang="en-US" dirty="0" smtClean="0"/>
            </a:br>
            <a:r>
              <a:rPr lang="en-US" dirty="0" smtClean="0"/>
              <a:t>Difference Equations  </a:t>
            </a:r>
            <a:r>
              <a:rPr lang="en-US" sz="1800" dirty="0" smtClean="0"/>
              <a:t>[</a:t>
            </a:r>
            <a:r>
              <a:rPr lang="en-US" sz="1800" dirty="0" err="1" smtClean="0"/>
              <a:t>Cntd</a:t>
            </a:r>
            <a:r>
              <a:rPr lang="en-US" sz="1800" dirty="0" smtClean="0"/>
              <a:t>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r>
              <a:rPr lang="en-US" sz="2000" dirty="0" smtClean="0"/>
              <a:t>Characteristic Equation (CE):</a:t>
            </a:r>
          </a:p>
          <a:p>
            <a:pPr lvl="1"/>
            <a:r>
              <a:rPr lang="en-US" sz="1400" dirty="0" smtClean="0"/>
              <a:t>Has degree k</a:t>
            </a:r>
          </a:p>
          <a:p>
            <a:pPr lvl="1"/>
            <a:r>
              <a:rPr lang="en-US" sz="1400" dirty="0" smtClean="0"/>
              <a:t>Has k roots (might be distinct or multiple roots amongst them): </a:t>
            </a:r>
            <a:r>
              <a:rPr lang="en-US" sz="1400" dirty="0" smtClean="0">
                <a:latin typeface="cmmi10"/>
              </a:rPr>
              <a:t>»</a:t>
            </a:r>
            <a:r>
              <a:rPr lang="en-US" sz="1400" baseline="-25000" dirty="0" smtClean="0">
                <a:latin typeface="cmmi10"/>
              </a:rPr>
              <a:t>1</a:t>
            </a:r>
            <a:r>
              <a:rPr lang="en-US" sz="1400" dirty="0" smtClean="0"/>
              <a:t>, </a:t>
            </a:r>
            <a:r>
              <a:rPr lang="en-US" sz="1400" dirty="0" smtClean="0">
                <a:latin typeface="cmmi10"/>
              </a:rPr>
              <a:t>»</a:t>
            </a:r>
            <a:r>
              <a:rPr lang="en-US" sz="1400" baseline="-25000" dirty="0" smtClean="0">
                <a:latin typeface="cmmi10"/>
              </a:rPr>
              <a:t>2</a:t>
            </a:r>
            <a:r>
              <a:rPr lang="en-US" sz="1400" dirty="0" smtClean="0"/>
              <a:t>,…,</a:t>
            </a:r>
            <a:r>
              <a:rPr lang="en-US" sz="1400" dirty="0" smtClean="0">
                <a:latin typeface="cmmi10"/>
              </a:rPr>
              <a:t>»</a:t>
            </a:r>
            <a:r>
              <a:rPr lang="en-US" sz="1400" baseline="-25000" dirty="0" smtClean="0">
                <a:latin typeface="cmmi10"/>
              </a:rPr>
              <a:t>k</a:t>
            </a:r>
            <a:endParaRPr lang="en-US" sz="1400" baseline="-25000" dirty="0" smtClean="0"/>
          </a:p>
          <a:p>
            <a:pPr lvl="1"/>
            <a:r>
              <a:rPr lang="en-US" sz="1400" dirty="0" smtClean="0"/>
              <a:t>Exercise: show that the value of </a:t>
            </a:r>
            <a:r>
              <a:rPr lang="en-US" sz="1400" dirty="0" err="1" smtClean="0">
                <a:latin typeface="Arial"/>
              </a:rPr>
              <a:t>x</a:t>
            </a:r>
            <a:r>
              <a:rPr lang="en-US" sz="1400" baseline="-25000" dirty="0" err="1" smtClean="0">
                <a:latin typeface="Arial"/>
              </a:rPr>
              <a:t>n</a:t>
            </a:r>
            <a:r>
              <a:rPr lang="en-US" sz="1400" dirty="0" smtClean="0"/>
              <a:t> can be expressed as (assume no multiple roots)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77000"/>
            <a:ext cx="5334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46288" y="2819400"/>
          <a:ext cx="3843337" cy="746125"/>
        </p:xfrm>
        <a:graphic>
          <a:graphicData uri="http://schemas.openxmlformats.org/presentationml/2006/ole">
            <p:oleObj spid="_x0000_s92162" name="Equation" r:id="rId4" imgW="2222280" imgH="43164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 of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gets slightly more complicated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multiple roots: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noProof="0" dirty="0" smtClean="0">
                <a:latin typeface="+mn-lt"/>
              </a:rPr>
              <a:t>Double root (say </a:t>
            </a:r>
            <a:r>
              <a:rPr lang="en-US" kern="0" noProof="0" dirty="0" smtClean="0">
                <a:latin typeface="cmmi10"/>
              </a:rPr>
              <a:t>»</a:t>
            </a:r>
            <a:r>
              <a:rPr lang="en-US" kern="0" baseline="-25000" noProof="0" dirty="0" smtClean="0">
                <a:latin typeface="cmmi10"/>
              </a:rPr>
              <a:t>1</a:t>
            </a:r>
            <a:r>
              <a:rPr lang="en-US" kern="0" noProof="0" dirty="0" smtClean="0">
                <a:latin typeface="+mn-lt"/>
              </a:rPr>
              <a:t>=</a:t>
            </a:r>
            <a:r>
              <a:rPr lang="en-US" kern="0" noProof="0" dirty="0" smtClean="0">
                <a:latin typeface="cmmi10"/>
              </a:rPr>
              <a:t>»</a:t>
            </a:r>
            <a:r>
              <a:rPr lang="en-US" kern="0" baseline="-25000" noProof="0" dirty="0" smtClean="0">
                <a:latin typeface="cmmi10"/>
              </a:rPr>
              <a:t>2</a:t>
            </a:r>
            <a:r>
              <a:rPr lang="en-US" kern="0" noProof="0" dirty="0" smtClean="0">
                <a:latin typeface="+mn-lt"/>
              </a:rPr>
              <a:t>):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kumimoji="0" lang="en-US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endParaRPr kumimoji="0" lang="en-US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noProof="0" dirty="0" smtClean="0">
                <a:latin typeface="+mn-lt"/>
              </a:rPr>
              <a:t>Triple root </a:t>
            </a:r>
            <a:r>
              <a:rPr lang="en-US" kern="0" dirty="0" smtClean="0"/>
              <a:t>(say </a:t>
            </a:r>
            <a:r>
              <a:rPr lang="en-US" kern="0" dirty="0" smtClean="0">
                <a:latin typeface="cmmi10"/>
              </a:rPr>
              <a:t>»</a:t>
            </a:r>
            <a:r>
              <a:rPr lang="en-US" kern="0" baseline="-25000" dirty="0" smtClean="0">
                <a:latin typeface="cmmi10"/>
              </a:rPr>
              <a:t>1</a:t>
            </a:r>
            <a:r>
              <a:rPr lang="en-US" kern="0" dirty="0" smtClean="0"/>
              <a:t> =</a:t>
            </a:r>
            <a:r>
              <a:rPr lang="en-US" kern="0" dirty="0" smtClean="0">
                <a:latin typeface="cmmi10"/>
              </a:rPr>
              <a:t>»</a:t>
            </a:r>
            <a:r>
              <a:rPr lang="en-US" kern="0" baseline="-25000" dirty="0" smtClean="0">
                <a:latin typeface="cmmi10"/>
              </a:rPr>
              <a:t>2</a:t>
            </a:r>
            <a:r>
              <a:rPr lang="en-US" kern="0" dirty="0" smtClean="0"/>
              <a:t> =</a:t>
            </a:r>
            <a:r>
              <a:rPr lang="en-US" kern="0" dirty="0" smtClean="0">
                <a:latin typeface="cmmi10"/>
              </a:rPr>
              <a:t>»</a:t>
            </a:r>
            <a:r>
              <a:rPr lang="en-US" kern="0" baseline="-25000" dirty="0" smtClean="0">
                <a:latin typeface="cmmi10"/>
              </a:rPr>
              <a:t>3</a:t>
            </a:r>
            <a:r>
              <a:rPr lang="en-US" kern="0" dirty="0" smtClean="0"/>
              <a:t>)</a:t>
            </a:r>
            <a:r>
              <a:rPr lang="en-US" kern="0" noProof="0" dirty="0" smtClean="0">
                <a:latin typeface="+mn-lt"/>
              </a:rPr>
              <a:t>: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590800" y="4114800"/>
          <a:ext cx="2811463" cy="746125"/>
        </p:xfrm>
        <a:graphic>
          <a:graphicData uri="http://schemas.openxmlformats.org/presentationml/2006/ole">
            <p:oleObj spid="_x0000_s92163" name="Equation" r:id="rId5" imgW="1625400" imgH="431640" progId="Equation.DSMT4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971675" y="5197475"/>
          <a:ext cx="4635500" cy="746125"/>
        </p:xfrm>
        <a:graphic>
          <a:graphicData uri="http://schemas.openxmlformats.org/presentationml/2006/ole">
            <p:oleObj spid="_x0000_s92164" name="Equation" r:id="rId6" imgW="2679480" imgH="43164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6107668"/>
            <a:ext cx="879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This Difference Equations theory relevant when looking into absolute stability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655638"/>
          </a:xfrm>
        </p:spPr>
        <p:txBody>
          <a:bodyPr/>
          <a:lstStyle/>
          <a:p>
            <a:r>
              <a:rPr lang="en-US" sz="3600" dirty="0" smtClean="0"/>
              <a:t>Absolute Stability </a:t>
            </a:r>
            <a:r>
              <a:rPr lang="en-US" sz="1600" dirty="0" smtClean="0"/>
              <a:t>[quick review]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2286000"/>
          </a:xfrm>
        </p:spPr>
        <p:txBody>
          <a:bodyPr/>
          <a:lstStyle/>
          <a:p>
            <a:r>
              <a:rPr lang="en-US" sz="2000" dirty="0" smtClean="0"/>
              <a:t>The process used to find out the region of absolute stability</a:t>
            </a:r>
          </a:p>
          <a:p>
            <a:pPr lvl="1"/>
            <a:r>
              <a:rPr lang="en-US" sz="1600" dirty="0" smtClean="0"/>
              <a:t>We started with the test problem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We required that for the test problem, the numerical approximation should behave like the exact solution.  That is, we required that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556507" y="3657600"/>
            <a:ext cx="1371041" cy="27877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860290" y="6096000"/>
            <a:ext cx="1321310" cy="27889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4191000"/>
            <a:ext cx="8763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Used the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discretization scheme to express how </a:t>
            </a:r>
            <a:r>
              <a:rPr kumimoji="0" lang="en-US" sz="16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related to </a:t>
            </a: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n-1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sz="1600" kern="0" dirty="0" smtClean="0">
                <a:latin typeface="+mn-lt"/>
              </a:rPr>
              <a:t>and impose the condition above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This leads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a condition that the step size should satisfy in relation to the parameter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¸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1600" kern="0" dirty="0" smtClean="0">
              <a:latin typeface="+mn-lt"/>
            </a:endParaRP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Example: for Forward Euler, we obtained that for absolute stability that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454905" y="2133600"/>
            <a:ext cx="1726695" cy="63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808038"/>
          </a:xfrm>
        </p:spPr>
        <p:txBody>
          <a:bodyPr/>
          <a:lstStyle/>
          <a:p>
            <a:r>
              <a:rPr lang="en-US" dirty="0" smtClean="0"/>
              <a:t>Region of Absolute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sz="2000" dirty="0" smtClean="0"/>
              <a:t>Apply the methodology on previous slide for the test problem when used in conjunction with a multistep scheme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leads to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Recall that we had the expression for </a:t>
            </a:r>
            <a:r>
              <a:rPr lang="en-US" sz="2000" dirty="0" err="1" smtClean="0">
                <a:latin typeface="Arial"/>
              </a:rPr>
              <a:t>x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 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us to hope that 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>
                <a:latin typeface="cmsy10"/>
              </a:rPr>
              <a:t>!</a:t>
            </a:r>
            <a:r>
              <a:rPr lang="en-US" sz="2000" dirty="0" smtClean="0"/>
              <a:t> 0, we need |</a:t>
            </a:r>
            <a:r>
              <a:rPr lang="en-US" sz="2000" dirty="0" smtClean="0">
                <a:latin typeface="cmmi10"/>
              </a:rPr>
              <a:t>»</a:t>
            </a:r>
            <a:r>
              <a:rPr lang="en-US" sz="2000" baseline="-25000" dirty="0" err="1" smtClean="0">
                <a:latin typeface="cmmi10"/>
              </a:rPr>
              <a:t>i</a:t>
            </a:r>
            <a:r>
              <a:rPr lang="en-US" sz="2000" dirty="0" smtClean="0"/>
              <a:t>| </a:t>
            </a:r>
            <a:r>
              <a:rPr lang="en-US" sz="2000" dirty="0" smtClean="0">
                <a:latin typeface="cmsy10"/>
              </a:rPr>
              <a:t>·</a:t>
            </a:r>
            <a:r>
              <a:rPr lang="en-US" sz="2000" dirty="0" smtClean="0"/>
              <a:t> 1 for </a:t>
            </a:r>
            <a:r>
              <a:rPr lang="en-US" sz="2000" dirty="0" smtClean="0">
                <a:latin typeface="cmsy10"/>
              </a:rPr>
              <a:t>8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sy10"/>
              </a:rPr>
              <a:t>¸</a:t>
            </a:r>
            <a:r>
              <a:rPr lang="en-US" sz="2000" dirty="0" smtClean="0"/>
              <a:t>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438400"/>
            <a:ext cx="2869698" cy="81229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05200" y="3657600"/>
          <a:ext cx="1986641" cy="579437"/>
        </p:xfrm>
        <a:graphic>
          <a:graphicData uri="http://schemas.openxmlformats.org/presentationml/2006/ole">
            <p:oleObj spid="_x0000_s93186" name="Equation" r:id="rId6" imgW="1523880" imgH="444240" progId="Equation.DSMT4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611437" y="4800600"/>
          <a:ext cx="3865563" cy="746125"/>
        </p:xfrm>
        <a:graphic>
          <a:graphicData uri="http://schemas.openxmlformats.org/presentationml/2006/ole">
            <p:oleObj spid="_x0000_s93187" name="Equation" r:id="rId7" imgW="223488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808038"/>
          </a:xfrm>
        </p:spPr>
        <p:txBody>
          <a:bodyPr/>
          <a:lstStyle/>
          <a:p>
            <a:r>
              <a:rPr lang="en-US" dirty="0" smtClean="0"/>
              <a:t>Region of Absolute Stability </a:t>
            </a:r>
            <a:r>
              <a:rPr lang="en-US" sz="2400" dirty="0" smtClean="0"/>
              <a:t>[</a:t>
            </a:r>
            <a:r>
              <a:rPr lang="en-US" sz="2400" dirty="0" err="1" smtClean="0"/>
              <a:t>Cntd</a:t>
            </a:r>
            <a:r>
              <a:rPr lang="en-US" sz="2400" dirty="0" smtClean="0"/>
              <a:t>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sz="2000" dirty="0" smtClean="0"/>
              <a:t>Drop the subscript </a:t>
            </a:r>
            <a:r>
              <a:rPr lang="en-US" sz="2000" dirty="0" err="1" smtClean="0"/>
              <a:t>i</a:t>
            </a:r>
            <a:r>
              <a:rPr lang="en-US" sz="2000" dirty="0" smtClean="0"/>
              <a:t> for convenience.  The conclusion is that any root of the Characteristic Equation; i.e. any </a:t>
            </a:r>
            <a:r>
              <a:rPr lang="en-US" sz="2000" dirty="0" smtClean="0">
                <a:latin typeface="cmmi10"/>
              </a:rPr>
              <a:t>»</a:t>
            </a:r>
            <a:r>
              <a:rPr lang="en-US" sz="2000" dirty="0" smtClean="0"/>
              <a:t> that satisfies…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… must also satisfy |</a:t>
            </a:r>
            <a:r>
              <a:rPr lang="en-US" sz="2000" dirty="0" smtClean="0">
                <a:latin typeface="cmmi10"/>
              </a:rPr>
              <a:t>»</a:t>
            </a:r>
            <a:r>
              <a:rPr lang="en-US" sz="2000" dirty="0" smtClean="0"/>
              <a:t>| </a:t>
            </a:r>
            <a:r>
              <a:rPr lang="en-US" sz="2000" dirty="0" smtClean="0">
                <a:latin typeface="cmsy10"/>
              </a:rPr>
              <a:t>·</a:t>
            </a:r>
            <a:r>
              <a:rPr lang="en-US" sz="2000" dirty="0" smtClean="0"/>
              <a:t> 1</a:t>
            </a:r>
          </a:p>
          <a:p>
            <a:endParaRPr lang="en-US" sz="2000" dirty="0" smtClean="0"/>
          </a:p>
          <a:p>
            <a:r>
              <a:rPr lang="en-US" sz="2000" dirty="0" smtClean="0"/>
              <a:t>Note that if the above condition holds, then we will get to the desired condition that 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 is monotonically decreasing in absolute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429000" y="2590800"/>
          <a:ext cx="2003425" cy="579438"/>
        </p:xfrm>
        <a:graphic>
          <a:graphicData uri="http://schemas.openxmlformats.org/presentationml/2006/ole">
            <p:oleObj spid="_x0000_s94210" name="Equation" r:id="rId4" imgW="1536480" imgH="4442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29647" y="5281613"/>
          <a:ext cx="4552153" cy="738187"/>
        </p:xfrm>
        <a:graphic>
          <a:graphicData uri="http://schemas.openxmlformats.org/presentationml/2006/ole">
            <p:oleObj spid="_x0000_s94211" name="Equation" r:id="rId5" imgW="281916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808038"/>
          </a:xfrm>
        </p:spPr>
        <p:txBody>
          <a:bodyPr/>
          <a:lstStyle/>
          <a:p>
            <a:r>
              <a:rPr lang="en-US" dirty="0" smtClean="0"/>
              <a:t>Region of Absolute Stability </a:t>
            </a:r>
            <a:r>
              <a:rPr lang="en-US" sz="2400" dirty="0" smtClean="0"/>
              <a:t>[</a:t>
            </a:r>
            <a:r>
              <a:rPr lang="en-US" sz="2400" dirty="0" err="1" smtClean="0"/>
              <a:t>Cntd</a:t>
            </a:r>
            <a:r>
              <a:rPr lang="en-US" sz="2400" dirty="0" smtClean="0"/>
              <a:t>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sz="2000" dirty="0" smtClean="0"/>
              <a:t>So in the end, it boils down to this simple sufficient condition: if h</a:t>
            </a:r>
            <a:r>
              <a:rPr lang="en-US" sz="2000" dirty="0" smtClean="0">
                <a:latin typeface="cmmi10"/>
              </a:rPr>
              <a:t>¸</a:t>
            </a:r>
            <a:r>
              <a:rPr lang="en-US" sz="2000" dirty="0" smtClean="0"/>
              <a:t> is such that the roots of the CE all have the norm less than or equal to 1, then h</a:t>
            </a:r>
            <a:r>
              <a:rPr lang="en-US" sz="2000" dirty="0" smtClean="0">
                <a:latin typeface="cmmi10"/>
              </a:rPr>
              <a:t>¸</a:t>
            </a:r>
            <a:r>
              <a:rPr lang="en-US" sz="2000" dirty="0" smtClean="0"/>
              <a:t> belongs to the stability region</a:t>
            </a:r>
          </a:p>
          <a:p>
            <a:pPr lvl="1"/>
            <a:r>
              <a:rPr lang="en-US" sz="1600" dirty="0" smtClean="0"/>
              <a:t>Recall that the CE assumes the form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How would you find the boundaries of the stability region? </a:t>
            </a:r>
          </a:p>
          <a:p>
            <a:pPr lvl="1"/>
            <a:r>
              <a:rPr lang="en-US" sz="1600" dirty="0" smtClean="0"/>
              <a:t>This is precisely that situation where |</a:t>
            </a:r>
            <a:r>
              <a:rPr lang="en-US" sz="1600" dirty="0" smtClean="0">
                <a:latin typeface="cmmi10"/>
              </a:rPr>
              <a:t>»</a:t>
            </a:r>
            <a:r>
              <a:rPr lang="en-US" sz="1600" dirty="0" smtClean="0"/>
              <a:t>|=1, or in other words, where </a:t>
            </a:r>
            <a:r>
              <a:rPr lang="en-US" sz="1600" dirty="0" smtClean="0">
                <a:latin typeface="cmmi10"/>
              </a:rPr>
              <a:t>»</a:t>
            </a:r>
            <a:r>
              <a:rPr lang="en-US" sz="1600" dirty="0" smtClean="0"/>
              <a:t>=</a:t>
            </a:r>
            <a:r>
              <a:rPr lang="en-US" sz="1600" dirty="0" err="1" smtClean="0"/>
              <a:t>e</a:t>
            </a:r>
            <a:r>
              <a:rPr lang="en-US" sz="1600" baseline="30000" dirty="0" err="1" smtClean="0">
                <a:latin typeface="cmmi10"/>
              </a:rPr>
              <a:t>i</a:t>
            </a:r>
            <a:r>
              <a:rPr lang="en-US" sz="1600" baseline="30000" dirty="0" smtClean="0">
                <a:latin typeface="cmmi10"/>
              </a:rPr>
              <a:t>µ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So the boundary is given by those values of h</a:t>
            </a:r>
            <a:r>
              <a:rPr lang="en-US" sz="1600" dirty="0" smtClean="0">
                <a:latin typeface="cmmi10"/>
              </a:rPr>
              <a:t>¸</a:t>
            </a:r>
            <a:r>
              <a:rPr lang="en-US" sz="1600" dirty="0" smtClean="0"/>
              <a:t> for which </a:t>
            </a:r>
            <a:r>
              <a:rPr lang="en-US" sz="1600" dirty="0" smtClean="0">
                <a:latin typeface="cmmi10"/>
              </a:rPr>
              <a:t>»</a:t>
            </a:r>
            <a:r>
              <a:rPr lang="en-US" sz="1600" dirty="0" smtClean="0"/>
              <a:t>=</a:t>
            </a:r>
            <a:r>
              <a:rPr lang="en-US" sz="1600" dirty="0" err="1" smtClean="0"/>
              <a:t>e</a:t>
            </a:r>
            <a:r>
              <a:rPr lang="en-US" sz="1600" baseline="30000" dirty="0" err="1" smtClean="0">
                <a:latin typeface="cmmi10"/>
              </a:rPr>
              <a:t>i</a:t>
            </a:r>
            <a:r>
              <a:rPr lang="en-US" sz="1600" baseline="30000" dirty="0" smtClean="0">
                <a:latin typeface="cmmi10"/>
              </a:rPr>
              <a:t>µ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Yet note that from the CE, one has that for </a:t>
            </a:r>
            <a:r>
              <a:rPr lang="en-US" sz="1600" dirty="0" smtClean="0">
                <a:latin typeface="cmmi10"/>
              </a:rPr>
              <a:t>µ</a:t>
            </a:r>
            <a:r>
              <a:rPr lang="en-US" sz="1600" dirty="0" smtClean="0">
                <a:latin typeface="cmsy10"/>
              </a:rPr>
              <a:t>2</a:t>
            </a:r>
            <a:r>
              <a:rPr lang="en-US" sz="1600" dirty="0" smtClean="0"/>
              <a:t>[0,2</a:t>
            </a:r>
            <a:r>
              <a:rPr lang="en-US" sz="1600" dirty="0" smtClean="0">
                <a:latin typeface="cmmi10"/>
              </a:rPr>
              <a:t>¼</a:t>
            </a:r>
            <a:r>
              <a:rPr lang="en-US" sz="1600" dirty="0" smtClean="0"/>
              <a:t>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124200" y="3124200"/>
          <a:ext cx="2371175" cy="685800"/>
        </p:xfrm>
        <a:graphic>
          <a:graphicData uri="http://schemas.openxmlformats.org/presentationml/2006/ole">
            <p:oleObj spid="_x0000_s95234" name="Equation" r:id="rId4" imgW="1536480" imgH="444240" progId="Equation.DSMT4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868613" y="5373688"/>
          <a:ext cx="2882900" cy="1331912"/>
        </p:xfrm>
        <a:graphic>
          <a:graphicData uri="http://schemas.openxmlformats.org/presentationml/2006/ole">
            <p:oleObj spid="_x0000_s95235" name="Equation" r:id="rId5" imgW="1866600" imgH="8632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Plot the region of absolute stability for Milne’s method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Stability:</a:t>
            </a:r>
            <a:br>
              <a:rPr lang="en-US" dirty="0" smtClean="0"/>
            </a:br>
            <a:r>
              <a:rPr lang="en-US" dirty="0" smtClean="0"/>
              <a:t>Closing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6463"/>
            <a:ext cx="8229600" cy="3995737"/>
          </a:xfrm>
        </p:spPr>
        <p:txBody>
          <a:bodyPr/>
          <a:lstStyle/>
          <a:p>
            <a:r>
              <a:rPr lang="en-US" sz="2000" dirty="0" smtClean="0"/>
              <a:t>It is relatively straight forward to show that no explicit M method can be A-stable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Lindquist’s Barrier (1962, not simple to prove)</a:t>
            </a:r>
          </a:p>
          <a:p>
            <a:pPr lvl="1"/>
            <a:r>
              <a:rPr lang="en-US" sz="1600" dirty="0" smtClean="0"/>
              <a:t>You cannot construct an A-stable M method that has order higher than 2</a:t>
            </a:r>
          </a:p>
          <a:p>
            <a:pPr lvl="1"/>
            <a:r>
              <a:rPr lang="en-US" sz="1600" dirty="0" smtClean="0"/>
              <a:t>Note that there is no such barrier for RK methods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second order A-stable implicit M method with smallest error constant (</a:t>
            </a:r>
            <a:r>
              <a:rPr lang="en-US" sz="2000" dirty="0" smtClean="0">
                <a:latin typeface="Arial"/>
              </a:rPr>
              <a:t>C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=1/12</a:t>
            </a:r>
            <a:r>
              <a:rPr lang="en-US" sz="2000" dirty="0" smtClean="0"/>
              <a:t>) is the trapezoidal integration method</a:t>
            </a:r>
          </a:p>
          <a:p>
            <a:pPr lvl="1"/>
            <a:r>
              <a:rPr lang="en-US" sz="1600" dirty="0" smtClean="0"/>
              <a:t>The problem with the trapezoidal formula is that it does not have stiff decay (it is A-stable but not L-stable)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001000" cy="838200"/>
          </a:xfrm>
        </p:spPr>
        <p:txBody>
          <a:bodyPr/>
          <a:lstStyle/>
          <a:p>
            <a:r>
              <a:rPr lang="en-US" dirty="0" smtClean="0"/>
              <a:t>How Did People Get M-Methods?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947737"/>
          </a:xfrm>
        </p:spPr>
        <p:txBody>
          <a:bodyPr/>
          <a:lstStyle/>
          <a:p>
            <a:r>
              <a:rPr lang="en-US" sz="2000" dirty="0" smtClean="0"/>
              <a:t>One early approach (about 1880): integrate the ordinary differential equation, and approximate the function f using a polynomial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2057400"/>
          <a:ext cx="4950862" cy="757238"/>
        </p:xfrm>
        <a:graphic>
          <a:graphicData uri="http://schemas.openxmlformats.org/presentationml/2006/ole">
            <p:oleObj spid="_x0000_s96258" name="Equation" r:id="rId4" imgW="3238200" imgH="49500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9718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Based on previous values f(</a:t>
            </a:r>
            <a:r>
              <a:rPr lang="en-US" sz="2000" kern="0" dirty="0" smtClean="0">
                <a:latin typeface="Arial"/>
              </a:rPr>
              <a:t>t</a:t>
            </a:r>
            <a:r>
              <a:rPr lang="en-US" sz="2000" kern="0" baseline="-25000" dirty="0" smtClean="0">
                <a:latin typeface="Arial"/>
              </a:rPr>
              <a:t>n-1</a:t>
            </a:r>
            <a:r>
              <a:rPr lang="en-US" sz="2000" kern="0" dirty="0" smtClean="0">
                <a:latin typeface="Arial"/>
              </a:rPr>
              <a:t>,y</a:t>
            </a:r>
            <a:r>
              <a:rPr lang="en-US" sz="2000" kern="0" baseline="-25000" dirty="0" smtClean="0">
                <a:latin typeface="Arial"/>
              </a:rPr>
              <a:t>n-1</a:t>
            </a:r>
            <a:r>
              <a:rPr lang="en-US" sz="2000" kern="0" dirty="0" smtClean="0">
                <a:latin typeface="+mn-lt"/>
              </a:rPr>
              <a:t>),…,</a:t>
            </a:r>
            <a:r>
              <a:rPr lang="en-US" sz="2000" kern="0" dirty="0" smtClean="0"/>
              <a:t> f(</a:t>
            </a:r>
            <a:r>
              <a:rPr lang="en-US" sz="2000" kern="0" dirty="0" err="1" smtClean="0">
                <a:latin typeface="Arial"/>
              </a:rPr>
              <a:t>t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baseline="-25000" dirty="0" smtClean="0">
                <a:latin typeface="Arial"/>
              </a:rPr>
              <a:t>-</a:t>
            </a:r>
            <a:r>
              <a:rPr lang="en-US" sz="2000" kern="0" baseline="-25000" dirty="0" err="1" smtClean="0">
                <a:latin typeface="Arial"/>
              </a:rPr>
              <a:t>k</a:t>
            </a:r>
            <a:r>
              <a:rPr lang="en-US" sz="2000" kern="0" dirty="0" err="1" smtClean="0">
                <a:latin typeface="Arial"/>
              </a:rPr>
              <a:t>,y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baseline="-25000" dirty="0" smtClean="0">
                <a:latin typeface="Arial"/>
              </a:rPr>
              <a:t>-k</a:t>
            </a:r>
            <a:r>
              <a:rPr lang="en-US" sz="2000" kern="0" dirty="0" smtClean="0"/>
              <a:t>), one can fit a k-1 degree polynomial in the variable t to approximate the unknown function f(</a:t>
            </a:r>
            <a:r>
              <a:rPr lang="en-US" sz="2000" kern="0" dirty="0" err="1" smtClean="0"/>
              <a:t>t,y</a:t>
            </a:r>
            <a:r>
              <a:rPr lang="en-US" sz="2000" kern="0" dirty="0" smtClean="0"/>
              <a:t>)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Once the polynomial is available, simply plug it back in the integral </a:t>
            </a:r>
            <a:r>
              <a:rPr lang="en-US" sz="2000" kern="0" dirty="0" smtClean="0"/>
              <a:t>above </a:t>
            </a:r>
            <a:r>
              <a:rPr lang="en-US" sz="2000" kern="0" dirty="0" smtClean="0">
                <a:latin typeface="+mn-lt"/>
              </a:rPr>
              <a:t>and evaluate it to get </a:t>
            </a:r>
            <a:r>
              <a:rPr lang="en-US" sz="2000" kern="0" dirty="0" err="1" smtClean="0">
                <a:latin typeface="Arial"/>
              </a:rPr>
              <a:t>y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dirty="0" smtClean="0">
                <a:latin typeface="+mn-lt"/>
              </a:rPr>
              <a:t> (an approximation of </a:t>
            </a:r>
            <a:r>
              <a:rPr lang="en-US" sz="2000" kern="0" dirty="0" smtClean="0">
                <a:latin typeface="Arial"/>
              </a:rPr>
              <a:t>y(</a:t>
            </a:r>
            <a:r>
              <a:rPr lang="en-US" sz="2000" kern="0" dirty="0" err="1" smtClean="0">
                <a:latin typeface="Arial"/>
              </a:rPr>
              <a:t>t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dirty="0" smtClean="0">
                <a:latin typeface="+mn-lt"/>
              </a:rPr>
              <a:t>))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NOTE: this approach leads to a family of explicit integration formulas called Adams-</a:t>
            </a:r>
            <a:r>
              <a:rPr lang="en-US" sz="2000" kern="0" dirty="0" err="1" smtClean="0">
                <a:latin typeface="+mn-lt"/>
              </a:rPr>
              <a:t>Bashforth</a:t>
            </a:r>
            <a:r>
              <a:rPr lang="en-US" sz="2000" kern="0" dirty="0" smtClean="0">
                <a:latin typeface="+mn-lt"/>
              </a:rPr>
              <a:t> Multistep methods (AB-M methods)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581400" y="6096000"/>
          <a:ext cx="1758950" cy="609600"/>
        </p:xfrm>
        <a:graphic>
          <a:graphicData uri="http://schemas.openxmlformats.org/presentationml/2006/ole">
            <p:oleObj spid="_x0000_s96259" name="Equation" r:id="rId5" imgW="128268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Derive the AB-M method for k=1, k=2, and k=3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Plot the absolute stability region for the AB-M methods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1838"/>
          </a:xfrm>
        </p:spPr>
        <p:txBody>
          <a:bodyPr/>
          <a:lstStyle/>
          <a:p>
            <a:r>
              <a:rPr lang="en-US" dirty="0" smtClean="0"/>
              <a:t>AB-M Method,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9663"/>
            <a:ext cx="7620000" cy="1100137"/>
          </a:xfrm>
        </p:spPr>
        <p:txBody>
          <a:bodyPr/>
          <a:lstStyle/>
          <a:p>
            <a:r>
              <a:rPr lang="en-US" sz="2000" dirty="0" smtClean="0"/>
              <a:t>Table below provides convergence order p, the number of steps k of the M method, the coefficients </a:t>
            </a:r>
            <a:r>
              <a:rPr lang="en-US" sz="2000" dirty="0" smtClean="0">
                <a:latin typeface="cmmi10"/>
              </a:rPr>
              <a:t>¯</a:t>
            </a:r>
            <a:r>
              <a:rPr lang="en-US" sz="2000" i="1" baseline="-25000" dirty="0" smtClean="0"/>
              <a:t>n-j</a:t>
            </a:r>
            <a:r>
              <a:rPr lang="en-US" sz="2000" dirty="0" smtClean="0"/>
              <a:t>, and the value of the leading coefficient of the error term </a:t>
            </a:r>
            <a:r>
              <a:rPr lang="en-US" sz="2000" dirty="0" smtClean="0">
                <a:latin typeface="Arial"/>
              </a:rPr>
              <a:t>C</a:t>
            </a:r>
            <a:r>
              <a:rPr lang="en-US" sz="2000" baseline="-25000" dirty="0" smtClean="0">
                <a:latin typeface="Arial"/>
              </a:rPr>
              <a:t>p+1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5715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based on the above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table,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third order AB-M formula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59080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1097280"/>
                <a:gridCol w="914400"/>
                <a:gridCol w="914400"/>
                <a:gridCol w="914400"/>
                <a:gridCol w="914400"/>
                <a:gridCol w="914400"/>
                <a:gridCol w="914400"/>
                <a:gridCol w="1188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r>
                        <a:rPr lang="en-US" sz="1800" dirty="0" smtClean="0">
                          <a:latin typeface="cmsy10"/>
                        </a:rPr>
                        <a:t>!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C</a:t>
                      </a:r>
                      <a:r>
                        <a:rPr lang="en-US" sz="1800" baseline="-25000" dirty="0" smtClean="0">
                          <a:latin typeface="+mn-lt"/>
                        </a:rPr>
                        <a:t>p+1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5/12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251/720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720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-2774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95/288</a:t>
                      </a:r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-7923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-7298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19087/60480</a:t>
                      </a:r>
                      <a:endParaRPr lang="en-US" sz="1200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55282" y="6172200"/>
            <a:ext cx="4750318" cy="55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77000"/>
            <a:ext cx="6096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447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Necessary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conditions for an explicit method to have order 5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dirty="0" smtClean="0">
                <a:latin typeface="+mn-lt"/>
              </a:rPr>
              <a:t>Notation used: </a:t>
            </a:r>
            <a:r>
              <a:rPr lang="en-US" b="1" kern="0" dirty="0" smtClean="0">
                <a:latin typeface="Arial"/>
              </a:rPr>
              <a:t>C</a:t>
            </a:r>
            <a:r>
              <a:rPr lang="en-US" kern="0" dirty="0" smtClean="0">
                <a:latin typeface="Arial"/>
              </a:rPr>
              <a:t>=</a:t>
            </a:r>
            <a:r>
              <a:rPr lang="en-US" kern="0" dirty="0" err="1" smtClean="0">
                <a:latin typeface="Arial"/>
              </a:rPr>
              <a:t>diag</a:t>
            </a:r>
            <a:r>
              <a:rPr lang="en-US" kern="0" dirty="0" smtClean="0">
                <a:latin typeface="Arial"/>
              </a:rPr>
              <a:t>(c</a:t>
            </a:r>
            <a:r>
              <a:rPr lang="en-US" kern="0" baseline="-25000" dirty="0" smtClean="0">
                <a:latin typeface="Arial"/>
              </a:rPr>
              <a:t>1</a:t>
            </a:r>
            <a:r>
              <a:rPr lang="en-US" kern="0" dirty="0" smtClean="0">
                <a:latin typeface="+mn-lt"/>
              </a:rPr>
              <a:t>,…,</a:t>
            </a:r>
            <a:r>
              <a:rPr lang="en-US" kern="0" dirty="0" err="1" smtClean="0">
                <a:latin typeface="Arial"/>
              </a:rPr>
              <a:t>c</a:t>
            </a:r>
            <a:r>
              <a:rPr lang="en-US" kern="0" baseline="-25000" dirty="0" err="1" smtClean="0">
                <a:latin typeface="Arial"/>
              </a:rPr>
              <a:t>s</a:t>
            </a:r>
            <a:r>
              <a:rPr lang="en-US" kern="0" dirty="0" smtClean="0">
                <a:latin typeface="+mn-lt"/>
              </a:rPr>
              <a:t>)   and   </a:t>
            </a:r>
            <a:r>
              <a:rPr lang="en-US" b="1" kern="0" dirty="0" smtClean="0">
                <a:latin typeface="+mn-lt"/>
              </a:rPr>
              <a:t>1</a:t>
            </a:r>
            <a:r>
              <a:rPr lang="en-US" kern="0" dirty="0" smtClean="0">
                <a:latin typeface="+mn-lt"/>
              </a:rPr>
              <a:t>=(1,1,…,</a:t>
            </a:r>
            <a:r>
              <a:rPr lang="en-US" kern="0" dirty="0" smtClean="0">
                <a:latin typeface="Arial"/>
              </a:rPr>
              <a:t>1)</a:t>
            </a:r>
            <a:r>
              <a:rPr lang="en-US" kern="0" baseline="30000" dirty="0" smtClean="0">
                <a:latin typeface="Arial"/>
              </a:rPr>
              <a:t>T</a:t>
            </a:r>
            <a:r>
              <a:rPr lang="en-US" kern="0" dirty="0" smtClean="0">
                <a:latin typeface="+mn-lt"/>
              </a:rPr>
              <a:t>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705600" cy="838200"/>
          </a:xfrm>
        </p:spPr>
        <p:txBody>
          <a:bodyPr/>
          <a:lstStyle/>
          <a:p>
            <a:r>
              <a:rPr lang="en-US" sz="3600" dirty="0" smtClean="0"/>
              <a:t>Choosing A, b, and c for RK</a:t>
            </a:r>
            <a:endParaRPr lang="en-US" sz="3600" dirty="0"/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21436" y="2667001"/>
            <a:ext cx="1412236" cy="114300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478008" y="2667000"/>
            <a:ext cx="1474992" cy="114333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379743" y="2667001"/>
            <a:ext cx="2078457" cy="1287970"/>
          </a:xfrm>
          <a:prstGeom prst="rect">
            <a:avLst/>
          </a:prstGeom>
          <a:noFill/>
          <a:ln/>
          <a:effectLst/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04800" y="44196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*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necessary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and *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conditions to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guarantee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certain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for an RK method is as follows: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2369" y="5257800"/>
          <a:ext cx="86892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683"/>
                <a:gridCol w="652892"/>
                <a:gridCol w="652892"/>
                <a:gridCol w="652892"/>
                <a:gridCol w="652892"/>
                <a:gridCol w="652892"/>
                <a:gridCol w="652892"/>
                <a:gridCol w="652892"/>
                <a:gridCol w="652892"/>
                <a:gridCol w="652892"/>
                <a:gridCol w="731520"/>
              </a:tblGrid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b="1" dirty="0" smtClean="0"/>
                        <a:t>Order p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no. of conditions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04800" y="6324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Conclusion: Building a high-order RK is tricky…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731838"/>
          </a:xfrm>
        </p:spPr>
        <p:txBody>
          <a:bodyPr/>
          <a:lstStyle/>
          <a:p>
            <a:r>
              <a:rPr lang="en-US" dirty="0" smtClean="0"/>
              <a:t>Starting a 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5334000"/>
          </a:xfrm>
        </p:spPr>
        <p:txBody>
          <a:bodyPr/>
          <a:lstStyle/>
          <a:p>
            <a:r>
              <a:rPr lang="en-US" sz="2000" dirty="0" smtClean="0"/>
              <a:t>Implementation question: How do you actually start a M method?</a:t>
            </a:r>
          </a:p>
          <a:p>
            <a:pPr lvl="1"/>
            <a:r>
              <a:rPr lang="en-US" sz="1600" dirty="0" smtClean="0"/>
              <a:t>In general, you need information for the first k steps to start a M method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If you work with a scheme of order p, you don’t want to have in your first k values 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0</a:t>
            </a:r>
            <a:r>
              <a:rPr lang="en-US" sz="2000" dirty="0" smtClean="0"/>
              <a:t>, …, 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k-1</a:t>
            </a:r>
            <a:r>
              <a:rPr lang="en-US" sz="2000" dirty="0" smtClean="0"/>
              <a:t> error that is larger than </a:t>
            </a:r>
            <a:r>
              <a:rPr lang="en-US" sz="2000" dirty="0" smtClean="0">
                <a:latin typeface="Arial"/>
              </a:rPr>
              <a:t>O(h</a:t>
            </a:r>
            <a:r>
              <a:rPr lang="en-US" sz="2000" baseline="30000" dirty="0" smtClean="0">
                <a:latin typeface="Arial"/>
              </a:rPr>
              <a:t>p</a:t>
            </a:r>
            <a:r>
              <a:rPr lang="en-US" sz="2000" dirty="0" smtClean="0"/>
              <a:t>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Most common approach is to use for the first k-1 steps a RK method of order p.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 second approach starts using a method of order 1 with smaller step, than increases to order 2 when you have enough history, then increase to order 3, etc.</a:t>
            </a:r>
          </a:p>
          <a:p>
            <a:endParaRPr lang="en-US" sz="2000" dirty="0" smtClean="0"/>
          </a:p>
          <a:p>
            <a:r>
              <a:rPr lang="en-US" sz="2000" dirty="0" smtClean="0"/>
              <a:t>NOTE: for the previous exercise, you have the exact solution so you can use it to generate the first k steps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6556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7315200" cy="795337"/>
          </a:xfrm>
        </p:spPr>
        <p:txBody>
          <a:bodyPr/>
          <a:lstStyle/>
          <a:p>
            <a:r>
              <a:rPr lang="en-US" sz="2000" dirty="0" smtClean="0"/>
              <a:t>Generate the Convergence Plot of the AB-M method  for k=3 and k=4 for the following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96840" y="2582172"/>
            <a:ext cx="4432560" cy="130402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57200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whether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your results come in line with the expected convergence behavior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exact solution of this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IVP is: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0" y="5817106"/>
            <a:ext cx="1955295" cy="73609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Prove that the AB-M method with k=3 is convergent with order 3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sz="2000" dirty="0" smtClean="0"/>
              <a:t>Plot the absolute stability regions for the AB-M formulas up to order 6</a:t>
            </a:r>
          </a:p>
          <a:p>
            <a:r>
              <a:rPr lang="en-US" sz="2000" dirty="0" smtClean="0"/>
              <a:t>Comment on the size of the absolute convergence regions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43800" cy="808038"/>
          </a:xfrm>
        </p:spPr>
        <p:txBody>
          <a:bodyPr/>
          <a:lstStyle/>
          <a:p>
            <a:r>
              <a:rPr lang="en-US" dirty="0" smtClean="0"/>
              <a:t>The AM-M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sz="2000" dirty="0" smtClean="0"/>
              <a:t>The AB-M method is known for small absolute stability methods</a:t>
            </a:r>
          </a:p>
          <a:p>
            <a:endParaRPr lang="en-US" sz="2000" dirty="0" smtClean="0"/>
          </a:p>
          <a:p>
            <a:r>
              <a:rPr lang="en-US" sz="2000" dirty="0" smtClean="0"/>
              <a:t>Idea that partially addressed the issue: </a:t>
            </a:r>
          </a:p>
          <a:p>
            <a:pPr lvl="1"/>
            <a:r>
              <a:rPr lang="en-US" sz="1600" dirty="0" smtClean="0"/>
              <a:t>Rather than only using the previous values f(t</a:t>
            </a:r>
            <a:r>
              <a:rPr lang="en-US" sz="1600" baseline="-25000" dirty="0" smtClean="0"/>
              <a:t>n-1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n-1</a:t>
            </a:r>
            <a:r>
              <a:rPr lang="en-US" sz="1600" dirty="0" smtClean="0"/>
              <a:t>),…, f(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n</a:t>
            </a:r>
            <a:r>
              <a:rPr lang="en-US" sz="1600" baseline="-25000" dirty="0" smtClean="0"/>
              <a:t>-</a:t>
            </a:r>
            <a:r>
              <a:rPr lang="en-US" sz="1600" baseline="-25000" dirty="0" err="1" smtClean="0"/>
              <a:t>k</a:t>
            </a:r>
            <a:r>
              <a:rPr lang="en-US" sz="1600" dirty="0" err="1" smtClean="0"/>
              <a:t>,y</a:t>
            </a:r>
            <a:r>
              <a:rPr lang="en-US" sz="1600" baseline="-25000" dirty="0" err="1" smtClean="0"/>
              <a:t>n</a:t>
            </a:r>
            <a:r>
              <a:rPr lang="en-US" sz="1600" baseline="-25000" dirty="0" smtClean="0"/>
              <a:t>-k</a:t>
            </a:r>
            <a:r>
              <a:rPr lang="en-US" sz="1600" dirty="0" smtClean="0"/>
              <a:t>), one should include the extra point f(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n</a:t>
            </a:r>
            <a:r>
              <a:rPr lang="en-US" sz="1600" dirty="0" err="1" smtClean="0"/>
              <a:t>,y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) to fit a k degree polynomial in the variable t to approximate the unknown function f(</a:t>
            </a:r>
            <a:r>
              <a:rPr lang="en-US" sz="1600" dirty="0" err="1" smtClean="0"/>
              <a:t>t,y</a:t>
            </a:r>
            <a:r>
              <a:rPr lang="en-US" sz="1600" dirty="0" smtClean="0"/>
              <a:t>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side-effect of this approach:</a:t>
            </a:r>
          </a:p>
          <a:p>
            <a:pPr lvl="1"/>
            <a:r>
              <a:rPr lang="en-US" sz="1600" dirty="0" smtClean="0"/>
              <a:t>The resulting scheme is implicit: you use f(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n</a:t>
            </a:r>
            <a:r>
              <a:rPr lang="en-US" sz="1600" dirty="0" err="1" smtClean="0"/>
              <a:t>,y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) in the process of finding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n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The resulting scheme will assume the following form: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This family of formulas is called Adams-Moulton Multistep (AM-M) methods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64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5334000"/>
          <a:ext cx="1759131" cy="609600"/>
        </p:xfrm>
        <a:graphic>
          <a:graphicData uri="http://schemas.openxmlformats.org/presentationml/2006/ole">
            <p:oleObj spid="_x0000_s97282" name="Equation" r:id="rId4" imgW="12826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Derive the AM-M method for k=2 and then k=3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Plot the absolute stability region for the AM-M methods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1838"/>
          </a:xfrm>
        </p:spPr>
        <p:txBody>
          <a:bodyPr/>
          <a:lstStyle/>
          <a:p>
            <a:r>
              <a:rPr lang="en-US" dirty="0" smtClean="0"/>
              <a:t>AM-M Method,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9663"/>
            <a:ext cx="7620000" cy="1100137"/>
          </a:xfrm>
        </p:spPr>
        <p:txBody>
          <a:bodyPr/>
          <a:lstStyle/>
          <a:p>
            <a:r>
              <a:rPr lang="en-US" sz="2000" dirty="0" smtClean="0"/>
              <a:t>Table below provides convergence order p, the number of steps k of the M method, the coefficients </a:t>
            </a:r>
            <a:r>
              <a:rPr lang="en-US" sz="2000" dirty="0" smtClean="0">
                <a:latin typeface="cmmi10"/>
              </a:rPr>
              <a:t>¯</a:t>
            </a:r>
            <a:r>
              <a:rPr lang="en-US" sz="2000" i="1" baseline="-25000" dirty="0" smtClean="0"/>
              <a:t>n-j</a:t>
            </a:r>
            <a:r>
              <a:rPr lang="en-US" sz="2000" dirty="0" smtClean="0"/>
              <a:t>, and the value of the leading coefficient of the error term </a:t>
            </a:r>
            <a:r>
              <a:rPr lang="en-US" sz="2000" dirty="0" smtClean="0">
                <a:latin typeface="Arial"/>
              </a:rPr>
              <a:t>C</a:t>
            </a:r>
            <a:r>
              <a:rPr lang="en-US" sz="2000" baseline="-25000" dirty="0" smtClean="0">
                <a:latin typeface="Arial"/>
              </a:rPr>
              <a:t>p+1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57150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based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above table,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third order AM-M formula (k=2)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59080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1097280"/>
                <a:gridCol w="914400"/>
                <a:gridCol w="914400"/>
                <a:gridCol w="914400"/>
                <a:gridCol w="914400"/>
                <a:gridCol w="914400"/>
                <a:gridCol w="914400"/>
                <a:gridCol w="1188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r>
                        <a:rPr lang="en-US" sz="1800" dirty="0" smtClean="0">
                          <a:latin typeface="cmsy10"/>
                        </a:rPr>
                        <a:t>!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C</a:t>
                      </a:r>
                      <a:r>
                        <a:rPr lang="en-US" sz="1800" baseline="-25000" dirty="0" smtClean="0">
                          <a:latin typeface="+mn-lt"/>
                        </a:rPr>
                        <a:t>p+1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-1/12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-1/24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-19/720</a:t>
                      </a:r>
                      <a:endParaRPr lang="en-US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720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-3/160</a:t>
                      </a:r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n-j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-863/60480</a:t>
                      </a:r>
                      <a:endParaRPr lang="en-US" sz="1200" dirty="0"/>
                    </a:p>
                  </a:txBody>
                  <a:tcPr anchor="ctr"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362200" y="6172200"/>
            <a:ext cx="4114808" cy="55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Prove that the AM-M method with k=3 is convergent with order 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6556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795337"/>
          </a:xfrm>
        </p:spPr>
        <p:txBody>
          <a:bodyPr/>
          <a:lstStyle/>
          <a:p>
            <a:r>
              <a:rPr lang="en-US" sz="2000" dirty="0" smtClean="0"/>
              <a:t>Generate the Convergence Plot of the AB-M method  for k=2 and k=3 for the following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96840" y="2082109"/>
            <a:ext cx="4432560" cy="130402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58140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 whether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your results come in line with the expected convergence behavior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exact solution of this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IVP is: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0" y="4724400"/>
            <a:ext cx="1955295" cy="73609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71500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use the analytical solution to generate </a:t>
            </a:r>
            <a:r>
              <a:rPr lang="en-US" sz="2000" kern="0" dirty="0" smtClean="0">
                <a:latin typeface="+mn-lt"/>
              </a:rPr>
              <a:t>the first k steps of the integration formula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sz="2000" dirty="0" smtClean="0"/>
              <a:t>Plot the absolute stability regions for the AM-M formulas up to order 6</a:t>
            </a:r>
          </a:p>
          <a:p>
            <a:r>
              <a:rPr lang="en-US" sz="2000" dirty="0" smtClean="0"/>
              <a:t>Comment on the size of the absolute convergence regions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4572000" cy="1295400"/>
          </a:xfrm>
        </p:spPr>
        <p:txBody>
          <a:bodyPr/>
          <a:lstStyle/>
          <a:p>
            <a:r>
              <a:rPr lang="en-US" dirty="0" smtClean="0"/>
              <a:t>Absolute Stability Regions</a:t>
            </a:r>
            <a:endParaRPr lang="en-US" dirty="0"/>
          </a:p>
        </p:txBody>
      </p:sp>
      <p:pic>
        <p:nvPicPr>
          <p:cNvPr id="5" name="Content Placeholder 4" descr="stabRegionsRK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5029201" y="76200"/>
            <a:ext cx="4038600" cy="64329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719263"/>
            <a:ext cx="47244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Plots report absolute stability regions for explicit RK  methods with s stages and of order p=s, for s=1,2,3,4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Blue: s=1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Red: s=2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Green: s=3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Cyan: s=4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Methods are stable inside the curves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Absolute stability region given by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5800" y="5410200"/>
            <a:ext cx="3860300" cy="659894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0" y="6248400"/>
            <a:ext cx="1295402" cy="25450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AM-M: </a:t>
            </a:r>
            <a:br>
              <a:rPr lang="en-US" dirty="0" smtClean="0"/>
            </a:br>
            <a:r>
              <a:rPr lang="en-US" dirty="0" smtClean="0"/>
              <a:t>Solving the Nonlinear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sz="2000" dirty="0" smtClean="0"/>
              <a:t>Since the AM-M method is implicit it will require at each time step the solution of a system of equations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b="1" dirty="0" smtClean="0"/>
              <a:t>f</a:t>
            </a:r>
            <a:r>
              <a:rPr lang="en-US" sz="1800" dirty="0" smtClean="0"/>
              <a:t> is nonlinear in y this system of equations will be nonlinear</a:t>
            </a:r>
          </a:p>
          <a:p>
            <a:pPr lvl="2"/>
            <a:r>
              <a:rPr lang="en-US" sz="1600" dirty="0" smtClean="0"/>
              <a:t>This is almost always the case</a:t>
            </a:r>
          </a:p>
          <a:p>
            <a:endParaRPr lang="en-US" sz="2000" dirty="0" smtClean="0"/>
          </a:p>
          <a:p>
            <a:r>
              <a:rPr lang="en-US" sz="2000" dirty="0" smtClean="0"/>
              <a:t>Approaches used to solve this nonlinear system: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Functional iteration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Predictor Corrector schemes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Modified Newton iteration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Focus on first two, defer discussion of last for a couple of slides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96200" cy="808038"/>
          </a:xfrm>
        </p:spPr>
        <p:txBody>
          <a:bodyPr/>
          <a:lstStyle/>
          <a:p>
            <a:r>
              <a:rPr lang="en-US" dirty="0" smtClean="0"/>
              <a:t>M Methods: Functional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257800"/>
          </a:xfrm>
        </p:spPr>
        <p:txBody>
          <a:bodyPr/>
          <a:lstStyle/>
          <a:p>
            <a:r>
              <a:rPr lang="en-US" sz="2000" dirty="0" smtClean="0"/>
              <a:t>Idea similar to the one introduced for the RK method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Iterative process carried out as follows:</a:t>
            </a:r>
          </a:p>
          <a:p>
            <a:pPr>
              <a:buNone/>
            </a:pP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800" dirty="0" smtClean="0"/>
              <a:t>Notation: K represents a constant pre-computed based on past information</a:t>
            </a:r>
          </a:p>
          <a:p>
            <a:pPr lvl="2"/>
            <a:r>
              <a:rPr lang="en-US" sz="1600" dirty="0" smtClean="0"/>
              <a:t>It does not change during the iterative process</a:t>
            </a:r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pPr lvl="2"/>
            <a:endParaRPr lang="en-US" sz="13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800" dirty="0" smtClean="0"/>
              <a:t>As a starting point, for </a:t>
            </a:r>
            <a:r>
              <a:rPr lang="en-US" sz="1800" dirty="0" smtClean="0">
                <a:latin typeface="cmmi10"/>
              </a:rPr>
              <a:t>º</a:t>
            </a:r>
            <a:r>
              <a:rPr lang="en-US" sz="1800" dirty="0" smtClean="0"/>
              <a:t>=0, typically one takes this value to by </a:t>
            </a:r>
            <a:r>
              <a:rPr lang="en-US" sz="1800" dirty="0" smtClean="0">
                <a:latin typeface="Arial"/>
              </a:rPr>
              <a:t>y</a:t>
            </a:r>
            <a:r>
              <a:rPr lang="en-US" sz="1800" baseline="-25000" dirty="0" smtClean="0">
                <a:latin typeface="Arial"/>
              </a:rPr>
              <a:t>n-1</a:t>
            </a:r>
          </a:p>
          <a:p>
            <a:pPr lvl="2"/>
            <a:r>
              <a:rPr lang="en-US" sz="1600" dirty="0" smtClean="0"/>
              <a:t>This will be revisited shortly, when discussing predictor-corrector schemes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Stopping criteria identical to and discussed in relation to modified Newton iteration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83882" y="2641092"/>
            <a:ext cx="4902718" cy="330708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3886200"/>
            <a:ext cx="3657608" cy="81229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96200" cy="808038"/>
          </a:xfrm>
        </p:spPr>
        <p:txBody>
          <a:bodyPr/>
          <a:lstStyle/>
          <a:p>
            <a:r>
              <a:rPr lang="en-US" dirty="0" smtClean="0"/>
              <a:t>M Methods: Functional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1336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represents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fixed point iteration</a:t>
            </a:r>
            <a:endParaRPr lang="en-US" sz="2000" kern="0" baseline="0" dirty="0" smtClean="0">
              <a:latin typeface="+mn-lt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kern="0" dirty="0" smtClean="0"/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/>
              <a:t>Fixed point iteration converges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the fixed point provided it is a contraction, which is the case if the following condition holds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 smtClean="0">
                <a:latin typeface="+mn-lt"/>
              </a:rPr>
              <a:t>NOTE: this condition basically limits the Functional</a:t>
            </a:r>
            <a:r>
              <a:rPr lang="en-US" sz="2000" kern="0" dirty="0" smtClean="0">
                <a:latin typeface="+mn-lt"/>
              </a:rPr>
              <a:t> Iteration approach to nonstiff problems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81400" y="3810000"/>
            <a:ext cx="1930911" cy="60960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562"/>
            <a:ext cx="7543800" cy="1189038"/>
          </a:xfrm>
        </p:spPr>
        <p:txBody>
          <a:bodyPr/>
          <a:lstStyle/>
          <a:p>
            <a:r>
              <a:rPr lang="en-US" sz="3400" dirty="0" smtClean="0"/>
              <a:t>M Methods: </a:t>
            </a:r>
            <a:br>
              <a:rPr lang="en-US" sz="3400" dirty="0" smtClean="0"/>
            </a:br>
            <a:r>
              <a:rPr lang="en-US" sz="3400" dirty="0" smtClean="0"/>
              <a:t>The Predictor-Corrector Approach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6463"/>
            <a:ext cx="8229600" cy="3843337"/>
          </a:xfrm>
        </p:spPr>
        <p:txBody>
          <a:bodyPr/>
          <a:lstStyle/>
          <a:p>
            <a:r>
              <a:rPr lang="en-US" sz="2000" dirty="0" smtClean="0"/>
              <a:t>The predictor corrector formula is very similar to the Functional Iteration approach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two differences: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The starting point is chosen in a more intelligent way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number of iterations is predefined</a:t>
            </a:r>
          </a:p>
          <a:p>
            <a:pPr lvl="2"/>
            <a:r>
              <a:rPr lang="en-US" sz="1600" dirty="0" smtClean="0"/>
              <a:t>This is unlike the Functional Iteration approach, where convergence is monitored and it is not clear how many iterations </a:t>
            </a:r>
            <a:r>
              <a:rPr lang="en-US" sz="1600" dirty="0" smtClean="0">
                <a:latin typeface="cmmi10"/>
              </a:rPr>
              <a:t>º</a:t>
            </a:r>
            <a:r>
              <a:rPr lang="en-US" sz="1600" dirty="0" smtClean="0"/>
              <a:t> will be necessary for convergence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562"/>
            <a:ext cx="7543800" cy="1189038"/>
          </a:xfrm>
        </p:spPr>
        <p:txBody>
          <a:bodyPr/>
          <a:lstStyle/>
          <a:p>
            <a:r>
              <a:rPr lang="en-US" sz="3400" dirty="0" smtClean="0"/>
              <a:t>The Predictor-Corrector Approach:</a:t>
            </a:r>
            <a:br>
              <a:rPr lang="en-US" sz="3400" dirty="0" smtClean="0"/>
            </a:br>
            <a:r>
              <a:rPr lang="en-US" sz="3400" dirty="0" smtClean="0"/>
              <a:t>Choosing the Starting Point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971800"/>
          </a:xfrm>
        </p:spPr>
        <p:txBody>
          <a:bodyPr/>
          <a:lstStyle/>
          <a:p>
            <a:r>
              <a:rPr lang="en-US" sz="2000" dirty="0" smtClean="0"/>
              <a:t>The key question is how should one choose</a:t>
            </a:r>
          </a:p>
          <a:p>
            <a:endParaRPr lang="en-US" sz="2000" dirty="0" smtClean="0"/>
          </a:p>
          <a:p>
            <a:r>
              <a:rPr lang="en-US" sz="2000" dirty="0" smtClean="0"/>
              <a:t>An explicit method is used to this end</a:t>
            </a:r>
          </a:p>
          <a:p>
            <a:endParaRPr lang="en-US" sz="2000" dirty="0" smtClean="0"/>
          </a:p>
          <a:p>
            <a:r>
              <a:rPr lang="en-US" sz="2000" dirty="0" smtClean="0"/>
              <a:t>This step is called prediction (“</a:t>
            </a:r>
            <a:r>
              <a:rPr lang="en-US" sz="2000" b="1" dirty="0" smtClean="0"/>
              <a:t>P</a:t>
            </a:r>
            <a:r>
              <a:rPr lang="en-US" sz="2000" dirty="0" smtClean="0"/>
              <a:t>”), and the explicit M method  used to obtain        is called “predictor”</a:t>
            </a:r>
          </a:p>
          <a:p>
            <a:endParaRPr lang="en-US" sz="2000" dirty="0" smtClean="0"/>
          </a:p>
          <a:p>
            <a:r>
              <a:rPr lang="en-US" sz="2000" dirty="0" smtClean="0"/>
              <a:t>Most of the time, the predictor is an AB-M method: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67400" y="1862137"/>
          <a:ext cx="381001" cy="361951"/>
        </p:xfrm>
        <a:graphic>
          <a:graphicData uri="http://schemas.openxmlformats.org/presentationml/2006/ole">
            <p:oleObj spid="_x0000_s98306" name="Equation" r:id="rId6" imgW="253800" imgH="241200" progId="Equation.DSMT4">
              <p:embed/>
            </p:oleObj>
          </a:graphicData>
        </a:graphic>
      </p:graphicFrame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981200" y="3614737"/>
          <a:ext cx="381000" cy="361950"/>
        </p:xfrm>
        <a:graphic>
          <a:graphicData uri="http://schemas.openxmlformats.org/presentationml/2006/ole">
            <p:oleObj spid="_x0000_s98307" name="Equation" r:id="rId7" imgW="253800" imgH="241200" progId="Equation.DSMT4">
              <p:embed/>
            </p:oleObj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486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predicted value for y is immediately used to evaluate (“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the value of the function f: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45094" y="4876800"/>
            <a:ext cx="7213106" cy="330708"/>
          </a:xfrm>
          <a:prstGeom prst="rect">
            <a:avLst/>
          </a:prstGeom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971800" y="6324600"/>
            <a:ext cx="2388111" cy="33070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Predictor-Corrector Approach:</a:t>
            </a:r>
            <a:br>
              <a:rPr lang="en-US" sz="3400" dirty="0" smtClean="0"/>
            </a:br>
            <a:r>
              <a:rPr lang="en-US" sz="3400" dirty="0" smtClean="0"/>
              <a:t>Carrying out Corrections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10600" cy="1176337"/>
          </a:xfrm>
        </p:spPr>
        <p:txBody>
          <a:bodyPr/>
          <a:lstStyle/>
          <a:p>
            <a:r>
              <a:rPr lang="en-US" sz="2000" dirty="0" smtClean="0"/>
              <a:t>The second distinctive attribute of a Predictor-Corrector integration formula is that a predefined number </a:t>
            </a:r>
            <a:r>
              <a:rPr lang="en-US" sz="2000" dirty="0" smtClean="0">
                <a:latin typeface="cmmi10"/>
              </a:rPr>
              <a:t>º</a:t>
            </a:r>
            <a:r>
              <a:rPr lang="en-US" sz="2000" dirty="0" smtClean="0"/>
              <a:t> of corrections of are carried out</a:t>
            </a:r>
          </a:p>
          <a:p>
            <a:pPr lvl="1"/>
            <a:r>
              <a:rPr lang="en-US" sz="1800" dirty="0" smtClean="0"/>
              <a:t>In other words, </a:t>
            </a:r>
            <a:r>
              <a:rPr lang="en-US" sz="1800" dirty="0" smtClean="0">
                <a:latin typeface="cmmi10"/>
              </a:rPr>
              <a:t>º</a:t>
            </a:r>
            <a:r>
              <a:rPr lang="en-US" sz="1800" baseline="-25000" dirty="0" smtClean="0"/>
              <a:t>end</a:t>
            </a:r>
            <a:r>
              <a:rPr lang="en-US" sz="1800" dirty="0" smtClean="0"/>
              <a:t> is predetermined, and the final value for </a:t>
            </a:r>
            <a:r>
              <a:rPr lang="en-US" sz="1800" dirty="0" err="1" smtClean="0">
                <a:latin typeface="Arial"/>
              </a:rPr>
              <a:t>y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is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3581400"/>
            <a:ext cx="86106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corrector (“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formula is usually chosen to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AM-M method</a:t>
            </a:r>
            <a:endParaRPr lang="en-US" sz="200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dirty="0" smtClean="0">
                <a:latin typeface="+mn-lt"/>
              </a:rPr>
              <a:t>Starting with </a:t>
            </a:r>
            <a:r>
              <a:rPr lang="en-US" kern="0" dirty="0" smtClean="0">
                <a:latin typeface="cmmi10"/>
              </a:rPr>
              <a:t>º</a:t>
            </a:r>
            <a:r>
              <a:rPr lang="en-US" kern="0" dirty="0" smtClean="0">
                <a:latin typeface="+mn-lt"/>
              </a:rPr>
              <a:t>=0, the correction step assumes then the expression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5181601"/>
            <a:ext cx="86106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Typically, the C step is followed by an E step to obtain a new expression for f that goes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hand in hand with the newly corrected; i.e., improved, value of y: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2971800"/>
            <a:ext cx="1295402" cy="330708"/>
          </a:xfrm>
          <a:prstGeom prst="rect">
            <a:avLst/>
          </a:prstGeom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4800" y="4495800"/>
            <a:ext cx="8508510" cy="330708"/>
          </a:xfrm>
          <a:prstGeom prst="rect">
            <a:avLst/>
          </a:prstGeom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95600" y="6248400"/>
            <a:ext cx="2845313" cy="330708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1189038"/>
          </a:xfrm>
        </p:spPr>
        <p:txBody>
          <a:bodyPr/>
          <a:lstStyle/>
          <a:p>
            <a:r>
              <a:rPr lang="en-US" sz="3400" dirty="0" smtClean="0"/>
              <a:t>The Predictor-Corrector Approach:</a:t>
            </a:r>
            <a:br>
              <a:rPr lang="en-US" sz="3400" dirty="0" smtClean="0"/>
            </a:br>
            <a:r>
              <a:rPr lang="en-US" sz="3400" dirty="0" smtClean="0"/>
              <a:t>Carrying out Corrections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719262"/>
            <a:ext cx="8458200" cy="4605337"/>
          </a:xfrm>
        </p:spPr>
        <p:txBody>
          <a:bodyPr/>
          <a:lstStyle/>
          <a:p>
            <a:r>
              <a:rPr lang="en-US" sz="2000" dirty="0" smtClean="0"/>
              <a:t>The predictor-corrector integration method process just described is called PECE</a:t>
            </a:r>
          </a:p>
          <a:p>
            <a:pPr lvl="1"/>
            <a:r>
              <a:rPr lang="en-US" sz="1800" dirty="0" smtClean="0"/>
              <a:t>It predicts (P), evaluates (E), corrects (C), and finally evaluates again (E)</a:t>
            </a:r>
          </a:p>
          <a:p>
            <a:pPr lvl="1"/>
            <a:r>
              <a:rPr lang="en-US" sz="1800" dirty="0" smtClean="0"/>
              <a:t>Note that strictly speaking, the last (E) could be regarded as superfluous since it’s not used for computation of </a:t>
            </a:r>
            <a:r>
              <a:rPr lang="en-US" sz="1800" dirty="0" err="1" smtClean="0">
                <a:latin typeface="Arial"/>
              </a:rPr>
              <a:t>y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anymore</a:t>
            </a:r>
          </a:p>
          <a:p>
            <a:pPr lvl="1"/>
            <a:r>
              <a:rPr lang="en-US" sz="1800" dirty="0" smtClean="0"/>
              <a:t>Last E is essential though since it’s used in the computation of </a:t>
            </a:r>
            <a:r>
              <a:rPr lang="en-US" sz="1800" dirty="0" smtClean="0">
                <a:latin typeface="Arial"/>
              </a:rPr>
              <a:t>y</a:t>
            </a:r>
            <a:r>
              <a:rPr lang="en-US" sz="1800" baseline="-25000" dirty="0" smtClean="0">
                <a:latin typeface="Arial"/>
              </a:rPr>
              <a:t>n+1</a:t>
            </a:r>
            <a:r>
              <a:rPr lang="en-US" sz="1800" dirty="0" smtClean="0"/>
              <a:t> and it improves the stability properties of the integration method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Note that approach described (PECE), corresponds to choosing </a:t>
            </a:r>
            <a:r>
              <a:rPr lang="en-US" sz="2000" dirty="0" smtClean="0">
                <a:latin typeface="cmmi10"/>
              </a:rPr>
              <a:t>º</a:t>
            </a:r>
            <a:r>
              <a:rPr lang="en-US" sz="2000" baseline="-25000" dirty="0" smtClean="0"/>
              <a:t>end</a:t>
            </a:r>
            <a:r>
              <a:rPr lang="en-US" sz="2000" dirty="0" smtClean="0"/>
              <a:t>=1 </a:t>
            </a:r>
          </a:p>
          <a:p>
            <a:endParaRPr lang="en-US" sz="2000" dirty="0" smtClean="0"/>
          </a:p>
          <a:p>
            <a:r>
              <a:rPr lang="en-US" sz="2000" dirty="0" smtClean="0"/>
              <a:t>For larger values of </a:t>
            </a:r>
            <a:r>
              <a:rPr lang="en-US" sz="2000" dirty="0" smtClean="0">
                <a:latin typeface="cmmi10"/>
              </a:rPr>
              <a:t>º</a:t>
            </a:r>
            <a:r>
              <a:rPr lang="en-US" sz="2000" baseline="-25000" dirty="0" smtClean="0"/>
              <a:t>end</a:t>
            </a:r>
            <a:r>
              <a:rPr lang="en-US" sz="2000" dirty="0" smtClean="0"/>
              <a:t> the “EC” part in PECE is executed </a:t>
            </a:r>
            <a:r>
              <a:rPr lang="en-US" sz="2000" dirty="0" smtClean="0">
                <a:latin typeface="cmmi10"/>
              </a:rPr>
              <a:t>º</a:t>
            </a:r>
            <a:r>
              <a:rPr lang="en-US" sz="2000" baseline="-25000" dirty="0" smtClean="0"/>
              <a:t>end</a:t>
            </a:r>
            <a:r>
              <a:rPr lang="en-US" sz="2000" dirty="0" smtClean="0"/>
              <a:t>  times</a:t>
            </a:r>
          </a:p>
          <a:p>
            <a:pPr lvl="1"/>
            <a:r>
              <a:rPr lang="en-US" sz="1800" dirty="0" smtClean="0"/>
              <a:t>The nomenclature used for these methods is </a:t>
            </a:r>
            <a:r>
              <a:rPr lang="en-US" sz="1800" dirty="0" smtClean="0">
                <a:latin typeface="Arial"/>
              </a:rPr>
              <a:t>P(EC)</a:t>
            </a:r>
            <a:r>
              <a:rPr lang="en-US" sz="1800" baseline="30000" dirty="0" smtClean="0">
                <a:latin typeface="cmmi10"/>
              </a:rPr>
              <a:t>º</a:t>
            </a:r>
            <a:r>
              <a:rPr lang="en-US" sz="1800" baseline="300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E</a:t>
            </a:r>
          </a:p>
          <a:p>
            <a:pPr lvl="1"/>
            <a:r>
              <a:rPr lang="en-US" sz="1800" dirty="0" smtClean="0">
                <a:latin typeface="Arial"/>
              </a:rPr>
              <a:t>Example: P(EC)</a:t>
            </a:r>
            <a:r>
              <a:rPr lang="en-US" sz="1800" baseline="30000" dirty="0" smtClean="0">
                <a:latin typeface="Arial"/>
              </a:rPr>
              <a:t>3</a:t>
            </a:r>
            <a:r>
              <a:rPr lang="en-US" sz="1800" dirty="0" smtClean="0">
                <a:latin typeface="Arial"/>
              </a:rPr>
              <a:t>E refers to the following predictor-corrector integration formula:</a:t>
            </a:r>
            <a:endParaRPr lang="en-US" sz="1800" dirty="0">
              <a:latin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6149975"/>
          <a:ext cx="4267200" cy="654050"/>
        </p:xfrm>
        <a:graphic>
          <a:graphicData uri="http://schemas.openxmlformats.org/presentationml/2006/ole">
            <p:oleObj spid="_x0000_s99330" name="Equation" r:id="rId4" imgW="2400120" imgH="3682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543800" cy="731838"/>
          </a:xfrm>
        </p:spPr>
        <p:txBody>
          <a:bodyPr/>
          <a:lstStyle/>
          <a:p>
            <a:r>
              <a:rPr lang="en-US" dirty="0" smtClean="0"/>
              <a:t>Example: PECE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1633537"/>
          </a:xfrm>
        </p:spPr>
        <p:txBody>
          <a:bodyPr/>
          <a:lstStyle/>
          <a:p>
            <a:r>
              <a:rPr lang="en-US" sz="2000" dirty="0" smtClean="0"/>
              <a:t>The following example combines a two step AB-M method, with the second-order one step AM-M method (the trapezoidal formula)</a:t>
            </a:r>
          </a:p>
          <a:p>
            <a:endParaRPr lang="en-US" sz="2000" dirty="0" smtClean="0"/>
          </a:p>
          <a:p>
            <a:r>
              <a:rPr lang="en-US" sz="2000" dirty="0" smtClean="0"/>
              <a:t>Given 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n-1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Arial"/>
              </a:rPr>
              <a:t>f</a:t>
            </a:r>
            <a:r>
              <a:rPr lang="en-US" sz="2000" baseline="-25000" dirty="0" smtClean="0">
                <a:latin typeface="Arial"/>
              </a:rPr>
              <a:t>n-1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Arial"/>
              </a:rPr>
              <a:t>f</a:t>
            </a:r>
            <a:r>
              <a:rPr lang="en-US" sz="2000" baseline="-25000" dirty="0" smtClean="0">
                <a:latin typeface="Arial"/>
              </a:rPr>
              <a:t>n-2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3200400"/>
          <a:ext cx="3429000" cy="2079625"/>
        </p:xfrm>
        <a:graphic>
          <a:graphicData uri="http://schemas.openxmlformats.org/presentationml/2006/ole">
            <p:oleObj spid="_x0000_s100354" name="Equation" r:id="rId4" imgW="2095200" imgH="1269720" progId="Equation.DSMT4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5638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can be shown that the local truncation error for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29000" y="6096000"/>
          <a:ext cx="1940645" cy="566737"/>
        </p:xfrm>
        <a:graphic>
          <a:graphicData uri="http://schemas.openxmlformats.org/presentationml/2006/ole">
            <p:oleObj spid="_x0000_s100355" name="Equation" r:id="rId5" imgW="143496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543800" cy="731838"/>
          </a:xfrm>
        </p:spPr>
        <p:txBody>
          <a:bodyPr/>
          <a:lstStyle/>
          <a:p>
            <a:r>
              <a:rPr lang="en-US" dirty="0" smtClean="0"/>
              <a:t>Absolute Stability Regions </a:t>
            </a:r>
            <a:r>
              <a:rPr lang="en-US" sz="2000" dirty="0" smtClean="0"/>
              <a:t>[Cntd.]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534400" cy="490537"/>
          </a:xfrm>
        </p:spPr>
        <p:txBody>
          <a:bodyPr/>
          <a:lstStyle/>
          <a:p>
            <a:r>
              <a:rPr lang="en-US" sz="2000" dirty="0" smtClean="0"/>
              <a:t>MATLAB script to generate the fourth order abs-stability region (cyan):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2488684"/>
            <a:ext cx="5562612" cy="3835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6556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7315200" cy="795337"/>
          </a:xfrm>
        </p:spPr>
        <p:txBody>
          <a:bodyPr/>
          <a:lstStyle/>
          <a:p>
            <a:r>
              <a:rPr lang="en-US" sz="2000" dirty="0" smtClean="0"/>
              <a:t>Generate the Convergence Plot of the fourth order RK provided a couple of slides ago for the following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96840" y="2582172"/>
            <a:ext cx="4432560" cy="130402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0292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exact solution of this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IVP is: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29000" y="5715000"/>
            <a:ext cx="1955295" cy="73609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{{\bf{b}}^T}{\bf{C}}{{\bf{A}}^2}{\bf{C1}} = \frac{1}{{30}}  \vspace{0.3cm} \\ &#10; {{\bf{b}}^T}{\bf{ACAC1}} = \frac{1}{{40}} \vspace{0.3cm} \\&#10;\sum\limits_{i,j,k} {{b_i} \: {a_{ij}} \: {c_j} \: {a_{ik}} \: {c_k}}  = \frac{1}{{20}}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2023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rho (\xi_i ) = \sum\limits_{j = 0}^k {{\alpha _j}{\xi ^{k - j}_i}} =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1101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|\xi_i| \leq 1$, for $i=1,\ldots,k$&#10; \item In case $|\xi_i| =1$, then $\xi_i$ is a simple root (has multiplicity one)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9"/>
  <p:tag name="PICTUREFILESIZE" val="227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_n} =  - 4{y_{n - 1}} + 5{y_{n - 2}} + h(4{f_{n - 1}} + 2{f_{n - 2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3"/>
  <p:tag name="PICTUREFILESIZE" val="849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}\quad&#10;\left\{ {\begin{array}{*{20}{c}}&#10;   {\dot y = 0} \vspace{0.2cm}  \\&#10;   {y(0) = 0}  &#10;\end{array}\quad \quad t \in [0,10]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1155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y_0=0\quad$ \&amp; $\quad y_1=\epsilon$.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43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}\quad&#10;\left\{ {\begin{array}{*{20}{c}}&#10;   {\dot y = -10y} \vspace{0.2cm}  \\&#10;   {y(0) = 1}  &#10;\end{array}\quad \quad t \in [0,10]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1199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_n} = {y_{n - 2}} + \frac{1}{3}h({f_n} + 4{f_{n - 1}} + {f_{n - 2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940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 $|y_n | \leq | y_{n-1} |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0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1+h\lambda| &lt;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278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 \dot y &amp; = &amp; \lambda y  \\&#10;   y(0) &amp; = &amp; 1  &#10;\end{array}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65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1 + h\lambda  + \frac{{{{(h\lambda )}^2}}}{{2!}} +  \cdots  + \frac{{{{(h\lambda )}^p}}}{{p!}}| \le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2"/>
  <p:tag name="PICTUREFILESIZE" val="1162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sum\limits_{j = 0}^k {{\alpha _j}{{\bf{y}}_{n - j}}}  &#10;= &#10;h\sum\limits_{j = 0}^k {{\beta _j}{{\bf{f}}_{n - j}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29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y_n} = {y_{n - 1}} + \frac{h}{{12}}(23{f_{n - 1}} - 16{f_{n - 2}} + 5{f_{n - 3}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243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 }\quad&#10;\left\{ {\begin{array}{*{20}{c}}&#10;   {\dot x = x - y} \vspace{0.2cm} \\&#10; \dot y = 4x - 3y \vspace{0.4cm} \\ &#10; x(0) = y(0) = 1 &#10;\end{array}\quad \quad \quad t \in [0,4]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2161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*{20}{c}}&#10;   {x(t) = (t + 1){e^{ - t}}}  \vspace{0.2cm} \\&#10;   {y(t) = (2t + 1){e^{ - t}}} 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969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y_n} = {y_{n - 1}} + \frac{h}{{12}}(5{f_n} + 8{f_{n - 1}} - {f_{n - 2}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2"/>
  <p:tag name="PICTUREFILESIZE" val="1044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 }\quad&#10;\left\{ {\begin{array}{*{20}{c}}&#10;   {\dot x = x - y} \vspace{0.2cm} \\&#10; \dot y = 4x - 3y \vspace{0.4cm} \\ &#10; x(0) = y(0) = 1 &#10;\end{array}\quad \quad \quad t \in [0,4]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216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*{20}{c}}&#10;   {x(t) = (t + 1){e^{ - t}}}  \vspace{0.2cm} \\&#10;   {y(t) = (2t + 1){e^{ - t}}} 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969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y_n^{(\nu  + 1)} = h{\beta _0}f({t_n},y_n^{(\nu )}) + K,\quad \quad \nu  = 0,1, \ldots 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3"/>
  <p:tag name="PICTUREFILESIZE" val="1094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K =  - \sum\limits_{j = 1}^k {{\alpha _j}{y_{n - j}}}  + h\sum\limits_{j = 1}^k {{\beta _j}{f_{n - j}}} 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1347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||h{\beta _0}\frac{{\partial f}}{{\partial y}}|| \le r &lt; 1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76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=1,\ldots,4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234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rm{P:}}\quad \quad y_n^{(0)} + {\hat \alpha _1}{y_{n - 1}} +  \ldots  + {\hat \alpha _k}{y_{n - k}} = h({\hat \beta _1}{f_{n - 1}} +  \ldots  + {\hat \beta _k}{f_{n - k}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4"/>
  <p:tag name="PICTUREFILESIZE" val="133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rm{E:}}\quad \quad f_n^0 = f({t_n}y_n^{(0)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606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y_n} = y_n^{({\nu _{end}})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421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rm{C:}}\quad \quad y_n^{(\nu  + 1)} + {\alpha _1}{y_{n - 1}} +  \ldots  + {\alpha _k}{y_{n - k}} = h({\beta _0}f_n^{(\nu )} + {\beta _1}{f_{n - 1}} +  \ldots  + {\beta _k}{f_{n - k}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5"/>
  <p:tag name="PICTUREFILESIZE" val="1558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rm{E:}}\quad \quad f_n^{(\nu  + 1)} = f({t_n}y_n^{(\nu )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670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th=0:0.001:2*pi;&#10;a=zeros(4,length(th));&#10;for k=1:length(th)&#10;    c=[1./24. 1./6. 0.5 1 1-exp(i*th(k))];&#10;    a(:,k)=roots(c);&#10;end&#10;&#10;hold on&#10;plot(a(1,:), 'co:')&#10;plot(a(2,:), 'co:')&#10;plot(a(3,:), 'co:')&#10;plot(a(4,:), 'co:')&#10;hold off&#10;\end{verbatim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9"/>
  <p:tag name="PICTUREFILESIZE" val="807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 }\quad&#10;\left\{ {\begin{array}{*{20}{c}}&#10;   {\dot x = x - y} \vspace{0.2cm} \\&#10; \dot y = 4x - 3y \vspace{0.4cm} \\ &#10; x(0) = y(0) = 1 &#10;\end{array}\quad \quad \quad t \in [0,4]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216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*{20}{c}}&#10;   {x(t) = (t + 1){e^{ - t}}}  \vspace{0.2cm} \\&#10;   {y(t) = (2t + 1){e^{ - t}}} 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96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Y}}_i} = {{\bf{y}}_{n - 1}} + h\sum\limits_{j = 1}^s {{a_{ij}}{\bf{f}}({t_{n - 1}} + {c_j}h,{{\bf{Y}}_j}),\quad \quad \quad 1 \le i \le } s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73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{\bf{y}}_n} = {{\bf{y}}_{n - 1}} + h\sum\limits_{i = 1}^s {{b_i}{\bf{f}}({t_{n - 1}} + {c_i}h,{{\bf{Y}}_i})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296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F}}_i} = f \left( t_{n-1}+c_i h, \; {{\bf{y}}_{n - 1}} + h \sum\limits_{j = 1}^s {a_{ij}} {\bf F}_j \right),\quad \quad \quad 1 \le i \le s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7"/>
  <p:tag name="PICTUREFILESIZE" val="206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{\bf{y}}_n} = {{\bf{y}}_{n - 1}} + h \sum\limits_{i = 1}^s {b_i}{\bf{F}}_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7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\dot {\bf y} &amp; = &amp; {\bf f}(t,{\bf y}) \\&#10;   {\bf y}({0}) &amp; = &amp; {\bf c} &#10;\end{array}} \right. \quad \quad t \in [0,b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107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}\quad&#10;\left\{ \begin{array}{l}&#10; \frac{{{d^2}y}}{{d{t^2}}} + \mu ({y^2} - 1)\frac{{dy}}{{dt}} + y = 0 \vspace{0.3cm}\\ &#10; y(0) = 2\quad \&amp; \quad \dot y(0) = 0 &#10;\end{array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1"/>
  <p:tag name="PICTUREFILESIZE" val="184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xi _i} = ATO{L_i} + \max ({\bf y}{[i]_{n - 1}},{\bf y}{[i]_n})\cdot {RTOL_i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8"/>
  <p:tag name="PICTUREFILESIZE" val="107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\:{\bf{l}}{[i]_n}\:| \le {\xi _i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"/>
  <p:tag name="PICTUREFILESIZE" val="31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 \: {\bf{y}}[i]_n - {\hat{\bf y}}[i]_n \: | \le {\xi _i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47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{\bf{y}}{[i]_n}$ -- the $i^{th}$ component of the solution approximation ${\bf y}_n$ at $t_n$.&#10; \item ${\bf{\hat y}}{[i]_n}$ -- the $i^{th}$ component of the solution approximation ${\hat {\bf y}}_n$ at $t_n$.  This is the second approximation, of higher order, considered to be the `reference' solution used in computing the local error.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588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= \sqrt {\frac{1}{m}\sum\limits_{i = 1}^m {{{\left( {\frac{{{\bf{y}}{{[i]}_n} - {\bf{\hat y}}{{[i]}_n}}}{{{\xi _i}}}} \right)}^2}} 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145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\approx K\cdot{h^{p + 1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7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\le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"/>
  <p:tag name="PICTUREFILESIZE" val="16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&gt;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"/>
  <p:tag name="PICTUREFILESIZE" val="152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\ll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"/>
  <p:tag name="PICTUREFILESIZE" val="18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Y}}_i} = {{\bf{y}}_{n - 1}} + h\sum\limits_{j = 1}^s {{a_{ij}}{\bf{f}}({t_{n - 1}} + {c_j}h,{{\bf{Y}}_j}),\quad \quad \quad 1 \le i \le } s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737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&gt;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"/>
  <p:tag name="PICTUREFILESIZE" val="15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\approx 1\quad \mbox{but} \quad a \le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377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. {\begin{array}{*{20}{c}}&#10;   {a \approx K\cdot{h^{p + 1}}}  \vspace{0.3cm} \\&#10;   {1 \approx K\cdot h_{opt}^{p + 1}}  &#10;\end{array}} &#10;\right\}&#10;\quad  \Rightarrow &#10;{h_{opt}} = h\cdot{\left( {\frac{1}{a}} \right)^{\frac{1}{{p + 1}}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4"/>
  <p:tag name="PICTUREFILESIZE" val="1916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h_{opt}} = s \cdot h\cdot{\left( {\frac{1}{a}} \right)^{\frac{1}{{p + 1}}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839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A}  template TPT1  env TPENV1  fore 0  back 13816508  eqnno 2"/>
  <p:tag name="FILENAME" val="TP_tmp"/>
  <p:tag name="ORIGWIDTH" val="8"/>
  <p:tag name="PICTUREFILESIZE" val="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c}  template TPT1  env TPENV1  fore 0  back 13430510  eqnno 3"/>
  <p:tag name="FILENAME" val="TP_tmp"/>
  <p:tag name="ORIGWIDTH" val="5"/>
  <p:tag name="PICTUREFILESIZE" val="62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b}  template TPT1  env TPENV1  fore 0  back 16756182  eqnno 4"/>
  <p:tag name="FILENAME" val="TP_tmp"/>
  <p:tag name="ORIGWIDTH" val="6"/>
  <p:tag name="PICTUREFILESIZE" val="8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 {\bf b}  template TPT1  env TPENV1  fore 0  back 16756182  eqnno 4"/>
  <p:tag name="FILENAME" val="TP_tmp"/>
  <p:tag name="ORIGWIDTH" val="6"/>
  <p:tag name="PICTUREFILESIZE" val="105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 {\bf b}  template TPT1  env TPENV1  fore 0  back 16777215  eqnno 4"/>
  <p:tag name="FILENAME" val="TP_tmp"/>
  <p:tag name="ORIGWIDTH" val="6"/>
  <p:tag name="PICTUREFILESIZE" val="10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A}  template TPT1  env TPENV1  fore 0  back 13816508  eqnno 2"/>
  <p:tag name="FILENAME" val="TP_tmp"/>
  <p:tag name="ORIGWIDTH" val="8"/>
  <p:tag name="PICTUREFILESIZE" val="9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{\bf{y}}_n} = {{\bf{y}}_{n - 1}} + h\sum\limits_{i = 1}^s {{b_i}{\bf{f}}({t_{n - 1}} + {c_i}h,{{\bf{Y}}_i})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296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c}  template TPT1  env TPENV1  fore 0  back 13430510  eqnno 3"/>
  <p:tag name="FILENAME" val="TP_tmp"/>
  <p:tag name="ORIGWIDTH" val="5"/>
  <p:tag name="PICTUREFILESIZE" val="6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b}  template TPT1  env TPENV1  fore 0  back 16756182  eqnno 4"/>
  <p:tag name="FILENAME" val="TP_tmp"/>
  <p:tag name="ORIGWIDTH" val="6"/>
  <p:tag name="PICTUREFILESIZE" val="82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oplus  template TPT1  env TPENV1  fore 0  back 16777215  eqnno 5"/>
  <p:tag name="FILENAME" val="TP_tmp"/>
  <p:tag name="ORIGWIDTH" val="7"/>
  <p:tag name="PICTUREFILESIZE" val="10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A}  template TPT1  env TPENV1  fore 0  back 13816508  eqnno 2"/>
  <p:tag name="FILENAME" val="TP_tmp"/>
  <p:tag name="ORIGWIDTH" val="8"/>
  <p:tag name="PICTUREFILESIZE" val="9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c}  template TPT1  env TPENV1  fore 0  back 13430510  eqnno 3"/>
  <p:tag name="FILENAME" val="TP_tmp"/>
  <p:tag name="ORIGWIDTH" val="5"/>
  <p:tag name="PICTUREFILESIZE" val="62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 {\bf b}  template TPT1  env TPENV1  fore 0  back 16756182  eqnno 4"/>
  <p:tag name="FILENAME" val="TP_tmp"/>
  <p:tag name="ORIGWIDTH" val="6"/>
  <p:tag name="PICTUREFILESIZE" val="10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5"/>
  <p:tag name="FILENAME" val="TP_tmp"/>
  <p:tag name="ORIGWIDTH" val="7"/>
  <p:tag name="PICTUREFILESIZE" val="3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{3 - 2\sqrt 3 }}{{12}}  template TPT1  env TPENV1  fore 0  back 13816508  eqnno 6"/>
  <p:tag name="FILENAME" val="TP_tmp"/>
  <p:tag name="ORIGWIDTH" val="26"/>
  <p:tag name="PICTUREFILESIZE" val="287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{3 + 2\sqrt 3 }}{{12}}  template TPT1  env TPENV1  fore 0  back 13816508  eqnno 6"/>
  <p:tag name="FILENAME" val="TP_tmp"/>
  <p:tag name="ORIGWIDTH" val="26"/>
  <p:tag name="PICTUREFILESIZE" val="292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{3 - \sqrt 3 }}{{6}}  template TPT1  env TPENV1  fore 0  back 13430510  eqnno 6"/>
  <p:tag name="FILENAME" val="TP_tmp"/>
  <p:tag name="ORIGWIDTH" val="22"/>
  <p:tag name="PICTUREFILESIZE" val="25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{Y_1} = {y_{n - 1}} \vspace{0.2cm} \\ &#10; {Y_2} = {y_{n - 1}} + \frac{h}{2}f({t_{n - 1}},{Y_1}) \vspace{0.2cm} \\ &#10; {Y_3} = {y_{n - 1}} + \frac{h}{2}f({t_{n - 1}} + \frac{h}{2},{Y_2}) \vspace{0.2cm} \\ &#10; {Y_4} = {y_{n - 1}} + hf({t_{n - 1}} + \frac{h}{2},{Y_3}) \vspace{0.7cm} \\ &#10; {y_n} = {y_{n - 1}} + \frac{h}{6}\left( {f({t_{n - 1}},{Y_1}) + 2f({t_{n - 1}} + \frac{h}{2},{Y_2}) + 2f({t_{n - 1}} + \frac{h}{2},{Y_3}) + f({t_n},{Y_4})} \right) &#10; 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9"/>
  <p:tag name="PICTUREFILESIZE" val="6277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{3 + \sqrt 3 }}{{6}}  template TPT1  env TPENV1  fore 0  back 13430510  eqnno 6"/>
  <p:tag name="FILENAME" val="TP_tmp"/>
  <p:tag name="ORIGWIDTH" val="22"/>
  <p:tag name="PICTUREFILESIZE" val="25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begin{document}&#10;\[&#10;{\bf y}(t) \in {\mathbbm{R}}^m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369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816508  eqnno 6"/>
  <p:tag name="FILENAME" val="TP_tmp"/>
  <p:tag name="ORIGWIDTH" val="7"/>
  <p:tag name="PICTUREFILESIZE" val="8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-2\gamma  template TPT1  env TPENV1  fore 0  back 13816508  eqnno 6"/>
  <p:tag name="FILENAME" val="TP_tmp"/>
  <p:tag name="ORIGWIDTH" val="28"/>
  <p:tag name="PICTUREFILESIZE" val="17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430510  eqnno 6"/>
  <p:tag name="FILENAME" val="TP_tmp"/>
  <p:tag name="ORIGWIDTH" val="7"/>
  <p:tag name="PICTUREFILESIZE" val="89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-\gamma  template TPT1  env TPENV1  fore 0  back 13430510  eqnno 6"/>
  <p:tag name="FILENAME" val="TP_tmp"/>
  <p:tag name="ORIGWIDTH" val="23"/>
  <p:tag name="PICTUREFILESIZE" val="12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816508  eqnno 6"/>
  <p:tag name="FILENAME" val="TP_tmp"/>
  <p:tag name="ORIGWIDTH" val="7"/>
  <p:tag name="PICTUREFILESIZE" val="89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816508  eqnno 6"/>
  <p:tag name="FILENAME" val="TP_tmp"/>
  <p:tag name="ORIGWIDTH" val="7"/>
  <p:tag name="PICTUREFILESIZE" val="89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-\gamma  template TPT1  env TPENV1  fore 0  back 13816508  eqnno 6"/>
  <p:tag name="FILENAME" val="TP_tmp"/>
  <p:tag name="ORIGWIDTH" val="23"/>
  <p:tag name="PICTUREFILESIZE" val="12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430510  eqnno 6"/>
  <p:tag name="FILENAME" val="TP_tmp"/>
  <p:tag name="ORIGWIDTH" val="7"/>
  <p:tag name="PICTUREFILESIZE" val="89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Y}}_i} = {{\bf{y}}_{n - 1}} + h\sum\limits_{j = 1}^s {{a_{ij}}{\bf{f}}({t_{n - 1}} + {c_j}h,{{\bf{Y}}_j}),\quad \quad \quad 1 \le i \le } s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737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3430510  eqnno 6"/>
  <p:tag name="FILENAME" val="TP_tmp"/>
  <p:tag name="ORIGWIDTH" val="4"/>
  <p:tag name="PICTUREFILESIZE" val="4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816508  eqnno 6"/>
  <p:tag name="FILENAME" val="TP_tmp"/>
  <p:tag name="ORIGWIDTH" val="7"/>
  <p:tag name="PICTUREFILESIZE" val="89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-\gamma  template TPT1  env TPENV1  fore 0  back 16756182  eqnno 6"/>
  <p:tag name="FILENAME" val="TP_tmp"/>
  <p:tag name="ORIGWIDTH" val="23"/>
  <p:tag name="PICTUREFILESIZE" val="127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6756182  eqnno 6"/>
  <p:tag name="FILENAME" val="TP_tmp"/>
  <p:tag name="ORIGWIDTH" val="7"/>
  <p:tag name="PICTUREFILESIZE" val="89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gamma  = \frac{{3 + \sqrt 3 }}{6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477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gamma  = \frac{{2 - \sqrt 2 }}{2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448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816508  eqnno 6"/>
  <p:tag name="FILENAME" val="TP_tmp"/>
  <p:tag name="ORIGWIDTH" val="7"/>
  <p:tag name="PICTUREFILESIZE" val="89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-\gamma  template TPT1  env TPENV1  fore 0  back 13816508  eqnno 6"/>
  <p:tag name="FILENAME" val="TP_tmp"/>
  <p:tag name="ORIGWIDTH" val="23"/>
  <p:tag name="PICTUREFILESIZE" val="12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430510  eqnno 6"/>
  <p:tag name="FILENAME" val="TP_tmp"/>
  <p:tag name="ORIGWIDTH" val="7"/>
  <p:tag name="PICTUREFILESIZE" val="89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3430510  eqnno 6"/>
  <p:tag name="FILENAME" val="TP_tmp"/>
  <p:tag name="ORIGWIDTH" val="4"/>
  <p:tag name="PICTUREFILESIZE" val="4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{\bf{y}}_n} = {{\bf{y}}_{n - 1}} + h\sum\limits_{i = 1}^s {{b_i}{\bf{f}}({t_{n - 1}} + {c_i}h,{{\bf{Y}}_i})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296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3816508  eqnno 6"/>
  <p:tag name="FILENAME" val="TP_tmp"/>
  <p:tag name="ORIGWIDTH" val="7"/>
  <p:tag name="PICTUREFILESIZE" val="89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-\gamma  template TPT1  env TPENV1  fore 0  back 16756182  eqnno 6"/>
  <p:tag name="FILENAME" val="TP_tmp"/>
  <p:tag name="ORIGWIDTH" val="23"/>
  <p:tag name="PICTUREFILESIZE" val="127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0  back 16756182  eqnno 6"/>
  <p:tag name="FILENAME" val="TP_tmp"/>
  <p:tag name="ORIGWIDTH" val="7"/>
  <p:tag name="PICTUREFILESIZE" val="89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gamma  = \frac{{2 - \sqrt 2 }}{2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448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. {&#10;\begin{array}{r}&#10; \mbox{Last row of}\;\; {\bf A}:\quad [ 1 - \gamma \quad \gamma] \vspace{0.2cm} \\&#10; \mbox{Vector} \;\; {\bf b}^T: \quad [ 1 - \gamma \quad \gamma]&#10;\end{array}&#10;} \right\} \quad \Rightarrow \quad \mbox{L-stabilit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0"/>
  <p:tag name="PICTUREFILESIZE" val="184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\dot {\bf y} &amp; = &amp; {\bf f}(t,{\bf y}) \\&#10;   {\bf y}({0}) &amp; = &amp; {\bf c} &#10;\end{array}} \right. \quad \quad t \in [0,b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1077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sum\limits_{j = 0}^k {{\alpha _j}{{\bf{y}}_{n - j}}}  &#10;= &#10;h\sum\limits_{j = 0}^k {{\beta _j}{{\bf{f}}_{n - j}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29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y_n} - {y_{n - 1}} = \frac{h}{{12}}(23{f_{n - 1}} - 16{f_{n - 2}} + 5{f_{n - 3}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24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y_n} - {y_{n - 1}} = \frac{h}{{12}}(5{f_n} + 8{f_{n - 1}} - {f_{n - 2}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2"/>
  <p:tag name="PICTUREFILESIZE" val="1042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_n} - \frac{4}{3}{y_{n - 1}} + \frac{1}{3}{y_{n - 2}} = \frac{2}{3}hf({t_n},{y_n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4"/>
  <p:tag name="PICTUREFILESIZE" val="105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{{\bf{b}}^T}{{\bf{C}}^4}{\bf{1}} = \frac{1}{5} \vspace{0.3cm} \\ &#10; {{\bf{b}}^T}{{\bf{A}}^4}{\bf{1}} = \frac{1}{{120}} \vspace{0.3cm} \\ &#10; {{\bf{b}}^T}{{\bf{A}}^2}{{\bf{C}}^2}{\bf{1}} = \frac{1}{{60}}&#10; 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1284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sum\limits_{j = 0}^k {{\alpha _j}{{\bf{y}}_{n - j}}}  &#10;= &#10;h\sum\limits_{j = 0}^k {{\beta _j}{{\bf{f}}_{n - j}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29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alpha_0=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"/>
  <p:tag name="PICTUREFILESIZE" val="174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\alpha_k| + |\beta_k| \neq 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00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 y_n - y_{n - 1} }{h} - f(t_{n - 1}, y_{n - 1})=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829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 y(t_n) - y(t_{n - 1}) }{h} - f(t_{n - 1}, y(t_{n - 1})) \neq 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8"/>
  <p:tag name="PICTUREFILESIZE" val="120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y,t,h)=\frac{ y(t_n) - y(t-h) }{h} - f(t-h, y(t-h)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2"/>
  <p:tag name="PICTUREFILESIZE" val="1513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L}({ y},t,h)=&#10;\sum\limits_{j = 0}^k \left[{{\alpha _j}{{{y}}({t - jh})}}  &#10;-&#10;{{\beta _j}{\dot{{y}}({t - jh})}} 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4"/>
  <p:tag name="PICTUREFILESIZE" val="167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{\bf y},t,h)=\frac{\mathcal{L}({\bf y},t,h)}{h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910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d}_n=h^{-1}\mathcal{L}({y},t_n,h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80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L}({y},t,h)=&#10;\sum\limits_{j = 0}^k \left[{{\alpha _j}\:{{{y}}({t - jh})}}  &#10;-&#10;{{\beta _j}\:f({t - jh}, y({t - jh}))} 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2"/>
  <p:tag name="PICTUREFILESIZE" val="198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{{\bf{b}}^T}{\bf{A}}{{\bf{C}}^3}{\bf{1}} = \frac{1}{{20}} \vspace{0.3cm} \\ &#10; {{\bf{b}}^T}{{\bf{C}}^2}{\bf{AC1}} = \frac{1}{{10}} \vspace{0.3cm} \\ &#10; {{\bf{b}}^T}{\bf{CA}}{{\bf{C}}^2}{\bf{1}} = \frac{1}{{15}} 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1"/>
  <p:tag name="PICTUREFILESIZE" val="1452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d_n = \mathcal{O}(h^p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41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d_n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39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y(t-jh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324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{\dot y}(t-jh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331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mathcal{L}}(y,t,h) = {C_0}y(t) + {C_1}h\dot y(t) +  \ldots  + {C_q}{h^q}{y^{(q)}}(t) +  \ldots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4"/>
  <p:tag name="PICTUREFILESIZE" val="1325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The M method is accurate of order p if and only if&#10; \[ C_0=C_1\ldots=C_p=0, \quad C_{p+1}\neq 0\]&#10; \item The local truncation error $d_n$ is expressed as&#10; \[d_n = C_{p+1}h^p y^{(p+1)}(t_n) + {\mathcal{O}}(h^{p+1})\]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4814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{C_0} = \sum\limits_{j = 0}^k {{\alpha _j}}  \vspace{0.3cm} \\ &#10;{C_i} = {( - 1)^j}\left[ {\frac{1}{{i!}}\sum\limits_{j = 1}^k {{j^i}{\alpha _j}}  &#10;+ &#10;\frac{1}{{(i - 1)!}}\sum\limits_{j = 0}^k {{j^{i - 1}}{\beta _j}} } \right],\quad i = 1,2, \ldots  \\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9"/>
  <p:tag name="PICTUREFILESIZE" val="3170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blue}&#10;\noindent Consistency $\quad + \quad$ $0$-stability $\quad \Rightarrow \quad$ Convergence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1"/>
  <p:tag name="PICTUREFILESIZE" val="1060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e_n} = \mathcal{O}(h^p),\quad \quad n = 1,2,...,N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70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rho (\xi ) = \sum\limits_{j = 0}^k {{\alpha _j}{\xi ^{k - j}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9324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97180</TotalTime>
  <Words>5359</Words>
  <Application>Microsoft Office PowerPoint</Application>
  <PresentationFormat>On-screen Show (4:3)</PresentationFormat>
  <Paragraphs>1085</Paragraphs>
  <Slides>77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Wingdings</vt:lpstr>
      <vt:lpstr>cmmi10</vt:lpstr>
      <vt:lpstr>cmsy10</vt:lpstr>
      <vt:lpstr>Network</vt:lpstr>
      <vt:lpstr>Equation</vt:lpstr>
      <vt:lpstr>Runge-Kutta Methods</vt:lpstr>
      <vt:lpstr>Runge-Kutta Methods</vt:lpstr>
      <vt:lpstr>Runge-Kutta (RK) Methods</vt:lpstr>
      <vt:lpstr>Example:  Classical Fourth  Order RK Method</vt:lpstr>
      <vt:lpstr>Choosing A, b, and c for an Explicit RK</vt:lpstr>
      <vt:lpstr>Choosing A, b, and c for RK</vt:lpstr>
      <vt:lpstr>Absolute Stability Regions</vt:lpstr>
      <vt:lpstr>Absolute Stability Regions [Cntd.]</vt:lpstr>
      <vt:lpstr>Exercise</vt:lpstr>
      <vt:lpstr>RK Method, A Different Possibility to Advance the Numerical Solution</vt:lpstr>
      <vt:lpstr>RK Method, A Different Possibility to Advance the Numerical Solution</vt:lpstr>
      <vt:lpstr>RK Method, A Different Possibility to Advance the Numerical Solution</vt:lpstr>
      <vt:lpstr>Exercises</vt:lpstr>
      <vt:lpstr>Integration Error Control</vt:lpstr>
      <vt:lpstr>Integration Error Control</vt:lpstr>
      <vt:lpstr>Integration Error Control:  The Details</vt:lpstr>
      <vt:lpstr>Integration Error Control:  The Details</vt:lpstr>
      <vt:lpstr>Integration Error Control:  The Details</vt:lpstr>
      <vt:lpstr>Integration Error Control:  The Details</vt:lpstr>
      <vt:lpstr>Integration Error Control:  The Details</vt:lpstr>
      <vt:lpstr>Integration Error Control:  The “Embedded Method”</vt:lpstr>
      <vt:lpstr>Example 1:  RK Embedded Methods</vt:lpstr>
      <vt:lpstr>Example 2:  RK Embedded Methods</vt:lpstr>
      <vt:lpstr>Explicit vs. Implicit RK</vt:lpstr>
      <vt:lpstr>Examples, Implicit RK Methods</vt:lpstr>
      <vt:lpstr>Implicit RK Methods: Implementation Issues</vt:lpstr>
      <vt:lpstr>Exercise</vt:lpstr>
      <vt:lpstr>Diagonal Implicit RK Methods (DIRK Methods)</vt:lpstr>
      <vt:lpstr>RK and Stiff Decay</vt:lpstr>
      <vt:lpstr>RK Methods – Final Thoughts</vt:lpstr>
      <vt:lpstr>Exercises</vt:lpstr>
      <vt:lpstr>New Topic:  Linear Multistep Methods</vt:lpstr>
      <vt:lpstr>Multistep vs. RK Methods</vt:lpstr>
      <vt:lpstr>Review of Framework</vt:lpstr>
      <vt:lpstr>Multistep Methods - Nomenclature</vt:lpstr>
      <vt:lpstr>Examples - Multistep Methods</vt:lpstr>
      <vt:lpstr>M Methods: Further Remarks</vt:lpstr>
      <vt:lpstr>Quick One Slide Review:  Local Truncation Error, Forward Euler</vt:lpstr>
      <vt:lpstr>The Local Truncation Error: Multistep Methods</vt:lpstr>
      <vt:lpstr>M Methods: Order Conditions</vt:lpstr>
      <vt:lpstr>M Methods: Order Conditions</vt:lpstr>
      <vt:lpstr>Exercises</vt:lpstr>
      <vt:lpstr>Quick Review: Order “p” Convergence</vt:lpstr>
      <vt:lpstr>M Methods:  Convergence Results</vt:lpstr>
      <vt:lpstr>M Methods:  The Root Condition</vt:lpstr>
      <vt:lpstr>M Methods:  Convergence Criterion</vt:lpstr>
      <vt:lpstr>M Methods:  Exercise, Root Condition</vt:lpstr>
      <vt:lpstr>The Root Condition: Further Comments</vt:lpstr>
      <vt:lpstr>Short Side Trip:  Difference Equations</vt:lpstr>
      <vt:lpstr>Short Side Trip:  Difference Equations  [Cntd.]</vt:lpstr>
      <vt:lpstr>Absolute Stability [quick review]</vt:lpstr>
      <vt:lpstr>Region of Absolute Stability</vt:lpstr>
      <vt:lpstr>Region of Absolute Stability [Cntd.]</vt:lpstr>
      <vt:lpstr>Region of Absolute Stability [Cntd.]</vt:lpstr>
      <vt:lpstr>Exercise</vt:lpstr>
      <vt:lpstr>Absolute Stability: Closing Comments</vt:lpstr>
      <vt:lpstr>How Did People Get M-Methods?</vt:lpstr>
      <vt:lpstr>Exercise</vt:lpstr>
      <vt:lpstr>AB-M Method, Closing</vt:lpstr>
      <vt:lpstr>Starting a M Method</vt:lpstr>
      <vt:lpstr>Exercise</vt:lpstr>
      <vt:lpstr>Exercise</vt:lpstr>
      <vt:lpstr>Exercise</vt:lpstr>
      <vt:lpstr>The AM-M Method</vt:lpstr>
      <vt:lpstr>Exercise</vt:lpstr>
      <vt:lpstr>AM-M Method, Closing</vt:lpstr>
      <vt:lpstr>Exercise</vt:lpstr>
      <vt:lpstr>Exercise</vt:lpstr>
      <vt:lpstr>Exercise</vt:lpstr>
      <vt:lpstr>Implicit AM-M:  Solving the Nonlinear System</vt:lpstr>
      <vt:lpstr>M Methods: Functional Iteration</vt:lpstr>
      <vt:lpstr>M Methods: Functional Iteration</vt:lpstr>
      <vt:lpstr>M Methods:  The Predictor-Corrector Approach</vt:lpstr>
      <vt:lpstr>The Predictor-Corrector Approach: Choosing the Starting Point</vt:lpstr>
      <vt:lpstr>The Predictor-Corrector Approach: Carrying out Corrections</vt:lpstr>
      <vt:lpstr>The Predictor-Corrector Approach: Carrying out Corrections</vt:lpstr>
      <vt:lpstr>Example: PECE Method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1029</cp:revision>
  <cp:lastPrinted>1601-01-01T00:00:00Z</cp:lastPrinted>
  <dcterms:created xsi:type="dcterms:W3CDTF">1601-01-01T00:00:00Z</dcterms:created>
  <dcterms:modified xsi:type="dcterms:W3CDTF">2010-04-06T16:19:18Z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