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7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9460" name="Picture 4" descr="background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1212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0"/>
            <a:ext cx="2057400" cy="5257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14400"/>
            <a:ext cx="6019800" cy="5257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0671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308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3581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2362200"/>
            <a:ext cx="40386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2362200"/>
            <a:ext cx="40386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963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6208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7606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993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7126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9215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914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19" name="Rectangle 3"/>
          <p:cNvSpPr>
            <a:spLocks noGrp="1" noChangeArrowheads="1"/>
          </p:cNvSpPr>
          <p:nvPr>
            <p:ph type="body" idx="1"/>
          </p:nvPr>
        </p:nvSpPr>
        <p:spPr bwMode="auto">
          <a:xfrm>
            <a:off x="457200" y="2362200"/>
            <a:ext cx="822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单击此处编辑母版文本样式</a:t>
            </a:r>
          </a:p>
          <a:p>
            <a:pPr lvl="1"/>
            <a:r>
              <a:rPr lang="zh-CN" altLang="en-US" smtClean="0"/>
              <a:t> 第二级</a:t>
            </a:r>
          </a:p>
          <a:p>
            <a:pPr lvl="2"/>
            <a:r>
              <a:rPr lang="zh-CN" altLang="en-US" smtClean="0"/>
              <a:t> 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rgbClr val="292929"/>
          </a:solidFill>
          <a:latin typeface="+mj-lt"/>
          <a:ea typeface="+mj-ea"/>
          <a:cs typeface="+mj-cs"/>
        </a:defRPr>
      </a:lvl1pPr>
      <a:lvl2pPr algn="ctr" rtl="0" eaLnBrk="1" fontAlgn="base" hangingPunct="1">
        <a:spcBef>
          <a:spcPct val="0"/>
        </a:spcBef>
        <a:spcAft>
          <a:spcPct val="0"/>
        </a:spcAft>
        <a:defRPr sz="4400">
          <a:solidFill>
            <a:srgbClr val="292929"/>
          </a:solidFill>
          <a:latin typeface="微软雅黑" pitchFamily="34" charset="-122"/>
          <a:ea typeface="宋体" charset="-122"/>
        </a:defRPr>
      </a:lvl2pPr>
      <a:lvl3pPr algn="ctr" rtl="0" eaLnBrk="1" fontAlgn="base" hangingPunct="1">
        <a:spcBef>
          <a:spcPct val="0"/>
        </a:spcBef>
        <a:spcAft>
          <a:spcPct val="0"/>
        </a:spcAft>
        <a:defRPr sz="4400">
          <a:solidFill>
            <a:srgbClr val="292929"/>
          </a:solidFill>
          <a:latin typeface="微软雅黑" pitchFamily="34" charset="-122"/>
          <a:ea typeface="宋体" charset="-122"/>
        </a:defRPr>
      </a:lvl3pPr>
      <a:lvl4pPr algn="ctr" rtl="0" eaLnBrk="1" fontAlgn="base" hangingPunct="1">
        <a:spcBef>
          <a:spcPct val="0"/>
        </a:spcBef>
        <a:spcAft>
          <a:spcPct val="0"/>
        </a:spcAft>
        <a:defRPr sz="4400">
          <a:solidFill>
            <a:srgbClr val="292929"/>
          </a:solidFill>
          <a:latin typeface="微软雅黑" pitchFamily="34" charset="-122"/>
          <a:ea typeface="宋体" charset="-122"/>
        </a:defRPr>
      </a:lvl4pPr>
      <a:lvl5pPr algn="ctr" rtl="0" eaLnBrk="1" fontAlgn="base" hangingPunct="1">
        <a:spcBef>
          <a:spcPct val="0"/>
        </a:spcBef>
        <a:spcAft>
          <a:spcPct val="0"/>
        </a:spcAft>
        <a:defRPr sz="4400">
          <a:solidFill>
            <a:srgbClr val="292929"/>
          </a:solidFill>
          <a:latin typeface="微软雅黑" pitchFamily="34" charset="-122"/>
          <a:ea typeface="宋体" charset="-122"/>
        </a:defRPr>
      </a:lvl5pPr>
      <a:lvl6pPr marL="457200" algn="ctr" rtl="0" eaLnBrk="1" fontAlgn="base" hangingPunct="1">
        <a:spcBef>
          <a:spcPct val="0"/>
        </a:spcBef>
        <a:spcAft>
          <a:spcPct val="0"/>
        </a:spcAft>
        <a:defRPr sz="4400">
          <a:solidFill>
            <a:srgbClr val="292929"/>
          </a:solidFill>
          <a:latin typeface="微软雅黑" pitchFamily="34" charset="-122"/>
          <a:ea typeface="宋体" charset="-122"/>
        </a:defRPr>
      </a:lvl6pPr>
      <a:lvl7pPr marL="914400" algn="ctr" rtl="0" eaLnBrk="1" fontAlgn="base" hangingPunct="1">
        <a:spcBef>
          <a:spcPct val="0"/>
        </a:spcBef>
        <a:spcAft>
          <a:spcPct val="0"/>
        </a:spcAft>
        <a:defRPr sz="4400">
          <a:solidFill>
            <a:srgbClr val="292929"/>
          </a:solidFill>
          <a:latin typeface="微软雅黑" pitchFamily="34" charset="-122"/>
          <a:ea typeface="宋体" charset="-122"/>
        </a:defRPr>
      </a:lvl7pPr>
      <a:lvl8pPr marL="1371600" algn="ctr" rtl="0" eaLnBrk="1" fontAlgn="base" hangingPunct="1">
        <a:spcBef>
          <a:spcPct val="0"/>
        </a:spcBef>
        <a:spcAft>
          <a:spcPct val="0"/>
        </a:spcAft>
        <a:defRPr sz="4400">
          <a:solidFill>
            <a:srgbClr val="292929"/>
          </a:solidFill>
          <a:latin typeface="微软雅黑" pitchFamily="34" charset="-122"/>
          <a:ea typeface="宋体" charset="-122"/>
        </a:defRPr>
      </a:lvl8pPr>
      <a:lvl9pPr marL="1828800" algn="ctr" rtl="0" eaLnBrk="1" fontAlgn="base" hangingPunct="1">
        <a:spcBef>
          <a:spcPct val="0"/>
        </a:spcBef>
        <a:spcAft>
          <a:spcPct val="0"/>
        </a:spcAft>
        <a:defRPr sz="4400">
          <a:solidFill>
            <a:srgbClr val="292929"/>
          </a:solidFill>
          <a:latin typeface="微软雅黑" pitchFamily="34" charset="-122"/>
          <a:ea typeface="宋体" charset="-122"/>
        </a:defRPr>
      </a:lvl9pPr>
    </p:titleStyle>
    <p:bodyStyle>
      <a:lvl1pPr marL="342900" indent="-342900" algn="l" rtl="0" eaLnBrk="1" fontAlgn="base" hangingPunct="1">
        <a:spcBef>
          <a:spcPct val="20000"/>
        </a:spcBef>
        <a:spcAft>
          <a:spcPct val="0"/>
        </a:spcAft>
        <a:buSzPct val="90000"/>
        <a:buFont typeface="Wingdings" pitchFamily="2" charset="2"/>
        <a:buChar char="p"/>
        <a:defRPr sz="3200">
          <a:solidFill>
            <a:srgbClr val="292929"/>
          </a:solidFill>
          <a:latin typeface="+mn-lt"/>
          <a:ea typeface="+mn-ea"/>
          <a:cs typeface="+mn-cs"/>
        </a:defRPr>
      </a:lvl1pPr>
      <a:lvl2pPr marL="742950" indent="-285750" algn="l" rtl="0" eaLnBrk="1" fontAlgn="base" hangingPunct="1">
        <a:spcBef>
          <a:spcPct val="20000"/>
        </a:spcBef>
        <a:spcAft>
          <a:spcPct val="0"/>
        </a:spcAft>
        <a:buSzPct val="90000"/>
        <a:buFont typeface="Wingdings" pitchFamily="2" charset="2"/>
        <a:buChar char="n"/>
        <a:defRPr sz="2800">
          <a:solidFill>
            <a:srgbClr val="292929"/>
          </a:solidFill>
          <a:latin typeface="+mn-lt"/>
          <a:ea typeface="+mn-ea"/>
        </a:defRPr>
      </a:lvl2pPr>
      <a:lvl3pPr marL="1143000" indent="-228600" algn="l" rtl="0" eaLnBrk="1" fontAlgn="base" hangingPunct="1">
        <a:spcBef>
          <a:spcPct val="20000"/>
        </a:spcBef>
        <a:spcAft>
          <a:spcPct val="0"/>
        </a:spcAft>
        <a:buSzPct val="90000"/>
        <a:buFont typeface="Wingdings" pitchFamily="2" charset="2"/>
        <a:buChar char="ü"/>
        <a:defRPr sz="2400">
          <a:solidFill>
            <a:srgbClr val="292929"/>
          </a:solidFill>
          <a:latin typeface="+mn-lt"/>
          <a:ea typeface="+mn-ea"/>
        </a:defRPr>
      </a:lvl3pPr>
      <a:lvl4pPr marL="1600200" indent="-228600" algn="l" rtl="0" eaLnBrk="1" fontAlgn="base" hangingPunct="1">
        <a:spcBef>
          <a:spcPct val="20000"/>
        </a:spcBef>
        <a:spcAft>
          <a:spcPct val="0"/>
        </a:spcAft>
        <a:buChar char="–"/>
        <a:defRPr sz="2000">
          <a:solidFill>
            <a:srgbClr val="292929"/>
          </a:solidFill>
          <a:latin typeface="+mn-lt"/>
          <a:ea typeface="+mn-ea"/>
        </a:defRPr>
      </a:lvl4pPr>
      <a:lvl5pPr marL="2057400" indent="-228600" algn="l" rtl="0" eaLnBrk="1" fontAlgn="base" hangingPunct="1">
        <a:spcBef>
          <a:spcPct val="20000"/>
        </a:spcBef>
        <a:spcAft>
          <a:spcPct val="0"/>
        </a:spcAft>
        <a:buChar char="»"/>
        <a:defRPr sz="2000">
          <a:solidFill>
            <a:srgbClr val="292929"/>
          </a:solidFill>
          <a:latin typeface="+mn-lt"/>
          <a:ea typeface="+mn-ea"/>
        </a:defRPr>
      </a:lvl5pPr>
      <a:lvl6pPr marL="2514600" indent="-228600" algn="l" rtl="0" eaLnBrk="1" fontAlgn="base" hangingPunct="1">
        <a:spcBef>
          <a:spcPct val="20000"/>
        </a:spcBef>
        <a:spcAft>
          <a:spcPct val="0"/>
        </a:spcAft>
        <a:buChar char="»"/>
        <a:defRPr sz="2000">
          <a:solidFill>
            <a:srgbClr val="292929"/>
          </a:solidFill>
          <a:latin typeface="+mn-lt"/>
          <a:ea typeface="+mn-ea"/>
        </a:defRPr>
      </a:lvl6pPr>
      <a:lvl7pPr marL="2971800" indent="-228600" algn="l" rtl="0" eaLnBrk="1" fontAlgn="base" hangingPunct="1">
        <a:spcBef>
          <a:spcPct val="20000"/>
        </a:spcBef>
        <a:spcAft>
          <a:spcPct val="0"/>
        </a:spcAft>
        <a:buChar char="»"/>
        <a:defRPr sz="2000">
          <a:solidFill>
            <a:srgbClr val="292929"/>
          </a:solidFill>
          <a:latin typeface="+mn-lt"/>
          <a:ea typeface="+mn-ea"/>
        </a:defRPr>
      </a:lvl7pPr>
      <a:lvl8pPr marL="3429000" indent="-228600" algn="l" rtl="0" eaLnBrk="1" fontAlgn="base" hangingPunct="1">
        <a:spcBef>
          <a:spcPct val="20000"/>
        </a:spcBef>
        <a:spcAft>
          <a:spcPct val="0"/>
        </a:spcAft>
        <a:buChar char="»"/>
        <a:defRPr sz="2000">
          <a:solidFill>
            <a:srgbClr val="292929"/>
          </a:solidFill>
          <a:latin typeface="+mn-lt"/>
          <a:ea typeface="+mn-ea"/>
        </a:defRPr>
      </a:lvl8pPr>
      <a:lvl9pPr marL="3886200" indent="-228600" algn="l" rtl="0" eaLnBrk="1" fontAlgn="base" hangingPunct="1">
        <a:spcBef>
          <a:spcPct val="20000"/>
        </a:spcBef>
        <a:spcAft>
          <a:spcPct val="0"/>
        </a:spcAft>
        <a:buChar char="»"/>
        <a:defRPr sz="2000">
          <a:solidFill>
            <a:srgbClr val="29292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09600" y="1772816"/>
            <a:ext cx="7772400" cy="1362075"/>
          </a:xfrm>
        </p:spPr>
        <p:txBody>
          <a:bodyPr/>
          <a:lstStyle/>
          <a:p>
            <a:pPr algn="ctr"/>
            <a:r>
              <a:rPr lang="en-US" altLang="zh-CN" dirty="0" smtClean="0">
                <a:solidFill>
                  <a:schemeClr val="bg1"/>
                </a:solidFill>
              </a:rPr>
              <a:t>HTML5</a:t>
            </a:r>
            <a:r>
              <a:rPr lang="zh-CN" altLang="en-US" dirty="0" smtClean="0">
                <a:solidFill>
                  <a:schemeClr val="bg1"/>
                </a:solidFill>
              </a:rPr>
              <a:t>音</a:t>
            </a:r>
            <a:r>
              <a:rPr lang="en-US" altLang="zh-CN" dirty="0">
                <a:solidFill>
                  <a:schemeClr val="bg1"/>
                </a:solidFill>
              </a:rPr>
              <a:t>/</a:t>
            </a:r>
            <a:r>
              <a:rPr lang="zh-CN" altLang="en-US" dirty="0">
                <a:solidFill>
                  <a:schemeClr val="bg1"/>
                </a:solidFill>
              </a:rPr>
              <a:t>视频标签</a:t>
            </a:r>
            <a:r>
              <a:rPr lang="zh-CN" altLang="en-US" dirty="0" smtClean="0">
                <a:solidFill>
                  <a:schemeClr val="bg1"/>
                </a:solidFill>
              </a:rPr>
              <a:t>详解</a:t>
            </a:r>
            <a:endParaRPr lang="zh-CN" altLang="en-US" dirty="0">
              <a:solidFill>
                <a:schemeClr val="bg1"/>
              </a:solidFill>
            </a:endParaRPr>
          </a:p>
        </p:txBody>
      </p:sp>
      <p:sp>
        <p:nvSpPr>
          <p:cNvPr id="6" name="Rectangle 3"/>
          <p:cNvSpPr txBox="1">
            <a:spLocks noChangeArrowheads="1"/>
          </p:cNvSpPr>
          <p:nvPr/>
        </p:nvSpPr>
        <p:spPr bwMode="auto">
          <a:xfrm>
            <a:off x="0" y="5013325"/>
            <a:ext cx="44958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90000"/>
              <a:buFont typeface="Wingdings" pitchFamily="2" charset="2"/>
              <a:buChar char="p"/>
              <a:defRPr sz="3200">
                <a:solidFill>
                  <a:srgbClr val="292929"/>
                </a:solidFill>
                <a:latin typeface="+mn-lt"/>
                <a:ea typeface="+mn-ea"/>
                <a:cs typeface="+mn-cs"/>
              </a:defRPr>
            </a:lvl1pPr>
            <a:lvl2pPr marL="742950" indent="-285750" algn="l" rtl="0" eaLnBrk="1" fontAlgn="base" hangingPunct="1">
              <a:spcBef>
                <a:spcPct val="20000"/>
              </a:spcBef>
              <a:spcAft>
                <a:spcPct val="0"/>
              </a:spcAft>
              <a:buSzPct val="90000"/>
              <a:buFont typeface="Wingdings" pitchFamily="2" charset="2"/>
              <a:buChar char="n"/>
              <a:defRPr sz="2800">
                <a:solidFill>
                  <a:srgbClr val="292929"/>
                </a:solidFill>
                <a:latin typeface="+mn-lt"/>
                <a:ea typeface="+mn-ea"/>
              </a:defRPr>
            </a:lvl2pPr>
            <a:lvl3pPr marL="1143000" indent="-228600" algn="l" rtl="0" eaLnBrk="1" fontAlgn="base" hangingPunct="1">
              <a:spcBef>
                <a:spcPct val="20000"/>
              </a:spcBef>
              <a:spcAft>
                <a:spcPct val="0"/>
              </a:spcAft>
              <a:buSzPct val="90000"/>
              <a:buFont typeface="Wingdings" pitchFamily="2" charset="2"/>
              <a:buChar char="ü"/>
              <a:defRPr sz="2400">
                <a:solidFill>
                  <a:srgbClr val="292929"/>
                </a:solidFill>
                <a:latin typeface="+mn-lt"/>
                <a:ea typeface="+mn-ea"/>
              </a:defRPr>
            </a:lvl3pPr>
            <a:lvl4pPr marL="1600200" indent="-228600" algn="l" rtl="0" eaLnBrk="1" fontAlgn="base" hangingPunct="1">
              <a:spcBef>
                <a:spcPct val="20000"/>
              </a:spcBef>
              <a:spcAft>
                <a:spcPct val="0"/>
              </a:spcAft>
              <a:buChar char="–"/>
              <a:defRPr sz="2000">
                <a:solidFill>
                  <a:srgbClr val="292929"/>
                </a:solidFill>
                <a:latin typeface="+mn-lt"/>
                <a:ea typeface="+mn-ea"/>
              </a:defRPr>
            </a:lvl4pPr>
            <a:lvl5pPr marL="2057400" indent="-228600" algn="l" rtl="0" eaLnBrk="1" fontAlgn="base" hangingPunct="1">
              <a:spcBef>
                <a:spcPct val="20000"/>
              </a:spcBef>
              <a:spcAft>
                <a:spcPct val="0"/>
              </a:spcAft>
              <a:buChar char="»"/>
              <a:defRPr sz="2000">
                <a:solidFill>
                  <a:srgbClr val="292929"/>
                </a:solidFill>
                <a:latin typeface="+mn-lt"/>
                <a:ea typeface="+mn-ea"/>
              </a:defRPr>
            </a:lvl5pPr>
            <a:lvl6pPr marL="2514600" indent="-228600" algn="l" rtl="0" eaLnBrk="1" fontAlgn="base" hangingPunct="1">
              <a:spcBef>
                <a:spcPct val="20000"/>
              </a:spcBef>
              <a:spcAft>
                <a:spcPct val="0"/>
              </a:spcAft>
              <a:buChar char="»"/>
              <a:defRPr sz="2000">
                <a:solidFill>
                  <a:srgbClr val="292929"/>
                </a:solidFill>
                <a:latin typeface="+mn-lt"/>
                <a:ea typeface="+mn-ea"/>
              </a:defRPr>
            </a:lvl6pPr>
            <a:lvl7pPr marL="2971800" indent="-228600" algn="l" rtl="0" eaLnBrk="1" fontAlgn="base" hangingPunct="1">
              <a:spcBef>
                <a:spcPct val="20000"/>
              </a:spcBef>
              <a:spcAft>
                <a:spcPct val="0"/>
              </a:spcAft>
              <a:buChar char="»"/>
              <a:defRPr sz="2000">
                <a:solidFill>
                  <a:srgbClr val="292929"/>
                </a:solidFill>
                <a:latin typeface="+mn-lt"/>
                <a:ea typeface="+mn-ea"/>
              </a:defRPr>
            </a:lvl7pPr>
            <a:lvl8pPr marL="3429000" indent="-228600" algn="l" rtl="0" eaLnBrk="1" fontAlgn="base" hangingPunct="1">
              <a:spcBef>
                <a:spcPct val="20000"/>
              </a:spcBef>
              <a:spcAft>
                <a:spcPct val="0"/>
              </a:spcAft>
              <a:buChar char="»"/>
              <a:defRPr sz="2000">
                <a:solidFill>
                  <a:srgbClr val="292929"/>
                </a:solidFill>
                <a:latin typeface="+mn-lt"/>
                <a:ea typeface="+mn-ea"/>
              </a:defRPr>
            </a:lvl8pPr>
            <a:lvl9pPr marL="3886200" indent="-228600" algn="l" rtl="0" eaLnBrk="1" fontAlgn="base" hangingPunct="1">
              <a:spcBef>
                <a:spcPct val="20000"/>
              </a:spcBef>
              <a:spcAft>
                <a:spcPct val="0"/>
              </a:spcAft>
              <a:buChar char="»"/>
              <a:defRPr sz="2000">
                <a:solidFill>
                  <a:srgbClr val="292929"/>
                </a:solidFill>
                <a:latin typeface="+mn-lt"/>
                <a:ea typeface="+mn-ea"/>
              </a:defRPr>
            </a:lvl9pPr>
          </a:lstStyle>
          <a:p>
            <a:pPr marL="0" indent="0" algn="ctr">
              <a:buFont typeface="Wingdings" pitchFamily="2" charset="2"/>
              <a:buNone/>
            </a:pPr>
            <a:r>
              <a:rPr lang="zh-CN" altLang="en-US" sz="2400" smtClean="0">
                <a:solidFill>
                  <a:schemeClr val="bg1"/>
                </a:solidFill>
                <a:latin typeface="Times New Roman" pitchFamily="18" charset="0"/>
              </a:rPr>
              <a:t>主讲：丛浩</a:t>
            </a:r>
            <a:endParaRPr lang="en-US" altLang="zh-CN" sz="2400" smtClean="0">
              <a:solidFill>
                <a:schemeClr val="bg1"/>
              </a:solidFill>
              <a:latin typeface="Times New Roman" pitchFamily="18" charset="0"/>
            </a:endParaRPr>
          </a:p>
          <a:p>
            <a:pPr marL="0" indent="0" algn="ctr">
              <a:buFont typeface="Wingdings" pitchFamily="2" charset="2"/>
              <a:buNone/>
            </a:pPr>
            <a:r>
              <a:rPr lang="en-US" altLang="zh-CN" sz="2400" smtClean="0">
                <a:solidFill>
                  <a:schemeClr val="bg1"/>
                </a:solidFill>
                <a:latin typeface="Times New Roman" pitchFamily="18" charset="0"/>
              </a:rPr>
              <a:t>@LAMP</a:t>
            </a:r>
            <a:r>
              <a:rPr lang="zh-CN" altLang="en-US" sz="2400" smtClean="0">
                <a:solidFill>
                  <a:schemeClr val="bg1"/>
                </a:solidFill>
                <a:latin typeface="Times New Roman" pitchFamily="18" charset="0"/>
              </a:rPr>
              <a:t>兄弟连丛浩</a:t>
            </a:r>
            <a:endParaRPr lang="en-US" altLang="zh-CN" sz="2400" smtClean="0">
              <a:solidFill>
                <a:schemeClr val="bg1"/>
              </a:solidFill>
              <a:latin typeface="Times New Roman" pitchFamily="18" charset="0"/>
            </a:endParaRPr>
          </a:p>
          <a:p>
            <a:pPr marL="0" indent="0" algn="ctr">
              <a:buFont typeface="Wingdings" pitchFamily="2" charset="2"/>
              <a:buNone/>
            </a:pPr>
            <a:r>
              <a:rPr lang="en-US" altLang="zh-CN" sz="2400" smtClean="0">
                <a:solidFill>
                  <a:schemeClr val="bg1"/>
                </a:solidFill>
                <a:latin typeface="Times New Roman" pitchFamily="18" charset="0"/>
              </a:rPr>
              <a:t>conghao@lampbrother.net</a:t>
            </a:r>
            <a:endParaRPr lang="en-US" altLang="zh-CN" sz="2400" dirty="0">
              <a:solidFill>
                <a:schemeClr val="bg1"/>
              </a:solidFill>
              <a:latin typeface="Times New Roman" pitchFamily="18" charset="0"/>
            </a:endParaRPr>
          </a:p>
        </p:txBody>
      </p:sp>
    </p:spTree>
    <p:extLst>
      <p:ext uri="{BB962C8B-B14F-4D97-AF65-F5344CB8AC3E}">
        <p14:creationId xmlns:p14="http://schemas.microsoft.com/office/powerpoint/2010/main" val="3206703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25102680"/>
              </p:ext>
            </p:extLst>
          </p:nvPr>
        </p:nvGraphicFramePr>
        <p:xfrm>
          <a:off x="755576" y="2057256"/>
          <a:ext cx="7656512" cy="2595880"/>
        </p:xfrm>
        <a:graphic>
          <a:graphicData uri="http://schemas.openxmlformats.org/drawingml/2006/table">
            <a:tbl>
              <a:tblPr firstRow="1" bandRow="1">
                <a:tableStyleId>{5C22544A-7EE6-4342-B048-85BDC9FD1C3A}</a:tableStyleId>
              </a:tblPr>
              <a:tblGrid>
                <a:gridCol w="2030930"/>
                <a:gridCol w="5625582"/>
              </a:tblGrid>
              <a:tr h="370840">
                <a:tc>
                  <a:txBody>
                    <a:bodyPr/>
                    <a:lstStyle/>
                    <a:p>
                      <a:r>
                        <a:rPr lang="zh-CN" altLang="en-US" dirty="0" smtClean="0"/>
                        <a:t>属性</a:t>
                      </a:r>
                      <a:endParaRPr lang="zh-CN" altLang="en-US" dirty="0"/>
                    </a:p>
                  </a:txBody>
                  <a:tcPr/>
                </a:tc>
                <a:tc>
                  <a:txBody>
                    <a:bodyPr/>
                    <a:lstStyle/>
                    <a:p>
                      <a:r>
                        <a:rPr lang="zh-CN" altLang="en-US" dirty="0" smtClean="0"/>
                        <a:t>说明</a:t>
                      </a:r>
                      <a:endParaRPr lang="zh-CN" altLang="en-US" dirty="0"/>
                    </a:p>
                  </a:txBody>
                  <a:tcPr/>
                </a:tc>
              </a:tr>
              <a:tr h="370840">
                <a:tc>
                  <a:txBody>
                    <a:bodyPr/>
                    <a:lstStyle/>
                    <a:p>
                      <a:pPr fontAlgn="base"/>
                      <a:r>
                        <a:rPr lang="en-US" dirty="0">
                          <a:effectLst/>
                        </a:rPr>
                        <a:t>seeking</a:t>
                      </a:r>
                    </a:p>
                  </a:txBody>
                  <a:tcPr anchor="ctr"/>
                </a:tc>
                <a:tc>
                  <a:txBody>
                    <a:bodyPr/>
                    <a:lstStyle/>
                    <a:p>
                      <a:pPr fontAlgn="base"/>
                      <a:r>
                        <a:rPr lang="zh-CN" altLang="en-US">
                          <a:effectLst/>
                        </a:rPr>
                        <a:t>返回用户是否做了跳转操作</a:t>
                      </a:r>
                    </a:p>
                  </a:txBody>
                  <a:tcPr anchor="ctr"/>
                </a:tc>
              </a:tr>
              <a:tr h="370840">
                <a:tc>
                  <a:txBody>
                    <a:bodyPr/>
                    <a:lstStyle/>
                    <a:p>
                      <a:pPr fontAlgn="base"/>
                      <a:r>
                        <a:rPr lang="en-US">
                          <a:effectLst/>
                        </a:rPr>
                        <a:t>src</a:t>
                      </a:r>
                    </a:p>
                  </a:txBody>
                  <a:tcPr anchor="ctr"/>
                </a:tc>
                <a:tc>
                  <a:txBody>
                    <a:bodyPr/>
                    <a:lstStyle/>
                    <a:p>
                      <a:pPr fontAlgn="base"/>
                      <a:r>
                        <a:rPr lang="zh-CN" altLang="en-US">
                          <a:effectLst/>
                        </a:rPr>
                        <a:t>当前音视频源的</a:t>
                      </a:r>
                      <a:r>
                        <a:rPr lang="en-US" altLang="zh-CN">
                          <a:effectLst/>
                        </a:rPr>
                        <a:t>URL</a:t>
                      </a:r>
                    </a:p>
                  </a:txBody>
                  <a:tcPr anchor="ctr"/>
                </a:tc>
              </a:tr>
              <a:tr h="370840">
                <a:tc>
                  <a:txBody>
                    <a:bodyPr/>
                    <a:lstStyle/>
                    <a:p>
                      <a:pPr fontAlgn="base"/>
                      <a:r>
                        <a:rPr lang="en-US">
                          <a:effectLst/>
                        </a:rPr>
                        <a:t>startOffsetTime</a:t>
                      </a:r>
                    </a:p>
                  </a:txBody>
                  <a:tcPr anchor="ctr"/>
                </a:tc>
                <a:tc>
                  <a:txBody>
                    <a:bodyPr/>
                    <a:lstStyle/>
                    <a:p>
                      <a:pPr fontAlgn="base"/>
                      <a:r>
                        <a:rPr lang="zh-CN" altLang="en-US">
                          <a:effectLst/>
                        </a:rPr>
                        <a:t>返回当前的时间偏移</a:t>
                      </a:r>
                      <a:r>
                        <a:rPr lang="en-US" altLang="zh-CN">
                          <a:effectLst/>
                        </a:rPr>
                        <a:t>(Date</a:t>
                      </a:r>
                      <a:r>
                        <a:rPr lang="zh-CN" altLang="en-US">
                          <a:effectLst/>
                        </a:rPr>
                        <a:t>对象</a:t>
                      </a:r>
                      <a:r>
                        <a:rPr lang="en-US" altLang="zh-CN">
                          <a:effectLst/>
                        </a:rPr>
                        <a:t>)</a:t>
                      </a:r>
                    </a:p>
                  </a:txBody>
                  <a:tcPr anchor="ctr"/>
                </a:tc>
              </a:tr>
              <a:tr h="370840">
                <a:tc>
                  <a:txBody>
                    <a:bodyPr/>
                    <a:lstStyle/>
                    <a:p>
                      <a:pPr fontAlgn="base"/>
                      <a:r>
                        <a:rPr lang="en-US">
                          <a:effectLst/>
                        </a:rPr>
                        <a:t>textTracks</a:t>
                      </a:r>
                    </a:p>
                  </a:txBody>
                  <a:tcPr anchor="ctr"/>
                </a:tc>
                <a:tc>
                  <a:txBody>
                    <a:bodyPr/>
                    <a:lstStyle/>
                    <a:p>
                      <a:pPr fontAlgn="base"/>
                      <a:r>
                        <a:rPr lang="zh-CN" altLang="en-US">
                          <a:effectLst/>
                        </a:rPr>
                        <a:t>返回可用的文本轨迹</a:t>
                      </a:r>
                      <a:r>
                        <a:rPr lang="en-US" altLang="zh-CN">
                          <a:effectLst/>
                        </a:rPr>
                        <a:t>(</a:t>
                      </a:r>
                      <a:r>
                        <a:rPr lang="en-US">
                          <a:effectLst/>
                        </a:rPr>
                        <a:t>TextTrackList</a:t>
                      </a:r>
                      <a:r>
                        <a:rPr lang="zh-CN" altLang="en-US">
                          <a:effectLst/>
                        </a:rPr>
                        <a:t>对象</a:t>
                      </a:r>
                      <a:r>
                        <a:rPr lang="en-US" altLang="zh-CN">
                          <a:effectLst/>
                        </a:rPr>
                        <a:t>)</a:t>
                      </a:r>
                    </a:p>
                  </a:txBody>
                  <a:tcPr anchor="ctr"/>
                </a:tc>
              </a:tr>
              <a:tr h="370840">
                <a:tc>
                  <a:txBody>
                    <a:bodyPr/>
                    <a:lstStyle/>
                    <a:p>
                      <a:pPr fontAlgn="base"/>
                      <a:r>
                        <a:rPr lang="en-US">
                          <a:effectLst/>
                        </a:rPr>
                        <a:t>videoTracks</a:t>
                      </a:r>
                    </a:p>
                  </a:txBody>
                  <a:tcPr anchor="ctr"/>
                </a:tc>
                <a:tc>
                  <a:txBody>
                    <a:bodyPr/>
                    <a:lstStyle/>
                    <a:p>
                      <a:pPr fontAlgn="base"/>
                      <a:r>
                        <a:rPr lang="zh-CN" altLang="en-US">
                          <a:effectLst/>
                        </a:rPr>
                        <a:t>返回可用的视频轨迹</a:t>
                      </a:r>
                      <a:r>
                        <a:rPr lang="en-US" altLang="zh-CN">
                          <a:effectLst/>
                        </a:rPr>
                        <a:t>(VideoTrackList</a:t>
                      </a:r>
                      <a:r>
                        <a:rPr lang="zh-CN" altLang="en-US">
                          <a:effectLst/>
                        </a:rPr>
                        <a:t>对象</a:t>
                      </a:r>
                      <a:r>
                        <a:rPr lang="en-US" altLang="zh-CN">
                          <a:effectLst/>
                        </a:rPr>
                        <a:t>)</a:t>
                      </a:r>
                    </a:p>
                  </a:txBody>
                  <a:tcPr anchor="ctr"/>
                </a:tc>
              </a:tr>
              <a:tr h="370840">
                <a:tc>
                  <a:txBody>
                    <a:bodyPr/>
                    <a:lstStyle/>
                    <a:p>
                      <a:pPr fontAlgn="base"/>
                      <a:r>
                        <a:rPr lang="en-US" dirty="0">
                          <a:solidFill>
                            <a:srgbClr val="FF0000"/>
                          </a:solidFill>
                          <a:effectLst/>
                        </a:rPr>
                        <a:t>volume</a:t>
                      </a:r>
                    </a:p>
                  </a:txBody>
                  <a:tcPr anchor="ctr"/>
                </a:tc>
                <a:tc>
                  <a:txBody>
                    <a:bodyPr/>
                    <a:lstStyle/>
                    <a:p>
                      <a:pPr fontAlgn="base"/>
                      <a:r>
                        <a:rPr lang="zh-CN" altLang="en-US" dirty="0">
                          <a:solidFill>
                            <a:srgbClr val="FF0000"/>
                          </a:solidFill>
                          <a:effectLst/>
                        </a:rPr>
                        <a:t>音量值</a:t>
                      </a:r>
                    </a:p>
                  </a:txBody>
                  <a:tcPr anchor="ctr"/>
                </a:tc>
              </a:tr>
            </a:tbl>
          </a:graphicData>
        </a:graphic>
      </p:graphicFrame>
    </p:spTree>
    <p:extLst>
      <p:ext uri="{BB962C8B-B14F-4D97-AF65-F5344CB8AC3E}">
        <p14:creationId xmlns:p14="http://schemas.microsoft.com/office/powerpoint/2010/main" val="3405105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069848"/>
          </a:xfrm>
        </p:spPr>
        <p:txBody>
          <a:bodyPr/>
          <a:lstStyle/>
          <a:p>
            <a:pPr algn="ctr"/>
            <a:r>
              <a:rPr lang="en-US" altLang="zh-CN" dirty="0" smtClean="0"/>
              <a:t>Video</a:t>
            </a:r>
            <a:r>
              <a:rPr lang="zh-CN" altLang="en-US" dirty="0" smtClean="0"/>
              <a:t>的常用事件</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133435101"/>
              </p:ext>
            </p:extLst>
          </p:nvPr>
        </p:nvGraphicFramePr>
        <p:xfrm>
          <a:off x="755577" y="1619592"/>
          <a:ext cx="7920879" cy="4617720"/>
        </p:xfrm>
        <a:graphic>
          <a:graphicData uri="http://schemas.openxmlformats.org/drawingml/2006/table">
            <a:tbl>
              <a:tblPr firstRow="1" bandRow="1">
                <a:tableStyleId>{5C22544A-7EE6-4342-B048-85BDC9FD1C3A}</a:tableStyleId>
              </a:tblPr>
              <a:tblGrid>
                <a:gridCol w="2232247"/>
                <a:gridCol w="5688632"/>
              </a:tblGrid>
              <a:tr h="370840">
                <a:tc>
                  <a:txBody>
                    <a:bodyPr/>
                    <a:lstStyle/>
                    <a:p>
                      <a:pPr algn="l" fontAlgn="base"/>
                      <a:r>
                        <a:rPr lang="zh-CN" altLang="en-US" dirty="0">
                          <a:effectLst/>
                        </a:rPr>
                        <a:t>事件</a:t>
                      </a:r>
                    </a:p>
                  </a:txBody>
                  <a:tcPr anchor="ctr"/>
                </a:tc>
                <a:tc>
                  <a:txBody>
                    <a:bodyPr/>
                    <a:lstStyle/>
                    <a:p>
                      <a:pPr algn="l" fontAlgn="base"/>
                      <a:r>
                        <a:rPr lang="zh-CN" altLang="en-US">
                          <a:effectLst/>
                        </a:rPr>
                        <a:t>描述</a:t>
                      </a:r>
                    </a:p>
                  </a:txBody>
                  <a:tcPr anchor="ctr"/>
                </a:tc>
              </a:tr>
              <a:tr h="370840">
                <a:tc>
                  <a:txBody>
                    <a:bodyPr/>
                    <a:lstStyle/>
                    <a:p>
                      <a:pPr algn="l" fontAlgn="base"/>
                      <a:r>
                        <a:rPr lang="en-US" dirty="0">
                          <a:effectLst/>
                        </a:rPr>
                        <a:t>abort</a:t>
                      </a:r>
                    </a:p>
                  </a:txBody>
                  <a:tcPr anchor="ctr"/>
                </a:tc>
                <a:tc>
                  <a:txBody>
                    <a:bodyPr/>
                    <a:lstStyle/>
                    <a:p>
                      <a:pPr algn="l" fontAlgn="base"/>
                      <a:r>
                        <a:rPr lang="zh-CN" altLang="en-US">
                          <a:effectLst/>
                        </a:rPr>
                        <a:t>当音视频加载被异常终止时产生该事件</a:t>
                      </a:r>
                    </a:p>
                  </a:txBody>
                  <a:tcPr anchor="ctr"/>
                </a:tc>
              </a:tr>
              <a:tr h="370840">
                <a:tc>
                  <a:txBody>
                    <a:bodyPr/>
                    <a:lstStyle/>
                    <a:p>
                      <a:pPr algn="l" fontAlgn="base"/>
                      <a:r>
                        <a:rPr lang="en-US" dirty="0" err="1">
                          <a:effectLst/>
                        </a:rPr>
                        <a:t>canplay</a:t>
                      </a:r>
                      <a:endParaRPr lang="en-US" dirty="0">
                        <a:effectLst/>
                      </a:endParaRPr>
                    </a:p>
                  </a:txBody>
                  <a:tcPr anchor="ctr"/>
                </a:tc>
                <a:tc>
                  <a:txBody>
                    <a:bodyPr/>
                    <a:lstStyle/>
                    <a:p>
                      <a:pPr algn="l" fontAlgn="base"/>
                      <a:r>
                        <a:rPr lang="zh-CN" altLang="en-US">
                          <a:effectLst/>
                        </a:rPr>
                        <a:t>当浏览器可以开始播放该音视频时产生该事件</a:t>
                      </a:r>
                    </a:p>
                  </a:txBody>
                  <a:tcPr anchor="ctr"/>
                </a:tc>
              </a:tr>
              <a:tr h="370840">
                <a:tc>
                  <a:txBody>
                    <a:bodyPr/>
                    <a:lstStyle/>
                    <a:p>
                      <a:pPr algn="l" fontAlgn="base"/>
                      <a:r>
                        <a:rPr lang="en-US">
                          <a:effectLst/>
                        </a:rPr>
                        <a:t>canplaythrough</a:t>
                      </a:r>
                    </a:p>
                  </a:txBody>
                  <a:tcPr anchor="ctr"/>
                </a:tc>
                <a:tc>
                  <a:txBody>
                    <a:bodyPr/>
                    <a:lstStyle/>
                    <a:p>
                      <a:pPr algn="l" fontAlgn="base"/>
                      <a:r>
                        <a:rPr lang="zh-CN" altLang="en-US" dirty="0">
                          <a:effectLst/>
                        </a:rPr>
                        <a:t>当浏览器可以开始播放该音视频到结束而无需因缓冲而停止时产生该事件</a:t>
                      </a:r>
                    </a:p>
                  </a:txBody>
                  <a:tcPr anchor="ctr"/>
                </a:tc>
              </a:tr>
              <a:tr h="370840">
                <a:tc>
                  <a:txBody>
                    <a:bodyPr/>
                    <a:lstStyle/>
                    <a:p>
                      <a:pPr algn="l" fontAlgn="base"/>
                      <a:r>
                        <a:rPr lang="en-US">
                          <a:effectLst/>
                        </a:rPr>
                        <a:t>durationchange</a:t>
                      </a:r>
                    </a:p>
                  </a:txBody>
                  <a:tcPr anchor="ctr"/>
                </a:tc>
                <a:tc>
                  <a:txBody>
                    <a:bodyPr/>
                    <a:lstStyle/>
                    <a:p>
                      <a:pPr algn="l" fontAlgn="base"/>
                      <a:r>
                        <a:rPr lang="zh-CN" altLang="en-US">
                          <a:effectLst/>
                        </a:rPr>
                        <a:t>当媒体的总时长改变时产生该事件</a:t>
                      </a:r>
                    </a:p>
                  </a:txBody>
                  <a:tcPr anchor="ctr"/>
                </a:tc>
              </a:tr>
              <a:tr h="370840">
                <a:tc>
                  <a:txBody>
                    <a:bodyPr/>
                    <a:lstStyle/>
                    <a:p>
                      <a:pPr algn="l" fontAlgn="base"/>
                      <a:r>
                        <a:rPr lang="en-US" dirty="0">
                          <a:effectLst/>
                        </a:rPr>
                        <a:t>emptied</a:t>
                      </a:r>
                    </a:p>
                  </a:txBody>
                  <a:tcPr anchor="ctr"/>
                </a:tc>
                <a:tc>
                  <a:txBody>
                    <a:bodyPr/>
                    <a:lstStyle/>
                    <a:p>
                      <a:pPr algn="l" fontAlgn="base"/>
                      <a:r>
                        <a:rPr lang="zh-CN" altLang="en-US">
                          <a:effectLst/>
                        </a:rPr>
                        <a:t>当前播放列表为空时产生该事件</a:t>
                      </a:r>
                    </a:p>
                  </a:txBody>
                  <a:tcPr anchor="ctr"/>
                </a:tc>
              </a:tr>
              <a:tr h="370840">
                <a:tc>
                  <a:txBody>
                    <a:bodyPr/>
                    <a:lstStyle/>
                    <a:p>
                      <a:pPr algn="l" fontAlgn="base"/>
                      <a:r>
                        <a:rPr lang="en-US" dirty="0">
                          <a:effectLst/>
                        </a:rPr>
                        <a:t>ended</a:t>
                      </a:r>
                    </a:p>
                  </a:txBody>
                  <a:tcPr anchor="ctr"/>
                </a:tc>
                <a:tc>
                  <a:txBody>
                    <a:bodyPr/>
                    <a:lstStyle/>
                    <a:p>
                      <a:pPr algn="l" fontAlgn="base"/>
                      <a:r>
                        <a:rPr lang="zh-CN" altLang="en-US">
                          <a:effectLst/>
                        </a:rPr>
                        <a:t>当前播放列表结束时产生该事件</a:t>
                      </a:r>
                    </a:p>
                  </a:txBody>
                  <a:tcPr anchor="ctr"/>
                </a:tc>
              </a:tr>
              <a:tr h="370840">
                <a:tc>
                  <a:txBody>
                    <a:bodyPr/>
                    <a:lstStyle/>
                    <a:p>
                      <a:pPr algn="l" fontAlgn="base"/>
                      <a:r>
                        <a:rPr lang="en-US" dirty="0">
                          <a:effectLst/>
                        </a:rPr>
                        <a:t>error</a:t>
                      </a:r>
                    </a:p>
                  </a:txBody>
                  <a:tcPr anchor="ctr"/>
                </a:tc>
                <a:tc>
                  <a:txBody>
                    <a:bodyPr/>
                    <a:lstStyle/>
                    <a:p>
                      <a:pPr algn="l" fontAlgn="base"/>
                      <a:r>
                        <a:rPr lang="zh-CN" altLang="en-US">
                          <a:effectLst/>
                        </a:rPr>
                        <a:t>当加载媒体发生错误时产生该事件</a:t>
                      </a:r>
                    </a:p>
                  </a:txBody>
                  <a:tcPr anchor="ctr"/>
                </a:tc>
              </a:tr>
              <a:tr h="370840">
                <a:tc>
                  <a:txBody>
                    <a:bodyPr/>
                    <a:lstStyle/>
                    <a:p>
                      <a:pPr algn="l" fontAlgn="base"/>
                      <a:r>
                        <a:rPr lang="en-US" dirty="0" err="1">
                          <a:effectLst/>
                        </a:rPr>
                        <a:t>loadeddata</a:t>
                      </a:r>
                      <a:endParaRPr lang="en-US" dirty="0">
                        <a:effectLst/>
                      </a:endParaRPr>
                    </a:p>
                  </a:txBody>
                  <a:tcPr anchor="ctr"/>
                </a:tc>
                <a:tc>
                  <a:txBody>
                    <a:bodyPr/>
                    <a:lstStyle/>
                    <a:p>
                      <a:pPr algn="l" fontAlgn="base"/>
                      <a:r>
                        <a:rPr lang="zh-CN" altLang="en-US">
                          <a:effectLst/>
                        </a:rPr>
                        <a:t>当加载媒体数据时产生该事件</a:t>
                      </a:r>
                    </a:p>
                  </a:txBody>
                  <a:tcPr anchor="ctr"/>
                </a:tc>
              </a:tr>
              <a:tr h="370840">
                <a:tc>
                  <a:txBody>
                    <a:bodyPr/>
                    <a:lstStyle/>
                    <a:p>
                      <a:pPr algn="l" fontAlgn="base"/>
                      <a:r>
                        <a:rPr lang="en-US">
                          <a:effectLst/>
                        </a:rPr>
                        <a:t>loadedmetadata</a:t>
                      </a:r>
                    </a:p>
                  </a:txBody>
                  <a:tcPr anchor="ctr"/>
                </a:tc>
                <a:tc>
                  <a:txBody>
                    <a:bodyPr/>
                    <a:lstStyle/>
                    <a:p>
                      <a:pPr algn="l" fontAlgn="base"/>
                      <a:r>
                        <a:rPr lang="zh-CN" altLang="en-US">
                          <a:effectLst/>
                        </a:rPr>
                        <a:t>当收到总时长，分辨率和字轨等</a:t>
                      </a:r>
                      <a:r>
                        <a:rPr lang="en-US" altLang="zh-CN">
                          <a:effectLst/>
                        </a:rPr>
                        <a:t>metadata</a:t>
                      </a:r>
                      <a:r>
                        <a:rPr lang="zh-CN" altLang="en-US">
                          <a:effectLst/>
                        </a:rPr>
                        <a:t>时产生该事件</a:t>
                      </a:r>
                    </a:p>
                  </a:txBody>
                  <a:tcPr anchor="ctr"/>
                </a:tc>
              </a:tr>
              <a:tr h="370840">
                <a:tc>
                  <a:txBody>
                    <a:bodyPr/>
                    <a:lstStyle/>
                    <a:p>
                      <a:pPr algn="l" fontAlgn="base"/>
                      <a:r>
                        <a:rPr lang="en-US">
                          <a:effectLst/>
                        </a:rPr>
                        <a:t>loadstart</a:t>
                      </a:r>
                    </a:p>
                  </a:txBody>
                  <a:tcPr anchor="ctr"/>
                </a:tc>
                <a:tc>
                  <a:txBody>
                    <a:bodyPr/>
                    <a:lstStyle/>
                    <a:p>
                      <a:pPr algn="l" fontAlgn="base"/>
                      <a:r>
                        <a:rPr lang="zh-CN" altLang="en-US" dirty="0">
                          <a:effectLst/>
                        </a:rPr>
                        <a:t>当开始查找媒体数据时产生该事件</a:t>
                      </a:r>
                    </a:p>
                  </a:txBody>
                  <a:tcPr anchor="ctr"/>
                </a:tc>
              </a:tr>
            </a:tbl>
          </a:graphicData>
        </a:graphic>
      </p:graphicFrame>
    </p:spTree>
    <p:extLst>
      <p:ext uri="{BB962C8B-B14F-4D97-AF65-F5344CB8AC3E}">
        <p14:creationId xmlns:p14="http://schemas.microsoft.com/office/powerpoint/2010/main" val="3354488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345172251"/>
              </p:ext>
            </p:extLst>
          </p:nvPr>
        </p:nvGraphicFramePr>
        <p:xfrm>
          <a:off x="683568" y="1196752"/>
          <a:ext cx="7920880" cy="5090160"/>
        </p:xfrm>
        <a:graphic>
          <a:graphicData uri="http://schemas.openxmlformats.org/drawingml/2006/table">
            <a:tbl>
              <a:tblPr firstRow="1" bandRow="1">
                <a:tableStyleId>{5C22544A-7EE6-4342-B048-85BDC9FD1C3A}</a:tableStyleId>
              </a:tblPr>
              <a:tblGrid>
                <a:gridCol w="2304256"/>
                <a:gridCol w="5616624"/>
              </a:tblGrid>
              <a:tr h="370840">
                <a:tc>
                  <a:txBody>
                    <a:bodyPr/>
                    <a:lstStyle/>
                    <a:p>
                      <a:pPr algn="l"/>
                      <a:r>
                        <a:rPr lang="zh-CN" altLang="en-US" dirty="0" smtClean="0"/>
                        <a:t>事件</a:t>
                      </a:r>
                      <a:endParaRPr lang="zh-CN" altLang="en-US" dirty="0"/>
                    </a:p>
                  </a:txBody>
                  <a:tcPr/>
                </a:tc>
                <a:tc>
                  <a:txBody>
                    <a:bodyPr/>
                    <a:lstStyle/>
                    <a:p>
                      <a:pPr algn="l"/>
                      <a:r>
                        <a:rPr lang="zh-CN" altLang="en-US" dirty="0" smtClean="0"/>
                        <a:t>描述</a:t>
                      </a:r>
                      <a:endParaRPr lang="zh-CN" altLang="en-US" dirty="0"/>
                    </a:p>
                  </a:txBody>
                  <a:tcPr/>
                </a:tc>
              </a:tr>
              <a:tr h="370840">
                <a:tc>
                  <a:txBody>
                    <a:bodyPr/>
                    <a:lstStyle/>
                    <a:p>
                      <a:pPr algn="l" fontAlgn="base"/>
                      <a:r>
                        <a:rPr lang="en-US" dirty="0">
                          <a:effectLst/>
                        </a:rPr>
                        <a:t>pause</a:t>
                      </a:r>
                    </a:p>
                  </a:txBody>
                  <a:tcPr anchor="ctr"/>
                </a:tc>
                <a:tc>
                  <a:txBody>
                    <a:bodyPr/>
                    <a:lstStyle/>
                    <a:p>
                      <a:pPr algn="l" fontAlgn="base"/>
                      <a:r>
                        <a:rPr lang="zh-CN" altLang="en-US">
                          <a:effectLst/>
                        </a:rPr>
                        <a:t>当媒体暂停时产生该事件</a:t>
                      </a:r>
                    </a:p>
                  </a:txBody>
                  <a:tcPr anchor="ctr"/>
                </a:tc>
              </a:tr>
              <a:tr h="370840">
                <a:tc>
                  <a:txBody>
                    <a:bodyPr/>
                    <a:lstStyle/>
                    <a:p>
                      <a:pPr algn="l" fontAlgn="base"/>
                      <a:r>
                        <a:rPr lang="en-US" dirty="0" smtClean="0">
                          <a:effectLst/>
                        </a:rPr>
                        <a:t>play</a:t>
                      </a:r>
                      <a:endParaRPr lang="en-US" dirty="0">
                        <a:effectLst/>
                      </a:endParaRPr>
                    </a:p>
                  </a:txBody>
                  <a:tcPr anchor="ctr"/>
                </a:tc>
                <a:tc>
                  <a:txBody>
                    <a:bodyPr/>
                    <a:lstStyle/>
                    <a:p>
                      <a:pPr algn="l" fontAlgn="base"/>
                      <a:r>
                        <a:rPr lang="zh-CN" altLang="en-US" dirty="0">
                          <a:effectLst/>
                        </a:rPr>
                        <a:t>当媒体播放时产生该事件</a:t>
                      </a:r>
                    </a:p>
                  </a:txBody>
                  <a:tcPr anchor="ctr"/>
                </a:tc>
              </a:tr>
              <a:tr h="370840">
                <a:tc>
                  <a:txBody>
                    <a:bodyPr/>
                    <a:lstStyle/>
                    <a:p>
                      <a:pPr algn="l" fontAlgn="base"/>
                      <a:r>
                        <a:rPr lang="en-US">
                          <a:effectLst/>
                        </a:rPr>
                        <a:t>playing</a:t>
                      </a:r>
                    </a:p>
                  </a:txBody>
                  <a:tcPr anchor="ctr"/>
                </a:tc>
                <a:tc>
                  <a:txBody>
                    <a:bodyPr/>
                    <a:lstStyle/>
                    <a:p>
                      <a:pPr algn="l" fontAlgn="base"/>
                      <a:r>
                        <a:rPr lang="zh-CN" altLang="en-US" dirty="0">
                          <a:effectLst/>
                        </a:rPr>
                        <a:t>当媒体从因缓冲而引起的暂停和停止恢复到播放时产生该事件</a:t>
                      </a:r>
                    </a:p>
                  </a:txBody>
                  <a:tcPr anchor="ctr"/>
                </a:tc>
              </a:tr>
              <a:tr h="370840">
                <a:tc>
                  <a:txBody>
                    <a:bodyPr/>
                    <a:lstStyle/>
                    <a:p>
                      <a:pPr algn="l" fontAlgn="base"/>
                      <a:r>
                        <a:rPr lang="en-US">
                          <a:effectLst/>
                        </a:rPr>
                        <a:t>progress</a:t>
                      </a:r>
                    </a:p>
                  </a:txBody>
                  <a:tcPr anchor="ctr"/>
                </a:tc>
                <a:tc>
                  <a:txBody>
                    <a:bodyPr/>
                    <a:lstStyle/>
                    <a:p>
                      <a:pPr algn="l" fontAlgn="base"/>
                      <a:r>
                        <a:rPr lang="zh-CN" altLang="en-US">
                          <a:effectLst/>
                        </a:rPr>
                        <a:t>当获取到媒体数据时产生该事件</a:t>
                      </a:r>
                    </a:p>
                  </a:txBody>
                  <a:tcPr anchor="ctr"/>
                </a:tc>
              </a:tr>
              <a:tr h="370840">
                <a:tc>
                  <a:txBody>
                    <a:bodyPr/>
                    <a:lstStyle/>
                    <a:p>
                      <a:pPr algn="l" fontAlgn="base"/>
                      <a:r>
                        <a:rPr lang="en-US">
                          <a:effectLst/>
                        </a:rPr>
                        <a:t>ratechange</a:t>
                      </a:r>
                    </a:p>
                  </a:txBody>
                  <a:tcPr anchor="ctr"/>
                </a:tc>
                <a:tc>
                  <a:txBody>
                    <a:bodyPr/>
                    <a:lstStyle/>
                    <a:p>
                      <a:pPr algn="l" fontAlgn="base"/>
                      <a:r>
                        <a:rPr lang="zh-CN" altLang="en-US">
                          <a:effectLst/>
                        </a:rPr>
                        <a:t>当播放倍数改变时产生该事件</a:t>
                      </a:r>
                    </a:p>
                  </a:txBody>
                  <a:tcPr anchor="ctr"/>
                </a:tc>
              </a:tr>
              <a:tr h="370840">
                <a:tc>
                  <a:txBody>
                    <a:bodyPr/>
                    <a:lstStyle/>
                    <a:p>
                      <a:pPr algn="l" fontAlgn="base"/>
                      <a:r>
                        <a:rPr lang="en-US">
                          <a:effectLst/>
                        </a:rPr>
                        <a:t>seeked</a:t>
                      </a:r>
                    </a:p>
                  </a:txBody>
                  <a:tcPr anchor="ctr"/>
                </a:tc>
                <a:tc>
                  <a:txBody>
                    <a:bodyPr/>
                    <a:lstStyle/>
                    <a:p>
                      <a:pPr algn="l" fontAlgn="base"/>
                      <a:r>
                        <a:rPr lang="zh-CN" altLang="en-US">
                          <a:effectLst/>
                        </a:rPr>
                        <a:t>当用户完成跳转时产生该事件</a:t>
                      </a:r>
                    </a:p>
                  </a:txBody>
                  <a:tcPr anchor="ctr"/>
                </a:tc>
              </a:tr>
              <a:tr h="370840">
                <a:tc>
                  <a:txBody>
                    <a:bodyPr/>
                    <a:lstStyle/>
                    <a:p>
                      <a:pPr algn="l" fontAlgn="base"/>
                      <a:r>
                        <a:rPr lang="en-US">
                          <a:effectLst/>
                        </a:rPr>
                        <a:t>seeking</a:t>
                      </a:r>
                    </a:p>
                  </a:txBody>
                  <a:tcPr anchor="ctr"/>
                </a:tc>
                <a:tc>
                  <a:txBody>
                    <a:bodyPr/>
                    <a:lstStyle/>
                    <a:p>
                      <a:pPr algn="l" fontAlgn="base"/>
                      <a:r>
                        <a:rPr lang="zh-CN" altLang="en-US">
                          <a:effectLst/>
                        </a:rPr>
                        <a:t>当用户正执行跳转时操作的时候产生该事件</a:t>
                      </a:r>
                    </a:p>
                  </a:txBody>
                  <a:tcPr anchor="ctr"/>
                </a:tc>
              </a:tr>
              <a:tr h="370840">
                <a:tc>
                  <a:txBody>
                    <a:bodyPr/>
                    <a:lstStyle/>
                    <a:p>
                      <a:pPr algn="l" fontAlgn="base"/>
                      <a:r>
                        <a:rPr lang="en-US">
                          <a:effectLst/>
                        </a:rPr>
                        <a:t>stalled</a:t>
                      </a:r>
                    </a:p>
                  </a:txBody>
                  <a:tcPr anchor="ctr"/>
                </a:tc>
                <a:tc>
                  <a:txBody>
                    <a:bodyPr/>
                    <a:lstStyle/>
                    <a:p>
                      <a:pPr algn="l" fontAlgn="base"/>
                      <a:r>
                        <a:rPr lang="zh-CN" altLang="en-US">
                          <a:effectLst/>
                        </a:rPr>
                        <a:t>当试图获取媒体数据，但数据还不可用时产生该事件</a:t>
                      </a:r>
                    </a:p>
                  </a:txBody>
                  <a:tcPr anchor="ctr"/>
                </a:tc>
              </a:tr>
              <a:tr h="370840">
                <a:tc>
                  <a:txBody>
                    <a:bodyPr/>
                    <a:lstStyle/>
                    <a:p>
                      <a:pPr algn="l" fontAlgn="base"/>
                      <a:r>
                        <a:rPr lang="en-US">
                          <a:effectLst/>
                        </a:rPr>
                        <a:t>suspend</a:t>
                      </a:r>
                    </a:p>
                  </a:txBody>
                  <a:tcPr anchor="ctr"/>
                </a:tc>
                <a:tc>
                  <a:txBody>
                    <a:bodyPr/>
                    <a:lstStyle/>
                    <a:p>
                      <a:pPr algn="l" fontAlgn="base"/>
                      <a:r>
                        <a:rPr lang="zh-CN" altLang="en-US">
                          <a:effectLst/>
                        </a:rPr>
                        <a:t>当获取不到数据时产生该事件</a:t>
                      </a:r>
                    </a:p>
                  </a:txBody>
                  <a:tcPr anchor="ctr"/>
                </a:tc>
              </a:tr>
              <a:tr h="370840">
                <a:tc>
                  <a:txBody>
                    <a:bodyPr/>
                    <a:lstStyle/>
                    <a:p>
                      <a:pPr algn="l" fontAlgn="base"/>
                      <a:r>
                        <a:rPr lang="en-US">
                          <a:effectLst/>
                        </a:rPr>
                        <a:t>timeupdate</a:t>
                      </a:r>
                    </a:p>
                  </a:txBody>
                  <a:tcPr anchor="ctr"/>
                </a:tc>
                <a:tc>
                  <a:txBody>
                    <a:bodyPr/>
                    <a:lstStyle/>
                    <a:p>
                      <a:pPr algn="l" fontAlgn="base"/>
                      <a:r>
                        <a:rPr lang="zh-CN" altLang="en-US">
                          <a:effectLst/>
                        </a:rPr>
                        <a:t>当前播放位置发生改变时产生该事件</a:t>
                      </a:r>
                    </a:p>
                  </a:txBody>
                  <a:tcPr anchor="ctr"/>
                </a:tc>
              </a:tr>
              <a:tr h="370840">
                <a:tc>
                  <a:txBody>
                    <a:bodyPr/>
                    <a:lstStyle/>
                    <a:p>
                      <a:pPr algn="l" fontAlgn="base"/>
                      <a:r>
                        <a:rPr lang="en-US">
                          <a:effectLst/>
                        </a:rPr>
                        <a:t>volumechange</a:t>
                      </a:r>
                    </a:p>
                  </a:txBody>
                  <a:tcPr anchor="ctr"/>
                </a:tc>
                <a:tc>
                  <a:txBody>
                    <a:bodyPr/>
                    <a:lstStyle/>
                    <a:p>
                      <a:pPr algn="l" fontAlgn="base"/>
                      <a:r>
                        <a:rPr lang="zh-CN" altLang="en-US">
                          <a:effectLst/>
                        </a:rPr>
                        <a:t>当前音量发生改变时产生该事件</a:t>
                      </a:r>
                    </a:p>
                  </a:txBody>
                  <a:tcPr anchor="ctr"/>
                </a:tc>
              </a:tr>
              <a:tr h="370840">
                <a:tc>
                  <a:txBody>
                    <a:bodyPr/>
                    <a:lstStyle/>
                    <a:p>
                      <a:pPr algn="l" fontAlgn="base"/>
                      <a:r>
                        <a:rPr lang="en-US">
                          <a:effectLst/>
                        </a:rPr>
                        <a:t>waiting</a:t>
                      </a:r>
                    </a:p>
                  </a:txBody>
                  <a:tcPr anchor="ctr"/>
                </a:tc>
                <a:tc>
                  <a:txBody>
                    <a:bodyPr/>
                    <a:lstStyle/>
                    <a:p>
                      <a:pPr algn="l" fontAlgn="base"/>
                      <a:r>
                        <a:rPr lang="zh-CN" altLang="en-US" dirty="0">
                          <a:effectLst/>
                        </a:rPr>
                        <a:t>当视频因缓冲下一帧而停止时产生该事件</a:t>
                      </a:r>
                    </a:p>
                  </a:txBody>
                  <a:tcPr anchor="ctr"/>
                </a:tc>
              </a:tr>
            </a:tbl>
          </a:graphicData>
        </a:graphic>
      </p:graphicFrame>
    </p:spTree>
    <p:extLst>
      <p:ext uri="{BB962C8B-B14F-4D97-AF65-F5344CB8AC3E}">
        <p14:creationId xmlns:p14="http://schemas.microsoft.com/office/powerpoint/2010/main" val="2599335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HTML5</a:t>
            </a:r>
            <a:r>
              <a:rPr lang="zh-CN" altLang="en-US" dirty="0" smtClean="0"/>
              <a:t>支持的音频格式</a:t>
            </a:r>
            <a:endParaRPr lang="zh-CN" altLang="en-US" dirty="0"/>
          </a:p>
        </p:txBody>
      </p:sp>
      <p:sp>
        <p:nvSpPr>
          <p:cNvPr id="3" name="内容占位符 2"/>
          <p:cNvSpPr>
            <a:spLocks noGrp="1"/>
          </p:cNvSpPr>
          <p:nvPr>
            <p:ph idx="1"/>
          </p:nvPr>
        </p:nvSpPr>
        <p:spPr/>
        <p:txBody>
          <a:bodyPr/>
          <a:lstStyle/>
          <a:p>
            <a:pPr marL="109728" indent="0">
              <a:buNone/>
            </a:pPr>
            <a:r>
              <a:rPr lang="en-US" altLang="zh-CN" sz="2400" dirty="0" smtClean="0"/>
              <a:t>HTML5</a:t>
            </a:r>
            <a:r>
              <a:rPr lang="zh-CN" altLang="en-US" sz="2400" dirty="0" smtClean="0"/>
              <a:t>在不使用插件的情况下也可以原生的支持音频格式文件的播放，当然支持格式是有限的</a:t>
            </a:r>
            <a:endParaRPr lang="en-US" altLang="zh-CN" sz="2400" dirty="0" smtClean="0"/>
          </a:p>
          <a:p>
            <a:pPr marL="109728" indent="0">
              <a:buNone/>
            </a:pPr>
            <a:endParaRPr lang="en-US" altLang="zh-CN" sz="2400" dirty="0"/>
          </a:p>
          <a:p>
            <a:pPr marL="109728" indent="0">
              <a:buNone/>
            </a:pPr>
            <a:r>
              <a:rPr lang="en-US" altLang="zh-CN" sz="2400" dirty="0">
                <a:solidFill>
                  <a:srgbClr val="FF0000"/>
                </a:solidFill>
              </a:rPr>
              <a:t>HTML5</a:t>
            </a:r>
            <a:r>
              <a:rPr lang="zh-CN" altLang="en-US" sz="2400" dirty="0">
                <a:solidFill>
                  <a:srgbClr val="FF0000"/>
                </a:solidFill>
              </a:rPr>
              <a:t>支持</a:t>
            </a:r>
            <a:r>
              <a:rPr lang="zh-CN" altLang="en-US" sz="2400" dirty="0" smtClean="0">
                <a:solidFill>
                  <a:srgbClr val="FF0000"/>
                </a:solidFill>
              </a:rPr>
              <a:t>的音频</a:t>
            </a:r>
            <a:r>
              <a:rPr lang="zh-CN" altLang="en-US" sz="2400" dirty="0">
                <a:solidFill>
                  <a:srgbClr val="FF0000"/>
                </a:solidFill>
              </a:rPr>
              <a:t>格式</a:t>
            </a:r>
            <a:r>
              <a:rPr lang="zh-CN" altLang="en-US" sz="2400" dirty="0" smtClean="0">
                <a:solidFill>
                  <a:srgbClr val="FF0000"/>
                </a:solidFill>
              </a:rPr>
              <a:t>：</a:t>
            </a:r>
            <a:endParaRPr lang="en-US" altLang="zh-CN" sz="2400" dirty="0" smtClean="0">
              <a:solidFill>
                <a:srgbClr val="FF0000"/>
              </a:solidFill>
            </a:endParaRPr>
          </a:p>
          <a:p>
            <a:pPr marL="109728" indent="0">
              <a:buNone/>
            </a:pPr>
            <a:endParaRPr lang="en-US" altLang="zh-CN" sz="2400" dirty="0">
              <a:solidFill>
                <a:srgbClr val="FF0000"/>
              </a:solidFill>
            </a:endParaRPr>
          </a:p>
          <a:p>
            <a:pPr marL="109728" indent="0">
              <a:buNone/>
            </a:pPr>
            <a:r>
              <a:rPr lang="en-US" altLang="zh-CN" sz="2400" dirty="0" err="1" smtClean="0"/>
              <a:t>Ogg</a:t>
            </a:r>
            <a:r>
              <a:rPr lang="en-US" altLang="zh-CN" sz="2400" dirty="0"/>
              <a:t>	</a:t>
            </a:r>
            <a:r>
              <a:rPr lang="en-US" altLang="zh-CN" sz="2400" dirty="0" smtClean="0"/>
              <a:t>	</a:t>
            </a:r>
            <a:r>
              <a:rPr lang="en-US" altLang="zh-CN" sz="2400" dirty="0" smtClean="0"/>
              <a:t>   </a:t>
            </a:r>
            <a:r>
              <a:rPr lang="zh-CN" altLang="en-US" sz="2400" dirty="0" smtClean="0"/>
              <a:t>免费</a:t>
            </a:r>
            <a:r>
              <a:rPr lang="en-US" altLang="zh-CN" sz="2400" dirty="0" smtClean="0"/>
              <a:t>	</a:t>
            </a:r>
            <a:r>
              <a:rPr lang="zh-CN" altLang="en-US" sz="2400" dirty="0" smtClean="0"/>
              <a:t>支持的浏览器</a:t>
            </a:r>
            <a:r>
              <a:rPr lang="en-US" altLang="zh-CN" sz="2400" dirty="0" smtClean="0"/>
              <a:t>:C</a:t>
            </a:r>
            <a:r>
              <a:rPr lang="zh-CN" altLang="en-US" sz="2400" dirty="0" smtClean="0"/>
              <a:t>、</a:t>
            </a:r>
            <a:r>
              <a:rPr lang="en-US" altLang="zh-CN" sz="2400" dirty="0" smtClean="0"/>
              <a:t>F</a:t>
            </a:r>
            <a:r>
              <a:rPr lang="zh-CN" altLang="en-US" sz="2400" dirty="0" smtClean="0"/>
              <a:t>、</a:t>
            </a:r>
            <a:r>
              <a:rPr lang="en-US" altLang="zh-CN" sz="2400" dirty="0" smtClean="0"/>
              <a:t>O</a:t>
            </a:r>
            <a:endParaRPr lang="en-US" altLang="zh-CN" sz="2400" dirty="0">
              <a:solidFill>
                <a:srgbClr val="FF0000"/>
              </a:solidFill>
            </a:endParaRPr>
          </a:p>
          <a:p>
            <a:pPr marL="109728" indent="0">
              <a:buNone/>
            </a:pPr>
            <a:r>
              <a:rPr lang="en-US" altLang="zh-CN" sz="2400" dirty="0" smtClean="0"/>
              <a:t>MP3		   </a:t>
            </a:r>
            <a:r>
              <a:rPr lang="zh-CN" altLang="en-US" sz="2400" dirty="0" smtClean="0"/>
              <a:t>收费</a:t>
            </a:r>
            <a:r>
              <a:rPr lang="en-US" altLang="zh-CN" sz="2400" dirty="0" smtClean="0"/>
              <a:t>	</a:t>
            </a:r>
            <a:r>
              <a:rPr lang="zh-CN" altLang="en-US" sz="2400" dirty="0"/>
              <a:t>支持的浏览器</a:t>
            </a:r>
            <a:r>
              <a:rPr lang="en-US" altLang="zh-CN" sz="2400" dirty="0"/>
              <a:t>: </a:t>
            </a:r>
            <a:r>
              <a:rPr lang="en-US" altLang="zh-CN" sz="2400" dirty="0" smtClean="0"/>
              <a:t>I</a:t>
            </a:r>
            <a:r>
              <a:rPr lang="zh-CN" altLang="en-US" sz="2400" dirty="0" smtClean="0"/>
              <a:t>、</a:t>
            </a:r>
            <a:r>
              <a:rPr lang="en-US" altLang="zh-CN" sz="2400" dirty="0" smtClean="0"/>
              <a:t>C</a:t>
            </a:r>
            <a:r>
              <a:rPr lang="zh-CN" altLang="en-US" sz="2400" dirty="0" smtClean="0"/>
              <a:t>、</a:t>
            </a:r>
            <a:r>
              <a:rPr lang="en-US" altLang="zh-CN" sz="2400" dirty="0" smtClean="0"/>
              <a:t>S</a:t>
            </a:r>
            <a:endParaRPr lang="en-US" altLang="zh-CN" sz="2400" dirty="0" smtClean="0"/>
          </a:p>
          <a:p>
            <a:pPr marL="109728" indent="0">
              <a:buNone/>
            </a:pPr>
            <a:r>
              <a:rPr lang="en-US" altLang="zh-CN" sz="2400" dirty="0" smtClean="0"/>
              <a:t>Wav		   </a:t>
            </a:r>
            <a:r>
              <a:rPr lang="zh-CN" altLang="en-US" sz="2400" dirty="0" smtClean="0"/>
              <a:t>收费</a:t>
            </a:r>
            <a:r>
              <a:rPr lang="en-US" altLang="zh-CN" sz="2400" dirty="0" smtClean="0"/>
              <a:t>	</a:t>
            </a:r>
            <a:r>
              <a:rPr lang="zh-CN" altLang="en-US" sz="2400" dirty="0"/>
              <a:t>支持的浏览器</a:t>
            </a:r>
            <a:r>
              <a:rPr lang="en-US" altLang="zh-CN" sz="2400" dirty="0"/>
              <a:t>: </a:t>
            </a:r>
            <a:r>
              <a:rPr lang="en-US" altLang="zh-CN" sz="2400" dirty="0" smtClean="0"/>
              <a:t>F</a:t>
            </a:r>
            <a:r>
              <a:rPr lang="zh-CN" altLang="en-US" sz="2400" dirty="0" smtClean="0"/>
              <a:t>、</a:t>
            </a:r>
            <a:r>
              <a:rPr lang="en-US" altLang="zh-CN" sz="2400" dirty="0" smtClean="0"/>
              <a:t>O</a:t>
            </a:r>
            <a:r>
              <a:rPr lang="zh-CN" altLang="en-US" sz="2400" dirty="0" smtClean="0"/>
              <a:t>、</a:t>
            </a:r>
            <a:r>
              <a:rPr lang="en-US" altLang="zh-CN" sz="2400" dirty="0" smtClean="0"/>
              <a:t>S</a:t>
            </a:r>
            <a:endParaRPr lang="zh-CN" altLang="en-US" sz="2400" dirty="0"/>
          </a:p>
        </p:txBody>
      </p:sp>
    </p:spTree>
    <p:extLst>
      <p:ext uri="{BB962C8B-B14F-4D97-AF65-F5344CB8AC3E}">
        <p14:creationId xmlns:p14="http://schemas.microsoft.com/office/powerpoint/2010/main" val="858899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&lt;audio&gt;</a:t>
            </a:r>
            <a:r>
              <a:rPr lang="zh-CN" altLang="en-US" dirty="0" smtClean="0"/>
              <a:t>的使用</a:t>
            </a:r>
            <a:endParaRPr lang="zh-CN" altLang="en-US" dirty="0"/>
          </a:p>
        </p:txBody>
      </p:sp>
      <p:sp>
        <p:nvSpPr>
          <p:cNvPr id="3" name="内容占位符 2"/>
          <p:cNvSpPr>
            <a:spLocks noGrp="1"/>
          </p:cNvSpPr>
          <p:nvPr>
            <p:ph idx="1"/>
          </p:nvPr>
        </p:nvSpPr>
        <p:spPr/>
        <p:txBody>
          <a:bodyPr/>
          <a:lstStyle/>
          <a:p>
            <a:pPr marL="109728" indent="0">
              <a:buNone/>
            </a:pPr>
            <a:endParaRPr lang="en-US" altLang="zh-CN" dirty="0" smtClean="0"/>
          </a:p>
          <a:p>
            <a:pPr marL="109728" indent="0">
              <a:buNone/>
            </a:pPr>
            <a:r>
              <a:rPr lang="en-US" altLang="zh-CN" sz="2000" dirty="0"/>
              <a:t>	</a:t>
            </a:r>
            <a:endParaRPr lang="zh-CN" altLang="en-US" sz="2000" dirty="0"/>
          </a:p>
        </p:txBody>
      </p:sp>
      <p:sp>
        <p:nvSpPr>
          <p:cNvPr id="4" name="矩形 3"/>
          <p:cNvSpPr/>
          <p:nvPr/>
        </p:nvSpPr>
        <p:spPr>
          <a:xfrm>
            <a:off x="1259632" y="2277289"/>
            <a:ext cx="6984776" cy="86409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smtClean="0"/>
              <a:t>&lt;audio  </a:t>
            </a:r>
            <a:r>
              <a:rPr lang="en-US" altLang="zh-CN" dirty="0" err="1" smtClean="0"/>
              <a:t>src</a:t>
            </a:r>
            <a:r>
              <a:rPr lang="en-US" altLang="zh-CN" dirty="0" smtClean="0"/>
              <a:t>="</a:t>
            </a:r>
            <a:r>
              <a:rPr lang="zh-CN" altLang="en-US" dirty="0" smtClean="0"/>
              <a:t>文件地址</a:t>
            </a:r>
            <a:r>
              <a:rPr lang="en-US" altLang="zh-CN" dirty="0" smtClean="0"/>
              <a:t>" </a:t>
            </a:r>
            <a:r>
              <a:rPr lang="en-US" altLang="zh-CN" dirty="0" smtClean="0"/>
              <a:t>controls="controls</a:t>
            </a:r>
            <a:r>
              <a:rPr lang="en-US" altLang="zh-CN" dirty="0" smtClean="0"/>
              <a:t>"&gt;&lt;/audio&gt;</a:t>
            </a:r>
            <a:endParaRPr lang="zh-CN" altLang="en-US" dirty="0"/>
          </a:p>
        </p:txBody>
      </p:sp>
      <p:sp>
        <p:nvSpPr>
          <p:cNvPr id="5" name="矩形 4"/>
          <p:cNvSpPr/>
          <p:nvPr/>
        </p:nvSpPr>
        <p:spPr>
          <a:xfrm>
            <a:off x="1259632" y="3429000"/>
            <a:ext cx="6984776" cy="93610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smtClean="0"/>
              <a:t>&lt;</a:t>
            </a:r>
            <a:r>
              <a:rPr lang="en-US" altLang="zh-CN" dirty="0"/>
              <a:t> </a:t>
            </a:r>
            <a:r>
              <a:rPr lang="en-US" altLang="zh-CN" dirty="0" smtClean="0"/>
              <a:t>audio </a:t>
            </a:r>
            <a:r>
              <a:rPr lang="en-US" altLang="zh-CN" dirty="0" err="1" smtClean="0"/>
              <a:t>src</a:t>
            </a:r>
            <a:r>
              <a:rPr lang="en-US" altLang="zh-CN" dirty="0" smtClean="0"/>
              <a:t>="</a:t>
            </a:r>
            <a:r>
              <a:rPr lang="zh-CN" altLang="en-US" dirty="0" smtClean="0"/>
              <a:t>文件地址</a:t>
            </a:r>
            <a:r>
              <a:rPr lang="en-US" altLang="zh-CN" dirty="0" smtClean="0"/>
              <a:t>" </a:t>
            </a:r>
            <a:r>
              <a:rPr lang="en-US" altLang="zh-CN" dirty="0" smtClean="0"/>
              <a:t>controls="controls</a:t>
            </a:r>
            <a:r>
              <a:rPr lang="en-US" altLang="zh-CN" dirty="0" smtClean="0"/>
              <a:t>"&gt;</a:t>
            </a:r>
          </a:p>
          <a:p>
            <a:pPr marL="109728" indent="0">
              <a:buNone/>
            </a:pPr>
            <a:r>
              <a:rPr lang="en-US" altLang="zh-CN" dirty="0" smtClean="0"/>
              <a:t>	</a:t>
            </a:r>
            <a:r>
              <a:rPr lang="zh-CN" altLang="en-US" dirty="0" smtClean="0"/>
              <a:t>您的浏览器暂不支持</a:t>
            </a:r>
            <a:r>
              <a:rPr lang="en-US" altLang="zh-CN" dirty="0"/>
              <a:t>audio</a:t>
            </a:r>
            <a:r>
              <a:rPr lang="zh-CN" altLang="en-US" dirty="0" smtClean="0"/>
              <a:t>标签。播放视频</a:t>
            </a:r>
            <a:endParaRPr lang="en-US" altLang="zh-CN" dirty="0"/>
          </a:p>
          <a:p>
            <a:pPr marL="109728" indent="0">
              <a:buNone/>
            </a:pPr>
            <a:r>
              <a:rPr lang="en-US" altLang="zh-CN" dirty="0" smtClean="0"/>
              <a:t>&lt;/</a:t>
            </a:r>
            <a:r>
              <a:rPr lang="en-US" altLang="zh-CN" dirty="0"/>
              <a:t> video </a:t>
            </a:r>
            <a:r>
              <a:rPr lang="en-US" altLang="zh-CN" dirty="0" smtClean="0"/>
              <a:t>&gt;</a:t>
            </a:r>
            <a:endParaRPr lang="zh-CN" altLang="en-US" dirty="0"/>
          </a:p>
        </p:txBody>
      </p:sp>
      <p:sp>
        <p:nvSpPr>
          <p:cNvPr id="7" name="矩形 6"/>
          <p:cNvSpPr/>
          <p:nvPr/>
        </p:nvSpPr>
        <p:spPr>
          <a:xfrm>
            <a:off x="1259632" y="4653136"/>
            <a:ext cx="6984776" cy="165618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a:t>&lt; </a:t>
            </a:r>
            <a:r>
              <a:rPr lang="en-US" altLang="zh-CN" dirty="0" smtClean="0"/>
              <a:t>audio </a:t>
            </a:r>
            <a:r>
              <a:rPr lang="en-US" altLang="zh-CN" dirty="0" smtClean="0"/>
              <a:t>controls="controls</a:t>
            </a:r>
            <a:r>
              <a:rPr lang="en-US" altLang="zh-CN" dirty="0" smtClean="0"/>
              <a:t>"  &gt;</a:t>
            </a:r>
            <a:endParaRPr lang="en-US" altLang="zh-CN" dirty="0"/>
          </a:p>
          <a:p>
            <a:pPr marL="109728" indent="0">
              <a:buNone/>
            </a:pPr>
            <a:r>
              <a:rPr lang="en-US" altLang="zh-CN" dirty="0"/>
              <a:t>	</a:t>
            </a:r>
            <a:r>
              <a:rPr lang="en-US" altLang="zh-CN" dirty="0" smtClean="0"/>
              <a:t>&lt;source </a:t>
            </a:r>
            <a:r>
              <a:rPr lang="en-US" altLang="zh-CN" dirty="0" err="1" smtClean="0"/>
              <a:t>src</a:t>
            </a:r>
            <a:r>
              <a:rPr lang="en-US" altLang="zh-CN" dirty="0" smtClean="0"/>
              <a:t>="happy.MP3"</a:t>
            </a:r>
            <a:r>
              <a:rPr lang="zh-CN" altLang="en-US" dirty="0" smtClean="0"/>
              <a:t> </a:t>
            </a:r>
            <a:r>
              <a:rPr lang="en-US" altLang="zh-CN" dirty="0" smtClean="0"/>
              <a:t>type="video/mpeg" &gt;</a:t>
            </a:r>
          </a:p>
          <a:p>
            <a:pPr marL="109728"/>
            <a:r>
              <a:rPr lang="en-US" altLang="zh-CN" dirty="0"/>
              <a:t>	&lt;source </a:t>
            </a:r>
            <a:r>
              <a:rPr lang="en-US" altLang="zh-CN" dirty="0" err="1"/>
              <a:t>src</a:t>
            </a:r>
            <a:r>
              <a:rPr lang="en-US" altLang="zh-CN" dirty="0" smtClean="0"/>
              <a:t>="happy.ogg"</a:t>
            </a:r>
            <a:r>
              <a:rPr lang="zh-CN" altLang="en-US" dirty="0" smtClean="0"/>
              <a:t> </a:t>
            </a:r>
            <a:r>
              <a:rPr lang="en-US" altLang="zh-CN" dirty="0"/>
              <a:t>type</a:t>
            </a:r>
            <a:r>
              <a:rPr lang="en-US" altLang="zh-CN" dirty="0" smtClean="0"/>
              <a:t>="video/</a:t>
            </a:r>
            <a:r>
              <a:rPr lang="en-US" altLang="zh-CN" dirty="0" err="1" smtClean="0"/>
              <a:t>ogg</a:t>
            </a:r>
            <a:r>
              <a:rPr lang="en-US" altLang="zh-CN" dirty="0" smtClean="0"/>
              <a:t>" &gt;</a:t>
            </a:r>
          </a:p>
          <a:p>
            <a:pPr marL="109728"/>
            <a:r>
              <a:rPr lang="en-US" altLang="zh-CN" dirty="0"/>
              <a:t>	</a:t>
            </a:r>
            <a:r>
              <a:rPr lang="zh-CN" altLang="en-US" dirty="0"/>
              <a:t>您的浏览器暂不支持</a:t>
            </a:r>
            <a:r>
              <a:rPr lang="en-US" altLang="zh-CN" dirty="0"/>
              <a:t>audio</a:t>
            </a:r>
            <a:r>
              <a:rPr lang="zh-CN" altLang="en-US" dirty="0"/>
              <a:t>标签。播放</a:t>
            </a:r>
            <a:r>
              <a:rPr lang="zh-CN" altLang="en-US" dirty="0" smtClean="0"/>
              <a:t>视频</a:t>
            </a:r>
            <a:endParaRPr lang="en-US" altLang="zh-CN" dirty="0"/>
          </a:p>
          <a:p>
            <a:pPr marL="109728" indent="0">
              <a:buNone/>
            </a:pPr>
            <a:r>
              <a:rPr lang="en-US" altLang="zh-CN" dirty="0"/>
              <a:t>&lt;/ </a:t>
            </a:r>
            <a:r>
              <a:rPr lang="en-US" altLang="zh-CN" dirty="0" smtClean="0"/>
              <a:t>audio&gt;</a:t>
            </a:r>
            <a:endParaRPr lang="zh-CN" altLang="en-US" dirty="0"/>
          </a:p>
        </p:txBody>
      </p:sp>
    </p:spTree>
    <p:extLst>
      <p:ext uri="{BB962C8B-B14F-4D97-AF65-F5344CB8AC3E}">
        <p14:creationId xmlns:p14="http://schemas.microsoft.com/office/powerpoint/2010/main" val="2636435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audio</a:t>
            </a:r>
            <a:r>
              <a:rPr lang="zh-CN" altLang="en-US" dirty="0" smtClean="0"/>
              <a:t>的</a:t>
            </a:r>
            <a:r>
              <a:rPr lang="zh-CN" altLang="en-US" dirty="0"/>
              <a:t>常见属性</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8058234"/>
              </p:ext>
            </p:extLst>
          </p:nvPr>
        </p:nvGraphicFramePr>
        <p:xfrm>
          <a:off x="457200" y="2362200"/>
          <a:ext cx="8229600" cy="3307080"/>
        </p:xfrm>
        <a:graphic>
          <a:graphicData uri="http://schemas.openxmlformats.org/drawingml/2006/table">
            <a:tbl>
              <a:tblPr firstRow="1" bandRow="1">
                <a:tableStyleId>{5C22544A-7EE6-4342-B048-85BDC9FD1C3A}</a:tableStyleId>
              </a:tblPr>
              <a:tblGrid>
                <a:gridCol w="1522512"/>
                <a:gridCol w="1512168"/>
                <a:gridCol w="5194920"/>
              </a:tblGrid>
              <a:tr h="370840">
                <a:tc>
                  <a:txBody>
                    <a:bodyPr/>
                    <a:lstStyle/>
                    <a:p>
                      <a:r>
                        <a:rPr lang="zh-CN" altLang="en-US" dirty="0">
                          <a:effectLst/>
                        </a:rPr>
                        <a:t>属性</a:t>
                      </a:r>
                    </a:p>
                  </a:txBody>
                  <a:tcPr anchor="ctr"/>
                </a:tc>
                <a:tc>
                  <a:txBody>
                    <a:bodyPr/>
                    <a:lstStyle/>
                    <a:p>
                      <a:r>
                        <a:rPr lang="zh-CN" altLang="en-US"/>
                        <a:t>值</a:t>
                      </a:r>
                    </a:p>
                  </a:txBody>
                  <a:tcPr anchor="ctr"/>
                </a:tc>
                <a:tc>
                  <a:txBody>
                    <a:bodyPr/>
                    <a:lstStyle/>
                    <a:p>
                      <a:r>
                        <a:rPr lang="zh-CN" altLang="en-US"/>
                        <a:t>描述</a:t>
                      </a:r>
                    </a:p>
                  </a:txBody>
                  <a:tcPr anchor="ctr"/>
                </a:tc>
              </a:tr>
              <a:tr h="370840">
                <a:tc>
                  <a:txBody>
                    <a:bodyPr/>
                    <a:lstStyle/>
                    <a:p>
                      <a:r>
                        <a:rPr kumimoji="0" lang="en-US" altLang="zh-CN" kern="1200" dirty="0" err="1" smtClean="0">
                          <a:solidFill>
                            <a:schemeClr val="dk1"/>
                          </a:solidFill>
                          <a:latin typeface="+mn-lt"/>
                          <a:ea typeface="+mn-ea"/>
                          <a:cs typeface="+mn-cs"/>
                        </a:rPr>
                        <a:t>autoplay</a:t>
                      </a:r>
                      <a:endParaRPr kumimoji="0" lang="en-US" kern="1200" dirty="0">
                        <a:solidFill>
                          <a:schemeClr val="dk1"/>
                        </a:solidFill>
                        <a:latin typeface="+mn-lt"/>
                        <a:ea typeface="+mn-ea"/>
                        <a:cs typeface="+mn-cs"/>
                      </a:endParaRPr>
                    </a:p>
                  </a:txBody>
                  <a:tcPr anchor="ctr"/>
                </a:tc>
                <a:tc>
                  <a:txBody>
                    <a:bodyPr/>
                    <a:lstStyle/>
                    <a:p>
                      <a:r>
                        <a:rPr lang="en-US" dirty="0" err="1"/>
                        <a:t>autoplay</a:t>
                      </a:r>
                      <a:endParaRPr lang="en-US" dirty="0"/>
                    </a:p>
                  </a:txBody>
                  <a:tcPr anchor="ctr"/>
                </a:tc>
                <a:tc>
                  <a:txBody>
                    <a:bodyPr/>
                    <a:lstStyle/>
                    <a:p>
                      <a:r>
                        <a:rPr lang="zh-CN" altLang="en-US" dirty="0"/>
                        <a:t>如果出现该属性，则音频在就绪后马上播放。</a:t>
                      </a:r>
                    </a:p>
                  </a:txBody>
                  <a:tcPr anchor="ctr"/>
                </a:tc>
              </a:tr>
              <a:tr h="370840">
                <a:tc>
                  <a:txBody>
                    <a:bodyPr/>
                    <a:lstStyle/>
                    <a:p>
                      <a:r>
                        <a:rPr kumimoji="0" lang="en-US" kern="1200" dirty="0">
                          <a:solidFill>
                            <a:schemeClr val="dk1"/>
                          </a:solidFill>
                          <a:latin typeface="+mn-lt"/>
                          <a:ea typeface="+mn-ea"/>
                          <a:cs typeface="+mn-cs"/>
                        </a:rPr>
                        <a:t>controls</a:t>
                      </a:r>
                    </a:p>
                  </a:txBody>
                  <a:tcPr anchor="ctr"/>
                </a:tc>
                <a:tc>
                  <a:txBody>
                    <a:bodyPr/>
                    <a:lstStyle/>
                    <a:p>
                      <a:r>
                        <a:rPr lang="en-US" dirty="0"/>
                        <a:t>controls</a:t>
                      </a:r>
                    </a:p>
                  </a:txBody>
                  <a:tcPr anchor="ctr"/>
                </a:tc>
                <a:tc>
                  <a:txBody>
                    <a:bodyPr/>
                    <a:lstStyle/>
                    <a:p>
                      <a:r>
                        <a:rPr lang="zh-CN" altLang="en-US"/>
                        <a:t>如果出现该属性，则向用户显示控件，比如播放按钮。</a:t>
                      </a:r>
                    </a:p>
                  </a:txBody>
                  <a:tcPr anchor="ctr"/>
                </a:tc>
              </a:tr>
              <a:tr h="370840">
                <a:tc>
                  <a:txBody>
                    <a:bodyPr/>
                    <a:lstStyle/>
                    <a:p>
                      <a:r>
                        <a:rPr kumimoji="0" lang="en-US" kern="1200" dirty="0">
                          <a:solidFill>
                            <a:schemeClr val="dk1"/>
                          </a:solidFill>
                          <a:latin typeface="+mn-lt"/>
                          <a:ea typeface="+mn-ea"/>
                          <a:cs typeface="+mn-cs"/>
                        </a:rPr>
                        <a:t>loop</a:t>
                      </a:r>
                    </a:p>
                  </a:txBody>
                  <a:tcPr anchor="ctr"/>
                </a:tc>
                <a:tc>
                  <a:txBody>
                    <a:bodyPr/>
                    <a:lstStyle/>
                    <a:p>
                      <a:r>
                        <a:rPr lang="en-US"/>
                        <a:t>loop</a:t>
                      </a:r>
                    </a:p>
                  </a:txBody>
                  <a:tcPr anchor="ctr"/>
                </a:tc>
                <a:tc>
                  <a:txBody>
                    <a:bodyPr/>
                    <a:lstStyle/>
                    <a:p>
                      <a:r>
                        <a:rPr lang="zh-CN" altLang="en-US"/>
                        <a:t>如果出现该属性，则每当音频结束时重新开始播放。</a:t>
                      </a:r>
                    </a:p>
                  </a:txBody>
                  <a:tcPr anchor="ctr"/>
                </a:tc>
              </a:tr>
              <a:tr h="370840">
                <a:tc>
                  <a:txBody>
                    <a:bodyPr/>
                    <a:lstStyle/>
                    <a:p>
                      <a:r>
                        <a:rPr kumimoji="0" lang="en-US" kern="1200" dirty="0">
                          <a:solidFill>
                            <a:schemeClr val="dk1"/>
                          </a:solidFill>
                          <a:latin typeface="+mn-lt"/>
                          <a:ea typeface="+mn-ea"/>
                          <a:cs typeface="+mn-cs"/>
                        </a:rPr>
                        <a:t>preload</a:t>
                      </a:r>
                    </a:p>
                  </a:txBody>
                  <a:tcPr anchor="ctr"/>
                </a:tc>
                <a:tc>
                  <a:txBody>
                    <a:bodyPr/>
                    <a:lstStyle/>
                    <a:p>
                      <a:r>
                        <a:rPr lang="en-US"/>
                        <a:t>preload</a:t>
                      </a:r>
                    </a:p>
                  </a:txBody>
                  <a:tcPr anchor="ctr"/>
                </a:tc>
                <a:tc>
                  <a:txBody>
                    <a:bodyPr/>
                    <a:lstStyle/>
                    <a:p>
                      <a:r>
                        <a:rPr lang="zh-CN" altLang="en-US" dirty="0"/>
                        <a:t>如果出现该属性，则音频在页面加载时进行加载，并预备播放。</a:t>
                      </a:r>
                    </a:p>
                    <a:p>
                      <a:r>
                        <a:rPr lang="zh-CN" altLang="en-US" dirty="0"/>
                        <a:t>如果使用 </a:t>
                      </a:r>
                      <a:r>
                        <a:rPr lang="en-US" altLang="zh-CN" dirty="0" smtClean="0"/>
                        <a:t>"</a:t>
                      </a:r>
                      <a:r>
                        <a:rPr lang="en-US" altLang="zh-CN" dirty="0" err="1" smtClean="0"/>
                        <a:t>autoplay</a:t>
                      </a:r>
                      <a:r>
                        <a:rPr lang="en-US" altLang="zh-CN" dirty="0" smtClean="0"/>
                        <a:t>"</a:t>
                      </a:r>
                      <a:r>
                        <a:rPr lang="zh-CN" altLang="en-US" dirty="0" smtClean="0"/>
                        <a:t>，</a:t>
                      </a:r>
                      <a:r>
                        <a:rPr lang="zh-CN" altLang="en-US" dirty="0"/>
                        <a:t>则忽略该属性。</a:t>
                      </a:r>
                    </a:p>
                  </a:txBody>
                  <a:tcPr anchor="ctr"/>
                </a:tc>
              </a:tr>
              <a:tr h="370840">
                <a:tc>
                  <a:txBody>
                    <a:bodyPr/>
                    <a:lstStyle/>
                    <a:p>
                      <a:r>
                        <a:rPr kumimoji="0" lang="en-US" kern="1200" dirty="0" err="1">
                          <a:solidFill>
                            <a:schemeClr val="dk1"/>
                          </a:solidFill>
                          <a:latin typeface="+mn-lt"/>
                          <a:ea typeface="+mn-ea"/>
                          <a:cs typeface="+mn-cs"/>
                        </a:rPr>
                        <a:t>src</a:t>
                      </a:r>
                      <a:endParaRPr kumimoji="0" lang="en-US" kern="1200" dirty="0">
                        <a:solidFill>
                          <a:schemeClr val="dk1"/>
                        </a:solidFill>
                        <a:latin typeface="+mn-lt"/>
                        <a:ea typeface="+mn-ea"/>
                        <a:cs typeface="+mn-cs"/>
                      </a:endParaRPr>
                    </a:p>
                  </a:txBody>
                  <a:tcPr anchor="ctr"/>
                </a:tc>
                <a:tc>
                  <a:txBody>
                    <a:bodyPr/>
                    <a:lstStyle/>
                    <a:p>
                      <a:r>
                        <a:rPr lang="en-US" i="1"/>
                        <a:t>url</a:t>
                      </a:r>
                      <a:endParaRPr lang="en-US"/>
                    </a:p>
                  </a:txBody>
                  <a:tcPr anchor="ctr"/>
                </a:tc>
                <a:tc>
                  <a:txBody>
                    <a:bodyPr/>
                    <a:lstStyle/>
                    <a:p>
                      <a:r>
                        <a:rPr lang="zh-CN" altLang="en-US" dirty="0"/>
                        <a:t>要播放的音频的 </a:t>
                      </a:r>
                      <a:r>
                        <a:rPr lang="en-US" altLang="zh-CN" dirty="0"/>
                        <a:t>URL</a:t>
                      </a:r>
                      <a:r>
                        <a:rPr lang="zh-CN" altLang="en-US" dirty="0"/>
                        <a:t>。</a:t>
                      </a:r>
                    </a:p>
                  </a:txBody>
                  <a:tcPr anchor="ctr"/>
                </a:tc>
              </a:tr>
            </a:tbl>
          </a:graphicData>
        </a:graphic>
      </p:graphicFrame>
    </p:spTree>
    <p:extLst>
      <p:ext uri="{BB962C8B-B14F-4D97-AF65-F5344CB8AC3E}">
        <p14:creationId xmlns:p14="http://schemas.microsoft.com/office/powerpoint/2010/main" val="1809935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a:t>音</a:t>
            </a:r>
            <a:r>
              <a:rPr lang="zh-CN" altLang="en-US" dirty="0" smtClean="0"/>
              <a:t>视频的发展史</a:t>
            </a:r>
            <a:endParaRPr lang="zh-CN" altLang="en-US" dirty="0"/>
          </a:p>
        </p:txBody>
      </p:sp>
      <p:sp>
        <p:nvSpPr>
          <p:cNvPr id="5" name="内容占位符 4"/>
          <p:cNvSpPr>
            <a:spLocks noGrp="1"/>
          </p:cNvSpPr>
          <p:nvPr>
            <p:ph idx="1"/>
          </p:nvPr>
        </p:nvSpPr>
        <p:spPr/>
        <p:txBody>
          <a:bodyPr>
            <a:normAutofit fontScale="92500" lnSpcReduction="20000"/>
          </a:bodyPr>
          <a:lstStyle/>
          <a:p>
            <a:pPr marL="109728" indent="0">
              <a:buNone/>
            </a:pPr>
            <a:r>
              <a:rPr lang="zh-CN" altLang="en-US" b="1" dirty="0" smtClean="0"/>
              <a:t>早期：</a:t>
            </a:r>
            <a:r>
              <a:rPr lang="en-US" altLang="zh-CN" sz="2000" b="1" dirty="0" smtClean="0">
                <a:solidFill>
                  <a:schemeClr val="bg1">
                    <a:lumMod val="65000"/>
                  </a:schemeClr>
                </a:solidFill>
              </a:rPr>
              <a:t>&lt;embed&gt;+&lt;object&gt;+</a:t>
            </a:r>
            <a:r>
              <a:rPr lang="zh-CN" altLang="en-US" sz="2000" b="1" dirty="0" smtClean="0">
                <a:solidFill>
                  <a:schemeClr val="bg1">
                    <a:lumMod val="65000"/>
                  </a:schemeClr>
                </a:solidFill>
              </a:rPr>
              <a:t>文件</a:t>
            </a:r>
            <a:endParaRPr lang="en-US" altLang="zh-CN" sz="2000" b="1" dirty="0" smtClean="0">
              <a:solidFill>
                <a:schemeClr val="bg1">
                  <a:lumMod val="65000"/>
                </a:schemeClr>
              </a:solidFill>
            </a:endParaRPr>
          </a:p>
          <a:p>
            <a:pPr marL="109728" indent="0">
              <a:buNone/>
            </a:pPr>
            <a:endParaRPr lang="en-US" altLang="zh-CN" dirty="0"/>
          </a:p>
          <a:p>
            <a:pPr marL="109728" indent="0">
              <a:buNone/>
            </a:pPr>
            <a:r>
              <a:rPr lang="zh-CN" altLang="en-US" sz="2000" dirty="0" smtClean="0"/>
              <a:t>问题：不是所有浏览器都支持，而且</a:t>
            </a:r>
            <a:r>
              <a:rPr lang="en-US" altLang="zh-CN" sz="2000" dirty="0" smtClean="0"/>
              <a:t>embed</a:t>
            </a:r>
            <a:r>
              <a:rPr lang="zh-CN" altLang="en-US" sz="2000" dirty="0" smtClean="0"/>
              <a:t>不是标准。</a:t>
            </a:r>
            <a:endParaRPr lang="en-US" altLang="zh-CN" sz="2000" dirty="0" smtClean="0"/>
          </a:p>
          <a:p>
            <a:pPr marL="109728" indent="0">
              <a:buNone/>
            </a:pPr>
            <a:endParaRPr lang="en-US" altLang="zh-CN" sz="2000" dirty="0" smtClean="0"/>
          </a:p>
          <a:p>
            <a:pPr marL="109728" indent="0">
              <a:buNone/>
            </a:pPr>
            <a:r>
              <a:rPr lang="zh-CN" altLang="en-US" b="1" dirty="0" smtClean="0"/>
              <a:t>现状：</a:t>
            </a:r>
            <a:r>
              <a:rPr lang="en-US" altLang="zh-CN" sz="2000" b="1" dirty="0" err="1" smtClean="0">
                <a:solidFill>
                  <a:schemeClr val="bg1">
                    <a:lumMod val="65000"/>
                  </a:schemeClr>
                </a:solidFill>
              </a:rPr>
              <a:t>Realplay</a:t>
            </a:r>
            <a:r>
              <a:rPr lang="zh-CN" altLang="en-US" sz="2000" b="1" dirty="0" smtClean="0">
                <a:solidFill>
                  <a:schemeClr val="bg1">
                    <a:lumMod val="65000"/>
                  </a:schemeClr>
                </a:solidFill>
              </a:rPr>
              <a:t>、</a:t>
            </a:r>
            <a:r>
              <a:rPr lang="en-US" altLang="zh-CN" sz="2000" b="1" dirty="0" smtClean="0">
                <a:solidFill>
                  <a:schemeClr val="bg1">
                    <a:lumMod val="65000"/>
                  </a:schemeClr>
                </a:solidFill>
              </a:rPr>
              <a:t>window media</a:t>
            </a:r>
            <a:r>
              <a:rPr lang="zh-CN" altLang="en-US" sz="2000" b="1" dirty="0" smtClean="0">
                <a:solidFill>
                  <a:schemeClr val="bg1">
                    <a:lumMod val="65000"/>
                  </a:schemeClr>
                </a:solidFill>
              </a:rPr>
              <a:t>、</a:t>
            </a:r>
            <a:r>
              <a:rPr lang="en-US" altLang="zh-CN" sz="2000" b="1" dirty="0" smtClean="0">
                <a:solidFill>
                  <a:schemeClr val="bg1">
                    <a:lumMod val="65000"/>
                  </a:schemeClr>
                </a:solidFill>
              </a:rPr>
              <a:t>Quick Time </a:t>
            </a:r>
            <a:r>
              <a:rPr lang="zh-CN" altLang="en-US" sz="2000" b="1" dirty="0" smtClean="0">
                <a:solidFill>
                  <a:schemeClr val="bg1">
                    <a:lumMod val="65000"/>
                  </a:schemeClr>
                </a:solidFill>
              </a:rPr>
              <a:t>、</a:t>
            </a:r>
            <a:r>
              <a:rPr lang="en-US" altLang="zh-CN" sz="2000" b="1" dirty="0" smtClean="0"/>
              <a:t>Flash</a:t>
            </a:r>
          </a:p>
          <a:p>
            <a:pPr marL="109728" indent="0">
              <a:buNone/>
            </a:pPr>
            <a:endParaRPr lang="en-US" altLang="zh-CN" dirty="0" smtClean="0"/>
          </a:p>
          <a:p>
            <a:pPr marL="109728" indent="0">
              <a:buNone/>
            </a:pPr>
            <a:r>
              <a:rPr lang="zh-CN" altLang="en-US" sz="2000" dirty="0" smtClean="0"/>
              <a:t>问题：每个厂商每个标准，网站编码和格式也都不相同，</a:t>
            </a:r>
            <a:r>
              <a:rPr lang="en-US" altLang="zh-CN" sz="2000" dirty="0" smtClean="0"/>
              <a:t>flash</a:t>
            </a:r>
            <a:r>
              <a:rPr lang="zh-CN" altLang="en-US" sz="2000" dirty="0" smtClean="0"/>
              <a:t>的出现解决了面的问题，但是</a:t>
            </a:r>
            <a:r>
              <a:rPr lang="en-US" altLang="zh-CN" sz="2000" dirty="0" smtClean="0"/>
              <a:t>apple</a:t>
            </a:r>
            <a:r>
              <a:rPr lang="zh-CN" altLang="en-US" sz="2000" dirty="0" smtClean="0"/>
              <a:t>在</a:t>
            </a:r>
            <a:r>
              <a:rPr lang="en-US" altLang="zh-CN" sz="2000" dirty="0" smtClean="0"/>
              <a:t>07</a:t>
            </a:r>
            <a:r>
              <a:rPr lang="zh-CN" altLang="en-US" sz="2000" dirty="0" smtClean="0"/>
              <a:t>年决定任何设备将不再支持</a:t>
            </a:r>
            <a:r>
              <a:rPr lang="en-US" altLang="zh-CN" sz="2000" dirty="0" smtClean="0"/>
              <a:t>flash</a:t>
            </a:r>
            <a:r>
              <a:rPr lang="zh-CN" altLang="en-US" sz="2000" dirty="0" smtClean="0"/>
              <a:t>。</a:t>
            </a:r>
            <a:endParaRPr lang="en-US" altLang="zh-CN" sz="2000" dirty="0" smtClean="0"/>
          </a:p>
          <a:p>
            <a:pPr marL="109728" indent="0">
              <a:buNone/>
            </a:pPr>
            <a:endParaRPr lang="en-US" altLang="zh-CN" sz="2000" dirty="0"/>
          </a:p>
          <a:p>
            <a:pPr marL="109728" indent="0">
              <a:buNone/>
            </a:pPr>
            <a:r>
              <a:rPr lang="en-US" altLang="zh-CN" sz="2000" dirty="0" smtClean="0">
                <a:solidFill>
                  <a:srgbClr val="FF0000"/>
                </a:solidFill>
              </a:rPr>
              <a:t>HTML5</a:t>
            </a:r>
            <a:r>
              <a:rPr lang="zh-CN" altLang="en-US" sz="2000" dirty="0" smtClean="0">
                <a:solidFill>
                  <a:srgbClr val="FF0000"/>
                </a:solidFill>
              </a:rPr>
              <a:t>认为浏览器应该原生支持音视频，因为他们现在也是</a:t>
            </a:r>
            <a:r>
              <a:rPr lang="en-US" altLang="zh-CN" sz="2000" dirty="0" smtClean="0">
                <a:solidFill>
                  <a:srgbClr val="FF0000"/>
                </a:solidFill>
              </a:rPr>
              <a:t>web</a:t>
            </a:r>
            <a:r>
              <a:rPr lang="zh-CN" altLang="en-US" sz="2000" dirty="0" smtClean="0">
                <a:solidFill>
                  <a:srgbClr val="FF0000"/>
                </a:solidFill>
              </a:rPr>
              <a:t>中的一等公民了！</a:t>
            </a:r>
            <a:endParaRPr lang="en-US" altLang="zh-CN" sz="2000" dirty="0" smtClean="0">
              <a:solidFill>
                <a:srgbClr val="FF0000"/>
              </a:solidFill>
            </a:endParaRPr>
          </a:p>
        </p:txBody>
      </p:sp>
    </p:spTree>
    <p:extLst>
      <p:ext uri="{BB962C8B-B14F-4D97-AF65-F5344CB8AC3E}">
        <p14:creationId xmlns:p14="http://schemas.microsoft.com/office/powerpoint/2010/main" val="3888485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视频格式的简单介绍</a:t>
            </a:r>
            <a:endParaRPr lang="zh-CN" altLang="en-US" dirty="0"/>
          </a:p>
        </p:txBody>
      </p:sp>
      <p:sp>
        <p:nvSpPr>
          <p:cNvPr id="3" name="内容占位符 2"/>
          <p:cNvSpPr>
            <a:spLocks noGrp="1"/>
          </p:cNvSpPr>
          <p:nvPr>
            <p:ph idx="1"/>
          </p:nvPr>
        </p:nvSpPr>
        <p:spPr/>
        <p:txBody>
          <a:bodyPr>
            <a:normAutofit fontScale="77500" lnSpcReduction="20000"/>
          </a:bodyPr>
          <a:lstStyle/>
          <a:p>
            <a:pPr marL="109728" indent="0">
              <a:buNone/>
            </a:pPr>
            <a:r>
              <a:rPr lang="en-US" altLang="zh-CN" dirty="0" smtClean="0"/>
              <a:t>1</a:t>
            </a:r>
            <a:r>
              <a:rPr lang="zh-CN" altLang="en-US" dirty="0" smtClean="0"/>
              <a:t>、</a:t>
            </a:r>
            <a:r>
              <a:rPr lang="zh-CN" altLang="en-US" b="1" dirty="0" smtClean="0"/>
              <a:t>常见的视频格式</a:t>
            </a:r>
            <a:endParaRPr lang="en-US" altLang="zh-CN" b="1" dirty="0" smtClean="0"/>
          </a:p>
          <a:p>
            <a:pPr marL="109728" indent="0">
              <a:buNone/>
            </a:pPr>
            <a:endParaRPr lang="en-US" altLang="zh-CN" dirty="0" smtClean="0"/>
          </a:p>
          <a:p>
            <a:pPr marL="109728" indent="0">
              <a:buNone/>
            </a:pPr>
            <a:r>
              <a:rPr lang="en-US" altLang="zh-CN" dirty="0"/>
              <a:t>	</a:t>
            </a:r>
            <a:r>
              <a:rPr lang="zh-CN" altLang="en-US" dirty="0" smtClean="0"/>
              <a:t>视频的组成部分：画面、音频、编码格式</a:t>
            </a:r>
            <a:endParaRPr lang="en-US" altLang="zh-CN" dirty="0" smtClean="0"/>
          </a:p>
          <a:p>
            <a:pPr marL="109728" indent="0">
              <a:buNone/>
            </a:pPr>
            <a:r>
              <a:rPr lang="en-US" altLang="zh-CN" dirty="0"/>
              <a:t>	</a:t>
            </a:r>
            <a:r>
              <a:rPr lang="zh-CN" altLang="en-US" dirty="0" smtClean="0"/>
              <a:t>视频编码：</a:t>
            </a:r>
            <a:r>
              <a:rPr lang="en-US" altLang="zh-CN" dirty="0" smtClean="0">
                <a:solidFill>
                  <a:srgbClr val="FF0000"/>
                </a:solidFill>
              </a:rPr>
              <a:t>H.264</a:t>
            </a:r>
            <a:r>
              <a:rPr lang="zh-CN" altLang="en-US" dirty="0" smtClean="0"/>
              <a:t>、</a:t>
            </a:r>
            <a:r>
              <a:rPr lang="en-US" altLang="zh-CN" dirty="0" err="1" smtClean="0"/>
              <a:t>Theora</a:t>
            </a:r>
            <a:r>
              <a:rPr lang="zh-CN" altLang="en-US" dirty="0" smtClean="0"/>
              <a:t>、</a:t>
            </a:r>
            <a:r>
              <a:rPr lang="en-US" altLang="zh-CN" dirty="0" smtClean="0"/>
              <a:t>VP8(</a:t>
            </a:r>
            <a:r>
              <a:rPr lang="en-US" altLang="zh-CN" dirty="0" err="1" smtClean="0"/>
              <a:t>google</a:t>
            </a:r>
            <a:r>
              <a:rPr lang="zh-CN" altLang="en-US" dirty="0" smtClean="0"/>
              <a:t>开源</a:t>
            </a:r>
            <a:r>
              <a:rPr lang="en-US" altLang="zh-CN" dirty="0" smtClean="0"/>
              <a:t>)</a:t>
            </a:r>
          </a:p>
          <a:p>
            <a:pPr marL="109728" indent="0">
              <a:buNone/>
            </a:pPr>
            <a:endParaRPr lang="en-US" altLang="zh-CN" dirty="0" smtClean="0"/>
          </a:p>
          <a:p>
            <a:pPr marL="109728" indent="0">
              <a:buNone/>
            </a:pPr>
            <a:r>
              <a:rPr lang="zh-CN" altLang="en-US" dirty="0" smtClean="0"/>
              <a:t>      </a:t>
            </a:r>
            <a:r>
              <a:rPr lang="zh-CN" altLang="en-US" b="1" dirty="0" smtClean="0"/>
              <a:t>常见的音频格式</a:t>
            </a:r>
            <a:endParaRPr lang="en-US" altLang="zh-CN" b="1" dirty="0" smtClean="0"/>
          </a:p>
          <a:p>
            <a:pPr marL="109728" indent="0">
              <a:buNone/>
            </a:pPr>
            <a:endParaRPr lang="en-US" altLang="zh-CN" b="1" dirty="0" smtClean="0"/>
          </a:p>
          <a:p>
            <a:pPr marL="109728" indent="0">
              <a:buNone/>
            </a:pPr>
            <a:r>
              <a:rPr lang="en-US" altLang="zh-CN" dirty="0"/>
              <a:t>	</a:t>
            </a:r>
            <a:r>
              <a:rPr lang="zh-CN" altLang="en-US" dirty="0" smtClean="0"/>
              <a:t>视频编码</a:t>
            </a:r>
            <a:r>
              <a:rPr lang="zh-CN" altLang="en-US" dirty="0"/>
              <a:t>：</a:t>
            </a:r>
            <a:r>
              <a:rPr lang="en-US" altLang="zh-CN" dirty="0" smtClean="0">
                <a:solidFill>
                  <a:srgbClr val="FF0000"/>
                </a:solidFill>
              </a:rPr>
              <a:t>ACC</a:t>
            </a:r>
            <a:r>
              <a:rPr lang="zh-CN" altLang="en-US" dirty="0" smtClean="0">
                <a:solidFill>
                  <a:srgbClr val="FF0000"/>
                </a:solidFill>
              </a:rPr>
              <a:t>、</a:t>
            </a:r>
            <a:r>
              <a:rPr lang="en-US" altLang="zh-CN" dirty="0" smtClean="0">
                <a:solidFill>
                  <a:srgbClr val="FF0000"/>
                </a:solidFill>
              </a:rPr>
              <a:t>MP3</a:t>
            </a:r>
            <a:r>
              <a:rPr lang="zh-CN" altLang="en-US" dirty="0" smtClean="0">
                <a:solidFill>
                  <a:srgbClr val="FF0000"/>
                </a:solidFill>
              </a:rPr>
              <a:t>、</a:t>
            </a:r>
            <a:r>
              <a:rPr lang="en-US" altLang="zh-CN" dirty="0" err="1" smtClean="0"/>
              <a:t>Vorbis</a:t>
            </a:r>
            <a:endParaRPr lang="en-US" altLang="zh-CN" dirty="0" smtClean="0"/>
          </a:p>
          <a:p>
            <a:pPr marL="109728" indent="0">
              <a:buNone/>
            </a:pPr>
            <a:r>
              <a:rPr lang="en-US" altLang="zh-CN" dirty="0"/>
              <a:t>	</a:t>
            </a:r>
          </a:p>
          <a:p>
            <a:pPr marL="109728" indent="0">
              <a:buNone/>
            </a:pPr>
            <a:r>
              <a:rPr lang="en-US" altLang="zh-CN" sz="2000" dirty="0" smtClean="0"/>
              <a:t>	</a:t>
            </a:r>
            <a:endParaRPr lang="en-US" altLang="zh-CN" sz="2000" dirty="0" smtClean="0">
              <a:solidFill>
                <a:schemeClr val="bg1">
                  <a:lumMod val="65000"/>
                </a:schemeClr>
              </a:solidFill>
            </a:endParaRPr>
          </a:p>
        </p:txBody>
      </p:sp>
    </p:spTree>
    <p:extLst>
      <p:ext uri="{BB962C8B-B14F-4D97-AF65-F5344CB8AC3E}">
        <p14:creationId xmlns:p14="http://schemas.microsoft.com/office/powerpoint/2010/main" val="1826665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HTML5</a:t>
            </a:r>
            <a:r>
              <a:rPr lang="zh-CN" altLang="en-US" dirty="0" smtClean="0"/>
              <a:t>支持的格式</a:t>
            </a:r>
            <a:endParaRPr lang="zh-CN" altLang="en-US" dirty="0"/>
          </a:p>
        </p:txBody>
      </p:sp>
      <p:sp>
        <p:nvSpPr>
          <p:cNvPr id="3" name="内容占位符 2"/>
          <p:cNvSpPr>
            <a:spLocks noGrp="1"/>
          </p:cNvSpPr>
          <p:nvPr>
            <p:ph idx="1"/>
          </p:nvPr>
        </p:nvSpPr>
        <p:spPr/>
        <p:txBody>
          <a:bodyPr>
            <a:normAutofit fontScale="92500" lnSpcReduction="10000"/>
          </a:bodyPr>
          <a:lstStyle/>
          <a:p>
            <a:pPr marL="109728" indent="0">
              <a:buNone/>
            </a:pPr>
            <a:r>
              <a:rPr lang="en-US" altLang="zh-CN" sz="2400" dirty="0" smtClean="0"/>
              <a:t>HTML5</a:t>
            </a:r>
            <a:r>
              <a:rPr lang="zh-CN" altLang="en-US" sz="2400" dirty="0"/>
              <a:t>能在完全脱离插件的情况下播放音视频</a:t>
            </a:r>
            <a:endParaRPr lang="en-US" altLang="zh-CN" sz="2400" dirty="0"/>
          </a:p>
          <a:p>
            <a:pPr marL="109728" indent="0">
              <a:buNone/>
            </a:pPr>
            <a:r>
              <a:rPr lang="zh-CN" altLang="en-US" sz="2400" dirty="0" smtClean="0"/>
              <a:t>但</a:t>
            </a:r>
            <a:r>
              <a:rPr lang="zh-CN" altLang="en-US" sz="2400" dirty="0"/>
              <a:t>是不是所有格式都支持。</a:t>
            </a:r>
            <a:endParaRPr lang="en-US" altLang="zh-CN" sz="2400" dirty="0"/>
          </a:p>
          <a:p>
            <a:pPr marL="109728" indent="0">
              <a:buNone/>
            </a:pPr>
            <a:r>
              <a:rPr lang="en-US" altLang="zh-CN" sz="2400" dirty="0"/>
              <a:t>	</a:t>
            </a:r>
          </a:p>
          <a:p>
            <a:pPr marL="109728" indent="0">
              <a:buNone/>
            </a:pPr>
            <a:r>
              <a:rPr lang="en-US" altLang="zh-CN" sz="2400" dirty="0" smtClean="0">
                <a:solidFill>
                  <a:srgbClr val="FF0000"/>
                </a:solidFill>
              </a:rPr>
              <a:t>HTML5</a:t>
            </a:r>
            <a:r>
              <a:rPr lang="zh-CN" altLang="en-US" sz="2400" dirty="0">
                <a:solidFill>
                  <a:srgbClr val="FF0000"/>
                </a:solidFill>
              </a:rPr>
              <a:t>支持的视频格式：</a:t>
            </a:r>
            <a:endParaRPr lang="en-US" altLang="zh-CN" sz="2400" dirty="0">
              <a:solidFill>
                <a:srgbClr val="FF0000"/>
              </a:solidFill>
            </a:endParaRPr>
          </a:p>
          <a:p>
            <a:pPr marL="109728" indent="0">
              <a:buNone/>
            </a:pPr>
            <a:r>
              <a:rPr lang="en-US" altLang="zh-CN" sz="2400" b="1" dirty="0" err="1" smtClean="0"/>
              <a:t>Ogg</a:t>
            </a:r>
            <a:r>
              <a:rPr lang="en-US" altLang="zh-CN" sz="2400" dirty="0"/>
              <a:t>	=</a:t>
            </a:r>
            <a:r>
              <a:rPr lang="zh-CN" altLang="en-US" sz="2400" dirty="0"/>
              <a:t>带有</a:t>
            </a:r>
            <a:r>
              <a:rPr lang="en-US" altLang="zh-CN" sz="2400" dirty="0" err="1"/>
              <a:t>Theora</a:t>
            </a:r>
            <a:r>
              <a:rPr lang="zh-CN" altLang="en-US" sz="2400" dirty="0"/>
              <a:t>视频编码</a:t>
            </a:r>
            <a:r>
              <a:rPr lang="en-US" altLang="zh-CN" sz="2400" dirty="0"/>
              <a:t>+</a:t>
            </a:r>
            <a:r>
              <a:rPr lang="en-US" altLang="zh-CN" sz="2400" dirty="0" err="1"/>
              <a:t>Vorbis</a:t>
            </a:r>
            <a:r>
              <a:rPr lang="zh-CN" altLang="en-US" sz="2400" dirty="0"/>
              <a:t>音频编码的</a:t>
            </a:r>
            <a:r>
              <a:rPr lang="en-US" altLang="zh-CN" sz="2400" dirty="0" err="1"/>
              <a:t>Ogg</a:t>
            </a:r>
            <a:r>
              <a:rPr lang="zh-CN" altLang="en-US" sz="2400" dirty="0" smtClean="0"/>
              <a:t>文件</a:t>
            </a:r>
            <a:endParaRPr lang="en-US" altLang="zh-CN" sz="2400" dirty="0" smtClean="0"/>
          </a:p>
          <a:p>
            <a:pPr marL="109728" indent="0">
              <a:buNone/>
            </a:pPr>
            <a:r>
              <a:rPr lang="en-US" altLang="zh-CN" sz="2400" dirty="0"/>
              <a:t>	</a:t>
            </a:r>
            <a:r>
              <a:rPr lang="zh-CN" altLang="en-US" sz="2400" dirty="0" smtClean="0">
                <a:solidFill>
                  <a:schemeClr val="accent6">
                    <a:lumMod val="60000"/>
                    <a:lumOff val="40000"/>
                  </a:schemeClr>
                </a:solidFill>
              </a:rPr>
              <a:t>支持的浏览器</a:t>
            </a:r>
            <a:r>
              <a:rPr lang="en-US" altLang="zh-CN" sz="2400" dirty="0" smtClean="0">
                <a:solidFill>
                  <a:schemeClr val="accent6">
                    <a:lumMod val="60000"/>
                    <a:lumOff val="40000"/>
                  </a:schemeClr>
                </a:solidFill>
              </a:rPr>
              <a:t>:</a:t>
            </a:r>
            <a:r>
              <a:rPr lang="en-US" altLang="zh-CN" sz="2400" dirty="0" smtClean="0">
                <a:solidFill>
                  <a:schemeClr val="accent6">
                    <a:lumMod val="60000"/>
                    <a:lumOff val="40000"/>
                  </a:schemeClr>
                </a:solidFill>
              </a:rPr>
              <a:t>F</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C</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O</a:t>
            </a:r>
            <a:endParaRPr lang="en-US" altLang="zh-CN" sz="2400" dirty="0">
              <a:solidFill>
                <a:schemeClr val="accent6">
                  <a:lumMod val="60000"/>
                  <a:lumOff val="40000"/>
                </a:schemeClr>
              </a:solidFill>
            </a:endParaRPr>
          </a:p>
          <a:p>
            <a:pPr marL="109728" indent="0">
              <a:buNone/>
            </a:pPr>
            <a:r>
              <a:rPr lang="en-US" altLang="zh-CN" sz="2400" b="1" dirty="0" smtClean="0"/>
              <a:t>MEPG4</a:t>
            </a:r>
            <a:r>
              <a:rPr lang="en-US" altLang="zh-CN" sz="2400" dirty="0"/>
              <a:t>=</a:t>
            </a:r>
            <a:r>
              <a:rPr lang="zh-CN" altLang="en-US" sz="2400" dirty="0"/>
              <a:t>带有</a:t>
            </a:r>
            <a:r>
              <a:rPr lang="en-US" altLang="zh-CN" sz="2400" dirty="0"/>
              <a:t>H.264</a:t>
            </a:r>
            <a:r>
              <a:rPr lang="zh-CN" altLang="en-US" sz="2400" dirty="0"/>
              <a:t>视频编码</a:t>
            </a:r>
            <a:r>
              <a:rPr lang="en-US" altLang="zh-CN" sz="2400" dirty="0"/>
              <a:t>+AAC</a:t>
            </a:r>
            <a:r>
              <a:rPr lang="zh-CN" altLang="en-US" sz="2400" dirty="0"/>
              <a:t>音频编码的</a:t>
            </a:r>
            <a:r>
              <a:rPr lang="en-US" altLang="zh-CN" sz="2400" dirty="0"/>
              <a:t>MPEG4</a:t>
            </a:r>
            <a:r>
              <a:rPr lang="zh-CN" altLang="en-US" sz="2400" dirty="0" smtClean="0"/>
              <a:t>文件</a:t>
            </a:r>
            <a:endParaRPr lang="en-US" altLang="zh-CN" sz="2400" dirty="0" smtClean="0"/>
          </a:p>
          <a:p>
            <a:pPr marL="109728" indent="0">
              <a:buNone/>
            </a:pPr>
            <a:r>
              <a:rPr lang="en-US" altLang="zh-CN" sz="2400" dirty="0"/>
              <a:t>	</a:t>
            </a:r>
            <a:r>
              <a:rPr lang="zh-CN" altLang="en-US" sz="2400" dirty="0" smtClean="0">
                <a:solidFill>
                  <a:schemeClr val="accent6">
                    <a:lumMod val="60000"/>
                    <a:lumOff val="40000"/>
                  </a:schemeClr>
                </a:solidFill>
              </a:rPr>
              <a:t>支持</a:t>
            </a:r>
            <a:r>
              <a:rPr lang="zh-CN" altLang="en-US" sz="2400" dirty="0">
                <a:solidFill>
                  <a:schemeClr val="accent6">
                    <a:lumMod val="60000"/>
                    <a:lumOff val="40000"/>
                  </a:schemeClr>
                </a:solidFill>
              </a:rPr>
              <a:t>的浏览器</a:t>
            </a:r>
            <a:r>
              <a:rPr lang="en-US" altLang="zh-CN" sz="2400" dirty="0" smtClean="0">
                <a:solidFill>
                  <a:schemeClr val="accent6">
                    <a:lumMod val="60000"/>
                    <a:lumOff val="40000"/>
                  </a:schemeClr>
                </a:solidFill>
              </a:rPr>
              <a:t>: </a:t>
            </a:r>
            <a:r>
              <a:rPr lang="en-US" altLang="zh-CN" sz="2400" dirty="0" smtClean="0">
                <a:solidFill>
                  <a:schemeClr val="accent6">
                    <a:lumMod val="60000"/>
                    <a:lumOff val="40000"/>
                  </a:schemeClr>
                </a:solidFill>
              </a:rPr>
              <a:t>S</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C</a:t>
            </a:r>
            <a:endParaRPr lang="en-US" altLang="zh-CN" sz="2400" dirty="0">
              <a:solidFill>
                <a:schemeClr val="accent6">
                  <a:lumMod val="60000"/>
                  <a:lumOff val="40000"/>
                </a:schemeClr>
              </a:solidFill>
            </a:endParaRPr>
          </a:p>
          <a:p>
            <a:pPr marL="109728" indent="0">
              <a:buNone/>
            </a:pPr>
            <a:r>
              <a:rPr lang="en-US" altLang="zh-CN" sz="2400" b="1" dirty="0" err="1" smtClean="0"/>
              <a:t>WebM</a:t>
            </a:r>
            <a:r>
              <a:rPr lang="en-US" altLang="zh-CN" sz="2400" dirty="0" smtClean="0"/>
              <a:t>=</a:t>
            </a:r>
            <a:r>
              <a:rPr lang="zh-CN" altLang="en-US" sz="2400" dirty="0"/>
              <a:t>带有</a:t>
            </a:r>
            <a:r>
              <a:rPr lang="en-US" altLang="zh-CN" sz="2400" dirty="0"/>
              <a:t>VP8</a:t>
            </a:r>
            <a:r>
              <a:rPr lang="zh-CN" altLang="en-US" sz="2400" dirty="0"/>
              <a:t>视频编码</a:t>
            </a:r>
            <a:r>
              <a:rPr lang="en-US" altLang="zh-CN" sz="2400" dirty="0"/>
              <a:t>+</a:t>
            </a:r>
            <a:r>
              <a:rPr lang="en-US" altLang="zh-CN" sz="2400" dirty="0" err="1"/>
              <a:t>Vorbis</a:t>
            </a:r>
            <a:r>
              <a:rPr lang="zh-CN" altLang="en-US" sz="2400" dirty="0"/>
              <a:t>音频编码的</a:t>
            </a:r>
            <a:r>
              <a:rPr lang="en-US" altLang="zh-CN" sz="2400" dirty="0" err="1"/>
              <a:t>WebM</a:t>
            </a:r>
            <a:r>
              <a:rPr lang="zh-CN" altLang="en-US" sz="2400" dirty="0" smtClean="0"/>
              <a:t>格式</a:t>
            </a:r>
            <a:r>
              <a:rPr lang="en-US" altLang="zh-CN" sz="2400" dirty="0" smtClean="0">
                <a:solidFill>
                  <a:schemeClr val="accent6">
                    <a:lumMod val="60000"/>
                    <a:lumOff val="40000"/>
                  </a:schemeClr>
                </a:solidFill>
              </a:rPr>
              <a:t>	</a:t>
            </a:r>
            <a:r>
              <a:rPr lang="zh-CN" altLang="en-US" sz="2400" dirty="0" smtClean="0">
                <a:solidFill>
                  <a:schemeClr val="accent6">
                    <a:lumMod val="60000"/>
                    <a:lumOff val="40000"/>
                  </a:schemeClr>
                </a:solidFill>
              </a:rPr>
              <a:t>支持</a:t>
            </a:r>
            <a:r>
              <a:rPr lang="zh-CN" altLang="en-US" sz="2400" dirty="0">
                <a:solidFill>
                  <a:schemeClr val="accent6">
                    <a:lumMod val="60000"/>
                    <a:lumOff val="40000"/>
                  </a:schemeClr>
                </a:solidFill>
              </a:rPr>
              <a:t>的浏览器</a:t>
            </a:r>
            <a:r>
              <a:rPr lang="en-US" altLang="zh-CN" sz="2400" dirty="0">
                <a:solidFill>
                  <a:schemeClr val="accent6">
                    <a:lumMod val="60000"/>
                    <a:lumOff val="40000"/>
                  </a:schemeClr>
                </a:solidFill>
              </a:rPr>
              <a:t>: </a:t>
            </a:r>
            <a:r>
              <a:rPr lang="en-US" altLang="zh-CN" sz="2400" dirty="0" smtClean="0">
                <a:solidFill>
                  <a:schemeClr val="accent6">
                    <a:lumMod val="60000"/>
                    <a:lumOff val="40000"/>
                  </a:schemeClr>
                </a:solidFill>
              </a:rPr>
              <a:t>I</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F</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C</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O</a:t>
            </a:r>
            <a:endParaRPr lang="en-US" altLang="zh-CN" sz="2400" dirty="0">
              <a:solidFill>
                <a:schemeClr val="accent6">
                  <a:lumMod val="60000"/>
                  <a:lumOff val="40000"/>
                </a:schemeClr>
              </a:solidFill>
            </a:endParaRPr>
          </a:p>
          <a:p>
            <a:endParaRPr lang="zh-CN" altLang="en-US" dirty="0"/>
          </a:p>
        </p:txBody>
      </p:sp>
    </p:spTree>
    <p:extLst>
      <p:ext uri="{BB962C8B-B14F-4D97-AF65-F5344CB8AC3E}">
        <p14:creationId xmlns:p14="http://schemas.microsoft.com/office/powerpoint/2010/main" val="2156738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&lt;Video&gt;</a:t>
            </a:r>
            <a:r>
              <a:rPr lang="zh-CN" altLang="en-US" dirty="0" smtClean="0"/>
              <a:t>的使用</a:t>
            </a:r>
            <a:endParaRPr lang="zh-CN" altLang="en-US" dirty="0"/>
          </a:p>
        </p:txBody>
      </p:sp>
      <p:sp>
        <p:nvSpPr>
          <p:cNvPr id="3" name="内容占位符 2"/>
          <p:cNvSpPr>
            <a:spLocks noGrp="1"/>
          </p:cNvSpPr>
          <p:nvPr>
            <p:ph idx="1"/>
          </p:nvPr>
        </p:nvSpPr>
        <p:spPr/>
        <p:txBody>
          <a:bodyPr/>
          <a:lstStyle/>
          <a:p>
            <a:pPr marL="109728" indent="0">
              <a:buNone/>
            </a:pPr>
            <a:endParaRPr lang="en-US" altLang="zh-CN" dirty="0" smtClean="0"/>
          </a:p>
          <a:p>
            <a:pPr marL="109728" indent="0">
              <a:buNone/>
            </a:pPr>
            <a:r>
              <a:rPr lang="en-US" altLang="zh-CN" sz="2000" dirty="0"/>
              <a:t>	</a:t>
            </a:r>
            <a:endParaRPr lang="zh-CN" altLang="en-US" sz="2000" dirty="0"/>
          </a:p>
        </p:txBody>
      </p:sp>
      <p:sp>
        <p:nvSpPr>
          <p:cNvPr id="4" name="矩形 3"/>
          <p:cNvSpPr/>
          <p:nvPr/>
        </p:nvSpPr>
        <p:spPr>
          <a:xfrm>
            <a:off x="1259632" y="2060848"/>
            <a:ext cx="6984776" cy="86409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smtClean="0"/>
              <a:t>&lt;video </a:t>
            </a:r>
            <a:r>
              <a:rPr lang="en-US" altLang="zh-CN" dirty="0" err="1" smtClean="0"/>
              <a:t>src</a:t>
            </a:r>
            <a:r>
              <a:rPr lang="en-US" altLang="zh-CN" dirty="0" smtClean="0"/>
              <a:t>="</a:t>
            </a:r>
            <a:r>
              <a:rPr lang="zh-CN" altLang="en-US" dirty="0" smtClean="0"/>
              <a:t>文件地址</a:t>
            </a:r>
            <a:r>
              <a:rPr lang="en-US" altLang="zh-CN" dirty="0" smtClean="0"/>
              <a:t>" </a:t>
            </a:r>
            <a:r>
              <a:rPr lang="en-US" altLang="zh-CN" dirty="0" smtClean="0"/>
              <a:t>controls="controls</a:t>
            </a:r>
            <a:r>
              <a:rPr lang="en-US" altLang="zh-CN" dirty="0" smtClean="0"/>
              <a:t>"&gt;&lt;/video&gt;</a:t>
            </a:r>
            <a:endParaRPr lang="zh-CN" altLang="en-US" dirty="0"/>
          </a:p>
        </p:txBody>
      </p:sp>
      <p:sp>
        <p:nvSpPr>
          <p:cNvPr id="5" name="矩形 4"/>
          <p:cNvSpPr/>
          <p:nvPr/>
        </p:nvSpPr>
        <p:spPr>
          <a:xfrm>
            <a:off x="1259632" y="3356992"/>
            <a:ext cx="6984776" cy="93610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smtClean="0"/>
              <a:t>&lt;</a:t>
            </a:r>
            <a:r>
              <a:rPr lang="en-US" altLang="zh-CN" dirty="0"/>
              <a:t> video </a:t>
            </a:r>
            <a:r>
              <a:rPr lang="en-US" altLang="zh-CN" dirty="0" err="1" smtClean="0"/>
              <a:t>src</a:t>
            </a:r>
            <a:r>
              <a:rPr lang="en-US" altLang="zh-CN" dirty="0" smtClean="0"/>
              <a:t>="</a:t>
            </a:r>
            <a:r>
              <a:rPr lang="zh-CN" altLang="en-US" dirty="0" smtClean="0"/>
              <a:t>文件地址</a:t>
            </a:r>
            <a:r>
              <a:rPr lang="en-US" altLang="zh-CN" dirty="0" smtClean="0"/>
              <a:t>" </a:t>
            </a:r>
            <a:r>
              <a:rPr lang="en-US" altLang="zh-CN" dirty="0" smtClean="0"/>
              <a:t>controls="controls</a:t>
            </a:r>
            <a:r>
              <a:rPr lang="en-US" altLang="zh-CN" dirty="0" smtClean="0"/>
              <a:t>"&gt;</a:t>
            </a:r>
          </a:p>
          <a:p>
            <a:pPr marL="109728" indent="0">
              <a:buNone/>
            </a:pPr>
            <a:r>
              <a:rPr lang="en-US" altLang="zh-CN" dirty="0" smtClean="0"/>
              <a:t>	</a:t>
            </a:r>
            <a:r>
              <a:rPr lang="zh-CN" altLang="en-US" dirty="0" smtClean="0"/>
              <a:t>您的浏览器暂不支持</a:t>
            </a:r>
            <a:r>
              <a:rPr lang="en-US" altLang="zh-CN" dirty="0"/>
              <a:t>video</a:t>
            </a:r>
            <a:r>
              <a:rPr lang="zh-CN" altLang="en-US" dirty="0" smtClean="0"/>
              <a:t>标签。播放视频</a:t>
            </a:r>
            <a:endParaRPr lang="en-US" altLang="zh-CN" dirty="0"/>
          </a:p>
          <a:p>
            <a:pPr marL="109728" indent="0">
              <a:buNone/>
            </a:pPr>
            <a:r>
              <a:rPr lang="en-US" altLang="zh-CN" dirty="0" smtClean="0"/>
              <a:t>&lt;/</a:t>
            </a:r>
            <a:r>
              <a:rPr lang="en-US" altLang="zh-CN" dirty="0"/>
              <a:t> video </a:t>
            </a:r>
            <a:r>
              <a:rPr lang="en-US" altLang="zh-CN" dirty="0" smtClean="0"/>
              <a:t>&gt;</a:t>
            </a:r>
            <a:endParaRPr lang="zh-CN" altLang="en-US" dirty="0"/>
          </a:p>
        </p:txBody>
      </p:sp>
      <p:sp>
        <p:nvSpPr>
          <p:cNvPr id="7" name="矩形 6"/>
          <p:cNvSpPr/>
          <p:nvPr/>
        </p:nvSpPr>
        <p:spPr>
          <a:xfrm>
            <a:off x="1259632" y="4653136"/>
            <a:ext cx="6984776" cy="165618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a:t>&lt; video </a:t>
            </a:r>
            <a:r>
              <a:rPr lang="en-US" altLang="zh-CN" dirty="0" smtClean="0"/>
              <a:t> </a:t>
            </a:r>
            <a:r>
              <a:rPr lang="en-US" altLang="zh-CN" dirty="0" smtClean="0"/>
              <a:t>controls="controls</a:t>
            </a:r>
            <a:r>
              <a:rPr lang="en-US" altLang="zh-CN" dirty="0" smtClean="0"/>
              <a:t>"  width="300"&gt;</a:t>
            </a:r>
            <a:endParaRPr lang="en-US" altLang="zh-CN" dirty="0"/>
          </a:p>
          <a:p>
            <a:pPr marL="109728" indent="0">
              <a:buNone/>
            </a:pPr>
            <a:r>
              <a:rPr lang="en-US" altLang="zh-CN" dirty="0"/>
              <a:t>	</a:t>
            </a:r>
            <a:r>
              <a:rPr lang="en-US" altLang="zh-CN" dirty="0" smtClean="0"/>
              <a:t>&lt;source </a:t>
            </a:r>
            <a:r>
              <a:rPr lang="en-US" altLang="zh-CN" dirty="0" err="1" smtClean="0"/>
              <a:t>src</a:t>
            </a:r>
            <a:r>
              <a:rPr lang="en-US" altLang="zh-CN" dirty="0" smtClean="0"/>
              <a:t>="move.ogg"</a:t>
            </a:r>
            <a:r>
              <a:rPr lang="zh-CN" altLang="en-US" dirty="0" smtClean="0"/>
              <a:t> </a:t>
            </a:r>
            <a:r>
              <a:rPr lang="en-US" altLang="zh-CN" dirty="0" smtClean="0"/>
              <a:t>type="video/</a:t>
            </a:r>
            <a:r>
              <a:rPr lang="en-US" altLang="zh-CN" dirty="0" err="1" smtClean="0"/>
              <a:t>ogg</a:t>
            </a:r>
            <a:r>
              <a:rPr lang="en-US" altLang="zh-CN" dirty="0" smtClean="0"/>
              <a:t>" &gt;</a:t>
            </a:r>
          </a:p>
          <a:p>
            <a:pPr marL="109728"/>
            <a:r>
              <a:rPr lang="en-US" altLang="zh-CN" dirty="0"/>
              <a:t>	&lt;source </a:t>
            </a:r>
            <a:r>
              <a:rPr lang="en-US" altLang="zh-CN" dirty="0" err="1"/>
              <a:t>src</a:t>
            </a:r>
            <a:r>
              <a:rPr lang="en-US" altLang="zh-CN" dirty="0" smtClean="0"/>
              <a:t>="move.mp4"</a:t>
            </a:r>
            <a:r>
              <a:rPr lang="zh-CN" altLang="en-US" dirty="0" smtClean="0"/>
              <a:t> </a:t>
            </a:r>
            <a:r>
              <a:rPr lang="en-US" altLang="zh-CN" dirty="0"/>
              <a:t>type</a:t>
            </a:r>
            <a:r>
              <a:rPr lang="en-US" altLang="zh-CN" dirty="0" smtClean="0"/>
              <a:t>="video/mp4" &gt;</a:t>
            </a:r>
          </a:p>
          <a:p>
            <a:pPr marL="109728"/>
            <a:r>
              <a:rPr lang="en-US" altLang="zh-CN" dirty="0"/>
              <a:t>	</a:t>
            </a:r>
            <a:r>
              <a:rPr lang="zh-CN" altLang="en-US" dirty="0"/>
              <a:t>您的浏览器暂不支持</a:t>
            </a:r>
            <a:r>
              <a:rPr lang="en-US" altLang="zh-CN" dirty="0"/>
              <a:t>video</a:t>
            </a:r>
            <a:r>
              <a:rPr lang="zh-CN" altLang="en-US" dirty="0"/>
              <a:t>标签。播放</a:t>
            </a:r>
            <a:r>
              <a:rPr lang="zh-CN" altLang="en-US" dirty="0" smtClean="0"/>
              <a:t>视频</a:t>
            </a:r>
            <a:endParaRPr lang="en-US" altLang="zh-CN" dirty="0"/>
          </a:p>
          <a:p>
            <a:pPr marL="109728" indent="0">
              <a:buNone/>
            </a:pPr>
            <a:r>
              <a:rPr lang="en-US" altLang="zh-CN" dirty="0"/>
              <a:t>&lt;/ video &gt;</a:t>
            </a:r>
            <a:endParaRPr lang="zh-CN" altLang="en-US" dirty="0"/>
          </a:p>
        </p:txBody>
      </p:sp>
    </p:spTree>
    <p:extLst>
      <p:ext uri="{BB962C8B-B14F-4D97-AF65-F5344CB8AC3E}">
        <p14:creationId xmlns:p14="http://schemas.microsoft.com/office/powerpoint/2010/main" val="1802484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Video</a:t>
            </a:r>
            <a:r>
              <a:rPr lang="zh-CN" altLang="en-US" dirty="0" smtClean="0"/>
              <a:t>的常见属性</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503737268"/>
              </p:ext>
            </p:extLst>
          </p:nvPr>
        </p:nvGraphicFramePr>
        <p:xfrm>
          <a:off x="457200" y="2362200"/>
          <a:ext cx="8229600" cy="3708400"/>
        </p:xfrm>
        <a:graphic>
          <a:graphicData uri="http://schemas.openxmlformats.org/drawingml/2006/table">
            <a:tbl>
              <a:tblPr firstRow="1" bandRow="1">
                <a:tableStyleId>{5C22544A-7EE6-4342-B048-85BDC9FD1C3A}</a:tableStyleId>
              </a:tblPr>
              <a:tblGrid>
                <a:gridCol w="1378496"/>
                <a:gridCol w="1512168"/>
                <a:gridCol w="5338936"/>
              </a:tblGrid>
              <a:tr h="370840">
                <a:tc>
                  <a:txBody>
                    <a:bodyPr/>
                    <a:lstStyle/>
                    <a:p>
                      <a:r>
                        <a:rPr lang="zh-CN" altLang="en-US" dirty="0" smtClean="0"/>
                        <a:t>属性</a:t>
                      </a:r>
                      <a:endParaRPr lang="zh-CN" altLang="en-US" dirty="0"/>
                    </a:p>
                  </a:txBody>
                  <a:tcPr/>
                </a:tc>
                <a:tc>
                  <a:txBody>
                    <a:bodyPr/>
                    <a:lstStyle/>
                    <a:p>
                      <a:r>
                        <a:rPr lang="zh-CN" altLang="en-US" dirty="0" smtClean="0"/>
                        <a:t>值</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err="1" smtClean="0"/>
                        <a:t>Autoplay</a:t>
                      </a:r>
                      <a:endParaRPr lang="zh-CN" altLang="en-US" dirty="0"/>
                    </a:p>
                  </a:txBody>
                  <a:tcPr/>
                </a:tc>
                <a:tc>
                  <a:txBody>
                    <a:bodyPr/>
                    <a:lstStyle/>
                    <a:p>
                      <a:r>
                        <a:rPr lang="en-US" altLang="zh-CN" dirty="0" err="1" smtClean="0"/>
                        <a:t>Autoplay</a:t>
                      </a:r>
                      <a:endParaRPr lang="zh-CN" altLang="en-US" dirty="0"/>
                    </a:p>
                  </a:txBody>
                  <a:tcPr/>
                </a:tc>
                <a:tc>
                  <a:txBody>
                    <a:bodyPr/>
                    <a:lstStyle/>
                    <a:p>
                      <a:r>
                        <a:rPr lang="zh-CN" altLang="en-US" dirty="0" smtClean="0"/>
                        <a:t>视频就绪自动播放</a:t>
                      </a:r>
                      <a:endParaRPr lang="zh-CN" altLang="en-US" dirty="0"/>
                    </a:p>
                  </a:txBody>
                  <a:tcPr/>
                </a:tc>
              </a:tr>
              <a:tr h="370840">
                <a:tc>
                  <a:txBody>
                    <a:bodyPr/>
                    <a:lstStyle/>
                    <a:p>
                      <a:r>
                        <a:rPr lang="en-US" altLang="zh-CN" dirty="0" smtClean="0"/>
                        <a:t>controls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controls</a:t>
                      </a:r>
                      <a:endParaRPr lang="zh-CN" altLang="en-US" dirty="0" smtClean="0"/>
                    </a:p>
                  </a:txBody>
                  <a:tcPr/>
                </a:tc>
                <a:tc>
                  <a:txBody>
                    <a:bodyPr/>
                    <a:lstStyle/>
                    <a:p>
                      <a:r>
                        <a:rPr lang="zh-CN" altLang="en-US" dirty="0" smtClean="0"/>
                        <a:t>向用户显示播放控件</a:t>
                      </a:r>
                      <a:endParaRPr lang="zh-CN" altLang="en-US" dirty="0"/>
                    </a:p>
                  </a:txBody>
                  <a:tcPr/>
                </a:tc>
              </a:tr>
              <a:tr h="370840">
                <a:tc>
                  <a:txBody>
                    <a:bodyPr/>
                    <a:lstStyle/>
                    <a:p>
                      <a:r>
                        <a:rPr lang="en-US" altLang="zh-CN" dirty="0" smtClean="0"/>
                        <a:t>Width</a:t>
                      </a:r>
                      <a:endParaRPr lang="zh-CN" altLang="en-US" dirty="0"/>
                    </a:p>
                  </a:txBody>
                  <a:tcPr/>
                </a:tc>
                <a:tc>
                  <a:txBody>
                    <a:bodyPr/>
                    <a:lstStyle/>
                    <a:p>
                      <a:r>
                        <a:rPr lang="en-US" altLang="zh-CN" dirty="0" smtClean="0"/>
                        <a:t>Pixels(</a:t>
                      </a:r>
                      <a:r>
                        <a:rPr lang="zh-CN" altLang="en-US" dirty="0" smtClean="0"/>
                        <a:t>像素</a:t>
                      </a:r>
                      <a:r>
                        <a:rPr lang="en-US" altLang="zh-CN" dirty="0" smtClean="0"/>
                        <a:t>)</a:t>
                      </a:r>
                      <a:endParaRPr lang="zh-CN" altLang="en-US" dirty="0"/>
                    </a:p>
                  </a:txBody>
                  <a:tcPr/>
                </a:tc>
                <a:tc>
                  <a:txBody>
                    <a:bodyPr/>
                    <a:lstStyle/>
                    <a:p>
                      <a:r>
                        <a:rPr lang="zh-CN" altLang="en-US" dirty="0" smtClean="0"/>
                        <a:t>设置播放器宽度</a:t>
                      </a:r>
                      <a:endParaRPr lang="zh-CN" altLang="en-US" dirty="0"/>
                    </a:p>
                  </a:txBody>
                  <a:tcPr/>
                </a:tc>
              </a:tr>
              <a:tr h="370840">
                <a:tc>
                  <a:txBody>
                    <a:bodyPr/>
                    <a:lstStyle/>
                    <a:p>
                      <a:r>
                        <a:rPr lang="en-US" altLang="zh-CN" dirty="0" smtClean="0"/>
                        <a:t>Height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Pixels(</a:t>
                      </a:r>
                      <a:r>
                        <a:rPr lang="zh-CN" altLang="en-US" dirty="0" smtClean="0"/>
                        <a:t>像素</a:t>
                      </a:r>
                      <a:r>
                        <a:rPr lang="en-US" altLang="zh-CN" dirty="0" smtClean="0"/>
                        <a:t>)</a:t>
                      </a:r>
                      <a:endParaRPr lang="zh-CN" altLang="en-US" dirty="0" smtClean="0"/>
                    </a:p>
                  </a:txBody>
                  <a:tcPr/>
                </a:tc>
                <a:tc>
                  <a:txBody>
                    <a:bodyPr/>
                    <a:lstStyle/>
                    <a:p>
                      <a:r>
                        <a:rPr lang="zh-CN" altLang="en-US" dirty="0" smtClean="0"/>
                        <a:t>设置播放器高度</a:t>
                      </a:r>
                      <a:endParaRPr lang="zh-CN" altLang="en-US" dirty="0"/>
                    </a:p>
                  </a:txBody>
                  <a:tcPr/>
                </a:tc>
              </a:tr>
              <a:tr h="370840">
                <a:tc>
                  <a:txBody>
                    <a:bodyPr/>
                    <a:lstStyle/>
                    <a:p>
                      <a:r>
                        <a:rPr lang="en-US" altLang="zh-CN" dirty="0" smtClean="0"/>
                        <a:t>Loop</a:t>
                      </a:r>
                      <a:endParaRPr lang="zh-CN" altLang="en-US" dirty="0"/>
                    </a:p>
                  </a:txBody>
                  <a:tcPr/>
                </a:tc>
                <a:tc>
                  <a:txBody>
                    <a:bodyPr/>
                    <a:lstStyle/>
                    <a:p>
                      <a:r>
                        <a:rPr lang="en-US" altLang="zh-CN" dirty="0" smtClean="0"/>
                        <a:t>Loop</a:t>
                      </a:r>
                      <a:endParaRPr lang="zh-CN" altLang="en-US" dirty="0"/>
                    </a:p>
                  </a:txBody>
                  <a:tcPr/>
                </a:tc>
                <a:tc>
                  <a:txBody>
                    <a:bodyPr/>
                    <a:lstStyle/>
                    <a:p>
                      <a:r>
                        <a:rPr lang="zh-CN" altLang="en-US" dirty="0" smtClean="0"/>
                        <a:t>播放完是否继续播放该视频，循环播放</a:t>
                      </a:r>
                      <a:endParaRPr lang="zh-CN" altLang="en-US" dirty="0"/>
                    </a:p>
                  </a:txBody>
                  <a:tcPr/>
                </a:tc>
              </a:tr>
              <a:tr h="370840">
                <a:tc>
                  <a:txBody>
                    <a:bodyPr/>
                    <a:lstStyle/>
                    <a:p>
                      <a:r>
                        <a:rPr lang="en-US" altLang="zh-CN" dirty="0" smtClean="0"/>
                        <a:t>Preload</a:t>
                      </a:r>
                      <a:endParaRPr lang="zh-CN" altLang="en-US" dirty="0"/>
                    </a:p>
                  </a:txBody>
                  <a:tcPr/>
                </a:tc>
                <a:tc>
                  <a:txBody>
                    <a:bodyPr/>
                    <a:lstStyle/>
                    <a:p>
                      <a:r>
                        <a:rPr lang="en-US" altLang="zh-CN" dirty="0" err="1" smtClean="0"/>
                        <a:t>Proload</a:t>
                      </a:r>
                      <a:endParaRPr lang="zh-CN" altLang="en-US" dirty="0"/>
                    </a:p>
                  </a:txBody>
                  <a:tcPr/>
                </a:tc>
                <a:tc>
                  <a:txBody>
                    <a:bodyPr/>
                    <a:lstStyle/>
                    <a:p>
                      <a:r>
                        <a:rPr lang="zh-CN" altLang="en-US" dirty="0" smtClean="0"/>
                        <a:t>是否等加载完再播放</a:t>
                      </a:r>
                      <a:endParaRPr lang="zh-CN" altLang="en-US" dirty="0"/>
                    </a:p>
                  </a:txBody>
                  <a:tcPr/>
                </a:tc>
              </a:tr>
              <a:tr h="370840">
                <a:tc>
                  <a:txBody>
                    <a:bodyPr/>
                    <a:lstStyle/>
                    <a:p>
                      <a:r>
                        <a:rPr lang="en-US" altLang="zh-CN" dirty="0" err="1" smtClean="0"/>
                        <a:t>Src</a:t>
                      </a:r>
                      <a:endParaRPr lang="zh-CN" altLang="en-US" dirty="0"/>
                    </a:p>
                  </a:txBody>
                  <a:tcPr/>
                </a:tc>
                <a:tc>
                  <a:txBody>
                    <a:bodyPr/>
                    <a:lstStyle/>
                    <a:p>
                      <a:r>
                        <a:rPr lang="en-US" altLang="zh-CN" dirty="0" err="1" smtClean="0"/>
                        <a:t>url</a:t>
                      </a:r>
                      <a:endParaRPr lang="zh-CN" altLang="en-US" dirty="0"/>
                    </a:p>
                  </a:txBody>
                  <a:tcPr/>
                </a:tc>
                <a:tc>
                  <a:txBody>
                    <a:bodyPr/>
                    <a:lstStyle/>
                    <a:p>
                      <a:r>
                        <a:rPr lang="zh-CN" altLang="en-US" dirty="0" smtClean="0"/>
                        <a:t>视频</a:t>
                      </a:r>
                      <a:r>
                        <a:rPr lang="en-US" altLang="zh-CN" dirty="0" err="1" smtClean="0"/>
                        <a:t>url</a:t>
                      </a:r>
                      <a:r>
                        <a:rPr lang="zh-CN" altLang="en-US" dirty="0" smtClean="0"/>
                        <a:t>地址</a:t>
                      </a:r>
                      <a:endParaRPr lang="zh-CN" altLang="en-US" dirty="0"/>
                    </a:p>
                  </a:txBody>
                  <a:tcPr/>
                </a:tc>
              </a:tr>
              <a:tr h="370840">
                <a:tc>
                  <a:txBody>
                    <a:bodyPr/>
                    <a:lstStyle/>
                    <a:p>
                      <a:r>
                        <a:rPr lang="en-US" altLang="zh-CN" dirty="0" smtClean="0"/>
                        <a:t>Poster</a:t>
                      </a:r>
                      <a:endParaRPr lang="zh-CN" altLang="en-US" dirty="0"/>
                    </a:p>
                  </a:txBody>
                  <a:tcPr/>
                </a:tc>
                <a:tc>
                  <a:txBody>
                    <a:bodyPr/>
                    <a:lstStyle/>
                    <a:p>
                      <a:r>
                        <a:rPr lang="en-US" altLang="zh-CN" dirty="0" err="1" smtClean="0"/>
                        <a:t>Imgurl</a:t>
                      </a:r>
                      <a:endParaRPr lang="zh-CN" altLang="en-US" dirty="0"/>
                    </a:p>
                  </a:txBody>
                  <a:tcPr/>
                </a:tc>
                <a:tc>
                  <a:txBody>
                    <a:bodyPr/>
                    <a:lstStyle/>
                    <a:p>
                      <a:r>
                        <a:rPr lang="zh-CN" altLang="en-US" dirty="0" smtClean="0"/>
                        <a:t>加载等待的画面图片</a:t>
                      </a:r>
                      <a:endParaRPr lang="zh-CN" altLang="en-US" dirty="0"/>
                    </a:p>
                  </a:txBody>
                  <a:tcPr/>
                </a:tc>
              </a:tr>
              <a:tr h="370840">
                <a:tc>
                  <a:txBody>
                    <a:bodyPr/>
                    <a:lstStyle/>
                    <a:p>
                      <a:r>
                        <a:rPr lang="en-US" altLang="zh-CN" dirty="0" err="1" smtClean="0"/>
                        <a:t>Autobuffer</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Autobuffer</a:t>
                      </a:r>
                      <a:endParaRPr lang="zh-CN" altLang="en-US" dirty="0" smtClean="0"/>
                    </a:p>
                  </a:txBody>
                  <a:tcPr/>
                </a:tc>
                <a:tc>
                  <a:txBody>
                    <a:bodyPr/>
                    <a:lstStyle/>
                    <a:p>
                      <a:r>
                        <a:rPr lang="zh-CN" altLang="en-US" dirty="0" smtClean="0"/>
                        <a:t>设置为浏览器缓冲方式，不设置</a:t>
                      </a:r>
                      <a:r>
                        <a:rPr lang="en-US" altLang="zh-CN" dirty="0" err="1" smtClean="0"/>
                        <a:t>autoply</a:t>
                      </a:r>
                      <a:r>
                        <a:rPr lang="zh-CN" altLang="en-US" dirty="0" smtClean="0"/>
                        <a:t>才有效</a:t>
                      </a:r>
                      <a:endParaRPr lang="zh-CN" altLang="en-US" dirty="0"/>
                    </a:p>
                  </a:txBody>
                  <a:tcPr/>
                </a:tc>
              </a:tr>
            </a:tbl>
          </a:graphicData>
        </a:graphic>
      </p:graphicFrame>
    </p:spTree>
    <p:extLst>
      <p:ext uri="{BB962C8B-B14F-4D97-AF65-F5344CB8AC3E}">
        <p14:creationId xmlns:p14="http://schemas.microsoft.com/office/powerpoint/2010/main" val="905504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548680"/>
            <a:ext cx="8229600" cy="1069848"/>
          </a:xfrm>
        </p:spPr>
        <p:txBody>
          <a:bodyPr/>
          <a:lstStyle/>
          <a:p>
            <a:pPr algn="ctr"/>
            <a:r>
              <a:rPr lang="en-US" altLang="zh-CN" dirty="0"/>
              <a:t>Video</a:t>
            </a:r>
            <a:r>
              <a:rPr lang="zh-CN" altLang="en-US" dirty="0"/>
              <a:t>的</a:t>
            </a:r>
            <a:r>
              <a:rPr lang="en-US" altLang="zh-CN" dirty="0" smtClean="0"/>
              <a:t>API</a:t>
            </a:r>
            <a:r>
              <a:rPr lang="zh-CN" altLang="en-US" dirty="0"/>
              <a:t>方法</a:t>
            </a:r>
          </a:p>
        </p:txBody>
      </p:sp>
      <p:graphicFrame>
        <p:nvGraphicFramePr>
          <p:cNvPr id="5" name="表格 4"/>
          <p:cNvGraphicFramePr>
            <a:graphicFrameLocks noGrp="1"/>
          </p:cNvGraphicFramePr>
          <p:nvPr>
            <p:extLst>
              <p:ext uri="{D42A27DB-BD31-4B8C-83A1-F6EECF244321}">
                <p14:modId xmlns:p14="http://schemas.microsoft.com/office/powerpoint/2010/main" val="1543557579"/>
              </p:ext>
            </p:extLst>
          </p:nvPr>
        </p:nvGraphicFramePr>
        <p:xfrm>
          <a:off x="467544" y="1628800"/>
          <a:ext cx="8208912" cy="2160240"/>
        </p:xfrm>
        <a:graphic>
          <a:graphicData uri="http://schemas.openxmlformats.org/drawingml/2006/table">
            <a:tbl>
              <a:tblPr firstRow="1" bandRow="1">
                <a:tableStyleId>{5C22544A-7EE6-4342-B048-85BDC9FD1C3A}</a:tableStyleId>
              </a:tblPr>
              <a:tblGrid>
                <a:gridCol w="2736304"/>
                <a:gridCol w="2736304"/>
                <a:gridCol w="2736304"/>
              </a:tblGrid>
              <a:tr h="432048">
                <a:tc>
                  <a:txBody>
                    <a:bodyPr/>
                    <a:lstStyle/>
                    <a:p>
                      <a:r>
                        <a:rPr lang="zh-CN" altLang="en-US" dirty="0">
                          <a:effectLst/>
                        </a:rPr>
                        <a:t>方法</a:t>
                      </a:r>
                    </a:p>
                  </a:txBody>
                  <a:tcPr anchor="ctr"/>
                </a:tc>
                <a:tc>
                  <a:txBody>
                    <a:bodyPr/>
                    <a:lstStyle/>
                    <a:p>
                      <a:r>
                        <a:rPr lang="zh-CN" altLang="en-US" dirty="0">
                          <a:effectLst/>
                        </a:rPr>
                        <a:t>属性</a:t>
                      </a:r>
                    </a:p>
                  </a:txBody>
                  <a:tcPr anchor="ctr"/>
                </a:tc>
                <a:tc>
                  <a:txBody>
                    <a:bodyPr/>
                    <a:lstStyle/>
                    <a:p>
                      <a:r>
                        <a:rPr lang="zh-CN" altLang="en-US" dirty="0"/>
                        <a:t>事件</a:t>
                      </a:r>
                    </a:p>
                  </a:txBody>
                  <a:tcPr anchor="ctr"/>
                </a:tc>
              </a:tr>
              <a:tr h="432048">
                <a:tc>
                  <a:txBody>
                    <a:bodyPr/>
                    <a:lstStyle/>
                    <a:p>
                      <a:r>
                        <a:rPr lang="en-US" dirty="0"/>
                        <a:t>play()</a:t>
                      </a:r>
                    </a:p>
                  </a:txBody>
                  <a:tcPr anchor="ctr"/>
                </a:tc>
                <a:tc>
                  <a:txBody>
                    <a:bodyPr/>
                    <a:lstStyle/>
                    <a:p>
                      <a:r>
                        <a:rPr lang="en-US" dirty="0" err="1"/>
                        <a:t>currentSrc</a:t>
                      </a:r>
                      <a:endParaRPr lang="en-US" dirty="0"/>
                    </a:p>
                  </a:txBody>
                  <a:tcPr anchor="ctr"/>
                </a:tc>
                <a:tc>
                  <a:txBody>
                    <a:bodyPr/>
                    <a:lstStyle/>
                    <a:p>
                      <a:r>
                        <a:rPr lang="en-US"/>
                        <a:t>play</a:t>
                      </a:r>
                    </a:p>
                  </a:txBody>
                  <a:tcPr anchor="ctr"/>
                </a:tc>
              </a:tr>
              <a:tr h="432048">
                <a:tc>
                  <a:txBody>
                    <a:bodyPr/>
                    <a:lstStyle/>
                    <a:p>
                      <a:r>
                        <a:rPr lang="en-US" dirty="0"/>
                        <a:t>pause()</a:t>
                      </a:r>
                    </a:p>
                  </a:txBody>
                  <a:tcPr anchor="ctr"/>
                </a:tc>
                <a:tc>
                  <a:txBody>
                    <a:bodyPr/>
                    <a:lstStyle/>
                    <a:p>
                      <a:r>
                        <a:rPr lang="en-US"/>
                        <a:t>currentTime</a:t>
                      </a:r>
                    </a:p>
                  </a:txBody>
                  <a:tcPr anchor="ctr"/>
                </a:tc>
                <a:tc>
                  <a:txBody>
                    <a:bodyPr/>
                    <a:lstStyle/>
                    <a:p>
                      <a:r>
                        <a:rPr lang="en-US"/>
                        <a:t>pause</a:t>
                      </a:r>
                    </a:p>
                  </a:txBody>
                  <a:tcPr anchor="ctr"/>
                </a:tc>
              </a:tr>
              <a:tr h="432048">
                <a:tc>
                  <a:txBody>
                    <a:bodyPr/>
                    <a:lstStyle/>
                    <a:p>
                      <a:r>
                        <a:rPr lang="en-US" dirty="0"/>
                        <a:t>load()</a:t>
                      </a:r>
                    </a:p>
                  </a:txBody>
                  <a:tcPr anchor="ctr"/>
                </a:tc>
                <a:tc>
                  <a:txBody>
                    <a:bodyPr/>
                    <a:lstStyle/>
                    <a:p>
                      <a:r>
                        <a:rPr lang="en-US" dirty="0" err="1"/>
                        <a:t>videoWidth</a:t>
                      </a:r>
                      <a:endParaRPr lang="en-US" dirty="0"/>
                    </a:p>
                  </a:txBody>
                  <a:tcPr anchor="ctr"/>
                </a:tc>
                <a:tc>
                  <a:txBody>
                    <a:bodyPr/>
                    <a:lstStyle/>
                    <a:p>
                      <a:r>
                        <a:rPr lang="en-US"/>
                        <a:t>progress</a:t>
                      </a:r>
                    </a:p>
                  </a:txBody>
                  <a:tcPr anchor="ctr"/>
                </a:tc>
              </a:tr>
              <a:tr h="432048">
                <a:tc>
                  <a:txBody>
                    <a:bodyPr/>
                    <a:lstStyle/>
                    <a:p>
                      <a:r>
                        <a:rPr lang="en-US" dirty="0" err="1"/>
                        <a:t>canPlayType</a:t>
                      </a:r>
                      <a:endParaRPr lang="en-US" dirty="0"/>
                    </a:p>
                  </a:txBody>
                  <a:tcPr anchor="ctr"/>
                </a:tc>
                <a:tc>
                  <a:txBody>
                    <a:bodyPr/>
                    <a:lstStyle/>
                    <a:p>
                      <a:r>
                        <a:rPr lang="en-US" dirty="0" err="1"/>
                        <a:t>videoHeight</a:t>
                      </a:r>
                      <a:endParaRPr lang="en-US" dirty="0"/>
                    </a:p>
                  </a:txBody>
                  <a:tcPr anchor="ctr"/>
                </a:tc>
                <a:tc>
                  <a:txBody>
                    <a:bodyPr/>
                    <a:lstStyle/>
                    <a:p>
                      <a:r>
                        <a:rPr lang="en-US" dirty="0"/>
                        <a:t>error</a:t>
                      </a:r>
                    </a:p>
                  </a:txBody>
                  <a:tcPr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205069545"/>
              </p:ext>
            </p:extLst>
          </p:nvPr>
        </p:nvGraphicFramePr>
        <p:xfrm>
          <a:off x="467544" y="4005064"/>
          <a:ext cx="8208912" cy="2291080"/>
        </p:xfrm>
        <a:graphic>
          <a:graphicData uri="http://schemas.openxmlformats.org/drawingml/2006/table">
            <a:tbl>
              <a:tblPr firstRow="1" bandRow="1">
                <a:tableStyleId>{5C22544A-7EE6-4342-B048-85BDC9FD1C3A}</a:tableStyleId>
              </a:tblPr>
              <a:tblGrid>
                <a:gridCol w="2736304"/>
                <a:gridCol w="2736304"/>
                <a:gridCol w="2736304"/>
              </a:tblGrid>
              <a:tr h="370840">
                <a:tc>
                  <a:txBody>
                    <a:bodyPr/>
                    <a:lstStyle/>
                    <a:p>
                      <a:endParaRPr lang="zh-CN" altLang="en-US" dirty="0"/>
                    </a:p>
                  </a:txBody>
                  <a:tcPr/>
                </a:tc>
                <a:tc>
                  <a:txBody>
                    <a:bodyPr/>
                    <a:lstStyle/>
                    <a:p>
                      <a:r>
                        <a:rPr lang="zh-CN" altLang="en-US" dirty="0" smtClean="0"/>
                        <a:t>全屏</a:t>
                      </a:r>
                      <a:endParaRPr lang="zh-CN" altLang="en-US" dirty="0"/>
                    </a:p>
                  </a:txBody>
                  <a:tcPr/>
                </a:tc>
                <a:tc>
                  <a:txBody>
                    <a:bodyPr/>
                    <a:lstStyle/>
                    <a:p>
                      <a:r>
                        <a:rPr lang="zh-CN" altLang="en-US" dirty="0" smtClean="0"/>
                        <a:t>退出全屏</a:t>
                      </a:r>
                      <a:endParaRPr lang="zh-CN" altLang="en-US" dirty="0"/>
                    </a:p>
                  </a:txBody>
                  <a:tcPr/>
                </a:tc>
              </a:tr>
              <a:tr h="370840">
                <a:tc>
                  <a:txBody>
                    <a:bodyPr/>
                    <a:lstStyle/>
                    <a:p>
                      <a:r>
                        <a:rPr lang="en-US" altLang="zh-CN" dirty="0" err="1" smtClean="0"/>
                        <a:t>Webkit</a:t>
                      </a:r>
                      <a:endParaRPr lang="en-US" altLang="zh-CN" dirty="0" smtClean="0"/>
                    </a:p>
                    <a:p>
                      <a:r>
                        <a:rPr lang="en-US" altLang="zh-CN" dirty="0" smtClean="0"/>
                        <a:t> (Safari5.1 /Chrome 15)</a:t>
                      </a:r>
                      <a:endParaRPr lang="zh-CN" altLang="en-US" dirty="0"/>
                    </a:p>
                  </a:txBody>
                  <a:tcPr/>
                </a:tc>
                <a:tc>
                  <a:txBody>
                    <a:bodyPr/>
                    <a:lstStyle/>
                    <a:p>
                      <a:r>
                        <a:rPr lang="en-US" altLang="zh-CN" dirty="0" smtClean="0">
                          <a:solidFill>
                            <a:srgbClr val="FF0000"/>
                          </a:solidFill>
                        </a:rPr>
                        <a:t>element.</a:t>
                      </a:r>
                      <a:r>
                        <a:rPr lang="en-US" altLang="zh-CN" dirty="0" smtClean="0"/>
                        <a:t>webkitRequestFullScreen();</a:t>
                      </a:r>
                      <a:endParaRPr lang="zh-CN" altLang="en-US" dirty="0"/>
                    </a:p>
                  </a:txBody>
                  <a:tcPr/>
                </a:tc>
                <a:tc>
                  <a:txBody>
                    <a:bodyPr/>
                    <a:lstStyle/>
                    <a:p>
                      <a:r>
                        <a:rPr lang="en-US" altLang="zh-CN" dirty="0" smtClean="0">
                          <a:solidFill>
                            <a:srgbClr val="FF0000"/>
                          </a:solidFill>
                        </a:rPr>
                        <a:t>document</a:t>
                      </a:r>
                      <a:r>
                        <a:rPr lang="en-US" altLang="zh-CN" dirty="0" smtClean="0"/>
                        <a:t>.webkitCancelFullScreen(); </a:t>
                      </a:r>
                      <a:endParaRPr lang="zh-CN" altLang="en-US" dirty="0"/>
                    </a:p>
                  </a:txBody>
                  <a:tcPr/>
                </a:tc>
              </a:tr>
              <a:tr h="370840">
                <a:tc>
                  <a:txBody>
                    <a:bodyPr/>
                    <a:lstStyle/>
                    <a:p>
                      <a:r>
                        <a:rPr lang="en-US" altLang="zh-CN" dirty="0" smtClean="0"/>
                        <a:t>Firefox </a:t>
                      </a:r>
                    </a:p>
                    <a:p>
                      <a:r>
                        <a:rPr lang="en-US" altLang="zh-CN" dirty="0" smtClean="0"/>
                        <a:t>(works in nightly)</a:t>
                      </a:r>
                      <a:endParaRPr lang="zh-CN" altLang="en-US" dirty="0"/>
                    </a:p>
                  </a:txBody>
                  <a:tcPr/>
                </a:tc>
                <a:tc>
                  <a:txBody>
                    <a:bodyPr/>
                    <a:lstStyle/>
                    <a:p>
                      <a:r>
                        <a:rPr lang="en-US" altLang="zh-CN" dirty="0" smtClean="0">
                          <a:solidFill>
                            <a:srgbClr val="FF0000"/>
                          </a:solidFill>
                        </a:rPr>
                        <a:t>element</a:t>
                      </a:r>
                      <a:r>
                        <a:rPr lang="en-US" altLang="zh-CN" dirty="0" smtClean="0"/>
                        <a:t>.mozRequestFullScreen();</a:t>
                      </a:r>
                      <a:endParaRPr lang="zh-CN" altLang="en-US" dirty="0"/>
                    </a:p>
                  </a:txBody>
                  <a:tcPr/>
                </a:tc>
                <a:tc>
                  <a:txBody>
                    <a:bodyPr/>
                    <a:lstStyle/>
                    <a:p>
                      <a:r>
                        <a:rPr lang="en-US" altLang="zh-CN" dirty="0" smtClean="0">
                          <a:solidFill>
                            <a:srgbClr val="FF0000"/>
                          </a:solidFill>
                        </a:rPr>
                        <a:t>document</a:t>
                      </a:r>
                      <a:r>
                        <a:rPr lang="en-US" altLang="zh-CN" dirty="0" smtClean="0"/>
                        <a:t>.mozCancelFullScreen(); </a:t>
                      </a:r>
                      <a:endParaRPr lang="zh-CN" altLang="en-US" dirty="0"/>
                    </a:p>
                  </a:txBody>
                  <a:tcPr/>
                </a:tc>
              </a:tr>
              <a:tr h="370840">
                <a:tc>
                  <a:txBody>
                    <a:bodyPr/>
                    <a:lstStyle/>
                    <a:p>
                      <a:r>
                        <a:rPr lang="en-US" altLang="zh-CN" dirty="0" smtClean="0"/>
                        <a:t>W3C </a:t>
                      </a:r>
                      <a:r>
                        <a:rPr lang="zh-CN" altLang="en-US" dirty="0" smtClean="0"/>
                        <a:t>提议</a:t>
                      </a:r>
                      <a:endParaRPr lang="zh-CN" altLang="en-US" dirty="0"/>
                    </a:p>
                  </a:txBody>
                  <a:tcPr/>
                </a:tc>
                <a:tc>
                  <a:txBody>
                    <a:bodyPr/>
                    <a:lstStyle/>
                    <a:p>
                      <a:r>
                        <a:rPr lang="en-US" altLang="zh-CN" dirty="0" smtClean="0">
                          <a:solidFill>
                            <a:srgbClr val="FF0000"/>
                          </a:solidFill>
                        </a:rPr>
                        <a:t>element</a:t>
                      </a:r>
                      <a:r>
                        <a:rPr lang="en-US" altLang="zh-CN" dirty="0" smtClean="0"/>
                        <a:t>.requestFullscreen();</a:t>
                      </a:r>
                      <a:endParaRPr lang="zh-CN" altLang="en-US" dirty="0"/>
                    </a:p>
                  </a:txBody>
                  <a:tcPr/>
                </a:tc>
                <a:tc>
                  <a:txBody>
                    <a:bodyPr/>
                    <a:lstStyle/>
                    <a:p>
                      <a:r>
                        <a:rPr lang="en-US" altLang="zh-CN" dirty="0" smtClean="0">
                          <a:solidFill>
                            <a:srgbClr val="FF0000"/>
                          </a:solidFill>
                        </a:rPr>
                        <a:t>document</a:t>
                      </a:r>
                      <a:r>
                        <a:rPr lang="en-US" altLang="zh-CN" dirty="0" smtClean="0"/>
                        <a:t>.exitFullscreen();</a:t>
                      </a:r>
                      <a:endParaRPr lang="zh-CN" altLang="en-US" dirty="0"/>
                    </a:p>
                  </a:txBody>
                  <a:tcPr/>
                </a:tc>
              </a:tr>
            </a:tbl>
          </a:graphicData>
        </a:graphic>
      </p:graphicFrame>
    </p:spTree>
    <p:extLst>
      <p:ext uri="{BB962C8B-B14F-4D97-AF65-F5344CB8AC3E}">
        <p14:creationId xmlns:p14="http://schemas.microsoft.com/office/powerpoint/2010/main" val="3999497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50032"/>
            <a:ext cx="8229600" cy="1066800"/>
          </a:xfrm>
        </p:spPr>
        <p:txBody>
          <a:bodyPr/>
          <a:lstStyle/>
          <a:p>
            <a:pPr algn="ctr"/>
            <a:r>
              <a:rPr lang="en-US" altLang="zh-CN" dirty="0" smtClean="0"/>
              <a:t>Video</a:t>
            </a:r>
            <a:r>
              <a:rPr lang="zh-CN" altLang="en-US" dirty="0" smtClean="0"/>
              <a:t>的</a:t>
            </a:r>
            <a:r>
              <a:rPr lang="en-US" altLang="zh-CN" dirty="0" smtClean="0"/>
              <a:t>API</a:t>
            </a:r>
            <a:r>
              <a:rPr lang="zh-CN" altLang="en-US" dirty="0" smtClean="0"/>
              <a:t>属性</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752116815"/>
              </p:ext>
            </p:extLst>
          </p:nvPr>
        </p:nvGraphicFramePr>
        <p:xfrm>
          <a:off x="971600" y="1988840"/>
          <a:ext cx="7560840" cy="4348480"/>
        </p:xfrm>
        <a:graphic>
          <a:graphicData uri="http://schemas.openxmlformats.org/drawingml/2006/table">
            <a:tbl>
              <a:tblPr firstRow="1" bandRow="1">
                <a:tableStyleId>{5C22544A-7EE6-4342-B048-85BDC9FD1C3A}</a:tableStyleId>
              </a:tblPr>
              <a:tblGrid>
                <a:gridCol w="1948670"/>
                <a:gridCol w="5612170"/>
              </a:tblGrid>
              <a:tr h="370840">
                <a:tc>
                  <a:txBody>
                    <a:bodyPr/>
                    <a:lstStyle/>
                    <a:p>
                      <a:r>
                        <a:rPr lang="zh-CN" altLang="en-US" dirty="0" smtClean="0"/>
                        <a:t>属性</a:t>
                      </a:r>
                      <a:endParaRPr lang="zh-CN" altLang="en-US" dirty="0"/>
                    </a:p>
                  </a:txBody>
                  <a:tcPr/>
                </a:tc>
                <a:tc>
                  <a:txBody>
                    <a:bodyPr/>
                    <a:lstStyle/>
                    <a:p>
                      <a:r>
                        <a:rPr lang="zh-CN" altLang="en-US" dirty="0" smtClean="0"/>
                        <a:t>说明</a:t>
                      </a:r>
                      <a:endParaRPr lang="zh-CN" altLang="en-US" dirty="0"/>
                    </a:p>
                  </a:txBody>
                  <a:tcPr/>
                </a:tc>
              </a:tr>
              <a:tr h="370840">
                <a:tc>
                  <a:txBody>
                    <a:bodyPr/>
                    <a:lstStyle/>
                    <a:p>
                      <a:pPr fontAlgn="base"/>
                      <a:r>
                        <a:rPr lang="en-US" dirty="0" err="1">
                          <a:effectLst/>
                        </a:rPr>
                        <a:t>audioTracks</a:t>
                      </a:r>
                      <a:endParaRPr lang="en-US" dirty="0">
                        <a:effectLst/>
                      </a:endParaRPr>
                    </a:p>
                  </a:txBody>
                  <a:tcPr anchor="ctr"/>
                </a:tc>
                <a:tc>
                  <a:txBody>
                    <a:bodyPr/>
                    <a:lstStyle/>
                    <a:p>
                      <a:pPr fontAlgn="base"/>
                      <a:r>
                        <a:rPr lang="zh-CN" altLang="en-US" dirty="0">
                          <a:effectLst/>
                        </a:rPr>
                        <a:t>返回可用的音轨列表（</a:t>
                      </a:r>
                      <a:r>
                        <a:rPr lang="en-US" dirty="0" err="1">
                          <a:effectLst/>
                        </a:rPr>
                        <a:t>MultipleTrackList</a:t>
                      </a:r>
                      <a:r>
                        <a:rPr lang="zh-CN" altLang="en-US" dirty="0">
                          <a:effectLst/>
                        </a:rPr>
                        <a:t>对象）</a:t>
                      </a:r>
                    </a:p>
                  </a:txBody>
                  <a:tcPr anchor="ctr"/>
                </a:tc>
              </a:tr>
              <a:tr h="370840">
                <a:tc>
                  <a:txBody>
                    <a:bodyPr/>
                    <a:lstStyle/>
                    <a:p>
                      <a:pPr fontAlgn="base"/>
                      <a:r>
                        <a:rPr lang="en-US" dirty="0" err="1">
                          <a:solidFill>
                            <a:srgbClr val="FF0000"/>
                          </a:solidFill>
                          <a:effectLst/>
                        </a:rPr>
                        <a:t>autoplay</a:t>
                      </a:r>
                      <a:endParaRPr lang="en-US" dirty="0">
                        <a:solidFill>
                          <a:srgbClr val="FF0000"/>
                        </a:solidFill>
                        <a:effectLst/>
                      </a:endParaRPr>
                    </a:p>
                  </a:txBody>
                  <a:tcPr anchor="ctr"/>
                </a:tc>
                <a:tc>
                  <a:txBody>
                    <a:bodyPr/>
                    <a:lstStyle/>
                    <a:p>
                      <a:pPr fontAlgn="base"/>
                      <a:r>
                        <a:rPr lang="zh-CN" altLang="en-US" dirty="0">
                          <a:effectLst/>
                        </a:rPr>
                        <a:t>媒体加载后自动播放</a:t>
                      </a:r>
                    </a:p>
                  </a:txBody>
                  <a:tcPr anchor="ctr"/>
                </a:tc>
              </a:tr>
              <a:tr h="370840">
                <a:tc>
                  <a:txBody>
                    <a:bodyPr/>
                    <a:lstStyle/>
                    <a:p>
                      <a:pPr fontAlgn="base"/>
                      <a:r>
                        <a:rPr lang="en-US">
                          <a:effectLst/>
                        </a:rPr>
                        <a:t>buffered</a:t>
                      </a:r>
                    </a:p>
                  </a:txBody>
                  <a:tcPr anchor="ctr"/>
                </a:tc>
                <a:tc>
                  <a:txBody>
                    <a:bodyPr/>
                    <a:lstStyle/>
                    <a:p>
                      <a:pPr fontAlgn="base"/>
                      <a:r>
                        <a:rPr lang="zh-CN" altLang="en-US">
                          <a:effectLst/>
                        </a:rPr>
                        <a:t>返回缓冲部件的时间范围</a:t>
                      </a:r>
                      <a:r>
                        <a:rPr lang="en-US" altLang="zh-CN">
                          <a:effectLst/>
                        </a:rPr>
                        <a:t>(TimeRanges</a:t>
                      </a:r>
                      <a:r>
                        <a:rPr lang="zh-CN" altLang="en-US">
                          <a:effectLst/>
                        </a:rPr>
                        <a:t>对象</a:t>
                      </a:r>
                      <a:r>
                        <a:rPr lang="en-US" altLang="zh-CN">
                          <a:effectLst/>
                        </a:rPr>
                        <a:t>)</a:t>
                      </a:r>
                    </a:p>
                  </a:txBody>
                  <a:tcPr anchor="ctr"/>
                </a:tc>
              </a:tr>
              <a:tr h="370840">
                <a:tc>
                  <a:txBody>
                    <a:bodyPr/>
                    <a:lstStyle/>
                    <a:p>
                      <a:pPr fontAlgn="base"/>
                      <a:r>
                        <a:rPr lang="en-US" dirty="0">
                          <a:effectLst/>
                        </a:rPr>
                        <a:t>controller</a:t>
                      </a:r>
                    </a:p>
                  </a:txBody>
                  <a:tcPr anchor="ctr"/>
                </a:tc>
                <a:tc>
                  <a:txBody>
                    <a:bodyPr/>
                    <a:lstStyle/>
                    <a:p>
                      <a:pPr fontAlgn="base"/>
                      <a:r>
                        <a:rPr lang="zh-CN" altLang="en-US">
                          <a:effectLst/>
                        </a:rPr>
                        <a:t>返回当前的媒体控制器（</a:t>
                      </a:r>
                      <a:r>
                        <a:rPr lang="en-US">
                          <a:effectLst/>
                        </a:rPr>
                        <a:t>MediaController</a:t>
                      </a:r>
                      <a:r>
                        <a:rPr lang="zh-CN" altLang="en-US">
                          <a:effectLst/>
                        </a:rPr>
                        <a:t>对象）</a:t>
                      </a:r>
                    </a:p>
                  </a:txBody>
                  <a:tcPr anchor="ctr"/>
                </a:tc>
              </a:tr>
              <a:tr h="370840">
                <a:tc>
                  <a:txBody>
                    <a:bodyPr/>
                    <a:lstStyle/>
                    <a:p>
                      <a:pPr fontAlgn="base"/>
                      <a:r>
                        <a:rPr lang="en-US" dirty="0">
                          <a:effectLst/>
                        </a:rPr>
                        <a:t>controls</a:t>
                      </a:r>
                    </a:p>
                  </a:txBody>
                  <a:tcPr anchor="ctr"/>
                </a:tc>
                <a:tc>
                  <a:txBody>
                    <a:bodyPr/>
                    <a:lstStyle/>
                    <a:p>
                      <a:pPr fontAlgn="base"/>
                      <a:r>
                        <a:rPr lang="zh-CN" altLang="en-US">
                          <a:effectLst/>
                        </a:rPr>
                        <a:t>显示播控控件</a:t>
                      </a:r>
                    </a:p>
                  </a:txBody>
                  <a:tcPr anchor="ctr"/>
                </a:tc>
              </a:tr>
              <a:tr h="370840">
                <a:tc>
                  <a:txBody>
                    <a:bodyPr/>
                    <a:lstStyle/>
                    <a:p>
                      <a:pPr fontAlgn="base"/>
                      <a:r>
                        <a:rPr lang="en-US">
                          <a:effectLst/>
                        </a:rPr>
                        <a:t>crossOrigin</a:t>
                      </a:r>
                    </a:p>
                  </a:txBody>
                  <a:tcPr anchor="ctr"/>
                </a:tc>
                <a:tc>
                  <a:txBody>
                    <a:bodyPr/>
                    <a:lstStyle/>
                    <a:p>
                      <a:pPr fontAlgn="base"/>
                      <a:r>
                        <a:rPr lang="en-US">
                          <a:effectLst/>
                        </a:rPr>
                        <a:t>CORS</a:t>
                      </a:r>
                      <a:r>
                        <a:rPr lang="zh-CN" altLang="en-US">
                          <a:effectLst/>
                        </a:rPr>
                        <a:t>设置</a:t>
                      </a:r>
                    </a:p>
                  </a:txBody>
                  <a:tcPr anchor="ctr"/>
                </a:tc>
              </a:tr>
              <a:tr h="370840">
                <a:tc>
                  <a:txBody>
                    <a:bodyPr/>
                    <a:lstStyle/>
                    <a:p>
                      <a:pPr fontAlgn="base"/>
                      <a:r>
                        <a:rPr lang="en-US" dirty="0" err="1">
                          <a:solidFill>
                            <a:schemeClr val="tx1"/>
                          </a:solidFill>
                          <a:effectLst/>
                        </a:rPr>
                        <a:t>currentSrc</a:t>
                      </a:r>
                      <a:endParaRPr lang="en-US" dirty="0">
                        <a:solidFill>
                          <a:schemeClr val="tx1"/>
                        </a:solidFill>
                        <a:effectLst/>
                      </a:endParaRPr>
                    </a:p>
                  </a:txBody>
                  <a:tcPr anchor="ctr"/>
                </a:tc>
                <a:tc>
                  <a:txBody>
                    <a:bodyPr/>
                    <a:lstStyle/>
                    <a:p>
                      <a:pPr fontAlgn="base"/>
                      <a:r>
                        <a:rPr lang="zh-CN" altLang="en-US">
                          <a:effectLst/>
                        </a:rPr>
                        <a:t>返回当前媒体的</a:t>
                      </a:r>
                      <a:r>
                        <a:rPr lang="en-US" altLang="zh-CN">
                          <a:effectLst/>
                        </a:rPr>
                        <a:t>URL</a:t>
                      </a:r>
                    </a:p>
                  </a:txBody>
                  <a:tcPr anchor="ctr"/>
                </a:tc>
              </a:tr>
              <a:tr h="370840">
                <a:tc>
                  <a:txBody>
                    <a:bodyPr/>
                    <a:lstStyle/>
                    <a:p>
                      <a:pPr fontAlgn="base"/>
                      <a:r>
                        <a:rPr lang="en-US" dirty="0" err="1">
                          <a:solidFill>
                            <a:srgbClr val="FF0000"/>
                          </a:solidFill>
                          <a:effectLst/>
                        </a:rPr>
                        <a:t>currentTime</a:t>
                      </a:r>
                      <a:endParaRPr lang="en-US" dirty="0">
                        <a:solidFill>
                          <a:srgbClr val="FF0000"/>
                        </a:solidFill>
                        <a:effectLst/>
                      </a:endParaRPr>
                    </a:p>
                  </a:txBody>
                  <a:tcPr anchor="ctr"/>
                </a:tc>
                <a:tc>
                  <a:txBody>
                    <a:bodyPr/>
                    <a:lstStyle/>
                    <a:p>
                      <a:pPr fontAlgn="base"/>
                      <a:r>
                        <a:rPr lang="zh-CN" altLang="en-US" dirty="0">
                          <a:solidFill>
                            <a:srgbClr val="FF0000"/>
                          </a:solidFill>
                          <a:effectLst/>
                        </a:rPr>
                        <a:t>当前播放的时间，单位</a:t>
                      </a:r>
                      <a:r>
                        <a:rPr lang="zh-CN" altLang="en-US" dirty="0" smtClean="0">
                          <a:solidFill>
                            <a:srgbClr val="FF0000"/>
                          </a:solidFill>
                          <a:effectLst/>
                        </a:rPr>
                        <a:t>秒 </a:t>
                      </a:r>
                      <a:r>
                        <a:rPr lang="en-US" altLang="zh-CN" dirty="0" smtClean="0">
                          <a:solidFill>
                            <a:srgbClr val="FF0000"/>
                          </a:solidFill>
                          <a:effectLst/>
                        </a:rPr>
                        <a:t>(</a:t>
                      </a:r>
                      <a:r>
                        <a:rPr lang="zh-CN" altLang="en-US" dirty="0" smtClean="0">
                          <a:solidFill>
                            <a:srgbClr val="FF0000"/>
                          </a:solidFill>
                          <a:effectLst/>
                        </a:rPr>
                        <a:t>快进快退</a:t>
                      </a:r>
                      <a:r>
                        <a:rPr lang="en-US" altLang="zh-CN" dirty="0" smtClean="0">
                          <a:solidFill>
                            <a:srgbClr val="FF0000"/>
                          </a:solidFill>
                          <a:effectLst/>
                        </a:rPr>
                        <a:t>10</a:t>
                      </a:r>
                      <a:r>
                        <a:rPr lang="zh-CN" altLang="en-US" dirty="0" smtClean="0">
                          <a:solidFill>
                            <a:srgbClr val="FF0000"/>
                          </a:solidFill>
                          <a:effectLst/>
                        </a:rPr>
                        <a:t>秒</a:t>
                      </a:r>
                      <a:r>
                        <a:rPr lang="en-US" altLang="zh-CN" dirty="0" smtClean="0">
                          <a:solidFill>
                            <a:srgbClr val="FF0000"/>
                          </a:solidFill>
                          <a:effectLst/>
                        </a:rPr>
                        <a:t>)</a:t>
                      </a:r>
                      <a:endParaRPr lang="zh-CN" altLang="en-US" dirty="0">
                        <a:solidFill>
                          <a:srgbClr val="FF0000"/>
                        </a:solidFill>
                        <a:effectLst/>
                      </a:endParaRPr>
                    </a:p>
                  </a:txBody>
                  <a:tcPr anchor="ctr"/>
                </a:tc>
              </a:tr>
              <a:tr h="370840">
                <a:tc>
                  <a:txBody>
                    <a:bodyPr/>
                    <a:lstStyle/>
                    <a:p>
                      <a:pPr fontAlgn="base"/>
                      <a:r>
                        <a:rPr lang="en-US" dirty="0" err="1">
                          <a:effectLst/>
                        </a:rPr>
                        <a:t>defaultMuted</a:t>
                      </a:r>
                      <a:endParaRPr lang="en-US" dirty="0">
                        <a:effectLst/>
                      </a:endParaRPr>
                    </a:p>
                  </a:txBody>
                  <a:tcPr anchor="ctr"/>
                </a:tc>
                <a:tc>
                  <a:txBody>
                    <a:bodyPr/>
                    <a:lstStyle/>
                    <a:p>
                      <a:pPr fontAlgn="base"/>
                      <a:r>
                        <a:rPr lang="zh-CN" altLang="en-US" dirty="0">
                          <a:effectLst/>
                        </a:rPr>
                        <a:t>缺省是否静音</a:t>
                      </a:r>
                    </a:p>
                  </a:txBody>
                  <a:tcPr anchor="ctr"/>
                </a:tc>
              </a:tr>
              <a:tr h="370840">
                <a:tc>
                  <a:txBody>
                    <a:bodyPr/>
                    <a:lstStyle/>
                    <a:p>
                      <a:pPr fontAlgn="base"/>
                      <a:r>
                        <a:rPr lang="en-US">
                          <a:effectLst/>
                        </a:rPr>
                        <a:t>defaultPlaybackRate</a:t>
                      </a:r>
                    </a:p>
                  </a:txBody>
                  <a:tcPr anchor="ctr"/>
                </a:tc>
                <a:tc>
                  <a:txBody>
                    <a:bodyPr/>
                    <a:lstStyle/>
                    <a:p>
                      <a:pPr fontAlgn="base"/>
                      <a:r>
                        <a:rPr lang="zh-CN" altLang="en-US" dirty="0">
                          <a:effectLst/>
                        </a:rPr>
                        <a:t>播控的缺省倍速</a:t>
                      </a:r>
                    </a:p>
                  </a:txBody>
                  <a:tcPr anchor="ctr"/>
                </a:tc>
              </a:tr>
            </a:tbl>
          </a:graphicData>
        </a:graphic>
      </p:graphicFrame>
    </p:spTree>
    <p:extLst>
      <p:ext uri="{BB962C8B-B14F-4D97-AF65-F5344CB8AC3E}">
        <p14:creationId xmlns:p14="http://schemas.microsoft.com/office/powerpoint/2010/main" val="288895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986122056"/>
              </p:ext>
            </p:extLst>
          </p:nvPr>
        </p:nvGraphicFramePr>
        <p:xfrm>
          <a:off x="827584" y="764704"/>
          <a:ext cx="7632848" cy="5562600"/>
        </p:xfrm>
        <a:graphic>
          <a:graphicData uri="http://schemas.openxmlformats.org/drawingml/2006/table">
            <a:tbl>
              <a:tblPr firstRow="1" bandRow="1">
                <a:tableStyleId>{5C22544A-7EE6-4342-B048-85BDC9FD1C3A}</a:tableStyleId>
              </a:tblPr>
              <a:tblGrid>
                <a:gridCol w="2026568"/>
                <a:gridCol w="5606280"/>
              </a:tblGrid>
              <a:tr h="370840">
                <a:tc>
                  <a:txBody>
                    <a:bodyPr/>
                    <a:lstStyle/>
                    <a:p>
                      <a:r>
                        <a:rPr lang="zh-CN" altLang="en-US" dirty="0" smtClean="0"/>
                        <a:t>属性</a:t>
                      </a:r>
                      <a:endParaRPr lang="zh-CN" altLang="en-US" dirty="0"/>
                    </a:p>
                  </a:txBody>
                  <a:tcPr/>
                </a:tc>
                <a:tc>
                  <a:txBody>
                    <a:bodyPr/>
                    <a:lstStyle/>
                    <a:p>
                      <a:r>
                        <a:rPr lang="zh-CN" altLang="en-US" dirty="0" smtClean="0"/>
                        <a:t>说明</a:t>
                      </a:r>
                      <a:endParaRPr lang="zh-CN" altLang="en-US" dirty="0"/>
                    </a:p>
                  </a:txBody>
                  <a:tcPr/>
                </a:tc>
              </a:tr>
              <a:tr h="370840">
                <a:tc>
                  <a:txBody>
                    <a:bodyPr/>
                    <a:lstStyle/>
                    <a:p>
                      <a:pPr fontAlgn="base"/>
                      <a:r>
                        <a:rPr lang="en-US" dirty="0">
                          <a:effectLst/>
                        </a:rPr>
                        <a:t>duration</a:t>
                      </a:r>
                    </a:p>
                  </a:txBody>
                  <a:tcPr anchor="ctr"/>
                </a:tc>
                <a:tc>
                  <a:txBody>
                    <a:bodyPr/>
                    <a:lstStyle/>
                    <a:p>
                      <a:pPr fontAlgn="base"/>
                      <a:r>
                        <a:rPr lang="zh-CN" altLang="en-US">
                          <a:effectLst/>
                        </a:rPr>
                        <a:t>返回媒体的播放总时长，单位秒</a:t>
                      </a:r>
                    </a:p>
                  </a:txBody>
                  <a:tcPr anchor="ctr"/>
                </a:tc>
              </a:tr>
              <a:tr h="370840">
                <a:tc>
                  <a:txBody>
                    <a:bodyPr/>
                    <a:lstStyle/>
                    <a:p>
                      <a:pPr fontAlgn="base"/>
                      <a:r>
                        <a:rPr lang="en-US">
                          <a:effectLst/>
                        </a:rPr>
                        <a:t>ended</a:t>
                      </a:r>
                    </a:p>
                  </a:txBody>
                  <a:tcPr anchor="ctr"/>
                </a:tc>
                <a:tc>
                  <a:txBody>
                    <a:bodyPr/>
                    <a:lstStyle/>
                    <a:p>
                      <a:pPr fontAlgn="base"/>
                      <a:r>
                        <a:rPr lang="zh-CN" altLang="en-US">
                          <a:effectLst/>
                        </a:rPr>
                        <a:t>返回当前播放是否结束标志</a:t>
                      </a:r>
                    </a:p>
                  </a:txBody>
                  <a:tcPr anchor="ctr"/>
                </a:tc>
              </a:tr>
              <a:tr h="370840">
                <a:tc>
                  <a:txBody>
                    <a:bodyPr/>
                    <a:lstStyle/>
                    <a:p>
                      <a:pPr fontAlgn="base"/>
                      <a:r>
                        <a:rPr lang="en-US">
                          <a:effectLst/>
                        </a:rPr>
                        <a:t>error</a:t>
                      </a:r>
                    </a:p>
                  </a:txBody>
                  <a:tcPr anchor="ctr"/>
                </a:tc>
                <a:tc>
                  <a:txBody>
                    <a:bodyPr/>
                    <a:lstStyle/>
                    <a:p>
                      <a:pPr fontAlgn="base"/>
                      <a:r>
                        <a:rPr lang="zh-CN" altLang="en-US">
                          <a:effectLst/>
                        </a:rPr>
                        <a:t>返回当前播放的错误状态</a:t>
                      </a:r>
                    </a:p>
                  </a:txBody>
                  <a:tcPr anchor="ctr"/>
                </a:tc>
              </a:tr>
              <a:tr h="370840">
                <a:tc>
                  <a:txBody>
                    <a:bodyPr/>
                    <a:lstStyle/>
                    <a:p>
                      <a:pPr fontAlgn="base"/>
                      <a:r>
                        <a:rPr lang="en-US">
                          <a:effectLst/>
                        </a:rPr>
                        <a:t>initialTime</a:t>
                      </a:r>
                    </a:p>
                  </a:txBody>
                  <a:tcPr anchor="ctr"/>
                </a:tc>
                <a:tc>
                  <a:txBody>
                    <a:bodyPr/>
                    <a:lstStyle/>
                    <a:p>
                      <a:pPr fontAlgn="base"/>
                      <a:r>
                        <a:rPr lang="zh-CN" altLang="en-US" dirty="0">
                          <a:effectLst/>
                        </a:rPr>
                        <a:t>返回初始播放的位置</a:t>
                      </a:r>
                    </a:p>
                  </a:txBody>
                  <a:tcPr anchor="ctr"/>
                </a:tc>
              </a:tr>
              <a:tr h="370840">
                <a:tc>
                  <a:txBody>
                    <a:bodyPr/>
                    <a:lstStyle/>
                    <a:p>
                      <a:pPr fontAlgn="base"/>
                      <a:r>
                        <a:rPr lang="en-US">
                          <a:effectLst/>
                        </a:rPr>
                        <a:t>loop</a:t>
                      </a:r>
                    </a:p>
                  </a:txBody>
                  <a:tcPr anchor="ctr"/>
                </a:tc>
                <a:tc>
                  <a:txBody>
                    <a:bodyPr/>
                    <a:lstStyle/>
                    <a:p>
                      <a:pPr fontAlgn="base"/>
                      <a:r>
                        <a:rPr lang="zh-CN" altLang="en-US">
                          <a:effectLst/>
                        </a:rPr>
                        <a:t>是否循环播放</a:t>
                      </a:r>
                    </a:p>
                  </a:txBody>
                  <a:tcPr anchor="ctr"/>
                </a:tc>
              </a:tr>
              <a:tr h="370840">
                <a:tc>
                  <a:txBody>
                    <a:bodyPr/>
                    <a:lstStyle/>
                    <a:p>
                      <a:pPr fontAlgn="base"/>
                      <a:r>
                        <a:rPr lang="en-US">
                          <a:effectLst/>
                        </a:rPr>
                        <a:t>mediaGroup</a:t>
                      </a:r>
                    </a:p>
                  </a:txBody>
                  <a:tcPr anchor="ctr"/>
                </a:tc>
                <a:tc>
                  <a:txBody>
                    <a:bodyPr/>
                    <a:lstStyle/>
                    <a:p>
                      <a:pPr fontAlgn="base"/>
                      <a:r>
                        <a:rPr lang="zh-CN" altLang="en-US" dirty="0">
                          <a:effectLst/>
                        </a:rPr>
                        <a:t>当前音视频所属媒体组 </a:t>
                      </a:r>
                      <a:r>
                        <a:rPr lang="en-US" altLang="zh-CN" dirty="0">
                          <a:effectLst/>
                        </a:rPr>
                        <a:t>(</a:t>
                      </a:r>
                      <a:r>
                        <a:rPr lang="zh-CN" altLang="en-US" dirty="0">
                          <a:effectLst/>
                        </a:rPr>
                        <a:t>用来链接多个音视频标签</a:t>
                      </a:r>
                      <a:r>
                        <a:rPr lang="en-US" altLang="zh-CN" dirty="0">
                          <a:effectLst/>
                        </a:rPr>
                        <a:t>)</a:t>
                      </a:r>
                    </a:p>
                  </a:txBody>
                  <a:tcPr anchor="ctr"/>
                </a:tc>
              </a:tr>
              <a:tr h="370840">
                <a:tc>
                  <a:txBody>
                    <a:bodyPr/>
                    <a:lstStyle/>
                    <a:p>
                      <a:pPr fontAlgn="base"/>
                      <a:r>
                        <a:rPr lang="en-US" dirty="0">
                          <a:solidFill>
                            <a:srgbClr val="FF0000"/>
                          </a:solidFill>
                          <a:effectLst/>
                        </a:rPr>
                        <a:t>muted</a:t>
                      </a:r>
                    </a:p>
                  </a:txBody>
                  <a:tcPr anchor="ctr"/>
                </a:tc>
                <a:tc>
                  <a:txBody>
                    <a:bodyPr/>
                    <a:lstStyle/>
                    <a:p>
                      <a:pPr fontAlgn="base"/>
                      <a:r>
                        <a:rPr lang="zh-CN" altLang="en-US" dirty="0">
                          <a:solidFill>
                            <a:srgbClr val="FF0000"/>
                          </a:solidFill>
                          <a:effectLst/>
                        </a:rPr>
                        <a:t>是否静音</a:t>
                      </a:r>
                    </a:p>
                  </a:txBody>
                  <a:tcPr anchor="ctr"/>
                </a:tc>
              </a:tr>
              <a:tr h="370840">
                <a:tc>
                  <a:txBody>
                    <a:bodyPr/>
                    <a:lstStyle/>
                    <a:p>
                      <a:pPr fontAlgn="base"/>
                      <a:r>
                        <a:rPr lang="en-US">
                          <a:effectLst/>
                        </a:rPr>
                        <a:t>networkState</a:t>
                      </a:r>
                    </a:p>
                  </a:txBody>
                  <a:tcPr anchor="ctr"/>
                </a:tc>
                <a:tc>
                  <a:txBody>
                    <a:bodyPr/>
                    <a:lstStyle/>
                    <a:p>
                      <a:pPr fontAlgn="base"/>
                      <a:r>
                        <a:rPr lang="zh-CN" altLang="en-US" dirty="0">
                          <a:effectLst/>
                        </a:rPr>
                        <a:t>返回当前网络状态</a:t>
                      </a:r>
                    </a:p>
                  </a:txBody>
                  <a:tcPr anchor="ctr"/>
                </a:tc>
              </a:tr>
              <a:tr h="370840">
                <a:tc>
                  <a:txBody>
                    <a:bodyPr/>
                    <a:lstStyle/>
                    <a:p>
                      <a:pPr fontAlgn="base"/>
                      <a:r>
                        <a:rPr lang="en-US">
                          <a:effectLst/>
                        </a:rPr>
                        <a:t>paused</a:t>
                      </a:r>
                    </a:p>
                  </a:txBody>
                  <a:tcPr anchor="ctr"/>
                </a:tc>
                <a:tc>
                  <a:txBody>
                    <a:bodyPr/>
                    <a:lstStyle/>
                    <a:p>
                      <a:pPr fontAlgn="base"/>
                      <a:r>
                        <a:rPr lang="zh-CN" altLang="en-US">
                          <a:effectLst/>
                        </a:rPr>
                        <a:t>是否暂停</a:t>
                      </a:r>
                    </a:p>
                  </a:txBody>
                  <a:tcPr anchor="ctr"/>
                </a:tc>
              </a:tr>
              <a:tr h="370840">
                <a:tc>
                  <a:txBody>
                    <a:bodyPr/>
                    <a:lstStyle/>
                    <a:p>
                      <a:pPr fontAlgn="base"/>
                      <a:r>
                        <a:rPr lang="en-US" dirty="0" err="1">
                          <a:solidFill>
                            <a:srgbClr val="FF0000"/>
                          </a:solidFill>
                          <a:effectLst/>
                        </a:rPr>
                        <a:t>playbackRate</a:t>
                      </a:r>
                      <a:endParaRPr lang="en-US" dirty="0">
                        <a:solidFill>
                          <a:srgbClr val="FF0000"/>
                        </a:solidFill>
                        <a:effectLst/>
                      </a:endParaRPr>
                    </a:p>
                  </a:txBody>
                  <a:tcPr anchor="ctr"/>
                </a:tc>
                <a:tc>
                  <a:txBody>
                    <a:bodyPr/>
                    <a:lstStyle/>
                    <a:p>
                      <a:pPr fontAlgn="base"/>
                      <a:r>
                        <a:rPr lang="zh-CN" altLang="en-US" dirty="0">
                          <a:solidFill>
                            <a:srgbClr val="FF0000"/>
                          </a:solidFill>
                          <a:effectLst/>
                        </a:rPr>
                        <a:t>播放的倍</a:t>
                      </a:r>
                      <a:r>
                        <a:rPr lang="zh-CN" altLang="en-US" dirty="0" smtClean="0">
                          <a:solidFill>
                            <a:srgbClr val="FF0000"/>
                          </a:solidFill>
                          <a:effectLst/>
                        </a:rPr>
                        <a:t>速</a:t>
                      </a:r>
                      <a:r>
                        <a:rPr lang="en-US" altLang="zh-CN" dirty="0" smtClean="0">
                          <a:solidFill>
                            <a:srgbClr val="FF0000"/>
                          </a:solidFill>
                          <a:effectLst/>
                        </a:rPr>
                        <a:t>(</a:t>
                      </a:r>
                      <a:r>
                        <a:rPr lang="zh-CN" altLang="en-US" dirty="0" smtClean="0">
                          <a:solidFill>
                            <a:srgbClr val="FF0000"/>
                          </a:solidFill>
                          <a:effectLst/>
                        </a:rPr>
                        <a:t>加速、减速播放</a:t>
                      </a:r>
                      <a:r>
                        <a:rPr lang="en-US" altLang="zh-CN" dirty="0" smtClean="0">
                          <a:solidFill>
                            <a:srgbClr val="FF0000"/>
                          </a:solidFill>
                          <a:effectLst/>
                        </a:rPr>
                        <a:t>)</a:t>
                      </a:r>
                      <a:endParaRPr lang="zh-CN" altLang="en-US" dirty="0">
                        <a:solidFill>
                          <a:srgbClr val="FF0000"/>
                        </a:solidFill>
                        <a:effectLst/>
                      </a:endParaRPr>
                    </a:p>
                  </a:txBody>
                  <a:tcPr anchor="ctr"/>
                </a:tc>
              </a:tr>
              <a:tr h="370840">
                <a:tc>
                  <a:txBody>
                    <a:bodyPr/>
                    <a:lstStyle/>
                    <a:p>
                      <a:pPr fontAlgn="base"/>
                      <a:r>
                        <a:rPr lang="en-US" dirty="0">
                          <a:effectLst/>
                        </a:rPr>
                        <a:t>played</a:t>
                      </a:r>
                    </a:p>
                  </a:txBody>
                  <a:tcPr anchor="ctr"/>
                </a:tc>
                <a:tc>
                  <a:txBody>
                    <a:bodyPr/>
                    <a:lstStyle/>
                    <a:p>
                      <a:pPr fontAlgn="base"/>
                      <a:r>
                        <a:rPr lang="zh-CN" altLang="en-US">
                          <a:effectLst/>
                        </a:rPr>
                        <a:t>当前播放部件已经播放的时间范围</a:t>
                      </a:r>
                      <a:r>
                        <a:rPr lang="en-US" altLang="zh-CN">
                          <a:effectLst/>
                        </a:rPr>
                        <a:t>(TimeRanges</a:t>
                      </a:r>
                      <a:r>
                        <a:rPr lang="zh-CN" altLang="en-US">
                          <a:effectLst/>
                        </a:rPr>
                        <a:t>对象</a:t>
                      </a:r>
                      <a:r>
                        <a:rPr lang="en-US" altLang="zh-CN">
                          <a:effectLst/>
                        </a:rPr>
                        <a:t>)</a:t>
                      </a:r>
                    </a:p>
                  </a:txBody>
                  <a:tcPr anchor="ctr"/>
                </a:tc>
              </a:tr>
              <a:tr h="370840">
                <a:tc>
                  <a:txBody>
                    <a:bodyPr/>
                    <a:lstStyle/>
                    <a:p>
                      <a:pPr fontAlgn="base"/>
                      <a:r>
                        <a:rPr lang="en-US">
                          <a:effectLst/>
                        </a:rPr>
                        <a:t>preload</a:t>
                      </a:r>
                    </a:p>
                  </a:txBody>
                  <a:tcPr anchor="ctr"/>
                </a:tc>
                <a:tc>
                  <a:txBody>
                    <a:bodyPr/>
                    <a:lstStyle/>
                    <a:p>
                      <a:pPr fontAlgn="base"/>
                      <a:r>
                        <a:rPr lang="zh-CN" altLang="en-US">
                          <a:effectLst/>
                        </a:rPr>
                        <a:t>页面加载时是否同时加载音视频</a:t>
                      </a:r>
                    </a:p>
                  </a:txBody>
                  <a:tcPr anchor="ctr"/>
                </a:tc>
              </a:tr>
              <a:tr h="370840">
                <a:tc>
                  <a:txBody>
                    <a:bodyPr/>
                    <a:lstStyle/>
                    <a:p>
                      <a:pPr fontAlgn="base"/>
                      <a:r>
                        <a:rPr lang="en-US">
                          <a:effectLst/>
                        </a:rPr>
                        <a:t>readyState</a:t>
                      </a:r>
                    </a:p>
                  </a:txBody>
                  <a:tcPr anchor="ctr"/>
                </a:tc>
                <a:tc>
                  <a:txBody>
                    <a:bodyPr/>
                    <a:lstStyle/>
                    <a:p>
                      <a:pPr fontAlgn="base"/>
                      <a:r>
                        <a:rPr lang="zh-CN" altLang="en-US">
                          <a:effectLst/>
                        </a:rPr>
                        <a:t>返回当前的准备状态</a:t>
                      </a:r>
                    </a:p>
                  </a:txBody>
                  <a:tcPr anchor="ctr"/>
                </a:tc>
              </a:tr>
              <a:tr h="370840">
                <a:tc>
                  <a:txBody>
                    <a:bodyPr/>
                    <a:lstStyle/>
                    <a:p>
                      <a:pPr fontAlgn="base"/>
                      <a:r>
                        <a:rPr lang="en-US">
                          <a:effectLst/>
                        </a:rPr>
                        <a:t>seekable</a:t>
                      </a:r>
                    </a:p>
                  </a:txBody>
                  <a:tcPr anchor="ctr"/>
                </a:tc>
                <a:tc>
                  <a:txBody>
                    <a:bodyPr/>
                    <a:lstStyle/>
                    <a:p>
                      <a:pPr fontAlgn="base"/>
                      <a:r>
                        <a:rPr lang="zh-CN" altLang="en-US" dirty="0">
                          <a:effectLst/>
                        </a:rPr>
                        <a:t>返回当前可跳转部件的时间范围</a:t>
                      </a:r>
                      <a:r>
                        <a:rPr lang="en-US" altLang="zh-CN" dirty="0">
                          <a:effectLst/>
                        </a:rPr>
                        <a:t>(</a:t>
                      </a:r>
                      <a:r>
                        <a:rPr lang="en-US" altLang="zh-CN" dirty="0" err="1">
                          <a:effectLst/>
                        </a:rPr>
                        <a:t>TimeRanges</a:t>
                      </a:r>
                      <a:r>
                        <a:rPr lang="zh-CN" altLang="en-US" dirty="0">
                          <a:effectLst/>
                        </a:rPr>
                        <a:t>对象</a:t>
                      </a:r>
                      <a:r>
                        <a:rPr lang="en-US" altLang="zh-CN" dirty="0">
                          <a:effectLst/>
                        </a:rPr>
                        <a:t>)</a:t>
                      </a:r>
                    </a:p>
                  </a:txBody>
                  <a:tcPr anchor="ctr"/>
                </a:tc>
              </a:tr>
            </a:tbl>
          </a:graphicData>
        </a:graphic>
      </p:graphicFrame>
    </p:spTree>
    <p:extLst>
      <p:ext uri="{BB962C8B-B14F-4D97-AF65-F5344CB8AC3E}">
        <p14:creationId xmlns:p14="http://schemas.microsoft.com/office/powerpoint/2010/main" val="2271285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微软雅黑"/>
        <a:ea typeface="宋体"/>
        <a:cs typeface=""/>
      </a:majorFont>
      <a:minorFont>
        <a:latin typeface="微软雅黑"/>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主题1</Template>
  <TotalTime>2</TotalTime>
  <Words>998</Words>
  <Application>Microsoft Office PowerPoint</Application>
  <PresentationFormat>全屏显示(4:3)</PresentationFormat>
  <Paragraphs>263</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主题1</vt:lpstr>
      <vt:lpstr>HTML5音/视频标签详解</vt:lpstr>
      <vt:lpstr>音视频的发展史</vt:lpstr>
      <vt:lpstr>视频格式的简单介绍</vt:lpstr>
      <vt:lpstr>HTML5支持的格式</vt:lpstr>
      <vt:lpstr>&lt;Video&gt;的使用</vt:lpstr>
      <vt:lpstr>Video的常见属性</vt:lpstr>
      <vt:lpstr>Video的API方法</vt:lpstr>
      <vt:lpstr>Video的API属性</vt:lpstr>
      <vt:lpstr>PowerPoint 演示文稿</vt:lpstr>
      <vt:lpstr>PowerPoint 演示文稿</vt:lpstr>
      <vt:lpstr>Video的常用事件</vt:lpstr>
      <vt:lpstr>PowerPoint 演示文稿</vt:lpstr>
      <vt:lpstr>HTML5支持的音频格式</vt:lpstr>
      <vt:lpstr>&lt;audio&gt;的使用</vt:lpstr>
      <vt:lpstr>audio的常见属性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HTML5音/视频标签详解</dc:title>
  <dc:creator>conghao</dc:creator>
  <cp:lastModifiedBy>admin</cp:lastModifiedBy>
  <cp:revision>4</cp:revision>
  <dcterms:created xsi:type="dcterms:W3CDTF">2012-11-10T14:04:22Z</dcterms:created>
  <dcterms:modified xsi:type="dcterms:W3CDTF">2012-11-25T09:21:30Z</dcterms:modified>
</cp:coreProperties>
</file>