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5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wy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5T10:34:23.39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int n, m, s, t; // s是源点，t是汇点</a:t>
            </a:r>
            <a:endParaRPr lang="zh-CN" altLang="en-US"/>
          </a:p>
          <a:p>
            <a:r>
              <a:rPr lang="zh-CN" altLang="en-US"/>
              <a:t>bool vis[MAXN];</a:t>
            </a:r>
            <a:endParaRPr lang="zh-CN" altLang="en-US"/>
          </a:p>
          <a:p>
            <a:r>
              <a:rPr lang="zh-CN" altLang="en-US"/>
              <a:t>int dfs(int p = s, int flow = INF)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(p == t)</a:t>
            </a:r>
            <a:endParaRPr lang="zh-CN" altLang="en-US"/>
          </a:p>
          <a:p>
            <a:r>
              <a:rPr lang="zh-CN" altLang="en-US"/>
              <a:t>        return flow; // 到达终点，返回这条增广路的流量</a:t>
            </a:r>
            <a:endParaRPr lang="zh-CN" altLang="en-US"/>
          </a:p>
          <a:p>
            <a:r>
              <a:rPr lang="zh-CN" altLang="en-US"/>
              <a:t>    vis[p] = true;</a:t>
            </a:r>
            <a:endParaRPr lang="zh-CN" altLang="en-US"/>
          </a:p>
          <a:p>
            <a:r>
              <a:rPr lang="zh-CN" altLang="en-US"/>
              <a:t>    for (int eg = head[p]; eg; eg = edges[eg].next)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int to = edges[eg].to, vol = edges[eg].w, c;</a:t>
            </a:r>
            <a:endParaRPr lang="zh-CN" altLang="en-US"/>
          </a:p>
          <a:p>
            <a:r>
              <a:rPr lang="zh-CN" altLang="en-US"/>
              <a:t>        // 返回的条件是残余容量大于0、未访问过该点且接下来可以达到终点（递归地实现）</a:t>
            </a:r>
            <a:endParaRPr lang="zh-CN" altLang="en-US"/>
          </a:p>
          <a:p>
            <a:r>
              <a:rPr lang="zh-CN" altLang="en-US"/>
              <a:t>        // 传递下去的流量是边的容量与当前流量中的较小值</a:t>
            </a:r>
            <a:endParaRPr lang="zh-CN" altLang="en-US"/>
          </a:p>
          <a:p>
            <a:r>
              <a:rPr lang="zh-CN" altLang="en-US"/>
              <a:t>        if (vol &gt; 0 &amp;&amp; !vis[to] &amp;&amp; (c = dfs(to, min(vol, flow))) != -1)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edges[eg].w -= c;</a:t>
            </a:r>
            <a:endParaRPr lang="zh-CN" altLang="en-US"/>
          </a:p>
          <a:p>
            <a:r>
              <a:rPr lang="zh-CN" altLang="en-US"/>
              <a:t>            edges[eg ^ 1].w += c;</a:t>
            </a:r>
            <a:endParaRPr lang="zh-CN" altLang="en-US"/>
          </a:p>
          <a:p>
            <a:r>
              <a:rPr lang="zh-CN" altLang="en-US"/>
              <a:t>            // 这是链式前向星取反向边的一种简易的方法</a:t>
            </a:r>
            <a:endParaRPr lang="zh-CN" altLang="en-US"/>
          </a:p>
          <a:p>
            <a:r>
              <a:rPr lang="zh-CN" altLang="en-US"/>
              <a:t>            // 建图时要把cnt置为1，且要保证反向边紧接着正向边建立</a:t>
            </a:r>
            <a:endParaRPr lang="zh-CN" altLang="en-US"/>
          </a:p>
          <a:p>
            <a:r>
              <a:rPr lang="zh-CN" altLang="en-US"/>
              <a:t>            return c;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-1; // 无法到达终点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inline int FF()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ans = 0, c;</a:t>
            </a:r>
            <a:endParaRPr lang="zh-CN" altLang="en-US"/>
          </a:p>
          <a:p>
            <a:r>
              <a:rPr lang="zh-CN" altLang="en-US"/>
              <a:t>    while ((c = dfs()) != -1)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memset(vis, 0, sizeof(vis));</a:t>
            </a:r>
            <a:endParaRPr lang="zh-CN" altLang="en-US"/>
          </a:p>
          <a:p>
            <a:r>
              <a:rPr lang="zh-CN" altLang="en-US"/>
              <a:t>        ans += c;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ans;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int n, m, s, t, last[MAXN], flow[MAXN];</a:t>
            </a:r>
            <a:endParaRPr lang="zh-CN" altLang="en-US"/>
          </a:p>
          <a:p>
            <a:r>
              <a:rPr lang="zh-CN" altLang="en-US"/>
              <a:t>inline int bfs()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memset(last, -1, sizeof(last));</a:t>
            </a:r>
            <a:endParaRPr lang="zh-CN" altLang="en-US"/>
          </a:p>
          <a:p>
            <a:r>
              <a:rPr lang="zh-CN" altLang="en-US"/>
              <a:t>    queue&lt;int&gt; q;</a:t>
            </a:r>
            <a:endParaRPr lang="zh-CN" altLang="en-US"/>
          </a:p>
          <a:p>
            <a:r>
              <a:rPr lang="zh-CN" altLang="en-US"/>
              <a:t>    q.push(s);</a:t>
            </a:r>
            <a:endParaRPr lang="zh-CN" altLang="en-US"/>
          </a:p>
          <a:p>
            <a:r>
              <a:rPr lang="zh-CN" altLang="en-US"/>
              <a:t>    flow[s] = INF;</a:t>
            </a:r>
            <a:endParaRPr lang="zh-CN" altLang="en-US"/>
          </a:p>
          <a:p>
            <a:r>
              <a:rPr lang="zh-CN" altLang="en-US"/>
              <a:t>    while (!q.empty())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int p = q.front();</a:t>
            </a:r>
            <a:endParaRPr lang="zh-CN" altLang="en-US"/>
          </a:p>
          <a:p>
            <a:r>
              <a:rPr lang="zh-CN" altLang="en-US"/>
              <a:t>        q.pop();</a:t>
            </a:r>
            <a:endParaRPr lang="zh-CN" altLang="en-US"/>
          </a:p>
          <a:p>
            <a:r>
              <a:rPr lang="zh-CN" altLang="en-US"/>
              <a:t>        if (p == t) // 到达汇点，结束搜索</a:t>
            </a:r>
            <a:endParaRPr lang="zh-CN" altLang="en-US"/>
          </a:p>
          <a:p>
            <a:r>
              <a:rPr lang="zh-CN" altLang="en-US"/>
              <a:t>            break;</a:t>
            </a:r>
            <a:endParaRPr lang="zh-CN" altLang="en-US"/>
          </a:p>
          <a:p>
            <a:r>
              <a:rPr lang="zh-CN" altLang="en-US"/>
              <a:t>        for (int eg = head[p]; eg; eg = edges[eg].next)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to = edges[eg].to, vol = edges[eg].w;</a:t>
            </a:r>
            <a:endParaRPr lang="zh-CN" altLang="en-US"/>
          </a:p>
          <a:p>
            <a:r>
              <a:rPr lang="zh-CN" altLang="en-US"/>
              <a:t>            if (vol &gt; 0 &amp;&amp; last[to] == -1) // 如果残余容量大于0且未访问过（所以last保持在-1）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last[to] = eg;</a:t>
            </a:r>
            <a:endParaRPr lang="zh-CN" altLang="en-US"/>
          </a:p>
          <a:p>
            <a:r>
              <a:rPr lang="zh-CN" altLang="en-US"/>
              <a:t>                flow[to] = min(flow[p], vol);</a:t>
            </a:r>
            <a:endParaRPr lang="zh-CN" altLang="en-US"/>
          </a:p>
          <a:p>
            <a:r>
              <a:rPr lang="zh-CN" altLang="en-US"/>
              <a:t>                q.push(to);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last[t] != -1;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inline int EK()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maxflow = 0;</a:t>
            </a:r>
            <a:endParaRPr lang="zh-CN" altLang="en-US"/>
          </a:p>
          <a:p>
            <a:r>
              <a:rPr lang="zh-CN" altLang="en-US"/>
              <a:t>    while (bfs())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maxflow += flow[t];</a:t>
            </a:r>
            <a:endParaRPr lang="zh-CN" altLang="en-US"/>
          </a:p>
          <a:p>
            <a:r>
              <a:rPr lang="zh-CN" altLang="en-US"/>
              <a:t>        for (int i = t; i != s; i = edges[last[i] ^ 1].to) // 从汇点原路返回更新残余容量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edges[last[i]].w -= flow[t];</a:t>
            </a:r>
            <a:endParaRPr lang="zh-CN" altLang="en-US"/>
          </a:p>
          <a:p>
            <a:r>
              <a:rPr lang="zh-CN" altLang="en-US"/>
              <a:t>            edges[last[i] ^ 1].w += flow[t];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maxflow;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int n, m, s, t, lv[MAXN], cur[MAXN]; // lv是每个点的层数，cur用于当前弧优化标记增广起点</a:t>
            </a:r>
            <a:endParaRPr lang="zh-CN" altLang="en-US"/>
          </a:p>
          <a:p>
            <a:r>
              <a:rPr lang="zh-CN" altLang="en-US"/>
              <a:t>inline bool bfs() // BFS分层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memset(lv, -1, sizeof(lv));</a:t>
            </a:r>
            <a:endParaRPr lang="zh-CN" altLang="en-US"/>
          </a:p>
          <a:p>
            <a:r>
              <a:rPr lang="zh-CN" altLang="en-US"/>
              <a:t>    lv[s] = 0;</a:t>
            </a:r>
            <a:endParaRPr lang="zh-CN" altLang="en-US"/>
          </a:p>
          <a:p>
            <a:r>
              <a:rPr lang="zh-CN" altLang="en-US"/>
              <a:t>    memcpy(cur, head, sizeof(head)); // 当前弧优化初始化</a:t>
            </a:r>
            <a:endParaRPr lang="zh-CN" altLang="en-US"/>
          </a:p>
          <a:p>
            <a:r>
              <a:rPr lang="zh-CN" altLang="en-US"/>
              <a:t>    queue&lt;int&gt; q;</a:t>
            </a:r>
            <a:endParaRPr lang="zh-CN" altLang="en-US"/>
          </a:p>
          <a:p>
            <a:r>
              <a:rPr lang="zh-CN" altLang="en-US"/>
              <a:t>    q.push(s);</a:t>
            </a:r>
            <a:endParaRPr lang="zh-CN" altLang="en-US"/>
          </a:p>
          <a:p>
            <a:r>
              <a:rPr lang="zh-CN" altLang="en-US"/>
              <a:t>    while (!q.empty())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int p = q.front();</a:t>
            </a:r>
            <a:endParaRPr lang="zh-CN" altLang="en-US"/>
          </a:p>
          <a:p>
            <a:r>
              <a:rPr lang="zh-CN" altLang="en-US"/>
              <a:t>        q.pop();</a:t>
            </a:r>
            <a:endParaRPr lang="zh-CN" altLang="en-US"/>
          </a:p>
          <a:p>
            <a:r>
              <a:rPr lang="zh-CN" altLang="en-US"/>
              <a:t>        for (int eg = head[p]; eg; eg = edges[eg].next)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to = edges[eg].to, vol = edges[eg].w;</a:t>
            </a:r>
            <a:endParaRPr lang="zh-CN" altLang="en-US"/>
          </a:p>
          <a:p>
            <a:r>
              <a:rPr lang="zh-CN" altLang="en-US"/>
              <a:t>            if (vol &gt; 0 &amp;&amp; lv[to] == -1)</a:t>
            </a:r>
            <a:endParaRPr lang="zh-CN" altLang="en-US"/>
          </a:p>
          <a:p>
            <a:r>
              <a:rPr lang="zh-CN" altLang="en-US"/>
              <a:t>                lv[to] = lv[p] + 1, q.push(to);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lv[t] != -1; // 如果汇点未访问过说明已经无法达到汇点，此时返回false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dfs(int p = s, int flow = INF)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(p == t)</a:t>
            </a:r>
            <a:endParaRPr lang="zh-CN" altLang="en-US"/>
          </a:p>
          <a:p>
            <a:r>
              <a:rPr lang="zh-CN" altLang="en-US"/>
              <a:t>        return flow;</a:t>
            </a:r>
            <a:endParaRPr lang="zh-CN" altLang="en-US"/>
          </a:p>
          <a:p>
            <a:r>
              <a:rPr lang="zh-CN" altLang="en-US"/>
              <a:t>    int rmn = flow; // 剩余的流量</a:t>
            </a:r>
            <a:endParaRPr lang="zh-CN" altLang="en-US"/>
          </a:p>
          <a:p>
            <a:r>
              <a:rPr lang="zh-CN" altLang="en-US"/>
              <a:t>    for (int eg = cur[p]; eg &amp;&amp; rmn; eg = edges[eg].next) // 如果已经没有剩余流量则退出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cur[p] = eg; // 当前弧优化，更新当前弧</a:t>
            </a:r>
            <a:endParaRPr lang="zh-CN" altLang="en-US"/>
          </a:p>
          <a:p>
            <a:r>
              <a:rPr lang="zh-CN" altLang="en-US"/>
              <a:t>        int to = edges[eg].to, vol = edges[eg].w;</a:t>
            </a:r>
            <a:endParaRPr lang="zh-CN" altLang="en-US"/>
          </a:p>
          <a:p>
            <a:r>
              <a:rPr lang="zh-CN" altLang="en-US"/>
              <a:t>        if (vol &gt; 0 &amp;&amp; lv[to] == lv[p] + 1) // 往层数高的方向增广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c = dfs(to, min(vol, rmn)); // 尽可能多地传递流量</a:t>
            </a:r>
            <a:endParaRPr lang="zh-CN" altLang="en-US"/>
          </a:p>
          <a:p>
            <a:r>
              <a:rPr lang="zh-CN" altLang="en-US"/>
              <a:t>            rmn -= c; // 剩余流量减少</a:t>
            </a:r>
            <a:endParaRPr lang="zh-CN" altLang="en-US"/>
          </a:p>
          <a:p>
            <a:r>
              <a:rPr lang="zh-CN" altLang="en-US"/>
              <a:t>            edges[eg].w -= c; // 更新残余容量</a:t>
            </a:r>
            <a:endParaRPr lang="zh-CN" altLang="en-US"/>
          </a:p>
          <a:p>
            <a:r>
              <a:rPr lang="zh-CN" altLang="en-US"/>
              <a:t>            edges[eg ^ 1].w += c; // 再次提醒，链式前向星的cnt需要初始化为1（或-1）才能这样求反向边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flow - rmn; // 返回传递出去的流量的大小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inline int dinic()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ans = 0;</a:t>
            </a:r>
            <a:endParaRPr lang="zh-CN" altLang="en-US"/>
          </a:p>
          <a:p>
            <a:r>
              <a:rPr lang="zh-CN" altLang="en-US"/>
              <a:t>    while (bfs())</a:t>
            </a:r>
            <a:endParaRPr lang="zh-CN" altLang="en-US"/>
          </a:p>
          <a:p>
            <a:r>
              <a:rPr lang="zh-CN" altLang="en-US"/>
              <a:t>        ans += dfs();</a:t>
            </a:r>
            <a:endParaRPr lang="zh-CN" altLang="en-US"/>
          </a:p>
          <a:p>
            <a:r>
              <a:rPr lang="zh-CN" altLang="en-US"/>
              <a:t>    return ans;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int n, m, s, t, lv[MAXN], cur[MAXN]; // lv是每个点的层数，cur用于当前弧优化标记增广起点</a:t>
            </a:r>
            <a:endParaRPr lang="zh-CN" altLang="en-US"/>
          </a:p>
          <a:p>
            <a:r>
              <a:rPr lang="zh-CN" altLang="en-US"/>
              <a:t>inline bool bfs() // BFS分层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memset(lv, -1, sizeof(lv));</a:t>
            </a:r>
            <a:endParaRPr lang="zh-CN" altLang="en-US"/>
          </a:p>
          <a:p>
            <a:r>
              <a:rPr lang="zh-CN" altLang="en-US"/>
              <a:t>    lv[s] = 0;</a:t>
            </a:r>
            <a:endParaRPr lang="zh-CN" altLang="en-US"/>
          </a:p>
          <a:p>
            <a:r>
              <a:rPr lang="zh-CN" altLang="en-US"/>
              <a:t>    memcpy(cur, head, sizeof(head)); // 当前弧优化初始化</a:t>
            </a:r>
            <a:endParaRPr lang="zh-CN" altLang="en-US"/>
          </a:p>
          <a:p>
            <a:r>
              <a:rPr lang="zh-CN" altLang="en-US"/>
              <a:t>    queue&lt;int&gt; q;</a:t>
            </a:r>
            <a:endParaRPr lang="zh-CN" altLang="en-US"/>
          </a:p>
          <a:p>
            <a:r>
              <a:rPr lang="zh-CN" altLang="en-US"/>
              <a:t>    q.push(s);</a:t>
            </a:r>
            <a:endParaRPr lang="zh-CN" altLang="en-US"/>
          </a:p>
          <a:p>
            <a:r>
              <a:rPr lang="zh-CN" altLang="en-US"/>
              <a:t>    while (!q.empty())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int p = q.front();</a:t>
            </a:r>
            <a:endParaRPr lang="zh-CN" altLang="en-US"/>
          </a:p>
          <a:p>
            <a:r>
              <a:rPr lang="zh-CN" altLang="en-US"/>
              <a:t>        q.pop();</a:t>
            </a:r>
            <a:endParaRPr lang="zh-CN" altLang="en-US"/>
          </a:p>
          <a:p>
            <a:r>
              <a:rPr lang="zh-CN" altLang="en-US"/>
              <a:t>        for (int eg = head[p]; eg; eg = edges[eg].next)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to = edges[eg].to, vol = edges[eg].w;</a:t>
            </a:r>
            <a:endParaRPr lang="zh-CN" altLang="en-US"/>
          </a:p>
          <a:p>
            <a:r>
              <a:rPr lang="zh-CN" altLang="en-US"/>
              <a:t>            if (vol &gt; 0 &amp;&amp; lv[to] == -1)</a:t>
            </a:r>
            <a:endParaRPr lang="zh-CN" altLang="en-US"/>
          </a:p>
          <a:p>
            <a:r>
              <a:rPr lang="zh-CN" altLang="en-US"/>
              <a:t>                lv[to] = lv[p] + 1, q.push(to);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lv[t] != -1; // 如果汇点未访问过说明已经无法达到汇点，此时返回false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int dfs(int p = s, int flow = INF)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(p == t)</a:t>
            </a:r>
            <a:endParaRPr lang="zh-CN" altLang="en-US"/>
          </a:p>
          <a:p>
            <a:r>
              <a:rPr lang="zh-CN" altLang="en-US"/>
              <a:t>        return flow;</a:t>
            </a:r>
            <a:endParaRPr lang="zh-CN" altLang="en-US"/>
          </a:p>
          <a:p>
            <a:r>
              <a:rPr lang="zh-CN" altLang="en-US"/>
              <a:t>    int rmn = flow; // 剩余的流量</a:t>
            </a:r>
            <a:endParaRPr lang="zh-CN" altLang="en-US"/>
          </a:p>
          <a:p>
            <a:r>
              <a:rPr lang="zh-CN" altLang="en-US"/>
              <a:t>    for (int eg = cur[p]; eg &amp;&amp; rmn; eg = edges[eg].next) // 如果已经没有剩余流量则退出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cur[p] = eg; // 当前弧优化，更新当前弧</a:t>
            </a:r>
            <a:endParaRPr lang="zh-CN" altLang="en-US"/>
          </a:p>
          <a:p>
            <a:r>
              <a:rPr lang="zh-CN" altLang="en-US"/>
              <a:t>        int to = edges[eg].to, vol = edges[eg].w;</a:t>
            </a:r>
            <a:endParaRPr lang="zh-CN" altLang="en-US"/>
          </a:p>
          <a:p>
            <a:r>
              <a:rPr lang="zh-CN" altLang="en-US"/>
              <a:t>        if (vol &gt; 0 &amp;&amp; lv[to] == lv[p] + 1) // 往层数高的方向增广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int c = dfs(to, min(vol, rmn)); // 尽可能多地传递流量</a:t>
            </a:r>
            <a:endParaRPr lang="zh-CN" altLang="en-US"/>
          </a:p>
          <a:p>
            <a:r>
              <a:rPr lang="zh-CN" altLang="en-US"/>
              <a:t>            rmn -= c; // 剩余流量减少</a:t>
            </a:r>
            <a:endParaRPr lang="zh-CN" altLang="en-US"/>
          </a:p>
          <a:p>
            <a:r>
              <a:rPr lang="zh-CN" altLang="en-US"/>
              <a:t>            edges[eg].w -= c; // 更新残余容量</a:t>
            </a:r>
            <a:endParaRPr lang="zh-CN" altLang="en-US"/>
          </a:p>
          <a:p>
            <a:r>
              <a:rPr lang="zh-CN" altLang="en-US"/>
              <a:t>            edges[eg ^ 1].w += c; // 再次提醒，链式前向星的cnt需要初始化为1（或-1）才能这样求反向边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flow - rmn; // 返回传递出去的流量的大小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inline int dinic()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ans = 0;</a:t>
            </a:r>
            <a:endParaRPr lang="zh-CN" altLang="en-US"/>
          </a:p>
          <a:p>
            <a:r>
              <a:rPr lang="zh-CN" altLang="en-US"/>
              <a:t>    while (bfs())</a:t>
            </a:r>
            <a:endParaRPr lang="zh-CN" altLang="en-US"/>
          </a:p>
          <a:p>
            <a:r>
              <a:rPr lang="zh-CN" altLang="en-US"/>
              <a:t>        ans += dfs();</a:t>
            </a:r>
            <a:endParaRPr lang="zh-CN" altLang="en-US"/>
          </a:p>
          <a:p>
            <a:r>
              <a:rPr lang="zh-CN" altLang="en-US"/>
              <a:t>    return ans;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struct edge{LL v,c,ne;}e[M];</a:t>
            </a:r>
            <a:endParaRPr lang="en-US" altLang="zh-CN"/>
          </a:p>
          <a:p>
            <a:r>
              <a:rPr lang="en-US" altLang="zh-CN"/>
              <a:t>int h[N],idx=1;// 0--source</a:t>
            </a:r>
            <a:endParaRPr lang="en-US" altLang="zh-CN"/>
          </a:p>
          <a:p>
            <a:r>
              <a:rPr lang="en-US" altLang="zh-CN"/>
              <a:t>int d[N], cur[N];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void add(int a, int b, int c){</a:t>
            </a:r>
            <a:endParaRPr lang="en-US" altLang="zh-CN"/>
          </a:p>
          <a:p>
            <a:r>
              <a:rPr lang="en-US" altLang="zh-CN"/>
              <a:t>    e[++idx]={b,c,h[a]};</a:t>
            </a:r>
            <a:endParaRPr lang="en-US" altLang="zh-CN"/>
          </a:p>
          <a:p>
            <a:r>
              <a:rPr lang="en-US" altLang="zh-CN"/>
              <a:t>    h[a]=idx;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bool bfs(){ //search by layer</a:t>
            </a:r>
            <a:endParaRPr lang="en-US" altLang="zh-CN"/>
          </a:p>
          <a:p>
            <a:r>
              <a:rPr lang="en-US" altLang="zh-CN"/>
              <a:t>    memset(d,0, sizeof d);</a:t>
            </a:r>
            <a:endParaRPr lang="en-US" altLang="zh-CN"/>
          </a:p>
          <a:p>
            <a:r>
              <a:rPr lang="en-US" altLang="zh-CN"/>
              <a:t>    queue&lt;int&gt; q;</a:t>
            </a:r>
            <a:endParaRPr lang="en-US" altLang="zh-CN"/>
          </a:p>
          <a:p>
            <a:r>
              <a:rPr lang="en-US" altLang="zh-CN"/>
              <a:t>    q.push(S);d[S]=1;</a:t>
            </a:r>
            <a:endParaRPr lang="en-US" altLang="zh-CN"/>
          </a:p>
          <a:p>
            <a:r>
              <a:rPr lang="en-US" altLang="zh-CN"/>
              <a:t>    while (q.size()){</a:t>
            </a:r>
            <a:endParaRPr lang="en-US" altLang="zh-CN"/>
          </a:p>
          <a:p>
            <a:r>
              <a:rPr lang="en-US" altLang="zh-CN"/>
              <a:t>        int u=q.front();q.pop();</a:t>
            </a:r>
            <a:endParaRPr lang="en-US" altLang="zh-CN"/>
          </a:p>
          <a:p>
            <a:r>
              <a:rPr lang="en-US" altLang="zh-CN"/>
              <a:t>        for(int i=h[u];i;i=e[i].ne){</a:t>
            </a:r>
            <a:endParaRPr lang="en-US" altLang="zh-CN"/>
          </a:p>
          <a:p>
            <a:r>
              <a:rPr lang="en-US" altLang="zh-CN"/>
              <a:t>            int v=e[i].v;</a:t>
            </a:r>
            <a:endParaRPr lang="en-US" altLang="zh-CN"/>
          </a:p>
          <a:p>
            <a:r>
              <a:rPr lang="en-US" altLang="zh-CN"/>
              <a:t>            if(d[v]==0&amp;&amp;e[i].c){</a:t>
            </a:r>
            <a:endParaRPr lang="en-US" altLang="zh-CN"/>
          </a:p>
          <a:p>
            <a:r>
              <a:rPr lang="en-US" altLang="zh-CN"/>
              <a:t>                d[v]=d[u]+1;</a:t>
            </a:r>
            <a:endParaRPr lang="en-US" altLang="zh-CN"/>
          </a:p>
          <a:p>
            <a:r>
              <a:rPr lang="en-US" altLang="zh-CN"/>
              <a:t>                q.push(v);</a:t>
            </a:r>
            <a:endParaRPr lang="en-US" altLang="zh-CN"/>
          </a:p>
          <a:p>
            <a:r>
              <a:rPr lang="en-US" altLang="zh-CN"/>
              <a:t>                if(v==T)return true;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LL dfs(int u, LL mf){//Multiplex augmentation</a:t>
            </a:r>
            <a:endParaRPr lang="en-US" altLang="zh-CN"/>
          </a:p>
          <a:p>
            <a:r>
              <a:rPr lang="en-US" altLang="zh-CN"/>
              <a:t>    if(u==T) return mf;</a:t>
            </a:r>
            <a:endParaRPr lang="en-US" altLang="zh-CN"/>
          </a:p>
          <a:p>
            <a:r>
              <a:rPr lang="en-US" altLang="zh-CN"/>
              <a:t>    LL sum=0;</a:t>
            </a:r>
            <a:endParaRPr lang="en-US" altLang="zh-CN"/>
          </a:p>
          <a:p>
            <a:r>
              <a:rPr lang="en-US" altLang="zh-CN"/>
              <a:t>    for(int i=cur[u];i;i=e[i].ne){</a:t>
            </a:r>
            <a:endParaRPr lang="en-US" altLang="zh-CN"/>
          </a:p>
          <a:p>
            <a:r>
              <a:rPr lang="en-US" altLang="zh-CN"/>
              <a:t>        cur[u]=i;</a:t>
            </a:r>
            <a:endParaRPr lang="en-US" altLang="zh-CN"/>
          </a:p>
          <a:p>
            <a:r>
              <a:rPr lang="en-US" altLang="zh-CN"/>
              <a:t>        int v=e[i].v;</a:t>
            </a:r>
            <a:endParaRPr lang="en-US" altLang="zh-CN"/>
          </a:p>
          <a:p>
            <a:r>
              <a:rPr lang="en-US" altLang="zh-CN"/>
              <a:t>        if(d[v]==d[u]+1&amp;&amp;e[i].c{</a:t>
            </a:r>
            <a:endParaRPr lang="en-US" altLang="zh-CN"/>
          </a:p>
          <a:p>
            <a:r>
              <a:rPr lang="en-US" altLang="zh-CN"/>
              <a:t>            LL f=dfs(v,min(mf,e[i].c));</a:t>
            </a:r>
            <a:endParaRPr lang="en-US" altLang="zh-CN"/>
          </a:p>
          <a:p>
            <a:r>
              <a:rPr lang="en-US" altLang="zh-CN"/>
              <a:t>            e[i].c-=f;</a:t>
            </a:r>
            <a:endParaRPr lang="en-US" altLang="zh-CN"/>
          </a:p>
          <a:p>
            <a:r>
              <a:rPr lang="en-US" altLang="zh-CN"/>
              <a:t>            e[i^1].c+=f;</a:t>
            </a:r>
            <a:endParaRPr lang="en-US" altLang="zh-CN"/>
          </a:p>
          <a:p>
            <a:r>
              <a:rPr lang="en-US" altLang="zh-CN"/>
              <a:t>            sum+=f;//add out from u</a:t>
            </a:r>
            <a:endParaRPr lang="en-US" altLang="zh-CN"/>
          </a:p>
          <a:p>
            <a:r>
              <a:rPr lang="en-US" altLang="zh-CN"/>
              <a:t>            mf-=f;//minus left of u</a:t>
            </a:r>
            <a:endParaRPr lang="en-US" altLang="zh-CN"/>
          </a:p>
          <a:p>
            <a:r>
              <a:rPr lang="en-US" altLang="zh-CN"/>
              <a:t>            if(mf==0)break;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if(sum==0)d[u]=0;</a:t>
            </a:r>
            <a:endParaRPr lang="en-US" altLang="zh-CN"/>
          </a:p>
          <a:p>
            <a:r>
              <a:rPr lang="en-US" altLang="zh-CN"/>
              <a:t>    return sum;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LL dinic(){</a:t>
            </a:r>
            <a:endParaRPr lang="en-US" altLang="zh-CN"/>
          </a:p>
          <a:p>
            <a:r>
              <a:rPr lang="en-US" altLang="zh-CN"/>
              <a:t>    LL flow=0;</a:t>
            </a:r>
            <a:endParaRPr lang="en-US" altLang="zh-CN"/>
          </a:p>
          <a:p>
            <a:r>
              <a:rPr lang="en-US" altLang="zh-CN"/>
              <a:t>    while (bfs()){</a:t>
            </a:r>
            <a:endParaRPr lang="en-US" altLang="zh-CN"/>
          </a:p>
          <a:p>
            <a:r>
              <a:rPr lang="en-US" altLang="zh-CN"/>
              <a:t>        memcp(cur,h,sizeof h);</a:t>
            </a:r>
            <a:endParaRPr lang="en-US" altLang="zh-CN"/>
          </a:p>
          <a:p>
            <a:r>
              <a:rPr lang="en-US" altLang="zh-CN"/>
              <a:t>        flow+=dfs(S,1e9);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return flow;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void mincut(int u){</a:t>
            </a:r>
            <a:endParaRPr lang="en-US" altLang="zh-CN"/>
          </a:p>
          <a:p>
            <a:r>
              <a:rPr lang="en-US" altLang="zh-CN"/>
              <a:t>    vis[u]=1;</a:t>
            </a:r>
            <a:endParaRPr lang="en-US" altLang="zh-CN"/>
          </a:p>
          <a:p>
            <a:r>
              <a:rPr lang="en-US" altLang="zh-CN"/>
              <a:t>    for(int i=h[u];i;i=e[i].ne){</a:t>
            </a:r>
            <a:endParaRPr lang="en-US" altLang="zh-CN"/>
          </a:p>
          <a:p>
            <a:r>
              <a:rPr lang="en-US" altLang="zh-CN"/>
              <a:t>        int v=e[i].v;</a:t>
            </a:r>
            <a:endParaRPr lang="en-US" altLang="zh-CN"/>
          </a:p>
          <a:p>
            <a:r>
              <a:rPr lang="en-US" altLang="zh-CN"/>
              <a:t>        if(!vis[v]&amp;&amp;e[i].c)mincut(v);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main(){</a:t>
            </a:r>
            <a:endParaRPr lang="en-US" altLang="zh-CN"/>
          </a:p>
          <a:p>
            <a:r>
              <a:rPr lang="en-US" altLang="zh-CN"/>
              <a:t>    scanf("%d%d",&amp;n,&amp;m);</a:t>
            </a:r>
            <a:endParaRPr lang="en-US" altLang="zh-CN"/>
          </a:p>
          <a:p>
            <a:r>
              <a:rPr lang="en-US" altLang="zh-CN"/>
              <a:t>    S=1,T=n;</a:t>
            </a:r>
            <a:endParaRPr lang="en-US" altLang="zh-CN"/>
          </a:p>
          <a:p>
            <a:r>
              <a:rPr lang="en-US" altLang="zh-CN"/>
              <a:t>    for(int i=1;i&lt;m;i++){</a:t>
            </a:r>
            <a:endParaRPr lang="en-US" altLang="zh-CN"/>
          </a:p>
          <a:p>
            <a:r>
              <a:rPr lang="en-US" altLang="zh-CN"/>
              <a:t>        scanf("%d%d%d",&amp;a[i],&amp;b[i],&amp;c);</a:t>
            </a:r>
            <a:endParaRPr lang="en-US" altLang="zh-CN"/>
          </a:p>
          <a:p>
            <a:r>
              <a:rPr lang="en-US" altLang="zh-CN"/>
              <a:t>        add(a[i],b[i],c);</a:t>
            </a:r>
            <a:endParaRPr lang="en-US" altLang="zh-CN"/>
          </a:p>
          <a:p>
            <a:r>
              <a:rPr lang="en-US" altLang="zh-CN"/>
              <a:t>        add(b[i],a[i],0);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//printf("%d\n",dicnic());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// division of mincut</a:t>
            </a:r>
            <a:endParaRPr lang="en-US" altLang="zh-CN"/>
          </a:p>
          <a:p>
            <a:r>
              <a:rPr lang="en-US" altLang="zh-CN"/>
              <a:t>    mincut(S);</a:t>
            </a:r>
            <a:endParaRPr lang="en-US" altLang="zh-CN"/>
          </a:p>
          <a:p>
            <a:r>
              <a:rPr lang="en-US" altLang="zh-CN"/>
              <a:t>    for(int i=1;i&lt;n;i++)</a:t>
            </a:r>
            <a:endParaRPr lang="en-US" altLang="zh-CN"/>
          </a:p>
          <a:p>
            <a:r>
              <a:rPr lang="en-US" altLang="zh-CN"/>
              <a:t>        if(vis[i])printf("%d ",i);</a:t>
            </a:r>
            <a:endParaRPr lang="en-US" altLang="zh-CN"/>
          </a:p>
          <a:p>
            <a:r>
              <a:rPr lang="en-US" altLang="zh-CN"/>
              <a:t>    puts(" ");</a:t>
            </a:r>
            <a:endParaRPr lang="en-US" altLang="zh-CN"/>
          </a:p>
          <a:p>
            <a:r>
              <a:rPr lang="en-US" altLang="zh-CN"/>
              <a:t>    for(int i=1;i&lt;n;i++)</a:t>
            </a:r>
            <a:endParaRPr lang="en-US" altLang="zh-CN"/>
          </a:p>
          <a:p>
            <a:r>
              <a:rPr lang="en-US" altLang="zh-CN"/>
              <a:t>        if(!vis[i])printf("%d ",i);</a:t>
            </a:r>
            <a:endParaRPr lang="en-US" altLang="zh-CN"/>
          </a:p>
          <a:p>
            <a:r>
              <a:rPr lang="en-US" altLang="zh-CN"/>
              <a:t>    puts(" ");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// least num of edges of Min-cut</a:t>
            </a:r>
            <a:endParaRPr lang="en-US" altLang="zh-CN"/>
          </a:p>
          <a:p>
            <a:r>
              <a:rPr lang="en-US" altLang="zh-CN"/>
              <a:t>    idx=1;</a:t>
            </a:r>
            <a:endParaRPr lang="en-US" altLang="zh-CN"/>
          </a:p>
          <a:p>
            <a:r>
              <a:rPr lang="en-US" altLang="zh-CN"/>
              <a:t>    memset(h,0,sizeof h);</a:t>
            </a:r>
            <a:endParaRPr lang="en-US" altLang="zh-CN"/>
          </a:p>
          <a:p>
            <a:r>
              <a:rPr lang="en-US" altLang="zh-CN"/>
              <a:t>    for (int j = 1; j &lt;m ; ++j) {</a:t>
            </a:r>
            <a:endParaRPr lang="en-US" altLang="zh-CN"/>
          </a:p>
          <a:p>
            <a:r>
              <a:rPr lang="en-US" altLang="zh-CN"/>
              <a:t>        add(a[i],b[i],1);</a:t>
            </a:r>
            <a:endParaRPr lang="en-US" altLang="zh-CN"/>
          </a:p>
          <a:p>
            <a:r>
              <a:rPr lang="en-US" altLang="zh-CN"/>
              <a:t>        add(b[i],a[i],0);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printf("%d\n",dinic());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Network flows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0002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by wwy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2802255"/>
            <a:ext cx="6014720" cy="5441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maxflow=2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3350895"/>
            <a:ext cx="6014720" cy="20205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maxflow=3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2800985"/>
            <a:ext cx="6014720" cy="530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maxflow=3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4" idx="6"/>
          </p:cNvCxnSpPr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39825" y="3338830"/>
            <a:ext cx="6014720" cy="20929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</a:t>
            </a:r>
            <a:r>
              <a:rPr lang="en-US" b="1"/>
              <a:t>4</a:t>
            </a:r>
            <a:endParaRPr lang="en-US" b="1"/>
          </a:p>
        </p:txBody>
      </p:sp>
      <p:sp>
        <p:nvSpPr>
          <p:cNvPr id="25" name="矩形 24"/>
          <p:cNvSpPr/>
          <p:nvPr/>
        </p:nvSpPr>
        <p:spPr>
          <a:xfrm>
            <a:off x="7446963" y="5643245"/>
            <a:ext cx="137223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End</a:t>
            </a:r>
            <a:endParaRPr lang="en-US" altLang="zh-CN" sz="6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Edmond-Karp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BFS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maxflow=...</a:t>
            </a: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Edmond-Karp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BFS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96925" y="1827530"/>
            <a:ext cx="2059305" cy="4851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20" idx="7"/>
            <a:endCxn id="21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6"/>
            <a:endCxn id="22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5"/>
            <a:endCxn id="23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2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4"/>
            <a:endCxn id="23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1" name="文本框 30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3" name="文本框 32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cxnSp>
        <p:nvCxnSpPr>
          <p:cNvPr id="34" name="直接箭头连接符 33"/>
          <p:cNvCxnSpPr>
            <a:stCxn id="21" idx="3"/>
            <a:endCxn id="20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21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23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</a:t>
            </a:r>
            <a:r>
              <a:rPr lang="en-US" b="1"/>
              <a:t>0</a:t>
            </a:r>
            <a:endParaRPr lang="en-US" b="1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Edmond-Karp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BFS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38200" y="2830195"/>
            <a:ext cx="6198235" cy="5727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20" idx="7"/>
            <a:endCxn id="21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6"/>
            <a:endCxn id="22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5"/>
            <a:endCxn id="23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2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4"/>
            <a:endCxn id="23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1" name="文本框 30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3" name="文本框 32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cxnSp>
        <p:nvCxnSpPr>
          <p:cNvPr id="34" name="直接箭头连接符 33"/>
          <p:cNvCxnSpPr>
            <a:stCxn id="21" idx="3"/>
            <a:endCxn id="20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21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23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</a:t>
            </a:r>
            <a:r>
              <a:rPr lang="en-US" b="1"/>
              <a:t>0</a:t>
            </a:r>
            <a:endParaRPr lang="en-US" b="1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Edmond-Karp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BFS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38200" y="3428365"/>
            <a:ext cx="6198235" cy="19564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20" idx="7"/>
            <a:endCxn id="21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6"/>
            <a:endCxn id="22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5"/>
            <a:endCxn id="23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2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4"/>
            <a:endCxn id="23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1" name="文本框 30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33" name="文本框 32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cxnSp>
        <p:nvCxnSpPr>
          <p:cNvPr id="34" name="直接箭头连接符 33"/>
          <p:cNvCxnSpPr>
            <a:stCxn id="21" idx="3"/>
            <a:endCxn id="20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21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23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</a:t>
            </a:r>
            <a:r>
              <a:rPr lang="en-US" b="1"/>
              <a:t>4</a:t>
            </a:r>
            <a:endParaRPr lang="en-US" b="1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Dinic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63105" cy="32956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 is reachable from s in the residual graph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the level graph 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BFS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blocking flow in the level graph 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update the capacity in the blocking 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maxflow by bottleneck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maxflow=...</a:t>
            </a:r>
            <a:endParaRPr lang="zh-CN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Dinic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36980"/>
            <a:ext cx="10696575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Ford-Fulkerson（</a:t>
            </a:r>
            <a:r>
              <a:rPr lang="en-US" altLang="zh-CN"/>
              <a:t>DFS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Edmond-Karp（</a:t>
            </a:r>
            <a:r>
              <a:rPr lang="en-US" altLang="zh-CN"/>
              <a:t>BFS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Dinic（</a:t>
            </a:r>
            <a:r>
              <a:rPr lang="en-US" altLang="zh-CN"/>
              <a:t>BFS+DFS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Max-flow Min-cut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max-flow min-cut theorem is a network flow theorem. </a:t>
            </a:r>
            <a:endParaRPr lang="zh-CN" altLang="en-US"/>
          </a:p>
          <a:p>
            <a:pPr lvl="1"/>
            <a:r>
              <a:rPr lang="zh-CN" altLang="en-US"/>
              <a:t>This theorem states that the maximum flow through any network from a given source to a given sink is exactly the sum of the edge weights that, if removed, would totally disconnect the source from the sink.</a:t>
            </a:r>
            <a:endParaRPr lang="zh-CN" altLang="en-US"/>
          </a:p>
          <a:p>
            <a:pPr lvl="1"/>
            <a:r>
              <a:rPr lang="zh-CN" altLang="en-US"/>
              <a:t>In other words, for any network graph and a selected source and sink node, the max-flow from source to sink = the min-cut necessary to separate source from sink.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4550" y="6180455"/>
            <a:ext cx="1050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https://brilliant.org/wiki/max-flow-min-cut-algorithm/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24865" y="6170930"/>
            <a:ext cx="1051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Tips of cut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given network G=(V,E), there exist a cut to sperate all the vertexes into two set S and T, called cut(S,T). Here the source s belong to set S, and the sink t belong to set T. For any cut(S,T), the network will be disconnected</a:t>
            </a:r>
            <a:endParaRPr lang="en-US" altLang="zh-CN"/>
          </a:p>
          <a:p>
            <a:r>
              <a:rPr lang="en-US" altLang="zh-CN"/>
              <a:t>The capacity of cut c(S,T) = Sum(capacity of outedge from S to T)</a:t>
            </a:r>
            <a:endParaRPr lang="en-US" altLang="zh-CN"/>
          </a:p>
          <a:p>
            <a:r>
              <a:rPr lang="en-US" altLang="zh-CN"/>
              <a:t>Min-cut: there exist a cut(S,T) to minimize the c(S,T)</a:t>
            </a:r>
            <a:endParaRPr lang="en-US" altLang="zh-CN"/>
          </a:p>
          <a:p>
            <a:r>
              <a:rPr lang="en-US" altLang="zh-CN"/>
              <a:t>Min-cut is not unique usually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 typical 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a Min-cut</a:t>
            </a:r>
            <a:endParaRPr lang="en-US" altLang="zh-CN"/>
          </a:p>
          <a:p>
            <a:r>
              <a:rPr lang="en-US" altLang="zh-CN"/>
              <a:t>Find the division of Min-cut</a:t>
            </a:r>
            <a:endParaRPr lang="en-US" altLang="zh-CN"/>
          </a:p>
          <a:p>
            <a:r>
              <a:rPr lang="en-US" altLang="zh-CN"/>
              <a:t>Find the Min-cut with least num of edges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THX :-)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2420" y="2061845"/>
            <a:ext cx="3683000" cy="42462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initMaxFlow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while there is an augmenting 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find an augmenting path using </a:t>
            </a:r>
            <a:r>
              <a:rPr lang="zh-CN" altLang="en-US" b="1">
                <a:solidFill>
                  <a:srgbClr val="FF0000"/>
                </a:solidFill>
              </a:rPr>
              <a:t>DFS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for each edge u-&gt;v in the 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decrease capacity u-&gt;v by bottleneck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increase capacity v-&gt;u by bottleneck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increase maxflow by bottleneck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45780" y="2061845"/>
            <a:ext cx="3683000" cy="4246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initMaxFlow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while t is reachable from s in the residual graph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find the level graph (</a:t>
            </a:r>
            <a:r>
              <a:rPr lang="zh-CN" altLang="en-US" b="1">
                <a:solidFill>
                  <a:srgbClr val="FF0000"/>
                </a:solidFill>
              </a:rPr>
              <a:t>BFS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for each blocking flow in the level graph (</a:t>
            </a:r>
            <a:r>
              <a:rPr lang="zh-CN" altLang="en-US" b="1">
                <a:solidFill>
                  <a:srgbClr val="FF0000"/>
                </a:solidFill>
              </a:rPr>
              <a:t>DFS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update the capacity in the blocking flow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increase maxflow by bottleneck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54500" y="2061845"/>
            <a:ext cx="3683000" cy="4246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initMaxFlow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while there is an augmenting 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find an augmenting path using </a:t>
            </a:r>
            <a:r>
              <a:rPr lang="zh-CN" altLang="en-US" b="1">
                <a:solidFill>
                  <a:srgbClr val="FF0000"/>
                </a:solidFill>
              </a:rPr>
              <a:t>BFS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for each edge u-&gt;v in the path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decrease capacity u-&gt;v by bottleneck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increase capacity v-&gt;u by bottleneck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increase maxflow by bottleneck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2420" y="556895"/>
            <a:ext cx="3573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Ford-Fulkerson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olidFill>
                  <a:schemeClr val="accent1">
                    <a:lumMod val="50000"/>
                  </a:schemeClr>
                </a:solidFill>
              </a:rPr>
              <a:t>O(ef) f-max flow</a:t>
            </a:r>
            <a:endParaRPr lang="en-US" altLang="zh-CN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4500" y="556895"/>
            <a:ext cx="3573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Edmond-Karp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O(ve^2)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45780" y="556895"/>
            <a:ext cx="3573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Dinic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olidFill>
                  <a:schemeClr val="accent1"/>
                </a:solidFill>
              </a:rPr>
              <a:t>O(v^2*e)</a:t>
            </a:r>
            <a:endParaRPr lang="en-US" altLang="zh-CN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maxflow=...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8200" y="1825625"/>
            <a:ext cx="2360930" cy="5600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</a:t>
            </a:r>
            <a:r>
              <a:rPr lang="en-US" b="1"/>
              <a:t>0</a:t>
            </a:r>
            <a:endParaRPr lang="en-US" b="1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62050" y="2839720"/>
            <a:ext cx="5249545" cy="5600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maxflow=0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3385820"/>
            <a:ext cx="6014720" cy="19818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maxflow=1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2835910"/>
            <a:ext cx="6014720" cy="5118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maxflow=1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Ford-Fulkerson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6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initMaxFlow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while there is an augmenting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find an augmenting path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DFS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 each edge u-&gt;v in the path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decrease capacity u-&gt;v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increase capacity v-&gt;u by bottleneck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increase maxflow by bottleneck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901305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434195" y="199009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55960" y="2905760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434195" y="3752215"/>
            <a:ext cx="497840" cy="49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7"/>
            <a:endCxn id="5" idx="2"/>
          </p:cNvCxnSpPr>
          <p:nvPr/>
        </p:nvCxnSpPr>
        <p:spPr>
          <a:xfrm flipV="1">
            <a:off x="8326120" y="2239010"/>
            <a:ext cx="1108075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9932035" y="2239010"/>
            <a:ext cx="996950" cy="739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5"/>
            <a:endCxn id="7" idx="2"/>
          </p:cNvCxnSpPr>
          <p:nvPr/>
        </p:nvCxnSpPr>
        <p:spPr>
          <a:xfrm>
            <a:off x="8326120" y="3330575"/>
            <a:ext cx="1108075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6" idx="3"/>
          </p:cNvCxnSpPr>
          <p:nvPr/>
        </p:nvCxnSpPr>
        <p:spPr>
          <a:xfrm flipV="1">
            <a:off x="9932035" y="3330575"/>
            <a:ext cx="996950" cy="670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9683115" y="2487930"/>
            <a:ext cx="0" cy="1264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99145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0435590" y="223901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9683115" y="297878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8399145" y="36328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0435590" y="375221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cxnSp>
        <p:nvCxnSpPr>
          <p:cNvPr id="18" name="直接箭头连接符 17"/>
          <p:cNvCxnSpPr>
            <a:stCxn id="5" idx="3"/>
            <a:endCxn id="4" idx="6"/>
          </p:cNvCxnSpPr>
          <p:nvPr/>
        </p:nvCxnSpPr>
        <p:spPr>
          <a:xfrm flipH="1">
            <a:off x="8399145" y="2414905"/>
            <a:ext cx="1108075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5" idx="5"/>
          </p:cNvCxnSpPr>
          <p:nvPr/>
        </p:nvCxnSpPr>
        <p:spPr>
          <a:xfrm flipH="1" flipV="1">
            <a:off x="9859010" y="2414905"/>
            <a:ext cx="99695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7"/>
          </p:cNvCxnSpPr>
          <p:nvPr/>
        </p:nvCxnSpPr>
        <p:spPr>
          <a:xfrm flipH="1">
            <a:off x="9859010" y="3154680"/>
            <a:ext cx="996950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</p:cNvCxnSpPr>
          <p:nvPr/>
        </p:nvCxnSpPr>
        <p:spPr>
          <a:xfrm flipV="1">
            <a:off x="9507220" y="2431415"/>
            <a:ext cx="10795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52050" y="26479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9515" y="269684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18575" y="3244850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39885" y="296227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0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052050" y="3264535"/>
            <a:ext cx="42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29665" y="3384550"/>
            <a:ext cx="6014720" cy="20313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267700" y="485711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maxflow=2</a:t>
            </a:r>
            <a:endParaRPr lang="zh-CN" altLang="en-US" b="1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8399145" y="3154680"/>
            <a:ext cx="1108075" cy="6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0,&quot;width&quot;:10580}"/>
</p:tagLst>
</file>

<file path=ppt/tags/tag2.xml><?xml version="1.0" encoding="utf-8"?>
<p:tagLst xmlns:p="http://schemas.openxmlformats.org/presentationml/2006/main">
  <p:tag name="COMMONDATA" val="eyJoZGlkIjoiMmFlOTUxZDJmMTBmNTk5OGJhNmI5N2UyYmQyOTQ0YjAifQ=="/>
  <p:tag name="KSO_WPP_MARK_KEY" val="8610de54-45a2-4c9a-88e6-2e919e00ad8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5893</Words>
  <Application>WPS 演示</Application>
  <PresentationFormat>宽屏</PresentationFormat>
  <Paragraphs>671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Network flows</vt:lpstr>
      <vt:lpstr>Three Methods</vt:lpstr>
      <vt:lpstr>PowerPoint 演示文稿</vt:lpstr>
      <vt:lpstr>Ford-Fulkerson </vt:lpstr>
      <vt:lpstr>Ford-Fulkerson </vt:lpstr>
      <vt:lpstr>Ford-Fulkerson </vt:lpstr>
      <vt:lpstr>Ford-Fulkerson </vt:lpstr>
      <vt:lpstr>Ford-Fulkerson </vt:lpstr>
      <vt:lpstr>Ford-Fulkerson </vt:lpstr>
      <vt:lpstr>Ford-Fulkerson </vt:lpstr>
      <vt:lpstr>Ford-Fulkerson </vt:lpstr>
      <vt:lpstr>Ford-Fulkerson </vt:lpstr>
      <vt:lpstr>Ford-Fulkerson </vt:lpstr>
      <vt:lpstr>Edmond-Karp </vt:lpstr>
      <vt:lpstr>Edmond-Karp </vt:lpstr>
      <vt:lpstr>Edmond-Karp </vt:lpstr>
      <vt:lpstr>Edmond-Karp </vt:lpstr>
      <vt:lpstr>Dinic </vt:lpstr>
      <vt:lpstr>Dinic </vt:lpstr>
      <vt:lpstr>PowerPoint 演示文稿</vt:lpstr>
      <vt:lpstr>PowerPoint 演示文稿</vt:lpstr>
      <vt:lpstr>PowerPoint 演示文稿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11</cp:revision>
  <dcterms:created xsi:type="dcterms:W3CDTF">2021-05-24T05:50:00Z</dcterms:created>
  <dcterms:modified xsi:type="dcterms:W3CDTF">2023-05-25T02:34:50Z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9B31B14026B040EF931F7597002991DD</vt:lpwstr>
  </property>
</Properties>
</file>