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 id="2147483758" r:id="rId5"/>
    <p:sldMasterId id="2147483771" r:id="rId6"/>
    <p:sldMasterId id="2147483786" r:id="rId7"/>
    <p:sldMasterId id="2147483796" r:id="rId8"/>
  </p:sldMasterIdLst>
  <p:notesMasterIdLst>
    <p:notesMasterId r:id="rId78"/>
  </p:notesMasterIdLst>
  <p:sldIdLst>
    <p:sldId id="312" r:id="rId9"/>
    <p:sldId id="405" r:id="rId10"/>
    <p:sldId id="494" r:id="rId11"/>
    <p:sldId id="451" r:id="rId12"/>
    <p:sldId id="448" r:id="rId13"/>
    <p:sldId id="459" r:id="rId14"/>
    <p:sldId id="484" r:id="rId15"/>
    <p:sldId id="436" r:id="rId16"/>
    <p:sldId id="488" r:id="rId17"/>
    <p:sldId id="485" r:id="rId18"/>
    <p:sldId id="487" r:id="rId19"/>
    <p:sldId id="375" r:id="rId20"/>
    <p:sldId id="372" r:id="rId21"/>
    <p:sldId id="324" r:id="rId22"/>
    <p:sldId id="407" r:id="rId23"/>
    <p:sldId id="408" r:id="rId24"/>
    <p:sldId id="410" r:id="rId25"/>
    <p:sldId id="376" r:id="rId26"/>
    <p:sldId id="385" r:id="rId27"/>
    <p:sldId id="387" r:id="rId28"/>
    <p:sldId id="386" r:id="rId29"/>
    <p:sldId id="394" r:id="rId30"/>
    <p:sldId id="443" r:id="rId31"/>
    <p:sldId id="446" r:id="rId32"/>
    <p:sldId id="444" r:id="rId33"/>
    <p:sldId id="414" r:id="rId34"/>
    <p:sldId id="491" r:id="rId35"/>
    <p:sldId id="417" r:id="rId36"/>
    <p:sldId id="420" r:id="rId37"/>
    <p:sldId id="421" r:id="rId38"/>
    <p:sldId id="426" r:id="rId39"/>
    <p:sldId id="382" r:id="rId40"/>
    <p:sldId id="389" r:id="rId41"/>
    <p:sldId id="492" r:id="rId42"/>
    <p:sldId id="495" r:id="rId43"/>
    <p:sldId id="391" r:id="rId44"/>
    <p:sldId id="477" r:id="rId45"/>
    <p:sldId id="388" r:id="rId46"/>
    <p:sldId id="480" r:id="rId47"/>
    <p:sldId id="481" r:id="rId48"/>
    <p:sldId id="482" r:id="rId49"/>
    <p:sldId id="483" r:id="rId50"/>
    <p:sldId id="424" r:id="rId51"/>
    <p:sldId id="425" r:id="rId52"/>
    <p:sldId id="437" r:id="rId53"/>
    <p:sldId id="428" r:id="rId54"/>
    <p:sldId id="493" r:id="rId55"/>
    <p:sldId id="460" r:id="rId56"/>
    <p:sldId id="392" r:id="rId57"/>
    <p:sldId id="342" r:id="rId58"/>
    <p:sldId id="404" r:id="rId59"/>
    <p:sldId id="402" r:id="rId60"/>
    <p:sldId id="461" r:id="rId61"/>
    <p:sldId id="429" r:id="rId62"/>
    <p:sldId id="462" r:id="rId63"/>
    <p:sldId id="478" r:id="rId64"/>
    <p:sldId id="479" r:id="rId65"/>
    <p:sldId id="465" r:id="rId66"/>
    <p:sldId id="466" r:id="rId67"/>
    <p:sldId id="467" r:id="rId68"/>
    <p:sldId id="468" r:id="rId69"/>
    <p:sldId id="469" r:id="rId70"/>
    <p:sldId id="470" r:id="rId71"/>
    <p:sldId id="471" r:id="rId72"/>
    <p:sldId id="472" r:id="rId73"/>
    <p:sldId id="473" r:id="rId74"/>
    <p:sldId id="371" r:id="rId75"/>
    <p:sldId id="277" r:id="rId76"/>
    <p:sldId id="32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B5B4771-8AF1-490E-8629-F9141B23DEEE}">
          <p14:sldIdLst>
            <p14:sldId id="312"/>
            <p14:sldId id="405"/>
            <p14:sldId id="494"/>
            <p14:sldId id="451"/>
            <p14:sldId id="448"/>
            <p14:sldId id="459"/>
            <p14:sldId id="484"/>
            <p14:sldId id="436"/>
            <p14:sldId id="488"/>
            <p14:sldId id="485"/>
            <p14:sldId id="487"/>
          </p14:sldIdLst>
        </p14:section>
        <p14:section name="Cosmos 101" id="{19926846-E3F4-4B59-AA61-2FC7281EE38E}">
          <p14:sldIdLst>
            <p14:sldId id="375"/>
            <p14:sldId id="372"/>
            <p14:sldId id="324"/>
            <p14:sldId id="407"/>
            <p14:sldId id="408"/>
            <p14:sldId id="410"/>
            <p14:sldId id="376"/>
            <p14:sldId id="385"/>
            <p14:sldId id="387"/>
            <p14:sldId id="386"/>
            <p14:sldId id="394"/>
          </p14:sldIdLst>
        </p14:section>
        <p14:section name="Submitting a Job" id="{5AE691B1-B068-4AA7-B29B-87298B5F6BF8}">
          <p14:sldIdLst>
            <p14:sldId id="443"/>
            <p14:sldId id="446"/>
            <p14:sldId id="444"/>
          </p14:sldIdLst>
        </p14:section>
        <p14:section name="Clusters, VCs, Tokens" id="{8A99197C-09BE-45A3-BABC-C3854721FA12}">
          <p14:sldIdLst>
            <p14:sldId id="414"/>
            <p14:sldId id="491"/>
            <p14:sldId id="417"/>
            <p14:sldId id="420"/>
            <p14:sldId id="421"/>
            <p14:sldId id="426"/>
            <p14:sldId id="382"/>
          </p14:sldIdLst>
        </p14:section>
        <p14:section name="Storage" id="{DA2ADEE5-918F-48EB-A8DC-CC9B81EEF302}">
          <p14:sldIdLst>
            <p14:sldId id="389"/>
            <p14:sldId id="492"/>
            <p14:sldId id="495"/>
            <p14:sldId id="391"/>
            <p14:sldId id="477"/>
          </p14:sldIdLst>
        </p14:section>
        <p14:section name="Compute Deep Dive" id="{A87625E4-83D3-489C-B921-5AC82AC6D0FB}">
          <p14:sldIdLst>
            <p14:sldId id="388"/>
            <p14:sldId id="480"/>
            <p14:sldId id="481"/>
            <p14:sldId id="482"/>
            <p14:sldId id="483"/>
            <p14:sldId id="424"/>
            <p14:sldId id="425"/>
            <p14:sldId id="437"/>
            <p14:sldId id="428"/>
            <p14:sldId id="493"/>
            <p14:sldId id="460"/>
          </p14:sldIdLst>
        </p14:section>
        <p14:section name="Wrap Up" id="{9D658867-EE83-4302-BE58-1F374DACD8C5}">
          <p14:sldIdLst>
            <p14:sldId id="392"/>
            <p14:sldId id="342"/>
            <p14:sldId id="404"/>
          </p14:sldIdLst>
        </p14:section>
        <p14:section name="Appendix" id="{1CB6C02C-626A-4E5A-9365-0F4A1E6953ED}">
          <p14:sldIdLst>
            <p14:sldId id="402"/>
            <p14:sldId id="461"/>
            <p14:sldId id="429"/>
            <p14:sldId id="462"/>
            <p14:sldId id="478"/>
            <p14:sldId id="479"/>
            <p14:sldId id="465"/>
            <p14:sldId id="466"/>
            <p14:sldId id="467"/>
            <p14:sldId id="468"/>
            <p14:sldId id="469"/>
            <p14:sldId id="470"/>
            <p14:sldId id="471"/>
            <p14:sldId id="472"/>
            <p14:sldId id="473"/>
            <p14:sldId id="371"/>
            <p14:sldId id="277"/>
            <p14:sldId id="32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kvinder Gill" initials="S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EA92D"/>
    <a:srgbClr val="FF5050"/>
    <a:srgbClr val="AA23AD"/>
    <a:srgbClr val="CC0066"/>
    <a:srgbClr val="5DD4FF"/>
    <a:srgbClr val="0DC0FF"/>
    <a:srgbClr val="D9D9D9"/>
    <a:srgbClr val="15CDFF"/>
    <a:srgbClr val="0091B8"/>
    <a:srgbClr val="B216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9" autoAdjust="0"/>
    <p:restoredTop sz="98703" autoAdjust="0"/>
  </p:normalViewPr>
  <p:slideViewPr>
    <p:cSldViewPr>
      <p:cViewPr varScale="1">
        <p:scale>
          <a:sx n="92" d="100"/>
          <a:sy n="92" d="100"/>
        </p:scale>
        <p:origin x="54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7" Type="http://schemas.openxmlformats.org/officeDocument/2006/relationships/slideMaster" Target="slideMasters/slideMaster4.xml"/><Relationship Id="rId71"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latin typeface="+mj-lt"/>
                <a:ea typeface="+mn-ea"/>
                <a:cs typeface="+mn-cs"/>
              </a:defRPr>
            </a:pPr>
            <a:r>
              <a:rPr lang="en-US"/>
              <a:t>Storage (PiBs)</a:t>
            </a:r>
          </a:p>
        </c:rich>
      </c:tx>
      <c:layout>
        <c:manualLayout>
          <c:xMode val="edge"/>
          <c:yMode val="edge"/>
          <c:x val="0.11141513560804898"/>
          <c:y val="5.462116267492670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bg1"/>
              </a:solidFill>
              <a:latin typeface="+mj-lt"/>
              <a:ea typeface="+mn-ea"/>
              <a:cs typeface="+mn-cs"/>
            </a:defRPr>
          </a:pPr>
          <a:endParaRPr lang="en-US"/>
        </a:p>
      </c:txPr>
    </c:title>
    <c:autoTitleDeleted val="0"/>
    <c:plotArea>
      <c:layout/>
      <c:areaChart>
        <c:grouping val="standard"/>
        <c:varyColors val="0"/>
        <c:dLbls>
          <c:showLegendKey val="0"/>
          <c:showVal val="0"/>
          <c:showCatName val="0"/>
          <c:showSerName val="0"/>
          <c:showPercent val="0"/>
          <c:showBubbleSize val="0"/>
        </c:dLbls>
        <c:axId val="352065160"/>
        <c:axId val="352067904"/>
      </c:areaChart>
      <c:catAx>
        <c:axId val="3520651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352067904"/>
        <c:crosses val="autoZero"/>
        <c:auto val="1"/>
        <c:lblAlgn val="ctr"/>
        <c:lblOffset val="100"/>
        <c:noMultiLvlLbl val="0"/>
      </c:catAx>
      <c:valAx>
        <c:axId val="352067904"/>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352065160"/>
        <c:crosses val="autoZero"/>
        <c:crossBetween val="midCat"/>
      </c:valAx>
      <c:spPr>
        <a:noFill/>
        <a:ln>
          <a:solidFill>
            <a:schemeClr val="tx2">
              <a:lumMod val="40000"/>
              <a:lumOff val="60000"/>
            </a:schemeClr>
          </a:solidFill>
        </a:ln>
        <a:effectLst/>
      </c:spPr>
    </c:plotArea>
    <c:plotVisOnly val="1"/>
    <c:dispBlanksAs val="zero"/>
    <c:showDLblsOverMax val="0"/>
  </c:chart>
  <c:spPr>
    <a:noFill/>
    <a:ln>
      <a:noFill/>
    </a:ln>
    <a:effectLst/>
  </c:spPr>
  <c:txPr>
    <a:bodyPr/>
    <a:lstStyle/>
    <a:p>
      <a:pPr>
        <a:defRPr sz="1000">
          <a:solidFill>
            <a:schemeClr val="bg1"/>
          </a:solidFill>
          <a:latin typeface="+mj-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840" b="0" i="0" u="none" strike="noStrike" kern="1200" spc="0" baseline="0">
                <a:solidFill>
                  <a:schemeClr val="tx1"/>
                </a:solidFill>
                <a:latin typeface="+mj-lt"/>
                <a:ea typeface="+mn-ea"/>
                <a:cs typeface="+mn-cs"/>
              </a:defRPr>
            </a:pPr>
            <a:r>
              <a:rPr lang="en-US">
                <a:solidFill>
                  <a:schemeClr val="tx1"/>
                </a:solidFill>
              </a:rPr>
              <a:t>100K+ Jobs per day</a:t>
            </a:r>
          </a:p>
        </c:rich>
      </c:tx>
      <c:layout>
        <c:manualLayout>
          <c:xMode val="edge"/>
          <c:yMode val="edge"/>
          <c:x val="0.35538902644465858"/>
          <c:y val="2.0966992430202353E-2"/>
        </c:manualLayout>
      </c:layout>
      <c:overlay val="0"/>
      <c:spPr>
        <a:noFill/>
        <a:ln>
          <a:noFill/>
        </a:ln>
        <a:effectLst/>
      </c:spPr>
      <c:txPr>
        <a:bodyPr rot="0" spcFirstLastPara="1" vertOverflow="ellipsis" vert="horz" wrap="square" anchor="ctr" anchorCtr="1"/>
        <a:lstStyle/>
        <a:p>
          <a:pPr>
            <a:defRPr sz="3840" b="0" i="0" u="none" strike="noStrike" kern="1200" spc="0" baseline="0">
              <a:solidFill>
                <a:schemeClr val="tx1"/>
              </a:solidFill>
              <a:latin typeface="+mj-lt"/>
              <a:ea typeface="+mn-ea"/>
              <a:cs typeface="+mn-cs"/>
            </a:defRPr>
          </a:pPr>
          <a:endParaRPr lang="en-US"/>
        </a:p>
      </c:txPr>
    </c:title>
    <c:autoTitleDeleted val="0"/>
    <c:plotArea>
      <c:layout/>
      <c:areaChart>
        <c:grouping val="standard"/>
        <c:varyColors val="0"/>
        <c:ser>
          <c:idx val="0"/>
          <c:order val="0"/>
          <c:tx>
            <c:strRef>
              <c:f>Sheet1!$B$1</c:f>
              <c:strCache>
                <c:ptCount val="1"/>
                <c:pt idx="0">
                  <c:v>Value</c:v>
                </c:pt>
              </c:strCache>
            </c:strRef>
          </c:tx>
          <c:spPr>
            <a:gradFill>
              <a:gsLst>
                <a:gs pos="0">
                  <a:schemeClr val="accent2">
                    <a:lumMod val="20000"/>
                    <a:lumOff val="80000"/>
                    <a:alpha val="49000"/>
                  </a:schemeClr>
                </a:gs>
                <a:gs pos="100000">
                  <a:srgbClr val="92D050"/>
                </a:gs>
              </a:gsLst>
              <a:path path="circle">
                <a:fillToRect l="50000" t="50000" r="50000" b="50000"/>
              </a:path>
            </a:gradFill>
            <a:ln>
              <a:noFill/>
            </a:ln>
            <a:effectLst/>
          </c:spPr>
          <c:cat>
            <c:numRef>
              <c:f>Sheet1!$A$2:$A$5</c:f>
              <c:numCache>
                <c:formatCode>General</c:formatCode>
                <c:ptCount val="4"/>
                <c:pt idx="0">
                  <c:v>2010</c:v>
                </c:pt>
                <c:pt idx="1">
                  <c:v>2011</c:v>
                </c:pt>
                <c:pt idx="2">
                  <c:v>2012</c:v>
                </c:pt>
                <c:pt idx="3">
                  <c:v>2013</c:v>
                </c:pt>
              </c:numCache>
            </c:numRef>
          </c:cat>
          <c:val>
            <c:numRef>
              <c:f>Sheet1!$B$2:$B$5</c:f>
              <c:numCache>
                <c:formatCode>General</c:formatCode>
                <c:ptCount val="4"/>
                <c:pt idx="0">
                  <c:v>6</c:v>
                </c:pt>
                <c:pt idx="1">
                  <c:v>13</c:v>
                </c:pt>
                <c:pt idx="2">
                  <c:v>58</c:v>
                </c:pt>
                <c:pt idx="3">
                  <c:v>100</c:v>
                </c:pt>
              </c:numCache>
            </c:numRef>
          </c:val>
        </c:ser>
        <c:dLbls>
          <c:showLegendKey val="0"/>
          <c:showVal val="0"/>
          <c:showCatName val="0"/>
          <c:showSerName val="0"/>
          <c:showPercent val="0"/>
          <c:showBubbleSize val="0"/>
        </c:dLbls>
        <c:axId val="352065552"/>
        <c:axId val="352065944"/>
      </c:areaChart>
      <c:catAx>
        <c:axId val="3520655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solidFill>
                <a:latin typeface="+mj-lt"/>
                <a:ea typeface="+mn-ea"/>
                <a:cs typeface="+mn-cs"/>
              </a:defRPr>
            </a:pPr>
            <a:endParaRPr lang="en-US"/>
          </a:p>
        </c:txPr>
        <c:crossAx val="352065944"/>
        <c:crosses val="autoZero"/>
        <c:auto val="1"/>
        <c:lblAlgn val="ctr"/>
        <c:lblOffset val="100"/>
        <c:noMultiLvlLbl val="0"/>
      </c:catAx>
      <c:valAx>
        <c:axId val="352065944"/>
        <c:scaling>
          <c:orientation val="minMax"/>
          <c:max val="100"/>
        </c:scaling>
        <c:delete val="1"/>
        <c:axPos val="l"/>
        <c:majorGridlines>
          <c:spPr>
            <a:ln w="9525" cap="flat" cmpd="sng" algn="ctr">
              <a:solidFill>
                <a:srgbClr val="92D050"/>
              </a:solidFill>
              <a:round/>
            </a:ln>
            <a:effectLst/>
          </c:spPr>
        </c:majorGridlines>
        <c:numFmt formatCode="General" sourceLinked="1"/>
        <c:majorTickMark val="none"/>
        <c:minorTickMark val="none"/>
        <c:tickLblPos val="nextTo"/>
        <c:crossAx val="352065552"/>
        <c:crosses val="autoZero"/>
        <c:crossBetween val="midCat"/>
        <c:majorUnit val="25"/>
      </c:valAx>
      <c:spPr>
        <a:noFill/>
        <a:ln>
          <a:noFill/>
        </a:ln>
        <a:effectLst/>
      </c:spPr>
    </c:plotArea>
    <c:plotVisOnly val="1"/>
    <c:dispBlanksAs val="zero"/>
    <c:showDLblsOverMax val="0"/>
  </c:chart>
  <c:spPr>
    <a:noFill/>
    <a:ln>
      <a:noFill/>
    </a:ln>
    <a:effectLst/>
  </c:spPr>
  <c:txPr>
    <a:bodyPr/>
    <a:lstStyle/>
    <a:p>
      <a:pPr>
        <a:defRPr sz="32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54816-7FD7-4301-A8A3-A0220E4337BB}" type="datetimeFigureOut">
              <a:rPr lang="en-US" smtClean="0"/>
              <a:pPr/>
              <a:t>3/16/2014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43D87-E5E6-4341-82FC-1977810270CF}" type="slidenum">
              <a:rPr lang="en-US" smtClean="0"/>
              <a:pPr/>
              <a:t>‹#›</a:t>
            </a:fld>
            <a:endParaRPr lang="en-US"/>
          </a:p>
        </p:txBody>
      </p:sp>
    </p:spTree>
    <p:extLst>
      <p:ext uri="{BB962C8B-B14F-4D97-AF65-F5344CB8AC3E}">
        <p14:creationId xmlns:p14="http://schemas.microsoft.com/office/powerpoint/2010/main" val="263349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29E68A4-A404-499F-82E7-C8BF7749CCD4}" type="datetime1">
              <a:rPr lang="en-US" smtClean="0"/>
              <a:t>3/16/2014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1247455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20</a:t>
            </a:fld>
            <a:endParaRPr lang="en-US" dirty="0"/>
          </a:p>
        </p:txBody>
      </p:sp>
    </p:spTree>
    <p:extLst>
      <p:ext uri="{BB962C8B-B14F-4D97-AF65-F5344CB8AC3E}">
        <p14:creationId xmlns:p14="http://schemas.microsoft.com/office/powerpoint/2010/main" val="371986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21</a:t>
            </a:fld>
            <a:endParaRPr lang="en-US" dirty="0"/>
          </a:p>
        </p:txBody>
      </p:sp>
    </p:spTree>
    <p:extLst>
      <p:ext uri="{BB962C8B-B14F-4D97-AF65-F5344CB8AC3E}">
        <p14:creationId xmlns:p14="http://schemas.microsoft.com/office/powerpoint/2010/main" val="4082403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22</a:t>
            </a:fld>
            <a:endParaRPr lang="en-US" dirty="0"/>
          </a:p>
        </p:txBody>
      </p:sp>
    </p:spTree>
    <p:extLst>
      <p:ext uri="{BB962C8B-B14F-4D97-AF65-F5344CB8AC3E}">
        <p14:creationId xmlns:p14="http://schemas.microsoft.com/office/powerpoint/2010/main" val="372341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24</a:t>
            </a:fld>
            <a:endParaRPr lang="en-US" dirty="0"/>
          </a:p>
        </p:txBody>
      </p:sp>
    </p:spTree>
    <p:extLst>
      <p:ext uri="{BB962C8B-B14F-4D97-AF65-F5344CB8AC3E}">
        <p14:creationId xmlns:p14="http://schemas.microsoft.com/office/powerpoint/2010/main" val="292216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25</a:t>
            </a:fld>
            <a:endParaRPr lang="en-US" dirty="0"/>
          </a:p>
        </p:txBody>
      </p:sp>
    </p:spTree>
    <p:extLst>
      <p:ext uri="{BB962C8B-B14F-4D97-AF65-F5344CB8AC3E}">
        <p14:creationId xmlns:p14="http://schemas.microsoft.com/office/powerpoint/2010/main" val="19762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39215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42291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67</a:t>
            </a:fld>
            <a:endParaRPr lang="en-US" dirty="0"/>
          </a:p>
        </p:txBody>
      </p:sp>
    </p:spTree>
    <p:extLst>
      <p:ext uri="{BB962C8B-B14F-4D97-AF65-F5344CB8AC3E}">
        <p14:creationId xmlns:p14="http://schemas.microsoft.com/office/powerpoint/2010/main" val="186926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2</a:t>
            </a:fld>
            <a:endParaRPr lang="en-US" dirty="0"/>
          </a:p>
        </p:txBody>
      </p:sp>
    </p:spTree>
    <p:extLst>
      <p:ext uri="{BB962C8B-B14F-4D97-AF65-F5344CB8AC3E}">
        <p14:creationId xmlns:p14="http://schemas.microsoft.com/office/powerpoint/2010/main" val="1822453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4</a:t>
            </a:fld>
            <a:endParaRPr lang="en-US" dirty="0"/>
          </a:p>
        </p:txBody>
      </p:sp>
    </p:spTree>
    <p:extLst>
      <p:ext uri="{BB962C8B-B14F-4D97-AF65-F5344CB8AC3E}">
        <p14:creationId xmlns:p14="http://schemas.microsoft.com/office/powerpoint/2010/main" val="268703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5</a:t>
            </a:fld>
            <a:endParaRPr lang="en-US"/>
          </a:p>
        </p:txBody>
      </p:sp>
    </p:spTree>
    <p:extLst>
      <p:ext uri="{BB962C8B-B14F-4D97-AF65-F5344CB8AC3E}">
        <p14:creationId xmlns:p14="http://schemas.microsoft.com/office/powerpoint/2010/main" val="240678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03770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13</a:t>
            </a:fld>
            <a:endParaRPr lang="en-US" dirty="0"/>
          </a:p>
        </p:txBody>
      </p:sp>
    </p:spTree>
    <p:extLst>
      <p:ext uri="{BB962C8B-B14F-4D97-AF65-F5344CB8AC3E}">
        <p14:creationId xmlns:p14="http://schemas.microsoft.com/office/powerpoint/2010/main" val="124508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16</a:t>
            </a:fld>
            <a:endParaRPr lang="en-US" dirty="0"/>
          </a:p>
        </p:txBody>
      </p:sp>
    </p:spTree>
    <p:extLst>
      <p:ext uri="{BB962C8B-B14F-4D97-AF65-F5344CB8AC3E}">
        <p14:creationId xmlns:p14="http://schemas.microsoft.com/office/powerpoint/2010/main" val="266999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17</a:t>
            </a:fld>
            <a:endParaRPr lang="en-US" dirty="0"/>
          </a:p>
        </p:txBody>
      </p:sp>
    </p:spTree>
    <p:extLst>
      <p:ext uri="{BB962C8B-B14F-4D97-AF65-F5344CB8AC3E}">
        <p14:creationId xmlns:p14="http://schemas.microsoft.com/office/powerpoint/2010/main" val="2581548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r>
              <a:rPr lang="en-US" baseline="0" dirty="0" smtClean="0"/>
              <a:t>Our mission in COSMOS is as a facilitator for enabling teams to create, organize, share and use Big Data easily, </a:t>
            </a:r>
            <a:r>
              <a:rPr lang="en-US" baseline="0" dirty="0" err="1" smtClean="0"/>
              <a:t>efficienctly</a:t>
            </a:r>
            <a:r>
              <a:rPr lang="en-US" baseline="0" dirty="0" smtClean="0"/>
              <a:t> and at low cost.</a:t>
            </a:r>
          </a:p>
          <a:p>
            <a:pPr lvl="1">
              <a:buNone/>
            </a:pPr>
            <a:r>
              <a:rPr lang="en-US" baseline="0" dirty="0" smtClean="0"/>
              <a:t>Some guiding principles – </a:t>
            </a:r>
          </a:p>
          <a:p>
            <a:pPr lvl="1">
              <a:buNone/>
            </a:pPr>
            <a:r>
              <a:rPr lang="en-US" baseline="0" dirty="0" smtClean="0"/>
              <a:t>Data sharing is a core principle – Having all the data assets available in a single location facilitates sharing</a:t>
            </a:r>
          </a:p>
          <a:p>
            <a:pPr lvl="1">
              <a:buNone/>
            </a:pPr>
            <a:r>
              <a:rPr lang="en-US" baseline="0" dirty="0" smtClean="0"/>
              <a:t>parallel computing – is HARD and we strive to make it approachable, Rather than having developers focus on physical execution plans – we made a call to build a state of the art optimizer to auto parallelize workloads – and a scheduler that abstracts the underlying infrastructure</a:t>
            </a:r>
          </a:p>
          <a:p>
            <a:pPr lvl="1">
              <a:buNone/>
            </a:pPr>
            <a:r>
              <a:rPr lang="en-US" baseline="0" dirty="0" smtClean="0"/>
              <a:t>BIG Data Processing – Can mean BIG Dollars. So we strive to maximize utilization of all resources all the time – Large clusters, sharing by reference vs. copying, designing for Hot data not cold &amp; running multiple workloads on the same hardware </a:t>
            </a:r>
          </a:p>
        </p:txBody>
      </p:sp>
      <p:sp>
        <p:nvSpPr>
          <p:cNvPr id="4" name="Slide Number Placeholder 3"/>
          <p:cNvSpPr>
            <a:spLocks noGrp="1"/>
          </p:cNvSpPr>
          <p:nvPr>
            <p:ph type="sldNum" sz="quarter" idx="10"/>
          </p:nvPr>
        </p:nvSpPr>
        <p:spPr/>
        <p:txBody>
          <a:bodyPr/>
          <a:lstStyle/>
          <a:p>
            <a:fld id="{D3165507-753C-4AA4-A945-975B3E06CA67}" type="slidenum">
              <a:rPr lang="en-US" smtClean="0"/>
              <a:pPr/>
              <a:t>19</a:t>
            </a:fld>
            <a:endParaRPr lang="en-US" dirty="0"/>
          </a:p>
        </p:txBody>
      </p:sp>
    </p:spTree>
    <p:extLst>
      <p:ext uri="{BB962C8B-B14F-4D97-AF65-F5344CB8AC3E}">
        <p14:creationId xmlns:p14="http://schemas.microsoft.com/office/powerpoint/2010/main" val="111272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59026"/>
            <a:ext cx="10363200" cy="841375"/>
          </a:xfrm>
        </p:spPr>
        <p:txBody>
          <a:bodyPr/>
          <a:lstStyle>
            <a:lvl1pPr>
              <a:defRPr b="1" i="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124200"/>
            <a:ext cx="8534400"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pPr/>
              <a:t>‹#›</a:t>
            </a:fld>
            <a:endParaRPr lang="en-US"/>
          </a:p>
        </p:txBody>
      </p:sp>
      <p:sp>
        <p:nvSpPr>
          <p:cNvPr id="7" name="Date Placeholder 3"/>
          <p:cNvSpPr>
            <a:spLocks noGrp="1"/>
          </p:cNvSpPr>
          <p:nvPr>
            <p:ph type="dt" sz="half" idx="10"/>
          </p:nvPr>
        </p:nvSpPr>
        <p:spPr>
          <a:xfrm>
            <a:off x="4673600" y="6460019"/>
            <a:ext cx="2844800" cy="365125"/>
          </a:xfrm>
          <a:prstGeom prst="rect">
            <a:avLst/>
          </a:prstGeom>
          <a:noFill/>
        </p:spPr>
        <p:txBody>
          <a:bodyPr/>
          <a:lstStyle>
            <a:lvl1pPr algn="ctr">
              <a:defRPr sz="1600">
                <a:solidFill>
                  <a:schemeClr val="bg1"/>
                </a:solidFill>
              </a:defRPr>
            </a:lvl1pPr>
          </a:lstStyle>
          <a:p>
            <a:fld id="{C959028F-6C9A-4854-82B5-52BECD4CBE08}" type="datetimeFigureOut">
              <a:rPr lang="en-US" smtClean="0"/>
              <a:pPr/>
              <a:t>3/16/2014</a:t>
            </a:fld>
            <a:endParaRPr lang="en-US"/>
          </a:p>
        </p:txBody>
      </p:sp>
    </p:spTree>
    <p:extLst>
      <p:ext uri="{BB962C8B-B14F-4D97-AF65-F5344CB8AC3E}">
        <p14:creationId xmlns:p14="http://schemas.microsoft.com/office/powerpoint/2010/main" val="1393137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EA9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104626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99" y="2488"/>
            <a:ext cx="4572001" cy="823912"/>
          </a:xfrm>
          <a:prstGeom prst="rect">
            <a:avLst/>
          </a:prstGeom>
        </p:spPr>
        <p:txBody>
          <a:bodyPr anchor="b"/>
          <a:lstStyle>
            <a:lvl1pPr marL="0" indent="0">
              <a:buNone/>
              <a:defRPr sz="2400" b="0">
                <a:solidFill>
                  <a:schemeClr val="tx1"/>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399" y="826400"/>
            <a:ext cx="4572001" cy="3684588"/>
          </a:xfrm>
          <a:prstGeom prst="rect">
            <a:avLst/>
          </a:prstGeom>
        </p:spPr>
        <p:txBody>
          <a:bodyPr/>
          <a:lstStyle>
            <a:lvl1pPr>
              <a:defRPr>
                <a:solidFill>
                  <a:schemeClr val="tx1"/>
                </a:solidFill>
                <a:latin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6800" y="20685"/>
            <a:ext cx="7162800" cy="823912"/>
          </a:xfrm>
          <a:prstGeom prst="rect">
            <a:avLst/>
          </a:prstGeom>
        </p:spPr>
        <p:txBody>
          <a:bodyPr anchor="b"/>
          <a:lstStyle>
            <a:lvl1pPr marL="0" indent="0">
              <a:buNone/>
              <a:defRPr sz="2400" b="0">
                <a:solidFill>
                  <a:schemeClr val="tx1"/>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6800" y="844597"/>
            <a:ext cx="7162800" cy="3684588"/>
          </a:xfrm>
          <a:prstGeom prst="rect">
            <a:avLst/>
          </a:prstGeom>
        </p:spPr>
        <p:txBody>
          <a:bodyPr/>
          <a:lstStyle>
            <a:lvl1pPr>
              <a:defRPr>
                <a:solidFill>
                  <a:schemeClr val="tx1"/>
                </a:solidFill>
                <a:latin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lvl1pPr>
              <a:defRPr>
                <a:solidFill>
                  <a:schemeClr val="tx1"/>
                </a:solidFill>
                <a:latin typeface="Segoe UI Light" panose="020B0502040204020203" pitchFamily="34" charset="0"/>
                <a:cs typeface="Segoe UI Light" panose="020B0502040204020203" pitchFamily="34" charset="0"/>
              </a:defRPr>
            </a:lvl1pPr>
          </a:lstStyle>
          <a:p>
            <a:fld id="{B55D4DEC-2A5A-4BC1-8355-E326628895F0}" type="slidenum">
              <a:rPr lang="en-US" smtClean="0"/>
              <a:pPr/>
              <a:t>‹#›</a:t>
            </a:fld>
            <a:endParaRPr lang="en-US"/>
          </a:p>
        </p:txBody>
      </p:sp>
    </p:spTree>
    <p:extLst>
      <p:ext uri="{BB962C8B-B14F-4D97-AF65-F5344CB8AC3E}">
        <p14:creationId xmlns:p14="http://schemas.microsoft.com/office/powerpoint/2010/main" val="906759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pPr/>
              <a:t>‹#›</a:t>
            </a:fld>
            <a:endParaRPr lang="en-US"/>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13042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solidFill>
              </a:defRPr>
            </a:lvl1pPr>
          </a:lstStyle>
          <a:p>
            <a:fld id="{ED2B2BE4-770C-4A49-A339-C2E12CC9FAA0}" type="slidenum">
              <a:rPr lang="en-US" smtClean="0"/>
              <a:pPr/>
              <a:t>‹#›</a:t>
            </a:fld>
            <a:endParaRPr lang="en-US"/>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schemeClr val="tx1"/>
              </a:solidFill>
            </a:endParaRPr>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4"/>
          </p:nvPr>
        </p:nvSpPr>
        <p:spPr>
          <a:xfrm>
            <a:off x="5105400" y="168276"/>
            <a:ext cx="6858000" cy="6232523"/>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6502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495800" cy="1295400"/>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ED2B2BE4-770C-4A49-A339-C2E12CC9FAA0}" type="slidenum">
              <a:rPr lang="en-US" smtClean="0"/>
              <a:pPr/>
              <a:t>‹#›</a:t>
            </a:fld>
            <a:endParaRPr lang="en-US"/>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p>
        </p:txBody>
      </p:sp>
      <p:sp>
        <p:nvSpPr>
          <p:cNvPr id="12" name="Content Placeholder 11"/>
          <p:cNvSpPr>
            <a:spLocks noGrp="1"/>
          </p:cNvSpPr>
          <p:nvPr>
            <p:ph sz="quarter" idx="13"/>
          </p:nvPr>
        </p:nvSpPr>
        <p:spPr>
          <a:xfrm>
            <a:off x="152400" y="1600199"/>
            <a:ext cx="4546600" cy="5105401"/>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23762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27A934C-6D49-4C80-8DCB-06DEF697A935}" type="datetimeFigureOut">
              <a:rPr lang="en-US" smtClean="0"/>
              <a:t>3/16/2014</a:t>
            </a:fld>
            <a:endParaRPr lang="en-US"/>
          </a:p>
        </p:txBody>
      </p:sp>
      <p:sp>
        <p:nvSpPr>
          <p:cNvPr id="4" name="Slide Number Placeholder 3"/>
          <p:cNvSpPr>
            <a:spLocks noGrp="1"/>
          </p:cNvSpPr>
          <p:nvPr>
            <p:ph type="sldNum" sz="quarter" idx="12"/>
          </p:nvPr>
        </p:nvSpPr>
        <p:spPr/>
        <p:txBody>
          <a:bodyPr/>
          <a:lstStyle/>
          <a:p>
            <a:fld id="{B55D4DEC-2A5A-4BC1-8355-E326628895F0}" type="slidenum">
              <a:rPr lang="en-US" smtClean="0"/>
              <a:t>‹#›</a:t>
            </a:fld>
            <a:endParaRPr lang="en-US"/>
          </a:p>
        </p:txBody>
      </p:sp>
    </p:spTree>
    <p:extLst>
      <p:ext uri="{BB962C8B-B14F-4D97-AF65-F5344CB8AC3E}">
        <p14:creationId xmlns:p14="http://schemas.microsoft.com/office/powerpoint/2010/main" val="1368074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03312" y="2052918"/>
            <a:ext cx="8946541" cy="419548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a:xfrm rot="5400000">
            <a:off x="10155639" y="1790701"/>
            <a:ext cx="990599" cy="304799"/>
          </a:xfrm>
          <a:prstGeom prst="rect">
            <a:avLst/>
          </a:prstGeom>
        </p:spPr>
        <p:txBody>
          <a:bodyPr/>
          <a:lstStyle/>
          <a:p>
            <a:fld id="{4509A250-FF31-4206-8172-F9D3106AACB1}" type="datetimeFigureOut">
              <a:rPr lang="en-US" dirty="0"/>
              <a:t>3/17/2014</a:t>
            </a:fld>
            <a:endParaRPr 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262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196146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657821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12385214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01600" y="838200"/>
            <a:ext cx="119888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249883418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7939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839936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9156033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33934530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095032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89996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0087649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9877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215953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62474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20065784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399600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59026"/>
            <a:ext cx="10363200" cy="841375"/>
          </a:xfrm>
        </p:spPr>
        <p:txBody>
          <a:bodyPr/>
          <a:lstStyle>
            <a:lvl1pPr>
              <a:defRPr b="1" i="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124200"/>
            <a:ext cx="8534400"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
        <p:nvSpPr>
          <p:cNvPr id="7" name="Date Placeholder 3"/>
          <p:cNvSpPr>
            <a:spLocks noGrp="1"/>
          </p:cNvSpPr>
          <p:nvPr>
            <p:ph type="dt" sz="half" idx="10"/>
          </p:nvPr>
        </p:nvSpPr>
        <p:spPr>
          <a:xfrm>
            <a:off x="4673600" y="6460019"/>
            <a:ext cx="2844800" cy="365125"/>
          </a:xfrm>
          <a:prstGeom prst="rect">
            <a:avLst/>
          </a:prstGeom>
          <a:noFill/>
        </p:spPr>
        <p:txBody>
          <a:bodyPr/>
          <a:lstStyle>
            <a:lvl1pPr algn="ctr">
              <a:defRPr sz="1600">
                <a:solidFill>
                  <a:schemeClr val="bg1"/>
                </a:solidFill>
              </a:defRPr>
            </a:lvl1pPr>
          </a:lstStyle>
          <a:p>
            <a:fld id="{C959028F-6C9A-4854-82B5-52BECD4CBE08}" type="datetimeFigureOut">
              <a:rPr lang="en-US" smtClean="0">
                <a:solidFill>
                  <a:prstClr val="black"/>
                </a:solidFill>
              </a:rPr>
              <a:pPr/>
              <a:t>3/16/2014</a:t>
            </a:fld>
            <a:endParaRPr lang="en-US">
              <a:solidFill>
                <a:prstClr val="black"/>
              </a:solidFill>
            </a:endParaRPr>
          </a:p>
        </p:txBody>
      </p:sp>
    </p:spTree>
    <p:extLst>
      <p:ext uri="{BB962C8B-B14F-4D97-AF65-F5344CB8AC3E}">
        <p14:creationId xmlns:p14="http://schemas.microsoft.com/office/powerpoint/2010/main" val="3523914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01600" y="838200"/>
            <a:ext cx="119888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7701813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5070415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2304097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7803740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9805355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Slide_Accent 1">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67968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B216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01195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EA9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4306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147151472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99" y="2488"/>
            <a:ext cx="4572001" cy="823912"/>
          </a:xfrm>
          <a:prstGeom prst="rect">
            <a:avLst/>
          </a:prstGeom>
        </p:spPr>
        <p:txBody>
          <a:bodyPr anchor="b"/>
          <a:lstStyle>
            <a:lvl1pPr marL="0" indent="0">
              <a:buNone/>
              <a:defRPr sz="2400" b="0">
                <a:solidFill>
                  <a:srgbClr val="0091C4"/>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399" y="826400"/>
            <a:ext cx="4572001" cy="3684588"/>
          </a:xfrm>
          <a:prstGeom prst="rect">
            <a:avLst/>
          </a:prstGeo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6800" y="20685"/>
            <a:ext cx="7162800" cy="823912"/>
          </a:xfrm>
          <a:prstGeom prst="rect">
            <a:avLst/>
          </a:prstGeom>
        </p:spPr>
        <p:txBody>
          <a:bodyPr anchor="b"/>
          <a:lstStyle>
            <a:lvl1pPr marL="0" indent="0">
              <a:buNone/>
              <a:defRPr sz="2400" b="0">
                <a:solidFill>
                  <a:srgbClr val="01BCFF"/>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6800" y="844597"/>
            <a:ext cx="7162800" cy="3684588"/>
          </a:xfrm>
          <a:prstGeom prst="rect">
            <a:avLst/>
          </a:prstGeom>
        </p:spPr>
        <p:txBody>
          <a:bodyPr/>
          <a:lstStyle>
            <a:lvl1pPr>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lvl1pPr>
              <a:defRPr>
                <a:latin typeface="Segoe UI Light" panose="020B0502040204020203" pitchFamily="34" charset="0"/>
                <a:cs typeface="Segoe UI Light" panose="020B0502040204020203" pitchFamily="34" charset="0"/>
              </a:defRPr>
            </a:lvl1pPr>
          </a:lstStyle>
          <a:p>
            <a:fld id="{B55D4DEC-2A5A-4BC1-8355-E326628895F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7536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prstClr val="white"/>
              </a:solidFill>
            </a:endParaRPr>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1362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prstClr val="white"/>
              </a:solidFill>
            </a:endParaRPr>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4"/>
          </p:nvPr>
        </p:nvSpPr>
        <p:spPr>
          <a:xfrm>
            <a:off x="5105400" y="168276"/>
            <a:ext cx="6858000" cy="6232523"/>
          </a:xfrm>
          <a:prstGeom prst="rect">
            <a:avLst/>
          </a:prstGeom>
        </p:spPr>
        <p:txBody>
          <a:bodyPr/>
          <a:lstStyle>
            <a:lvl1pPr>
              <a:defRPr lang="en-US" sz="2400" b="0" kern="1200" smtClean="0">
                <a:solidFill>
                  <a:schemeClr val="bg1"/>
                </a:solidFill>
                <a:latin typeface="Segoe UI Light" panose="020B0502040204020203" pitchFamily="34" charset="0"/>
                <a:ea typeface="+mj-ea"/>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5212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495800" cy="1295400"/>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prstClr val="white"/>
              </a:solidFill>
            </a:endParaRPr>
          </a:p>
        </p:txBody>
      </p:sp>
      <p:sp>
        <p:nvSpPr>
          <p:cNvPr id="12" name="Content Placeholder 11"/>
          <p:cNvSpPr>
            <a:spLocks noGrp="1"/>
          </p:cNvSpPr>
          <p:nvPr>
            <p:ph sz="quarter" idx="13"/>
          </p:nvPr>
        </p:nvSpPr>
        <p:spPr>
          <a:xfrm>
            <a:off x="152400" y="1600199"/>
            <a:ext cx="4546600" cy="5105401"/>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0300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27A934C-6D49-4C80-8DCB-06DEF697A935}" type="datetimeFigureOut">
              <a:rPr lang="en-US" smtClean="0">
                <a:solidFill>
                  <a:prstClr val="black"/>
                </a:solidFill>
              </a:rPr>
              <a:pPr/>
              <a:t>3/16/2014</a:t>
            </a:fld>
            <a:endParaRPr lang="en-US">
              <a:solidFill>
                <a:prstClr val="black"/>
              </a:solidFill>
            </a:endParaRPr>
          </a:p>
        </p:txBody>
      </p:sp>
      <p:sp>
        <p:nvSpPr>
          <p:cNvPr id="4" name="Slide Number Placeholder 3"/>
          <p:cNvSpPr>
            <a:spLocks noGrp="1"/>
          </p:cNvSpPr>
          <p:nvPr>
            <p:ph type="sldNum" sz="quarter" idx="12"/>
          </p:nvPr>
        </p:nvSpPr>
        <p:spPr/>
        <p:txBody>
          <a:bodyPr/>
          <a:lstStyle/>
          <a:p>
            <a:fld id="{B55D4DEC-2A5A-4BC1-8355-E326628895F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55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36080248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25001947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_Accent 1">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19478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10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B216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100936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theme" Target="../theme/theme4.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 y="76200"/>
            <a:ext cx="119888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1600" y="990600"/>
            <a:ext cx="11988800" cy="5410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677400" y="6553200"/>
            <a:ext cx="2413000" cy="304800"/>
          </a:xfrm>
          <a:prstGeom prst="rect">
            <a:avLst/>
          </a:prstGeom>
        </p:spPr>
        <p:txBody>
          <a:bodyPr vert="horz" lIns="91440" tIns="45720" rIns="91440" bIns="45720" rtlCol="0" anchor="ctr"/>
          <a:lstStyle>
            <a:lvl1pPr algn="r">
              <a:defRPr sz="1200">
                <a:solidFill>
                  <a:schemeClr val="bg1"/>
                </a:solidFill>
              </a:defRPr>
            </a:lvl1pPr>
          </a:lstStyle>
          <a:p>
            <a:fld id="{ED2B2BE4-770C-4A49-A339-C2E12CC9FAA0}" type="slidenum">
              <a:rPr lang="en-US" smtClean="0"/>
              <a:pPr/>
              <a:t>‹#›</a:t>
            </a:fld>
            <a:endParaRPr lang="en-US"/>
          </a:p>
        </p:txBody>
      </p:sp>
    </p:spTree>
    <p:extLst>
      <p:ext uri="{BB962C8B-B14F-4D97-AF65-F5344CB8AC3E}">
        <p14:creationId xmlns:p14="http://schemas.microsoft.com/office/powerpoint/2010/main" val="115098362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3" r:id="rId4"/>
    <p:sldLayoutId id="2147483715" r:id="rId5"/>
    <p:sldLayoutId id="2147483716" r:id="rId6"/>
    <p:sldLayoutId id="2147483718" r:id="rId7"/>
    <p:sldLayoutId id="2147483755" r:id="rId8"/>
    <p:sldLayoutId id="2147483769" r:id="rId9"/>
    <p:sldLayoutId id="2147483770" r:id="rId10"/>
  </p:sldLayoutIdLst>
  <p:timing>
    <p:tnLst>
      <p:par>
        <p:cTn id="1" dur="indefinite" restart="never" nodeType="tmRoot"/>
      </p:par>
    </p:tnLst>
  </p:timing>
  <p:txStyles>
    <p:titleStyle>
      <a:lvl1pPr algn="l" defTabSz="914400" rtl="0" eaLnBrk="1" latinLnBrk="0" hangingPunct="1">
        <a:spcBef>
          <a:spcPct val="0"/>
        </a:spcBef>
        <a:buNone/>
        <a:defRPr sz="3600" b="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12" name="Rectangle 11"/>
          <p:cNvSpPr/>
          <p:nvPr userDrawn="1"/>
        </p:nvSpPr>
        <p:spPr>
          <a:xfrm>
            <a:off x="4876800" y="-2019"/>
            <a:ext cx="7315200" cy="6858000"/>
          </a:xfrm>
          <a:prstGeom prst="rect">
            <a:avLst/>
          </a:prstGeom>
          <a:solidFill>
            <a:schemeClr val="bg1">
              <a:lumMod val="8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6" name="Slide Number Placeholder 5"/>
          <p:cNvSpPr>
            <a:spLocks noGrp="1"/>
          </p:cNvSpPr>
          <p:nvPr>
            <p:ph type="sldNum" sz="quarter" idx="4"/>
          </p:nvPr>
        </p:nvSpPr>
        <p:spPr>
          <a:xfrm>
            <a:off x="9448800" y="64908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4DEC-2A5A-4BC1-8355-E326628895F0}" type="slidenum">
              <a:rPr lang="en-US" smtClean="0"/>
              <a:t>‹#›</a:t>
            </a:fld>
            <a:endParaRPr lang="en-US"/>
          </a:p>
        </p:txBody>
      </p:sp>
      <p:sp>
        <p:nvSpPr>
          <p:cNvPr id="14"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2042358"/>
      </p:ext>
    </p:extLst>
  </p:cSld>
  <p:clrMap bg1="lt1" tx1="dk1" bg2="lt2" tx2="dk2" accent1="accent1" accent2="accent2" accent3="accent3" accent4="accent4" accent5="accent5" accent6="accent6" hlink="hlink" folHlink="folHlink"/>
  <p:sldLayoutIdLst>
    <p:sldLayoutId id="2147483763" r:id="rId1"/>
    <p:sldLayoutId id="2147483766" r:id="rId2"/>
    <p:sldLayoutId id="2147483768" r:id="rId3"/>
    <p:sldLayoutId id="2147483767" r:id="rId4"/>
    <p:sldLayoutId id="2147483765" r:id="rId5"/>
    <p:sldLayoutId id="2147483802"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137466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 y="76200"/>
            <a:ext cx="119888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1600" y="990600"/>
            <a:ext cx="11988800" cy="5410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677400" y="6553200"/>
            <a:ext cx="2413000" cy="304800"/>
          </a:xfrm>
          <a:prstGeom prst="rect">
            <a:avLst/>
          </a:prstGeom>
        </p:spPr>
        <p:txBody>
          <a:bodyPr vert="horz" lIns="91440" tIns="45720" rIns="91440" bIns="45720" rtlCol="0" anchor="ctr"/>
          <a:lstStyle>
            <a:lvl1pPr algn="r">
              <a:defRPr sz="1200">
                <a:solidFill>
                  <a:schemeClr val="bg1"/>
                </a:solidFill>
              </a:defRPr>
            </a:lvl1p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8460294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Lst>
  <p:timing>
    <p:tnLst>
      <p:par>
        <p:cTn id="1" dur="indefinite" restart="never" nodeType="tmRoot"/>
      </p:par>
    </p:tnLst>
  </p:timing>
  <p:txStyles>
    <p:titleStyle>
      <a:lvl1pPr algn="l" defTabSz="914400" rtl="0" eaLnBrk="1" latinLnBrk="0" hangingPunct="1">
        <a:spcBef>
          <a:spcPct val="0"/>
        </a:spcBef>
        <a:buNone/>
        <a:defRPr sz="3600" b="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12" name="Rectangle 11"/>
          <p:cNvSpPr/>
          <p:nvPr userDrawn="1"/>
        </p:nvSpPr>
        <p:spPr>
          <a:xfrm>
            <a:off x="4876800" y="-2019"/>
            <a:ext cx="7315200" cy="6858000"/>
          </a:xfrm>
          <a:prstGeom prst="rect">
            <a:avLst/>
          </a:prstGeom>
          <a:solidFill>
            <a:schemeClr val="tx1">
              <a:lumMod val="65000"/>
              <a:lumOff val="35000"/>
            </a:schemeClr>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6" name="Slide Number Placeholder 5"/>
          <p:cNvSpPr>
            <a:spLocks noGrp="1"/>
          </p:cNvSpPr>
          <p:nvPr>
            <p:ph type="sldNum" sz="quarter" idx="4"/>
          </p:nvPr>
        </p:nvSpPr>
        <p:spPr>
          <a:xfrm>
            <a:off x="9448800" y="64908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4DEC-2A5A-4BC1-8355-E326628895F0}" type="slidenum">
              <a:rPr lang="en-US" smtClean="0">
                <a:solidFill>
                  <a:prstClr val="black">
                    <a:tint val="75000"/>
                  </a:prstClr>
                </a:solidFill>
              </a:rPr>
              <a:pPr/>
              <a:t>‹#›</a:t>
            </a:fld>
            <a:endParaRPr lang="en-US">
              <a:solidFill>
                <a:prstClr val="black">
                  <a:tint val="75000"/>
                </a:prstClr>
              </a:solidFill>
            </a:endParaRPr>
          </a:p>
        </p:txBody>
      </p:sp>
      <p:sp>
        <p:nvSpPr>
          <p:cNvPr id="14"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pPr>
              <a:defRPr/>
            </a:pPr>
            <a:endParaRPr lang="en-US" sz="2400" dirty="0">
              <a:solidFill>
                <a:prstClr val="black"/>
              </a:solidFill>
            </a:endParaRPr>
          </a:p>
        </p:txBody>
      </p:sp>
    </p:spTree>
    <p:extLst>
      <p:ext uri="{BB962C8B-B14F-4D97-AF65-F5344CB8AC3E}">
        <p14:creationId xmlns:p14="http://schemas.microsoft.com/office/powerpoint/2010/main" val="83704702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aka.ms/Cosmo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cosmos11.osdinfra.net:8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cosmos11.osdinfra.net:88/cosmos/MVA.Paris.Prod.Adhoc/local/Queries.tx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4.bin"/><Relationship Id="rId12" Type="http://schemas.openxmlformats.org/officeDocument/2006/relationships/image" Target="../media/image7.png"/><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oleObject" Target="../embeddings/oleObject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sharepoint/sites/windowsazure/hybrid/Pages/Backend-Connectivity-to-GFS.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219200" y="1600199"/>
            <a:ext cx="10363200" cy="2667001"/>
          </a:xfrm>
        </p:spPr>
        <p:txBody>
          <a:bodyPr>
            <a:normAutofit/>
          </a:bodyPr>
          <a:lstStyle/>
          <a:p>
            <a:r>
              <a:rPr lang="en-US" sz="9600" b="0" cap="none" dirty="0" smtClean="0">
                <a:solidFill>
                  <a:schemeClr val="tx1"/>
                </a:solidFill>
              </a:rPr>
              <a:t>Cosmos</a:t>
            </a:r>
            <a:br>
              <a:rPr lang="en-US" sz="9600" b="0" cap="none" dirty="0" smtClean="0">
                <a:solidFill>
                  <a:schemeClr val="tx1"/>
                </a:solidFill>
              </a:rPr>
            </a:br>
            <a:r>
              <a:rPr lang="en-US" sz="6000" b="0" cap="none" dirty="0" smtClean="0">
                <a:solidFill>
                  <a:schemeClr val="tx1"/>
                </a:solidFill>
              </a:rPr>
              <a:t>Big </a:t>
            </a:r>
            <a:r>
              <a:rPr lang="en-US" sz="6000" b="0" cap="none" dirty="0">
                <a:solidFill>
                  <a:schemeClr val="tx1"/>
                </a:solidFill>
              </a:rPr>
              <a:t>D</a:t>
            </a:r>
            <a:r>
              <a:rPr lang="en-US" sz="6000" b="0" cap="none" dirty="0" smtClean="0">
                <a:solidFill>
                  <a:schemeClr val="tx1"/>
                </a:solidFill>
              </a:rPr>
              <a:t>ata at </a:t>
            </a:r>
            <a:r>
              <a:rPr lang="en-US" sz="6000" b="0" cap="none" dirty="0">
                <a:solidFill>
                  <a:schemeClr val="tx1"/>
                </a:solidFill>
              </a:rPr>
              <a:t>M</a:t>
            </a:r>
            <a:r>
              <a:rPr lang="en-US" sz="6000" b="0" cap="none" dirty="0" smtClean="0">
                <a:solidFill>
                  <a:schemeClr val="tx1"/>
                </a:solidFill>
              </a:rPr>
              <a:t>icrosoft</a:t>
            </a:r>
            <a:endParaRPr lang="en-US" sz="9600" b="0" cap="none" dirty="0">
              <a:solidFill>
                <a:schemeClr val="tx1"/>
              </a:solidFill>
            </a:endParaRPr>
          </a:p>
        </p:txBody>
      </p:sp>
      <p:sp>
        <p:nvSpPr>
          <p:cNvPr id="2" name="Text Placeholder 1"/>
          <p:cNvSpPr>
            <a:spLocks noGrp="1"/>
          </p:cNvSpPr>
          <p:nvPr>
            <p:ph type="subTitle" idx="1"/>
          </p:nvPr>
        </p:nvSpPr>
        <p:spPr>
          <a:xfrm>
            <a:off x="1266850" y="4495800"/>
            <a:ext cx="8534400" cy="1752600"/>
          </a:xfrm>
        </p:spPr>
        <p:txBody>
          <a:bodyPr/>
          <a:lstStyle/>
          <a:p>
            <a:r>
              <a:rPr lang="en-US" dirty="0" smtClean="0">
                <a:solidFill>
                  <a:schemeClr val="tx1"/>
                </a:solidFill>
                <a:latin typeface="+mj-lt"/>
                <a:cs typeface="Segoe UI Semibold" panose="020B0702040204020203" pitchFamily="34" charset="0"/>
              </a:rPr>
              <a:t>SAVEEN REDDY</a:t>
            </a:r>
          </a:p>
          <a:p>
            <a:r>
              <a:rPr lang="en-US" dirty="0" smtClean="0">
                <a:solidFill>
                  <a:schemeClr val="tx1"/>
                </a:solidFill>
                <a:latin typeface="+mj-lt"/>
                <a:cs typeface="Segoe UI Semibold" panose="020B0702040204020203" pitchFamily="34" charset="0"/>
              </a:rPr>
              <a:t>2014/02/17</a:t>
            </a:r>
          </a:p>
          <a:p>
            <a:r>
              <a:rPr lang="en-US" dirty="0" smtClean="0">
                <a:solidFill>
                  <a:schemeClr val="tx1"/>
                </a:solidFill>
                <a:latin typeface="+mj-lt"/>
                <a:cs typeface="Segoe UI Semibold" panose="020B0702040204020203" pitchFamily="34" charset="0"/>
              </a:rPr>
              <a:t>(Modified by </a:t>
            </a:r>
            <a:r>
              <a:rPr lang="en-US" b="1" dirty="0" smtClean="0">
                <a:solidFill>
                  <a:schemeClr val="tx1"/>
                </a:solidFill>
                <a:latin typeface="+mj-lt"/>
                <a:cs typeface="Segoe UI Semibold" panose="020B0702040204020203" pitchFamily="34" charset="0"/>
              </a:rPr>
              <a:t>Nabeel Kaushal</a:t>
            </a:r>
            <a:r>
              <a:rPr lang="en-US" dirty="0" smtClean="0">
                <a:solidFill>
                  <a:schemeClr val="tx1"/>
                </a:solidFill>
                <a:latin typeface="+mj-lt"/>
                <a:cs typeface="Segoe UI Semibold" panose="020B0702040204020203" pitchFamily="34" charset="0"/>
              </a:rPr>
              <a:t> – 2014/03/17)</a:t>
            </a:r>
            <a:endParaRPr lang="en-US" dirty="0">
              <a:solidFill>
                <a:schemeClr val="tx1"/>
              </a:solidFill>
              <a:latin typeface="+mj-lt"/>
              <a:cs typeface="Segoe UI Semibold" panose="020B0702040204020203" pitchFamily="34" charset="0"/>
            </a:endParaRPr>
          </a:p>
        </p:txBody>
      </p:sp>
      <p:grpSp>
        <p:nvGrpSpPr>
          <p:cNvPr id="7" name="Group 6"/>
          <p:cNvGrpSpPr/>
          <p:nvPr/>
        </p:nvGrpSpPr>
        <p:grpSpPr>
          <a:xfrm>
            <a:off x="98096" y="76200"/>
            <a:ext cx="2721304" cy="990600"/>
            <a:chOff x="98096" y="76200"/>
            <a:chExt cx="3123764" cy="1066800"/>
          </a:xfrm>
          <a:solidFill>
            <a:schemeClr val="tx1"/>
          </a:solidFill>
        </p:grpSpPr>
        <p:sp>
          <p:nvSpPr>
            <p:cNvPr id="17" name="Freeform 69"/>
            <p:cNvSpPr>
              <a:spLocks/>
            </p:cNvSpPr>
            <p:nvPr/>
          </p:nvSpPr>
          <p:spPr bwMode="auto">
            <a:xfrm>
              <a:off x="98096" y="76200"/>
              <a:ext cx="1186784" cy="1042369"/>
            </a:xfrm>
            <a:custGeom>
              <a:avLst/>
              <a:gdLst>
                <a:gd name="T0" fmla="*/ 17290 w 50859"/>
                <a:gd name="T1" fmla="*/ 31990 h 50617"/>
                <a:gd name="T2" fmla="*/ 0 w 50859"/>
                <a:gd name="T3" fmla="*/ 22681 h 50617"/>
                <a:gd name="T4" fmla="*/ 18812 w 50859"/>
                <a:gd name="T5" fmla="*/ 17046 h 50617"/>
                <a:gd name="T6" fmla="*/ 28095 w 50859"/>
                <a:gd name="T7" fmla="*/ 0 h 50617"/>
                <a:gd name="T8" fmla="*/ 33754 w 50859"/>
                <a:gd name="T9" fmla="*/ 18567 h 50617"/>
                <a:gd name="T10" fmla="*/ 50859 w 50859"/>
                <a:gd name="T11" fmla="*/ 27858 h 50617"/>
                <a:gd name="T12" fmla="*/ 32235 w 50859"/>
                <a:gd name="T13" fmla="*/ 33511 h 50617"/>
                <a:gd name="T14" fmla="*/ 22943 w 50859"/>
                <a:gd name="T15" fmla="*/ 50617 h 50617"/>
                <a:gd name="T16" fmla="*/ 17290 w 50859"/>
                <a:gd name="T17" fmla="*/ 31990 h 50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59" h="50617">
                  <a:moveTo>
                    <a:pt x="17290" y="31990"/>
                  </a:moveTo>
                  <a:cubicBezTo>
                    <a:pt x="12816" y="26501"/>
                    <a:pt x="6534" y="23345"/>
                    <a:pt x="0" y="22681"/>
                  </a:cubicBezTo>
                  <a:cubicBezTo>
                    <a:pt x="6534" y="23345"/>
                    <a:pt x="13322" y="21521"/>
                    <a:pt x="18812" y="17046"/>
                  </a:cubicBezTo>
                  <a:cubicBezTo>
                    <a:pt x="24238" y="12621"/>
                    <a:pt x="27387" y="6430"/>
                    <a:pt x="28095" y="0"/>
                  </a:cubicBezTo>
                  <a:cubicBezTo>
                    <a:pt x="27493" y="6441"/>
                    <a:pt x="29329" y="13141"/>
                    <a:pt x="33754" y="18567"/>
                  </a:cubicBezTo>
                  <a:cubicBezTo>
                    <a:pt x="38191" y="24013"/>
                    <a:pt x="44409" y="27163"/>
                    <a:pt x="50859" y="27858"/>
                  </a:cubicBezTo>
                  <a:cubicBezTo>
                    <a:pt x="44403" y="27240"/>
                    <a:pt x="37679" y="29073"/>
                    <a:pt x="32235" y="33511"/>
                  </a:cubicBezTo>
                  <a:cubicBezTo>
                    <a:pt x="26789" y="37950"/>
                    <a:pt x="23639" y="44167"/>
                    <a:pt x="22943" y="50617"/>
                  </a:cubicBezTo>
                  <a:cubicBezTo>
                    <a:pt x="23561" y="44159"/>
                    <a:pt x="21729" y="37435"/>
                    <a:pt x="17290" y="31990"/>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18" name="Freeform 70"/>
            <p:cNvSpPr>
              <a:spLocks/>
            </p:cNvSpPr>
            <p:nvPr/>
          </p:nvSpPr>
          <p:spPr bwMode="auto">
            <a:xfrm>
              <a:off x="1208017" y="163064"/>
              <a:ext cx="578019" cy="507611"/>
            </a:xfrm>
            <a:custGeom>
              <a:avLst/>
              <a:gdLst>
                <a:gd name="T0" fmla="*/ 9899 w 24807"/>
                <a:gd name="T1" fmla="*/ 17069 h 24689"/>
                <a:gd name="T2" fmla="*/ 0 w 24807"/>
                <a:gd name="T3" fmla="*/ 16067 h 24689"/>
                <a:gd name="T4" fmla="*/ 7710 w 24807"/>
                <a:gd name="T5" fmla="*/ 9779 h 24689"/>
                <a:gd name="T6" fmla="*/ 8747 w 24807"/>
                <a:gd name="T7" fmla="*/ 0 h 24689"/>
                <a:gd name="T8" fmla="*/ 14999 w 24807"/>
                <a:gd name="T9" fmla="*/ 7591 h 24689"/>
                <a:gd name="T10" fmla="*/ 24807 w 24807"/>
                <a:gd name="T11" fmla="*/ 8621 h 24689"/>
                <a:gd name="T12" fmla="*/ 17187 w 24807"/>
                <a:gd name="T13" fmla="*/ 14880 h 24689"/>
                <a:gd name="T14" fmla="*/ 16159 w 24807"/>
                <a:gd name="T15" fmla="*/ 24689 h 24689"/>
                <a:gd name="T16" fmla="*/ 9899 w 24807"/>
                <a:gd name="T17" fmla="*/ 17069 h 24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07" h="24689">
                  <a:moveTo>
                    <a:pt x="9899" y="17069"/>
                  </a:moveTo>
                  <a:cubicBezTo>
                    <a:pt x="6740" y="15368"/>
                    <a:pt x="3187" y="15110"/>
                    <a:pt x="0" y="16067"/>
                  </a:cubicBezTo>
                  <a:cubicBezTo>
                    <a:pt x="3187" y="15110"/>
                    <a:pt x="6010" y="12939"/>
                    <a:pt x="7710" y="9779"/>
                  </a:cubicBezTo>
                  <a:cubicBezTo>
                    <a:pt x="9392" y="6655"/>
                    <a:pt x="9664" y="3147"/>
                    <a:pt x="8747" y="0"/>
                  </a:cubicBezTo>
                  <a:cubicBezTo>
                    <a:pt x="9716" y="3132"/>
                    <a:pt x="11874" y="5910"/>
                    <a:pt x="14999" y="7591"/>
                  </a:cubicBezTo>
                  <a:cubicBezTo>
                    <a:pt x="18133" y="9279"/>
                    <a:pt x="21654" y="9547"/>
                    <a:pt x="24807" y="8621"/>
                  </a:cubicBezTo>
                  <a:cubicBezTo>
                    <a:pt x="21665" y="9584"/>
                    <a:pt x="18874" y="11747"/>
                    <a:pt x="17187" y="14880"/>
                  </a:cubicBezTo>
                  <a:cubicBezTo>
                    <a:pt x="15501" y="18015"/>
                    <a:pt x="15233" y="21535"/>
                    <a:pt x="16159" y="24689"/>
                  </a:cubicBezTo>
                  <a:cubicBezTo>
                    <a:pt x="15195" y="21547"/>
                    <a:pt x="13033" y="18755"/>
                    <a:pt x="9899" y="17069"/>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19" name="Freeform 71"/>
            <p:cNvSpPr>
              <a:spLocks/>
            </p:cNvSpPr>
            <p:nvPr/>
          </p:nvSpPr>
          <p:spPr bwMode="auto">
            <a:xfrm>
              <a:off x="1819856" y="458944"/>
              <a:ext cx="319755" cy="279595"/>
            </a:xfrm>
            <a:custGeom>
              <a:avLst/>
              <a:gdLst>
                <a:gd name="T0" fmla="*/ 3876 w 13639"/>
                <a:gd name="T1" fmla="*/ 7819 h 13575"/>
                <a:gd name="T2" fmla="*/ 0 w 13639"/>
                <a:gd name="T3" fmla="*/ 3484 h 13575"/>
                <a:gd name="T4" fmla="*/ 5805 w 13639"/>
                <a:gd name="T5" fmla="*/ 3810 h 13575"/>
                <a:gd name="T6" fmla="*/ 10107 w 13639"/>
                <a:gd name="T7" fmla="*/ 0 h 13575"/>
                <a:gd name="T8" fmla="*/ 9813 w 13639"/>
                <a:gd name="T9" fmla="*/ 5740 h 13575"/>
                <a:gd name="T10" fmla="*/ 13639 w 13639"/>
                <a:gd name="T11" fmla="*/ 10050 h 13575"/>
                <a:gd name="T12" fmla="*/ 7883 w 13639"/>
                <a:gd name="T13" fmla="*/ 9747 h 13575"/>
                <a:gd name="T14" fmla="*/ 3573 w 13639"/>
                <a:gd name="T15" fmla="*/ 13575 h 13575"/>
                <a:gd name="T16" fmla="*/ 3876 w 13639"/>
                <a:gd name="T17" fmla="*/ 7819 h 13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39" h="13575">
                  <a:moveTo>
                    <a:pt x="3876" y="7819"/>
                  </a:moveTo>
                  <a:cubicBezTo>
                    <a:pt x="3184" y="5839"/>
                    <a:pt x="1752" y="4327"/>
                    <a:pt x="0" y="3484"/>
                  </a:cubicBezTo>
                  <a:cubicBezTo>
                    <a:pt x="1752" y="4327"/>
                    <a:pt x="3827" y="4503"/>
                    <a:pt x="5805" y="3810"/>
                  </a:cubicBezTo>
                  <a:cubicBezTo>
                    <a:pt x="7762" y="3125"/>
                    <a:pt x="9263" y="1719"/>
                    <a:pt x="10107" y="0"/>
                  </a:cubicBezTo>
                  <a:cubicBezTo>
                    <a:pt x="9292" y="1733"/>
                    <a:pt x="9127" y="3783"/>
                    <a:pt x="9813" y="5740"/>
                  </a:cubicBezTo>
                  <a:cubicBezTo>
                    <a:pt x="10499" y="7703"/>
                    <a:pt x="11913" y="9207"/>
                    <a:pt x="13639" y="10050"/>
                  </a:cubicBezTo>
                  <a:cubicBezTo>
                    <a:pt x="11903" y="9228"/>
                    <a:pt x="9846" y="9061"/>
                    <a:pt x="7883" y="9747"/>
                  </a:cubicBezTo>
                  <a:cubicBezTo>
                    <a:pt x="5921" y="10435"/>
                    <a:pt x="4416" y="11848"/>
                    <a:pt x="3573" y="13575"/>
                  </a:cubicBezTo>
                  <a:cubicBezTo>
                    <a:pt x="4396" y="11839"/>
                    <a:pt x="4563" y="9782"/>
                    <a:pt x="3876" y="7819"/>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0" name="Freeform 72"/>
            <p:cNvSpPr>
              <a:spLocks/>
            </p:cNvSpPr>
            <p:nvPr/>
          </p:nvSpPr>
          <p:spPr bwMode="auto">
            <a:xfrm>
              <a:off x="2191878" y="415512"/>
              <a:ext cx="212146" cy="187301"/>
            </a:xfrm>
            <a:custGeom>
              <a:avLst/>
              <a:gdLst>
                <a:gd name="T0" fmla="*/ 3097 w 9113"/>
                <a:gd name="T1" fmla="*/ 5732 h 9071"/>
                <a:gd name="T2" fmla="*/ 0 w 9113"/>
                <a:gd name="T3" fmla="*/ 4062 h 9071"/>
                <a:gd name="T4" fmla="*/ 3372 w 9113"/>
                <a:gd name="T5" fmla="*/ 3054 h 9071"/>
                <a:gd name="T6" fmla="*/ 5037 w 9113"/>
                <a:gd name="T7" fmla="*/ 0 h 9071"/>
                <a:gd name="T8" fmla="*/ 6049 w 9113"/>
                <a:gd name="T9" fmla="*/ 3328 h 9071"/>
                <a:gd name="T10" fmla="*/ 9113 w 9113"/>
                <a:gd name="T11" fmla="*/ 4995 h 9071"/>
                <a:gd name="T12" fmla="*/ 5776 w 9113"/>
                <a:gd name="T13" fmla="*/ 6006 h 9071"/>
                <a:gd name="T14" fmla="*/ 4108 w 9113"/>
                <a:gd name="T15" fmla="*/ 9071 h 9071"/>
                <a:gd name="T16" fmla="*/ 3097 w 9113"/>
                <a:gd name="T17" fmla="*/ 5732 h 9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13" h="9071">
                  <a:moveTo>
                    <a:pt x="3097" y="5732"/>
                  </a:moveTo>
                  <a:cubicBezTo>
                    <a:pt x="2296" y="4747"/>
                    <a:pt x="1170" y="4182"/>
                    <a:pt x="0" y="4062"/>
                  </a:cubicBezTo>
                  <a:cubicBezTo>
                    <a:pt x="1170" y="4182"/>
                    <a:pt x="2388" y="3855"/>
                    <a:pt x="3372" y="3054"/>
                  </a:cubicBezTo>
                  <a:cubicBezTo>
                    <a:pt x="4344" y="2262"/>
                    <a:pt x="4910" y="1152"/>
                    <a:pt x="5037" y="0"/>
                  </a:cubicBezTo>
                  <a:cubicBezTo>
                    <a:pt x="4929" y="1155"/>
                    <a:pt x="5257" y="2356"/>
                    <a:pt x="6049" y="3328"/>
                  </a:cubicBezTo>
                  <a:cubicBezTo>
                    <a:pt x="6843" y="4305"/>
                    <a:pt x="7958" y="4869"/>
                    <a:pt x="9113" y="4995"/>
                  </a:cubicBezTo>
                  <a:cubicBezTo>
                    <a:pt x="7956" y="4883"/>
                    <a:pt x="6751" y="5211"/>
                    <a:pt x="5776" y="6006"/>
                  </a:cubicBezTo>
                  <a:cubicBezTo>
                    <a:pt x="4799" y="6801"/>
                    <a:pt x="4232" y="7915"/>
                    <a:pt x="4108" y="9071"/>
                  </a:cubicBezTo>
                  <a:cubicBezTo>
                    <a:pt x="4220" y="7914"/>
                    <a:pt x="3892" y="6710"/>
                    <a:pt x="3097" y="5732"/>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1" name="Freeform 73"/>
            <p:cNvSpPr>
              <a:spLocks/>
            </p:cNvSpPr>
            <p:nvPr/>
          </p:nvSpPr>
          <p:spPr bwMode="auto">
            <a:xfrm>
              <a:off x="2616169" y="496947"/>
              <a:ext cx="129132" cy="111295"/>
            </a:xfrm>
            <a:custGeom>
              <a:avLst/>
              <a:gdLst>
                <a:gd name="T0" fmla="*/ 2125 w 5499"/>
                <a:gd name="T1" fmla="*/ 3715 h 5473"/>
                <a:gd name="T2" fmla="*/ 0 w 5499"/>
                <a:gd name="T3" fmla="*/ 3327 h 5473"/>
                <a:gd name="T4" fmla="*/ 1777 w 5499"/>
                <a:gd name="T5" fmla="*/ 2099 h 5473"/>
                <a:gd name="T6" fmla="*/ 2171 w 5499"/>
                <a:gd name="T7" fmla="*/ 0 h 5473"/>
                <a:gd name="T8" fmla="*/ 3393 w 5499"/>
                <a:gd name="T9" fmla="*/ 1752 h 5473"/>
                <a:gd name="T10" fmla="*/ 5499 w 5499"/>
                <a:gd name="T11" fmla="*/ 2144 h 5473"/>
                <a:gd name="T12" fmla="*/ 3741 w 5499"/>
                <a:gd name="T13" fmla="*/ 3367 h 5473"/>
                <a:gd name="T14" fmla="*/ 3349 w 5499"/>
                <a:gd name="T15" fmla="*/ 5473 h 5473"/>
                <a:gd name="T16" fmla="*/ 2125 w 5499"/>
                <a:gd name="T17" fmla="*/ 3715 h 5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9" h="5473">
                  <a:moveTo>
                    <a:pt x="2125" y="3715"/>
                  </a:moveTo>
                  <a:cubicBezTo>
                    <a:pt x="1470" y="3292"/>
                    <a:pt x="706" y="3175"/>
                    <a:pt x="0" y="3327"/>
                  </a:cubicBezTo>
                  <a:cubicBezTo>
                    <a:pt x="706" y="3175"/>
                    <a:pt x="1355" y="2754"/>
                    <a:pt x="1777" y="2099"/>
                  </a:cubicBezTo>
                  <a:cubicBezTo>
                    <a:pt x="2195" y="1452"/>
                    <a:pt x="2315" y="696"/>
                    <a:pt x="2171" y="0"/>
                  </a:cubicBezTo>
                  <a:cubicBezTo>
                    <a:pt x="2326" y="695"/>
                    <a:pt x="2746" y="1334"/>
                    <a:pt x="3393" y="1752"/>
                  </a:cubicBezTo>
                  <a:cubicBezTo>
                    <a:pt x="4042" y="2171"/>
                    <a:pt x="4800" y="2289"/>
                    <a:pt x="5499" y="2144"/>
                  </a:cubicBezTo>
                  <a:cubicBezTo>
                    <a:pt x="4801" y="2298"/>
                    <a:pt x="4160" y="2718"/>
                    <a:pt x="3741" y="3367"/>
                  </a:cubicBezTo>
                  <a:cubicBezTo>
                    <a:pt x="3322" y="4017"/>
                    <a:pt x="3202" y="4775"/>
                    <a:pt x="3349" y="5473"/>
                  </a:cubicBezTo>
                  <a:cubicBezTo>
                    <a:pt x="3195" y="4776"/>
                    <a:pt x="2775" y="4135"/>
                    <a:pt x="2125" y="3715"/>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2" name="Freeform 74"/>
            <p:cNvSpPr>
              <a:spLocks/>
            </p:cNvSpPr>
            <p:nvPr/>
          </p:nvSpPr>
          <p:spPr bwMode="auto">
            <a:xfrm>
              <a:off x="1149599" y="798257"/>
              <a:ext cx="270562" cy="344743"/>
            </a:xfrm>
            <a:custGeom>
              <a:avLst/>
              <a:gdLst>
                <a:gd name="T0" fmla="*/ 11626 w 11626"/>
                <a:gd name="T1" fmla="*/ 15958 h 16772"/>
                <a:gd name="T2" fmla="*/ 7520 w 11626"/>
                <a:gd name="T3" fmla="*/ 16772 h 16772"/>
                <a:gd name="T4" fmla="*/ 2098 w 11626"/>
                <a:gd name="T5" fmla="*/ 14538 h 16772"/>
                <a:gd name="T6" fmla="*/ 0 w 11626"/>
                <a:gd name="T7" fmla="*/ 8708 h 16772"/>
                <a:gd name="T8" fmla="*/ 2273 w 11626"/>
                <a:gd name="T9" fmla="*/ 2381 h 16772"/>
                <a:gd name="T10" fmla="*/ 8052 w 11626"/>
                <a:gd name="T11" fmla="*/ 0 h 16772"/>
                <a:gd name="T12" fmla="*/ 11626 w 11626"/>
                <a:gd name="T13" fmla="*/ 599 h 16772"/>
                <a:gd name="T14" fmla="*/ 11626 w 11626"/>
                <a:gd name="T15" fmla="*/ 1787 h 16772"/>
                <a:gd name="T16" fmla="*/ 8029 w 11626"/>
                <a:gd name="T17" fmla="*/ 1018 h 16772"/>
                <a:gd name="T18" fmla="*/ 3064 w 11626"/>
                <a:gd name="T19" fmla="*/ 3088 h 16772"/>
                <a:gd name="T20" fmla="*/ 1153 w 11626"/>
                <a:gd name="T21" fmla="*/ 8595 h 16772"/>
                <a:gd name="T22" fmla="*/ 2980 w 11626"/>
                <a:gd name="T23" fmla="*/ 13826 h 16772"/>
                <a:gd name="T24" fmla="*/ 7611 w 11626"/>
                <a:gd name="T25" fmla="*/ 15743 h 16772"/>
                <a:gd name="T26" fmla="*/ 11626 w 11626"/>
                <a:gd name="T27" fmla="*/ 14872 h 16772"/>
                <a:gd name="T28" fmla="*/ 11626 w 11626"/>
                <a:gd name="T29" fmla="*/ 15958 h 16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26" h="16772">
                  <a:moveTo>
                    <a:pt x="11626" y="15958"/>
                  </a:moveTo>
                  <a:cubicBezTo>
                    <a:pt x="10314" y="16500"/>
                    <a:pt x="8945" y="16772"/>
                    <a:pt x="7520" y="16772"/>
                  </a:cubicBezTo>
                  <a:cubicBezTo>
                    <a:pt x="5304" y="16772"/>
                    <a:pt x="3496" y="16027"/>
                    <a:pt x="2098" y="14538"/>
                  </a:cubicBezTo>
                  <a:cubicBezTo>
                    <a:pt x="699" y="13049"/>
                    <a:pt x="0" y="11106"/>
                    <a:pt x="0" y="8708"/>
                  </a:cubicBezTo>
                  <a:cubicBezTo>
                    <a:pt x="0" y="6077"/>
                    <a:pt x="758" y="3968"/>
                    <a:pt x="2273" y="2381"/>
                  </a:cubicBezTo>
                  <a:cubicBezTo>
                    <a:pt x="3789" y="794"/>
                    <a:pt x="5715" y="0"/>
                    <a:pt x="8052" y="0"/>
                  </a:cubicBezTo>
                  <a:cubicBezTo>
                    <a:pt x="9296" y="0"/>
                    <a:pt x="10487" y="200"/>
                    <a:pt x="11626" y="599"/>
                  </a:cubicBezTo>
                  <a:lnTo>
                    <a:pt x="11626" y="1787"/>
                  </a:lnTo>
                  <a:cubicBezTo>
                    <a:pt x="10487" y="1274"/>
                    <a:pt x="9288" y="1018"/>
                    <a:pt x="8029" y="1018"/>
                  </a:cubicBezTo>
                  <a:cubicBezTo>
                    <a:pt x="5994" y="1018"/>
                    <a:pt x="4339" y="1708"/>
                    <a:pt x="3064" y="3088"/>
                  </a:cubicBezTo>
                  <a:cubicBezTo>
                    <a:pt x="1790" y="4467"/>
                    <a:pt x="1153" y="6303"/>
                    <a:pt x="1153" y="8595"/>
                  </a:cubicBezTo>
                  <a:cubicBezTo>
                    <a:pt x="1153" y="10804"/>
                    <a:pt x="1762" y="12548"/>
                    <a:pt x="2980" y="13826"/>
                  </a:cubicBezTo>
                  <a:cubicBezTo>
                    <a:pt x="4197" y="15103"/>
                    <a:pt x="5741" y="15743"/>
                    <a:pt x="7611" y="15743"/>
                  </a:cubicBezTo>
                  <a:cubicBezTo>
                    <a:pt x="9104" y="15743"/>
                    <a:pt x="10442" y="15452"/>
                    <a:pt x="11626" y="14872"/>
                  </a:cubicBezTo>
                  <a:lnTo>
                    <a:pt x="11626" y="15958"/>
                  </a:ln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3" name="Freeform 75"/>
            <p:cNvSpPr>
              <a:spLocks noEditPoints="1"/>
            </p:cNvSpPr>
            <p:nvPr/>
          </p:nvSpPr>
          <p:spPr bwMode="auto">
            <a:xfrm>
              <a:off x="1475504" y="798257"/>
              <a:ext cx="353577" cy="344743"/>
            </a:xfrm>
            <a:custGeom>
              <a:avLst/>
              <a:gdLst>
                <a:gd name="T0" fmla="*/ 7520 w 15166"/>
                <a:gd name="T1" fmla="*/ 16772 h 16772"/>
                <a:gd name="T2" fmla="*/ 2041 w 15166"/>
                <a:gd name="T3" fmla="*/ 14487 h 16772"/>
                <a:gd name="T4" fmla="*/ 0 w 15166"/>
                <a:gd name="T5" fmla="*/ 8550 h 16772"/>
                <a:gd name="T6" fmla="*/ 2098 w 15166"/>
                <a:gd name="T7" fmla="*/ 2335 h 16772"/>
                <a:gd name="T8" fmla="*/ 7826 w 15166"/>
                <a:gd name="T9" fmla="*/ 0 h 16772"/>
                <a:gd name="T10" fmla="*/ 13135 w 15166"/>
                <a:gd name="T11" fmla="*/ 2245 h 16772"/>
                <a:gd name="T12" fmla="*/ 15166 w 15166"/>
                <a:gd name="T13" fmla="*/ 8132 h 16772"/>
                <a:gd name="T14" fmla="*/ 13085 w 15166"/>
                <a:gd name="T15" fmla="*/ 14465 h 16772"/>
                <a:gd name="T16" fmla="*/ 7520 w 15166"/>
                <a:gd name="T17" fmla="*/ 16772 h 16772"/>
                <a:gd name="T18" fmla="*/ 7634 w 15166"/>
                <a:gd name="T19" fmla="*/ 1018 h 16772"/>
                <a:gd name="T20" fmla="*/ 2980 w 15166"/>
                <a:gd name="T21" fmla="*/ 3065 h 16772"/>
                <a:gd name="T22" fmla="*/ 1153 w 15166"/>
                <a:gd name="T23" fmla="*/ 8426 h 16772"/>
                <a:gd name="T24" fmla="*/ 2884 w 15166"/>
                <a:gd name="T25" fmla="*/ 13758 h 16772"/>
                <a:gd name="T26" fmla="*/ 7498 w 15166"/>
                <a:gd name="T27" fmla="*/ 15743 h 16772"/>
                <a:gd name="T28" fmla="*/ 12259 w 15166"/>
                <a:gd name="T29" fmla="*/ 13780 h 16772"/>
                <a:gd name="T30" fmla="*/ 14012 w 15166"/>
                <a:gd name="T31" fmla="*/ 8312 h 16772"/>
                <a:gd name="T32" fmla="*/ 12298 w 15166"/>
                <a:gd name="T33" fmla="*/ 2946 h 16772"/>
                <a:gd name="T34" fmla="*/ 7634 w 15166"/>
                <a:gd name="T35" fmla="*/ 1018 h 16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66" h="16772">
                  <a:moveTo>
                    <a:pt x="7520" y="16772"/>
                  </a:moveTo>
                  <a:cubicBezTo>
                    <a:pt x="5228" y="16772"/>
                    <a:pt x="3402" y="16010"/>
                    <a:pt x="2041" y="14487"/>
                  </a:cubicBezTo>
                  <a:cubicBezTo>
                    <a:pt x="680" y="12964"/>
                    <a:pt x="0" y="10985"/>
                    <a:pt x="0" y="8550"/>
                  </a:cubicBezTo>
                  <a:cubicBezTo>
                    <a:pt x="0" y="5964"/>
                    <a:pt x="699" y="3892"/>
                    <a:pt x="2098" y="2335"/>
                  </a:cubicBezTo>
                  <a:cubicBezTo>
                    <a:pt x="3496" y="779"/>
                    <a:pt x="5406" y="0"/>
                    <a:pt x="7826" y="0"/>
                  </a:cubicBezTo>
                  <a:cubicBezTo>
                    <a:pt x="10012" y="0"/>
                    <a:pt x="11782" y="748"/>
                    <a:pt x="13135" y="2245"/>
                  </a:cubicBezTo>
                  <a:cubicBezTo>
                    <a:pt x="14489" y="3742"/>
                    <a:pt x="15165" y="5704"/>
                    <a:pt x="15166" y="8132"/>
                  </a:cubicBezTo>
                  <a:cubicBezTo>
                    <a:pt x="15165" y="10815"/>
                    <a:pt x="14472" y="12926"/>
                    <a:pt x="13085" y="14465"/>
                  </a:cubicBezTo>
                  <a:cubicBezTo>
                    <a:pt x="11697" y="16003"/>
                    <a:pt x="9842" y="16772"/>
                    <a:pt x="7520" y="16772"/>
                  </a:cubicBezTo>
                  <a:close/>
                  <a:moveTo>
                    <a:pt x="7634" y="1018"/>
                  </a:moveTo>
                  <a:cubicBezTo>
                    <a:pt x="5749" y="1018"/>
                    <a:pt x="4197" y="1700"/>
                    <a:pt x="2980" y="3065"/>
                  </a:cubicBezTo>
                  <a:cubicBezTo>
                    <a:pt x="1762" y="4430"/>
                    <a:pt x="1153" y="6217"/>
                    <a:pt x="1153" y="8426"/>
                  </a:cubicBezTo>
                  <a:cubicBezTo>
                    <a:pt x="1153" y="10657"/>
                    <a:pt x="1730" y="12435"/>
                    <a:pt x="2884" y="13758"/>
                  </a:cubicBezTo>
                  <a:cubicBezTo>
                    <a:pt x="4037" y="15081"/>
                    <a:pt x="5575" y="15743"/>
                    <a:pt x="7498" y="15743"/>
                  </a:cubicBezTo>
                  <a:cubicBezTo>
                    <a:pt x="9503" y="15743"/>
                    <a:pt x="11090" y="15088"/>
                    <a:pt x="12259" y="13780"/>
                  </a:cubicBezTo>
                  <a:cubicBezTo>
                    <a:pt x="13428" y="12472"/>
                    <a:pt x="14012" y="10649"/>
                    <a:pt x="14012" y="8312"/>
                  </a:cubicBezTo>
                  <a:cubicBezTo>
                    <a:pt x="14012" y="6020"/>
                    <a:pt x="13441" y="4232"/>
                    <a:pt x="12298" y="2946"/>
                  </a:cubicBezTo>
                  <a:cubicBezTo>
                    <a:pt x="11156" y="1661"/>
                    <a:pt x="9601" y="1018"/>
                    <a:pt x="7634" y="1018"/>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4" name="Freeform 76"/>
            <p:cNvSpPr>
              <a:spLocks/>
            </p:cNvSpPr>
            <p:nvPr/>
          </p:nvSpPr>
          <p:spPr bwMode="auto">
            <a:xfrm>
              <a:off x="1893645" y="798257"/>
              <a:ext cx="199848" cy="344743"/>
            </a:xfrm>
            <a:custGeom>
              <a:avLst/>
              <a:gdLst>
                <a:gd name="T0" fmla="*/ 0 w 8550"/>
                <a:gd name="T1" fmla="*/ 15912 h 16772"/>
                <a:gd name="T2" fmla="*/ 0 w 8550"/>
                <a:gd name="T3" fmla="*/ 14634 h 16772"/>
                <a:gd name="T4" fmla="*/ 3528 w 8550"/>
                <a:gd name="T5" fmla="*/ 15743 h 16772"/>
                <a:gd name="T6" fmla="*/ 6412 w 8550"/>
                <a:gd name="T7" fmla="*/ 14956 h 16772"/>
                <a:gd name="T8" fmla="*/ 7396 w 8550"/>
                <a:gd name="T9" fmla="*/ 12757 h 16772"/>
                <a:gd name="T10" fmla="*/ 6735 w 8550"/>
                <a:gd name="T11" fmla="*/ 10772 h 16772"/>
                <a:gd name="T12" fmla="*/ 3868 w 8550"/>
                <a:gd name="T13" fmla="*/ 8753 h 16772"/>
                <a:gd name="T14" fmla="*/ 746 w 8550"/>
                <a:gd name="T15" fmla="*/ 6350 h 16772"/>
                <a:gd name="T16" fmla="*/ 90 w 8550"/>
                <a:gd name="T17" fmla="*/ 4117 h 16772"/>
                <a:gd name="T18" fmla="*/ 1425 w 8550"/>
                <a:gd name="T19" fmla="*/ 1199 h 16772"/>
                <a:gd name="T20" fmla="*/ 4987 w 8550"/>
                <a:gd name="T21" fmla="*/ 0 h 16772"/>
                <a:gd name="T22" fmla="*/ 7883 w 8550"/>
                <a:gd name="T23" fmla="*/ 486 h 16772"/>
                <a:gd name="T24" fmla="*/ 7883 w 8550"/>
                <a:gd name="T25" fmla="*/ 1663 h 16772"/>
                <a:gd name="T26" fmla="*/ 4840 w 8550"/>
                <a:gd name="T27" fmla="*/ 1018 h 16772"/>
                <a:gd name="T28" fmla="*/ 2222 w 8550"/>
                <a:gd name="T29" fmla="*/ 1855 h 16772"/>
                <a:gd name="T30" fmla="*/ 1255 w 8550"/>
                <a:gd name="T31" fmla="*/ 3981 h 16772"/>
                <a:gd name="T32" fmla="*/ 1917 w 8550"/>
                <a:gd name="T33" fmla="*/ 5960 h 16772"/>
                <a:gd name="T34" fmla="*/ 4773 w 8550"/>
                <a:gd name="T35" fmla="*/ 7962 h 16772"/>
                <a:gd name="T36" fmla="*/ 7798 w 8550"/>
                <a:gd name="T37" fmla="*/ 10252 h 16772"/>
                <a:gd name="T38" fmla="*/ 8550 w 8550"/>
                <a:gd name="T39" fmla="*/ 12553 h 16772"/>
                <a:gd name="T40" fmla="*/ 7255 w 8550"/>
                <a:gd name="T41" fmla="*/ 15596 h 16772"/>
                <a:gd name="T42" fmla="*/ 3596 w 8550"/>
                <a:gd name="T43" fmla="*/ 16772 h 16772"/>
                <a:gd name="T44" fmla="*/ 1668 w 8550"/>
                <a:gd name="T45" fmla="*/ 16512 h 16772"/>
                <a:gd name="T46" fmla="*/ 0 w 8550"/>
                <a:gd name="T47" fmla="*/ 15912 h 16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50" h="16772">
                  <a:moveTo>
                    <a:pt x="0" y="15912"/>
                  </a:moveTo>
                  <a:lnTo>
                    <a:pt x="0" y="14634"/>
                  </a:lnTo>
                  <a:cubicBezTo>
                    <a:pt x="1161" y="15373"/>
                    <a:pt x="2337" y="15743"/>
                    <a:pt x="3528" y="15743"/>
                  </a:cubicBezTo>
                  <a:cubicBezTo>
                    <a:pt x="4795" y="15743"/>
                    <a:pt x="5756" y="15481"/>
                    <a:pt x="6412" y="14956"/>
                  </a:cubicBezTo>
                  <a:cubicBezTo>
                    <a:pt x="7068" y="14432"/>
                    <a:pt x="7396" y="13699"/>
                    <a:pt x="7396" y="12757"/>
                  </a:cubicBezTo>
                  <a:cubicBezTo>
                    <a:pt x="7396" y="11927"/>
                    <a:pt x="7176" y="11266"/>
                    <a:pt x="6735" y="10772"/>
                  </a:cubicBezTo>
                  <a:cubicBezTo>
                    <a:pt x="6294" y="10278"/>
                    <a:pt x="5338" y="9605"/>
                    <a:pt x="3868" y="8753"/>
                  </a:cubicBezTo>
                  <a:cubicBezTo>
                    <a:pt x="2224" y="7796"/>
                    <a:pt x="1184" y="6995"/>
                    <a:pt x="746" y="6350"/>
                  </a:cubicBezTo>
                  <a:cubicBezTo>
                    <a:pt x="309" y="5705"/>
                    <a:pt x="90" y="4961"/>
                    <a:pt x="90" y="4117"/>
                  </a:cubicBezTo>
                  <a:cubicBezTo>
                    <a:pt x="90" y="2971"/>
                    <a:pt x="535" y="1998"/>
                    <a:pt x="1425" y="1199"/>
                  </a:cubicBezTo>
                  <a:cubicBezTo>
                    <a:pt x="2315" y="400"/>
                    <a:pt x="3502" y="0"/>
                    <a:pt x="4987" y="0"/>
                  </a:cubicBezTo>
                  <a:cubicBezTo>
                    <a:pt x="5953" y="0"/>
                    <a:pt x="6918" y="162"/>
                    <a:pt x="7883" y="486"/>
                  </a:cubicBezTo>
                  <a:lnTo>
                    <a:pt x="7883" y="1663"/>
                  </a:lnTo>
                  <a:cubicBezTo>
                    <a:pt x="6933" y="1233"/>
                    <a:pt x="5919" y="1018"/>
                    <a:pt x="4840" y="1018"/>
                  </a:cubicBezTo>
                  <a:cubicBezTo>
                    <a:pt x="3740" y="1018"/>
                    <a:pt x="2867" y="1297"/>
                    <a:pt x="2222" y="1855"/>
                  </a:cubicBezTo>
                  <a:cubicBezTo>
                    <a:pt x="1578" y="2413"/>
                    <a:pt x="1255" y="3121"/>
                    <a:pt x="1255" y="3981"/>
                  </a:cubicBezTo>
                  <a:cubicBezTo>
                    <a:pt x="1255" y="4810"/>
                    <a:pt x="1476" y="5470"/>
                    <a:pt x="1917" y="5960"/>
                  </a:cubicBezTo>
                  <a:cubicBezTo>
                    <a:pt x="2358" y="6450"/>
                    <a:pt x="3310" y="7117"/>
                    <a:pt x="4773" y="7962"/>
                  </a:cubicBezTo>
                  <a:cubicBezTo>
                    <a:pt x="6288" y="8821"/>
                    <a:pt x="7296" y="9585"/>
                    <a:pt x="7798" y="10252"/>
                  </a:cubicBezTo>
                  <a:cubicBezTo>
                    <a:pt x="8299" y="10919"/>
                    <a:pt x="8550" y="11686"/>
                    <a:pt x="8550" y="12553"/>
                  </a:cubicBezTo>
                  <a:cubicBezTo>
                    <a:pt x="8550" y="13797"/>
                    <a:pt x="8118" y="14811"/>
                    <a:pt x="7255" y="15596"/>
                  </a:cubicBezTo>
                  <a:cubicBezTo>
                    <a:pt x="6391" y="16380"/>
                    <a:pt x="5172" y="16772"/>
                    <a:pt x="3596" y="16772"/>
                  </a:cubicBezTo>
                  <a:cubicBezTo>
                    <a:pt x="3038" y="16772"/>
                    <a:pt x="2396" y="16685"/>
                    <a:pt x="1668" y="16512"/>
                  </a:cubicBezTo>
                  <a:cubicBezTo>
                    <a:pt x="940" y="16338"/>
                    <a:pt x="384" y="16138"/>
                    <a:pt x="0" y="15912"/>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5" name="Freeform 77"/>
            <p:cNvSpPr>
              <a:spLocks/>
            </p:cNvSpPr>
            <p:nvPr/>
          </p:nvSpPr>
          <p:spPr bwMode="auto">
            <a:xfrm>
              <a:off x="2173430" y="803686"/>
              <a:ext cx="353577" cy="333885"/>
            </a:xfrm>
            <a:custGeom>
              <a:avLst/>
              <a:gdLst>
                <a:gd name="T0" fmla="*/ 14057 w 15132"/>
                <a:gd name="T1" fmla="*/ 16217 h 16217"/>
                <a:gd name="T2" fmla="*/ 14057 w 15132"/>
                <a:gd name="T3" fmla="*/ 4704 h 16217"/>
                <a:gd name="T4" fmla="*/ 14182 w 15132"/>
                <a:gd name="T5" fmla="*/ 2318 h 16217"/>
                <a:gd name="T6" fmla="*/ 14136 w 15132"/>
                <a:gd name="T7" fmla="*/ 2318 h 16217"/>
                <a:gd name="T8" fmla="*/ 13548 w 15132"/>
                <a:gd name="T9" fmla="*/ 3731 h 16217"/>
                <a:gd name="T10" fmla="*/ 7781 w 15132"/>
                <a:gd name="T11" fmla="*/ 16217 h 16217"/>
                <a:gd name="T12" fmla="*/ 7419 w 15132"/>
                <a:gd name="T13" fmla="*/ 16217 h 16217"/>
                <a:gd name="T14" fmla="*/ 1628 w 15132"/>
                <a:gd name="T15" fmla="*/ 3799 h 16217"/>
                <a:gd name="T16" fmla="*/ 1097 w 15132"/>
                <a:gd name="T17" fmla="*/ 2273 h 16217"/>
                <a:gd name="T18" fmla="*/ 1040 w 15132"/>
                <a:gd name="T19" fmla="*/ 2273 h 16217"/>
                <a:gd name="T20" fmla="*/ 1119 w 15132"/>
                <a:gd name="T21" fmla="*/ 4433 h 16217"/>
                <a:gd name="T22" fmla="*/ 1119 w 15132"/>
                <a:gd name="T23" fmla="*/ 16217 h 16217"/>
                <a:gd name="T24" fmla="*/ 0 w 15132"/>
                <a:gd name="T25" fmla="*/ 16217 h 16217"/>
                <a:gd name="T26" fmla="*/ 0 w 15132"/>
                <a:gd name="T27" fmla="*/ 0 h 16217"/>
                <a:gd name="T28" fmla="*/ 1040 w 15132"/>
                <a:gd name="T29" fmla="*/ 0 h 16217"/>
                <a:gd name="T30" fmla="*/ 7091 w 15132"/>
                <a:gd name="T31" fmla="*/ 13062 h 16217"/>
                <a:gd name="T32" fmla="*/ 7215 w 15132"/>
                <a:gd name="T33" fmla="*/ 13367 h 16217"/>
                <a:gd name="T34" fmla="*/ 7362 w 15132"/>
                <a:gd name="T35" fmla="*/ 13752 h 16217"/>
                <a:gd name="T36" fmla="*/ 7600 w 15132"/>
                <a:gd name="T37" fmla="*/ 14408 h 16217"/>
                <a:gd name="T38" fmla="*/ 7668 w 15132"/>
                <a:gd name="T39" fmla="*/ 14408 h 16217"/>
                <a:gd name="T40" fmla="*/ 7792 w 15132"/>
                <a:gd name="T41" fmla="*/ 14046 h 16217"/>
                <a:gd name="T42" fmla="*/ 8177 w 15132"/>
                <a:gd name="T43" fmla="*/ 12971 h 16217"/>
                <a:gd name="T44" fmla="*/ 14136 w 15132"/>
                <a:gd name="T45" fmla="*/ 0 h 16217"/>
                <a:gd name="T46" fmla="*/ 15132 w 15132"/>
                <a:gd name="T47" fmla="*/ 0 h 16217"/>
                <a:gd name="T48" fmla="*/ 15132 w 15132"/>
                <a:gd name="T49" fmla="*/ 16217 h 16217"/>
                <a:gd name="T50" fmla="*/ 14057 w 15132"/>
                <a:gd name="T51" fmla="*/ 16217 h 16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132" h="16217">
                  <a:moveTo>
                    <a:pt x="14057" y="16217"/>
                  </a:moveTo>
                  <a:lnTo>
                    <a:pt x="14057" y="4704"/>
                  </a:lnTo>
                  <a:cubicBezTo>
                    <a:pt x="14057" y="4425"/>
                    <a:pt x="14099" y="3630"/>
                    <a:pt x="14182" y="2318"/>
                  </a:cubicBezTo>
                  <a:lnTo>
                    <a:pt x="14136" y="2318"/>
                  </a:lnTo>
                  <a:cubicBezTo>
                    <a:pt x="13903" y="2929"/>
                    <a:pt x="13707" y="3400"/>
                    <a:pt x="13548" y="3731"/>
                  </a:cubicBezTo>
                  <a:lnTo>
                    <a:pt x="7781" y="16217"/>
                  </a:lnTo>
                  <a:lnTo>
                    <a:pt x="7419" y="16217"/>
                  </a:lnTo>
                  <a:lnTo>
                    <a:pt x="1628" y="3799"/>
                  </a:lnTo>
                  <a:cubicBezTo>
                    <a:pt x="1440" y="3400"/>
                    <a:pt x="1263" y="2891"/>
                    <a:pt x="1097" y="2273"/>
                  </a:cubicBezTo>
                  <a:lnTo>
                    <a:pt x="1040" y="2273"/>
                  </a:lnTo>
                  <a:cubicBezTo>
                    <a:pt x="1093" y="2997"/>
                    <a:pt x="1119" y="3717"/>
                    <a:pt x="1119" y="4433"/>
                  </a:cubicBezTo>
                  <a:lnTo>
                    <a:pt x="1119" y="16217"/>
                  </a:lnTo>
                  <a:lnTo>
                    <a:pt x="0" y="16217"/>
                  </a:lnTo>
                  <a:lnTo>
                    <a:pt x="0" y="0"/>
                  </a:lnTo>
                  <a:lnTo>
                    <a:pt x="1040" y="0"/>
                  </a:lnTo>
                  <a:lnTo>
                    <a:pt x="7091" y="13062"/>
                  </a:lnTo>
                  <a:cubicBezTo>
                    <a:pt x="7129" y="13137"/>
                    <a:pt x="7170" y="13239"/>
                    <a:pt x="7215" y="13367"/>
                  </a:cubicBezTo>
                  <a:cubicBezTo>
                    <a:pt x="7260" y="13495"/>
                    <a:pt x="7309" y="13623"/>
                    <a:pt x="7362" y="13752"/>
                  </a:cubicBezTo>
                  <a:cubicBezTo>
                    <a:pt x="7438" y="13948"/>
                    <a:pt x="7517" y="14166"/>
                    <a:pt x="7600" y="14408"/>
                  </a:cubicBezTo>
                  <a:lnTo>
                    <a:pt x="7668" y="14408"/>
                  </a:lnTo>
                  <a:lnTo>
                    <a:pt x="7792" y="14046"/>
                  </a:lnTo>
                  <a:cubicBezTo>
                    <a:pt x="7799" y="14015"/>
                    <a:pt x="7928" y="13657"/>
                    <a:pt x="8177" y="12971"/>
                  </a:cubicBezTo>
                  <a:lnTo>
                    <a:pt x="14136" y="0"/>
                  </a:lnTo>
                  <a:lnTo>
                    <a:pt x="15132" y="0"/>
                  </a:lnTo>
                  <a:lnTo>
                    <a:pt x="15132" y="16217"/>
                  </a:lnTo>
                  <a:lnTo>
                    <a:pt x="14057" y="16217"/>
                  </a:ln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6" name="Freeform 78"/>
            <p:cNvSpPr>
              <a:spLocks noEditPoints="1"/>
            </p:cNvSpPr>
            <p:nvPr/>
          </p:nvSpPr>
          <p:spPr bwMode="auto">
            <a:xfrm>
              <a:off x="2603870" y="798257"/>
              <a:ext cx="353577" cy="344743"/>
            </a:xfrm>
            <a:custGeom>
              <a:avLst/>
              <a:gdLst>
                <a:gd name="T0" fmla="*/ 7520 w 15166"/>
                <a:gd name="T1" fmla="*/ 16772 h 16772"/>
                <a:gd name="T2" fmla="*/ 2041 w 15166"/>
                <a:gd name="T3" fmla="*/ 14487 h 16772"/>
                <a:gd name="T4" fmla="*/ 0 w 15166"/>
                <a:gd name="T5" fmla="*/ 8550 h 16772"/>
                <a:gd name="T6" fmla="*/ 2098 w 15166"/>
                <a:gd name="T7" fmla="*/ 2335 h 16772"/>
                <a:gd name="T8" fmla="*/ 7826 w 15166"/>
                <a:gd name="T9" fmla="*/ 0 h 16772"/>
                <a:gd name="T10" fmla="*/ 13135 w 15166"/>
                <a:gd name="T11" fmla="*/ 2245 h 16772"/>
                <a:gd name="T12" fmla="*/ 15166 w 15166"/>
                <a:gd name="T13" fmla="*/ 8132 h 16772"/>
                <a:gd name="T14" fmla="*/ 13085 w 15166"/>
                <a:gd name="T15" fmla="*/ 14465 h 16772"/>
                <a:gd name="T16" fmla="*/ 7520 w 15166"/>
                <a:gd name="T17" fmla="*/ 16772 h 16772"/>
                <a:gd name="T18" fmla="*/ 7634 w 15166"/>
                <a:gd name="T19" fmla="*/ 1018 h 16772"/>
                <a:gd name="T20" fmla="*/ 2980 w 15166"/>
                <a:gd name="T21" fmla="*/ 3065 h 16772"/>
                <a:gd name="T22" fmla="*/ 1153 w 15166"/>
                <a:gd name="T23" fmla="*/ 8426 h 16772"/>
                <a:gd name="T24" fmla="*/ 2884 w 15166"/>
                <a:gd name="T25" fmla="*/ 13758 h 16772"/>
                <a:gd name="T26" fmla="*/ 7498 w 15166"/>
                <a:gd name="T27" fmla="*/ 15743 h 16772"/>
                <a:gd name="T28" fmla="*/ 12259 w 15166"/>
                <a:gd name="T29" fmla="*/ 13780 h 16772"/>
                <a:gd name="T30" fmla="*/ 14012 w 15166"/>
                <a:gd name="T31" fmla="*/ 8312 h 16772"/>
                <a:gd name="T32" fmla="*/ 12298 w 15166"/>
                <a:gd name="T33" fmla="*/ 2946 h 16772"/>
                <a:gd name="T34" fmla="*/ 7634 w 15166"/>
                <a:gd name="T35" fmla="*/ 1018 h 16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66" h="16772">
                  <a:moveTo>
                    <a:pt x="7520" y="16772"/>
                  </a:moveTo>
                  <a:cubicBezTo>
                    <a:pt x="5228" y="16772"/>
                    <a:pt x="3402" y="16010"/>
                    <a:pt x="2041" y="14487"/>
                  </a:cubicBezTo>
                  <a:cubicBezTo>
                    <a:pt x="680" y="12964"/>
                    <a:pt x="0" y="10985"/>
                    <a:pt x="0" y="8550"/>
                  </a:cubicBezTo>
                  <a:cubicBezTo>
                    <a:pt x="0" y="5964"/>
                    <a:pt x="699" y="3892"/>
                    <a:pt x="2098" y="2335"/>
                  </a:cubicBezTo>
                  <a:cubicBezTo>
                    <a:pt x="3496" y="779"/>
                    <a:pt x="5406" y="0"/>
                    <a:pt x="7826" y="0"/>
                  </a:cubicBezTo>
                  <a:cubicBezTo>
                    <a:pt x="10012" y="0"/>
                    <a:pt x="11782" y="748"/>
                    <a:pt x="13135" y="2245"/>
                  </a:cubicBezTo>
                  <a:cubicBezTo>
                    <a:pt x="14489" y="3742"/>
                    <a:pt x="15165" y="5704"/>
                    <a:pt x="15166" y="8132"/>
                  </a:cubicBezTo>
                  <a:cubicBezTo>
                    <a:pt x="15165" y="10815"/>
                    <a:pt x="14472" y="12926"/>
                    <a:pt x="13085" y="14465"/>
                  </a:cubicBezTo>
                  <a:cubicBezTo>
                    <a:pt x="11697" y="16003"/>
                    <a:pt x="9842" y="16772"/>
                    <a:pt x="7520" y="16772"/>
                  </a:cubicBezTo>
                  <a:close/>
                  <a:moveTo>
                    <a:pt x="7634" y="1018"/>
                  </a:moveTo>
                  <a:cubicBezTo>
                    <a:pt x="5749" y="1018"/>
                    <a:pt x="4197" y="1700"/>
                    <a:pt x="2980" y="3065"/>
                  </a:cubicBezTo>
                  <a:cubicBezTo>
                    <a:pt x="1762" y="4430"/>
                    <a:pt x="1153" y="6217"/>
                    <a:pt x="1153" y="8426"/>
                  </a:cubicBezTo>
                  <a:cubicBezTo>
                    <a:pt x="1153" y="10657"/>
                    <a:pt x="1730" y="12435"/>
                    <a:pt x="2884" y="13758"/>
                  </a:cubicBezTo>
                  <a:cubicBezTo>
                    <a:pt x="4037" y="15081"/>
                    <a:pt x="5575" y="15743"/>
                    <a:pt x="7498" y="15743"/>
                  </a:cubicBezTo>
                  <a:cubicBezTo>
                    <a:pt x="9503" y="15743"/>
                    <a:pt x="11090" y="15088"/>
                    <a:pt x="12259" y="13780"/>
                  </a:cubicBezTo>
                  <a:cubicBezTo>
                    <a:pt x="13428" y="12472"/>
                    <a:pt x="14012" y="10649"/>
                    <a:pt x="14012" y="8312"/>
                  </a:cubicBezTo>
                  <a:cubicBezTo>
                    <a:pt x="14012" y="6020"/>
                    <a:pt x="13441" y="4232"/>
                    <a:pt x="12298" y="2946"/>
                  </a:cubicBezTo>
                  <a:cubicBezTo>
                    <a:pt x="11156" y="1661"/>
                    <a:pt x="9601" y="1018"/>
                    <a:pt x="7634" y="1018"/>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sp>
          <p:nvSpPr>
            <p:cNvPr id="27" name="Freeform 79"/>
            <p:cNvSpPr>
              <a:spLocks/>
            </p:cNvSpPr>
            <p:nvPr/>
          </p:nvSpPr>
          <p:spPr bwMode="auto">
            <a:xfrm>
              <a:off x="3022012" y="798257"/>
              <a:ext cx="199848" cy="344743"/>
            </a:xfrm>
            <a:custGeom>
              <a:avLst/>
              <a:gdLst>
                <a:gd name="T0" fmla="*/ 0 w 8550"/>
                <a:gd name="T1" fmla="*/ 15912 h 16772"/>
                <a:gd name="T2" fmla="*/ 0 w 8550"/>
                <a:gd name="T3" fmla="*/ 14634 h 16772"/>
                <a:gd name="T4" fmla="*/ 3528 w 8550"/>
                <a:gd name="T5" fmla="*/ 15743 h 16772"/>
                <a:gd name="T6" fmla="*/ 6412 w 8550"/>
                <a:gd name="T7" fmla="*/ 14956 h 16772"/>
                <a:gd name="T8" fmla="*/ 7396 w 8550"/>
                <a:gd name="T9" fmla="*/ 12757 h 16772"/>
                <a:gd name="T10" fmla="*/ 6735 w 8550"/>
                <a:gd name="T11" fmla="*/ 10772 h 16772"/>
                <a:gd name="T12" fmla="*/ 3868 w 8550"/>
                <a:gd name="T13" fmla="*/ 8753 h 16772"/>
                <a:gd name="T14" fmla="*/ 746 w 8550"/>
                <a:gd name="T15" fmla="*/ 6350 h 16772"/>
                <a:gd name="T16" fmla="*/ 90 w 8550"/>
                <a:gd name="T17" fmla="*/ 4117 h 16772"/>
                <a:gd name="T18" fmla="*/ 1425 w 8550"/>
                <a:gd name="T19" fmla="*/ 1199 h 16772"/>
                <a:gd name="T20" fmla="*/ 4987 w 8550"/>
                <a:gd name="T21" fmla="*/ 0 h 16772"/>
                <a:gd name="T22" fmla="*/ 7883 w 8550"/>
                <a:gd name="T23" fmla="*/ 486 h 16772"/>
                <a:gd name="T24" fmla="*/ 7883 w 8550"/>
                <a:gd name="T25" fmla="*/ 1663 h 16772"/>
                <a:gd name="T26" fmla="*/ 4840 w 8550"/>
                <a:gd name="T27" fmla="*/ 1018 h 16772"/>
                <a:gd name="T28" fmla="*/ 2222 w 8550"/>
                <a:gd name="T29" fmla="*/ 1855 h 16772"/>
                <a:gd name="T30" fmla="*/ 1255 w 8550"/>
                <a:gd name="T31" fmla="*/ 3981 h 16772"/>
                <a:gd name="T32" fmla="*/ 1917 w 8550"/>
                <a:gd name="T33" fmla="*/ 5960 h 16772"/>
                <a:gd name="T34" fmla="*/ 4773 w 8550"/>
                <a:gd name="T35" fmla="*/ 7962 h 16772"/>
                <a:gd name="T36" fmla="*/ 7798 w 8550"/>
                <a:gd name="T37" fmla="*/ 10252 h 16772"/>
                <a:gd name="T38" fmla="*/ 8550 w 8550"/>
                <a:gd name="T39" fmla="*/ 12553 h 16772"/>
                <a:gd name="T40" fmla="*/ 7255 w 8550"/>
                <a:gd name="T41" fmla="*/ 15596 h 16772"/>
                <a:gd name="T42" fmla="*/ 3596 w 8550"/>
                <a:gd name="T43" fmla="*/ 16772 h 16772"/>
                <a:gd name="T44" fmla="*/ 1668 w 8550"/>
                <a:gd name="T45" fmla="*/ 16512 h 16772"/>
                <a:gd name="T46" fmla="*/ 0 w 8550"/>
                <a:gd name="T47" fmla="*/ 15912 h 16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50" h="16772">
                  <a:moveTo>
                    <a:pt x="0" y="15912"/>
                  </a:moveTo>
                  <a:lnTo>
                    <a:pt x="0" y="14634"/>
                  </a:lnTo>
                  <a:cubicBezTo>
                    <a:pt x="1161" y="15373"/>
                    <a:pt x="2337" y="15743"/>
                    <a:pt x="3528" y="15743"/>
                  </a:cubicBezTo>
                  <a:cubicBezTo>
                    <a:pt x="4795" y="15743"/>
                    <a:pt x="5756" y="15481"/>
                    <a:pt x="6412" y="14956"/>
                  </a:cubicBezTo>
                  <a:cubicBezTo>
                    <a:pt x="7068" y="14432"/>
                    <a:pt x="7396" y="13699"/>
                    <a:pt x="7396" y="12757"/>
                  </a:cubicBezTo>
                  <a:cubicBezTo>
                    <a:pt x="7396" y="11927"/>
                    <a:pt x="7176" y="11266"/>
                    <a:pt x="6735" y="10772"/>
                  </a:cubicBezTo>
                  <a:cubicBezTo>
                    <a:pt x="6294" y="10278"/>
                    <a:pt x="5338" y="9605"/>
                    <a:pt x="3868" y="8753"/>
                  </a:cubicBezTo>
                  <a:cubicBezTo>
                    <a:pt x="2224" y="7796"/>
                    <a:pt x="1184" y="6995"/>
                    <a:pt x="746" y="6350"/>
                  </a:cubicBezTo>
                  <a:cubicBezTo>
                    <a:pt x="309" y="5705"/>
                    <a:pt x="90" y="4961"/>
                    <a:pt x="90" y="4117"/>
                  </a:cubicBezTo>
                  <a:cubicBezTo>
                    <a:pt x="90" y="2971"/>
                    <a:pt x="535" y="1998"/>
                    <a:pt x="1425" y="1199"/>
                  </a:cubicBezTo>
                  <a:cubicBezTo>
                    <a:pt x="2315" y="400"/>
                    <a:pt x="3502" y="0"/>
                    <a:pt x="4987" y="0"/>
                  </a:cubicBezTo>
                  <a:cubicBezTo>
                    <a:pt x="5953" y="0"/>
                    <a:pt x="6918" y="162"/>
                    <a:pt x="7883" y="486"/>
                  </a:cubicBezTo>
                  <a:lnTo>
                    <a:pt x="7883" y="1663"/>
                  </a:lnTo>
                  <a:cubicBezTo>
                    <a:pt x="6933" y="1233"/>
                    <a:pt x="5919" y="1018"/>
                    <a:pt x="4840" y="1018"/>
                  </a:cubicBezTo>
                  <a:cubicBezTo>
                    <a:pt x="3740" y="1018"/>
                    <a:pt x="2867" y="1297"/>
                    <a:pt x="2222" y="1855"/>
                  </a:cubicBezTo>
                  <a:cubicBezTo>
                    <a:pt x="1578" y="2413"/>
                    <a:pt x="1255" y="3121"/>
                    <a:pt x="1255" y="3981"/>
                  </a:cubicBezTo>
                  <a:cubicBezTo>
                    <a:pt x="1255" y="4810"/>
                    <a:pt x="1476" y="5470"/>
                    <a:pt x="1917" y="5960"/>
                  </a:cubicBezTo>
                  <a:cubicBezTo>
                    <a:pt x="2358" y="6450"/>
                    <a:pt x="3310" y="7117"/>
                    <a:pt x="4773" y="7962"/>
                  </a:cubicBezTo>
                  <a:cubicBezTo>
                    <a:pt x="6288" y="8821"/>
                    <a:pt x="7296" y="9585"/>
                    <a:pt x="7798" y="10252"/>
                  </a:cubicBezTo>
                  <a:cubicBezTo>
                    <a:pt x="8299" y="10919"/>
                    <a:pt x="8550" y="11686"/>
                    <a:pt x="8550" y="12553"/>
                  </a:cubicBezTo>
                  <a:cubicBezTo>
                    <a:pt x="8550" y="13797"/>
                    <a:pt x="8118" y="14811"/>
                    <a:pt x="7255" y="15596"/>
                  </a:cubicBezTo>
                  <a:cubicBezTo>
                    <a:pt x="6391" y="16380"/>
                    <a:pt x="5172" y="16772"/>
                    <a:pt x="3596" y="16772"/>
                  </a:cubicBezTo>
                  <a:cubicBezTo>
                    <a:pt x="3038" y="16772"/>
                    <a:pt x="2396" y="16685"/>
                    <a:pt x="1668" y="16512"/>
                  </a:cubicBezTo>
                  <a:cubicBezTo>
                    <a:pt x="940" y="16338"/>
                    <a:pt x="384" y="16138"/>
                    <a:pt x="0" y="15912"/>
                  </a:cubicBezTo>
                  <a:close/>
                </a:path>
              </a:pathLst>
            </a:custGeom>
            <a:grpFill/>
            <a:ln>
              <a:noFill/>
            </a:ln>
            <a:extLst/>
          </p:spPr>
          <p:txBody>
            <a:bodyPr vert="horz" wrap="square" lIns="68598" tIns="34299" rIns="68598" bIns="34299"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225006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a:latin typeface="Segoe UI Semibold" panose="020B0702040204020203" pitchFamily="34" charset="0"/>
                <a:cs typeface="Segoe UI Semibold" panose="020B0702040204020203" pitchFamily="34" charset="0"/>
              </a:rPr>
              <a:t>Curating Data</a:t>
            </a:r>
          </a:p>
          <a:p>
            <a:pPr marL="0" indent="0">
              <a:buNone/>
            </a:pPr>
            <a:r>
              <a:rPr lang="en-US" dirty="0"/>
              <a:t>Generally back-end processing of served </a:t>
            </a:r>
            <a:r>
              <a:rPr lang="en-US" dirty="0" smtClean="0"/>
              <a:t>data</a:t>
            </a:r>
            <a:endParaRPr lang="en-US" dirty="0"/>
          </a:p>
        </p:txBody>
      </p:sp>
      <p:sp>
        <p:nvSpPr>
          <p:cNvPr id="5" name="Oval 4"/>
          <p:cNvSpPr/>
          <p:nvPr/>
        </p:nvSpPr>
        <p:spPr>
          <a:xfrm>
            <a:off x="5486400" y="3200400"/>
            <a:ext cx="4419600" cy="2681786"/>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7" name="Rectangle 6"/>
          <p:cNvSpPr/>
          <p:nvPr/>
        </p:nvSpPr>
        <p:spPr>
          <a:xfrm>
            <a:off x="9046736" y="3216938"/>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Cosmos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8" name="Rectangle 7"/>
          <p:cNvSpPr/>
          <p:nvPr/>
        </p:nvSpPr>
        <p:spPr>
          <a:xfrm>
            <a:off x="7239000" y="4876800"/>
            <a:ext cx="914400" cy="41170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Catalogs &amp; Index </a:t>
            </a:r>
            <a:endParaRPr lang="en-US" sz="1100" dirty="0"/>
          </a:p>
        </p:txBody>
      </p:sp>
      <p:cxnSp>
        <p:nvCxnSpPr>
          <p:cNvPr id="10" name="Straight Arrow Connector 9"/>
          <p:cNvCxnSpPr/>
          <p:nvPr/>
        </p:nvCxnSpPr>
        <p:spPr>
          <a:xfrm>
            <a:off x="8305800" y="5178892"/>
            <a:ext cx="1162812" cy="480110"/>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468612" y="5522522"/>
            <a:ext cx="25709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Process and Update</a:t>
            </a:r>
          </a:p>
          <a:p>
            <a:pPr algn="ctr"/>
            <a:r>
              <a:rPr lang="en-US" dirty="0" smtClean="0">
                <a:solidFill>
                  <a:schemeClr val="tx1"/>
                </a:solidFill>
                <a:latin typeface="Segoe UI Light" panose="020B0502040204020203" pitchFamily="34" charset="0"/>
                <a:cs typeface="Segoe UI Light" panose="020B0502040204020203" pitchFamily="34" charset="0"/>
              </a:rPr>
              <a:t>(</a:t>
            </a:r>
            <a:r>
              <a:rPr lang="en-US" dirty="0" err="1" smtClean="0">
                <a:solidFill>
                  <a:schemeClr val="tx1"/>
                </a:solidFill>
                <a:latin typeface="Segoe UI Light" panose="020B0502040204020203" pitchFamily="34" charset="0"/>
                <a:cs typeface="Segoe UI Light" panose="020B0502040204020203" pitchFamily="34" charset="0"/>
              </a:rPr>
              <a:t>bing</a:t>
            </a:r>
            <a:r>
              <a:rPr lang="en-US" dirty="0" smtClean="0">
                <a:solidFill>
                  <a:schemeClr val="tx1"/>
                </a:solidFill>
                <a:latin typeface="Segoe UI Light" panose="020B0502040204020203" pitchFamily="34" charset="0"/>
                <a:cs typeface="Segoe UI Light" panose="020B0502040204020203" pitchFamily="34" charset="0"/>
              </a:rPr>
              <a:t> index, social graph, etc.)</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2" name="Oval 11"/>
          <p:cNvSpPr/>
          <p:nvPr/>
        </p:nvSpPr>
        <p:spPr>
          <a:xfrm>
            <a:off x="6248400" y="838200"/>
            <a:ext cx="2514600" cy="1629553"/>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13" name="Rectangle 12"/>
          <p:cNvSpPr/>
          <p:nvPr/>
        </p:nvSpPr>
        <p:spPr>
          <a:xfrm>
            <a:off x="9926791" y="457200"/>
            <a:ext cx="1981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Online System</a:t>
            </a:r>
          </a:p>
          <a:p>
            <a:pPr algn="ctr"/>
            <a:r>
              <a:rPr lang="en-US" dirty="0" smtClean="0">
                <a:solidFill>
                  <a:schemeClr val="tx1"/>
                </a:solidFill>
                <a:latin typeface="Segoe UI Light" panose="020B0502040204020203" pitchFamily="34" charset="0"/>
                <a:cs typeface="Segoe UI Light" panose="020B0502040204020203" pitchFamily="34" charset="0"/>
              </a:rPr>
              <a:t>(example: Bing)</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9" name="Straight Arrow Connector 8"/>
          <p:cNvCxnSpPr>
            <a:endCxn id="16" idx="2"/>
          </p:cNvCxnSpPr>
          <p:nvPr/>
        </p:nvCxnSpPr>
        <p:spPr>
          <a:xfrm flipH="1" flipV="1">
            <a:off x="7429500" y="1941352"/>
            <a:ext cx="342900" cy="2914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972300" y="1529645"/>
            <a:ext cx="914400" cy="41170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Bing Index</a:t>
            </a:r>
            <a:endParaRPr lang="en-US" sz="1100" dirty="0"/>
          </a:p>
        </p:txBody>
      </p:sp>
      <p:sp>
        <p:nvSpPr>
          <p:cNvPr id="18" name="Rectangle 17"/>
          <p:cNvSpPr/>
          <p:nvPr/>
        </p:nvSpPr>
        <p:spPr>
          <a:xfrm>
            <a:off x="6248400" y="270594"/>
            <a:ext cx="2609850" cy="402566"/>
          </a:xfrm>
          <a:prstGeom prst="rect">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Bing Front End</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19" name="Straight Arrow Connector 18"/>
          <p:cNvCxnSpPr>
            <a:stCxn id="16" idx="0"/>
            <a:endCxn id="18" idx="2"/>
          </p:cNvCxnSpPr>
          <p:nvPr/>
        </p:nvCxnSpPr>
        <p:spPr>
          <a:xfrm flipV="1">
            <a:off x="7429500" y="673160"/>
            <a:ext cx="123825" cy="856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377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a:latin typeface="Segoe UI Semibold" panose="020B0702040204020203" pitchFamily="34" charset="0"/>
                <a:cs typeface="Segoe UI Semibold" panose="020B0702040204020203" pitchFamily="34" charset="0"/>
              </a:rPr>
              <a:t>Machine learning &amp; Training</a:t>
            </a:r>
          </a:p>
          <a:p>
            <a:pPr marL="0" indent="0">
              <a:buNone/>
            </a:pPr>
            <a:r>
              <a:rPr lang="en-US" dirty="0"/>
              <a:t>Scale out training algorithms over massive training data </a:t>
            </a:r>
            <a:r>
              <a:rPr lang="en-US" dirty="0" smtClean="0"/>
              <a:t>sets</a:t>
            </a:r>
            <a:endParaRPr lang="en-US" dirty="0"/>
          </a:p>
        </p:txBody>
      </p:sp>
      <p:sp>
        <p:nvSpPr>
          <p:cNvPr id="5" name="Oval 4"/>
          <p:cNvSpPr/>
          <p:nvPr/>
        </p:nvSpPr>
        <p:spPr>
          <a:xfrm>
            <a:off x="5334000" y="1219200"/>
            <a:ext cx="6705600" cy="44958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6" name="Rectangle 5"/>
          <p:cNvSpPr/>
          <p:nvPr/>
        </p:nvSpPr>
        <p:spPr>
          <a:xfrm>
            <a:off x="6279397" y="2010351"/>
            <a:ext cx="957072" cy="757541"/>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Massive Data Set</a:t>
            </a:r>
            <a:endParaRPr lang="en-US" sz="1050" dirty="0"/>
          </a:p>
        </p:txBody>
      </p:sp>
      <p:sp>
        <p:nvSpPr>
          <p:cNvPr id="7" name="Rectangle 6"/>
          <p:cNvSpPr/>
          <p:nvPr/>
        </p:nvSpPr>
        <p:spPr>
          <a:xfrm>
            <a:off x="6300733" y="4061062"/>
            <a:ext cx="914400" cy="721922"/>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Models</a:t>
            </a:r>
            <a:endParaRPr lang="en-US" sz="1050" dirty="0"/>
          </a:p>
        </p:txBody>
      </p:sp>
      <p:cxnSp>
        <p:nvCxnSpPr>
          <p:cNvPr id="8" name="Straight Arrow Connector 7"/>
          <p:cNvCxnSpPr>
            <a:stCxn id="6" idx="2"/>
            <a:endCxn id="7" idx="0"/>
          </p:cNvCxnSpPr>
          <p:nvPr/>
        </p:nvCxnSpPr>
        <p:spPr>
          <a:xfrm>
            <a:off x="6757933" y="2767892"/>
            <a:ext cx="0" cy="129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038554" y="4061062"/>
            <a:ext cx="914400" cy="721922"/>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Spam Detection</a:t>
            </a:r>
          </a:p>
          <a:p>
            <a:pPr algn="ctr"/>
            <a:r>
              <a:rPr lang="en-US" sz="1050" dirty="0" smtClean="0"/>
              <a:t>Algorithms</a:t>
            </a:r>
            <a:endParaRPr lang="en-US" sz="1050" dirty="0"/>
          </a:p>
        </p:txBody>
      </p:sp>
      <p:cxnSp>
        <p:nvCxnSpPr>
          <p:cNvPr id="10" name="Straight Arrow Connector 9"/>
          <p:cNvCxnSpPr>
            <a:endCxn id="9" idx="0"/>
          </p:cNvCxnSpPr>
          <p:nvPr/>
        </p:nvCxnSpPr>
        <p:spPr>
          <a:xfrm>
            <a:off x="8456676" y="2767892"/>
            <a:ext cx="39078" cy="129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649467" y="3223977"/>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Machine</a:t>
            </a:r>
          </a:p>
          <a:p>
            <a:pPr algn="ctr"/>
            <a:r>
              <a:rPr lang="en-US" sz="1400" dirty="0" smtClean="0">
                <a:solidFill>
                  <a:schemeClr val="tx1"/>
                </a:solidFill>
                <a:latin typeface="Segoe UI Light" panose="020B0502040204020203" pitchFamily="34" charset="0"/>
                <a:cs typeface="Segoe UI Light" panose="020B0502040204020203" pitchFamily="34" charset="0"/>
              </a:rPr>
              <a:t>Learning</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7" name="Rectangle 16"/>
          <p:cNvSpPr/>
          <p:nvPr/>
        </p:nvSpPr>
        <p:spPr>
          <a:xfrm>
            <a:off x="8224049" y="3067812"/>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Training</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9" name="Rectangle 18"/>
          <p:cNvSpPr/>
          <p:nvPr/>
        </p:nvSpPr>
        <p:spPr>
          <a:xfrm>
            <a:off x="8017218" y="2010351"/>
            <a:ext cx="957072" cy="757541"/>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Spam Samples</a:t>
            </a:r>
            <a:endParaRPr lang="en-US" sz="1050" dirty="0"/>
          </a:p>
        </p:txBody>
      </p:sp>
      <p:sp>
        <p:nvSpPr>
          <p:cNvPr id="23" name="Rectangle 22"/>
          <p:cNvSpPr/>
          <p:nvPr/>
        </p:nvSpPr>
        <p:spPr>
          <a:xfrm>
            <a:off x="9943065" y="2010351"/>
            <a:ext cx="957072" cy="757541"/>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Speech Samples</a:t>
            </a:r>
            <a:endParaRPr lang="en-US" sz="1050" dirty="0"/>
          </a:p>
        </p:txBody>
      </p:sp>
      <p:sp>
        <p:nvSpPr>
          <p:cNvPr id="24" name="Rectangle 23"/>
          <p:cNvSpPr/>
          <p:nvPr/>
        </p:nvSpPr>
        <p:spPr>
          <a:xfrm>
            <a:off x="9964401" y="4061062"/>
            <a:ext cx="914400" cy="721922"/>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Speech Recognition </a:t>
            </a:r>
            <a:r>
              <a:rPr lang="en-US" sz="1050" dirty="0"/>
              <a:t>Algorithms</a:t>
            </a:r>
          </a:p>
        </p:txBody>
      </p:sp>
      <p:cxnSp>
        <p:nvCxnSpPr>
          <p:cNvPr id="25" name="Straight Arrow Connector 24"/>
          <p:cNvCxnSpPr>
            <a:stCxn id="23" idx="2"/>
            <a:endCxn id="24" idx="0"/>
          </p:cNvCxnSpPr>
          <p:nvPr/>
        </p:nvCxnSpPr>
        <p:spPr>
          <a:xfrm>
            <a:off x="10421601" y="2767892"/>
            <a:ext cx="0" cy="129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0428718" y="3067812"/>
            <a:ext cx="104592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Training</a:t>
            </a:r>
            <a:endParaRPr lang="en-US" sz="14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44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Cosmos 101</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5302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t>How do you Reliably Store 700TB of Data?</a:t>
            </a:r>
            <a:endParaRPr lang="en-US" sz="4800" dirty="0"/>
          </a:p>
        </p:txBody>
      </p:sp>
    </p:spTree>
    <p:extLst>
      <p:ext uri="{BB962C8B-B14F-4D97-AF65-F5344CB8AC3E}">
        <p14:creationId xmlns:p14="http://schemas.microsoft.com/office/powerpoint/2010/main" val="1018661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73448" y="533400"/>
            <a:ext cx="5464849" cy="457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r>
              <a:rPr lang="en-US" dirty="0" smtClean="0">
                <a:solidFill>
                  <a:schemeClr val="bg1"/>
                </a:solidFill>
              </a:rPr>
              <a:t>00TB</a:t>
            </a:r>
            <a:endParaRPr lang="en-US" dirty="0">
              <a:solidFill>
                <a:schemeClr val="bg1"/>
              </a:solidFill>
            </a:endParaRPr>
          </a:p>
        </p:txBody>
      </p:sp>
      <p:sp>
        <p:nvSpPr>
          <p:cNvPr id="2" name="Content Placeholder 1"/>
          <p:cNvSpPr>
            <a:spLocks noGrp="1"/>
          </p:cNvSpPr>
          <p:nvPr>
            <p:ph sz="quarter" idx="13"/>
          </p:nvPr>
        </p:nvSpPr>
        <p:spPr/>
        <p:txBody>
          <a:bodyPr/>
          <a:lstStyle/>
          <a:p>
            <a:pPr marL="0" indent="0">
              <a:buNone/>
            </a:pPr>
            <a:r>
              <a:rPr lang="en-US" dirty="0" smtClean="0"/>
              <a:t>Cosmos stores data as </a:t>
            </a:r>
            <a:r>
              <a:rPr lang="en-US" b="1" dirty="0" smtClean="0"/>
              <a:t>Streams</a:t>
            </a:r>
            <a:r>
              <a:rPr lang="en-US" dirty="0" smtClean="0"/>
              <a:t> – a file-like structure</a:t>
            </a:r>
          </a:p>
          <a:p>
            <a:pPr marL="0" indent="0">
              <a:buNone/>
            </a:pPr>
            <a:endParaRPr lang="en-US" dirty="0" smtClean="0"/>
          </a:p>
          <a:p>
            <a:pPr marL="0" indent="0">
              <a:buNone/>
            </a:pPr>
            <a:endParaRPr lang="en-US" dirty="0"/>
          </a:p>
          <a:p>
            <a:pPr marL="0" indent="0">
              <a:buNone/>
            </a:pPr>
            <a:r>
              <a:rPr lang="en-US" b="1" dirty="0" smtClean="0"/>
              <a:t>Behind the scenes</a:t>
            </a:r>
          </a:p>
          <a:p>
            <a:r>
              <a:rPr lang="en-US" dirty="0" smtClean="0"/>
              <a:t>Streams </a:t>
            </a:r>
            <a:r>
              <a:rPr lang="en-US" dirty="0"/>
              <a:t>are  split apart into </a:t>
            </a:r>
            <a:r>
              <a:rPr lang="en-US" b="1" dirty="0" smtClean="0"/>
              <a:t>Extents</a:t>
            </a:r>
          </a:p>
          <a:p>
            <a:r>
              <a:rPr lang="en-US" dirty="0" smtClean="0"/>
              <a:t>Each </a:t>
            </a:r>
            <a:r>
              <a:rPr lang="en-US" dirty="0"/>
              <a:t>Extent can be up to 250MB in </a:t>
            </a:r>
            <a:r>
              <a:rPr lang="en-US" dirty="0" smtClean="0"/>
              <a:t>size</a:t>
            </a:r>
          </a:p>
          <a:p>
            <a:r>
              <a:rPr lang="en-US" dirty="0" smtClean="0"/>
              <a:t>For </a:t>
            </a:r>
            <a:r>
              <a:rPr lang="en-US" dirty="0"/>
              <a:t>availability and reliability </a:t>
            </a:r>
            <a:r>
              <a:rPr lang="en-US" b="1" dirty="0"/>
              <a:t>Extents</a:t>
            </a:r>
            <a:r>
              <a:rPr lang="en-US" dirty="0"/>
              <a:t> are replicated (3 copies</a:t>
            </a:r>
            <a:r>
              <a:rPr lang="en-US" dirty="0" smtClean="0"/>
              <a:t>)</a:t>
            </a:r>
            <a:endParaRPr lang="en-US" dirty="0"/>
          </a:p>
        </p:txBody>
      </p:sp>
      <p:grpSp>
        <p:nvGrpSpPr>
          <p:cNvPr id="5" name="Group 4"/>
          <p:cNvGrpSpPr/>
          <p:nvPr/>
        </p:nvGrpSpPr>
        <p:grpSpPr>
          <a:xfrm>
            <a:off x="5715000" y="1371600"/>
            <a:ext cx="5464851" cy="1524000"/>
            <a:chOff x="5715000" y="1371600"/>
            <a:chExt cx="5464851" cy="1524000"/>
          </a:xfrm>
          <a:solidFill>
            <a:schemeClr val="bg1">
              <a:lumMod val="50000"/>
            </a:schemeClr>
          </a:solidFill>
        </p:grpSpPr>
        <p:grpSp>
          <p:nvGrpSpPr>
            <p:cNvPr id="6" name="Group 5"/>
            <p:cNvGrpSpPr/>
            <p:nvPr/>
          </p:nvGrpSpPr>
          <p:grpSpPr>
            <a:xfrm>
              <a:off x="5715000" y="2438400"/>
              <a:ext cx="5464851" cy="457200"/>
              <a:chOff x="5715000" y="1985444"/>
              <a:chExt cx="5464851" cy="457200"/>
            </a:xfrm>
            <a:grpFill/>
          </p:grpSpPr>
          <p:sp>
            <p:nvSpPr>
              <p:cNvPr id="48" name="Rectangle 47"/>
              <p:cNvSpPr/>
              <p:nvPr/>
            </p:nvSpPr>
            <p:spPr>
              <a:xfrm>
                <a:off x="5715000"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49" name="Rectangle 48"/>
              <p:cNvSpPr/>
              <p:nvPr/>
            </p:nvSpPr>
            <p:spPr>
              <a:xfrm>
                <a:off x="6265382"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50" name="Rectangle 49"/>
              <p:cNvSpPr/>
              <p:nvPr/>
            </p:nvSpPr>
            <p:spPr>
              <a:xfrm>
                <a:off x="6815763"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51" name="Rectangle 50"/>
              <p:cNvSpPr/>
              <p:nvPr/>
            </p:nvSpPr>
            <p:spPr>
              <a:xfrm>
                <a:off x="7366145"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52" name="Rectangle 51"/>
              <p:cNvSpPr/>
              <p:nvPr/>
            </p:nvSpPr>
            <p:spPr>
              <a:xfrm>
                <a:off x="7916526"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53" name="Rectangle 52"/>
              <p:cNvSpPr/>
              <p:nvPr/>
            </p:nvSpPr>
            <p:spPr>
              <a:xfrm>
                <a:off x="8466908"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54" name="Rectangle 53"/>
              <p:cNvSpPr/>
              <p:nvPr/>
            </p:nvSpPr>
            <p:spPr>
              <a:xfrm>
                <a:off x="9017290"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55" name="Rectangle 54"/>
              <p:cNvSpPr/>
              <p:nvPr/>
            </p:nvSpPr>
            <p:spPr>
              <a:xfrm>
                <a:off x="9567671"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56" name="Rectangle 55"/>
              <p:cNvSpPr/>
              <p:nvPr/>
            </p:nvSpPr>
            <p:spPr>
              <a:xfrm>
                <a:off x="10118053"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57" name="Rectangle 56"/>
              <p:cNvSpPr/>
              <p:nvPr/>
            </p:nvSpPr>
            <p:spPr>
              <a:xfrm>
                <a:off x="10668434"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grpSp>
        <p:sp>
          <p:nvSpPr>
            <p:cNvPr id="3" name="Down Arrow 2"/>
            <p:cNvSpPr/>
            <p:nvPr/>
          </p:nvSpPr>
          <p:spPr>
            <a:xfrm>
              <a:off x="7916527" y="1371600"/>
              <a:ext cx="922673" cy="7620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8" name="Group 7"/>
          <p:cNvGrpSpPr/>
          <p:nvPr/>
        </p:nvGrpSpPr>
        <p:grpSpPr>
          <a:xfrm>
            <a:off x="5753965" y="3505200"/>
            <a:ext cx="5464851" cy="2590800"/>
            <a:chOff x="5753965" y="3505200"/>
            <a:chExt cx="5464851" cy="2590800"/>
          </a:xfrm>
          <a:solidFill>
            <a:schemeClr val="bg1">
              <a:lumMod val="50000"/>
            </a:schemeClr>
          </a:solidFill>
        </p:grpSpPr>
        <p:grpSp>
          <p:nvGrpSpPr>
            <p:cNvPr id="7" name="Group 6"/>
            <p:cNvGrpSpPr/>
            <p:nvPr/>
          </p:nvGrpSpPr>
          <p:grpSpPr>
            <a:xfrm>
              <a:off x="5753965" y="4520642"/>
              <a:ext cx="5464851" cy="1575358"/>
              <a:chOff x="5753965" y="4100174"/>
              <a:chExt cx="5464851" cy="1575358"/>
            </a:xfrm>
            <a:grpFill/>
          </p:grpSpPr>
          <p:sp>
            <p:nvSpPr>
              <p:cNvPr id="14" name="Rectangle 13"/>
              <p:cNvSpPr/>
              <p:nvPr/>
            </p:nvSpPr>
            <p:spPr>
              <a:xfrm>
                <a:off x="5753965"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23" name="Rectangle 22"/>
              <p:cNvSpPr/>
              <p:nvPr/>
            </p:nvSpPr>
            <p:spPr>
              <a:xfrm>
                <a:off x="6304346"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24" name="Rectangle 23"/>
              <p:cNvSpPr/>
              <p:nvPr/>
            </p:nvSpPr>
            <p:spPr>
              <a:xfrm>
                <a:off x="6854728"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25" name="Rectangle 24"/>
              <p:cNvSpPr/>
              <p:nvPr/>
            </p:nvSpPr>
            <p:spPr>
              <a:xfrm>
                <a:off x="7405110"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26" name="Rectangle 25"/>
              <p:cNvSpPr/>
              <p:nvPr/>
            </p:nvSpPr>
            <p:spPr>
              <a:xfrm>
                <a:off x="7955491"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27" name="Rectangle 26"/>
              <p:cNvSpPr/>
              <p:nvPr/>
            </p:nvSpPr>
            <p:spPr>
              <a:xfrm>
                <a:off x="8505873"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28" name="Rectangle 27"/>
              <p:cNvSpPr/>
              <p:nvPr/>
            </p:nvSpPr>
            <p:spPr>
              <a:xfrm>
                <a:off x="9056254"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29" name="Rectangle 28"/>
              <p:cNvSpPr/>
              <p:nvPr/>
            </p:nvSpPr>
            <p:spPr>
              <a:xfrm>
                <a:off x="9606636"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30" name="Rectangle 29"/>
              <p:cNvSpPr/>
              <p:nvPr/>
            </p:nvSpPr>
            <p:spPr>
              <a:xfrm>
                <a:off x="10157018"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31" name="Rectangle 30"/>
              <p:cNvSpPr/>
              <p:nvPr/>
            </p:nvSpPr>
            <p:spPr>
              <a:xfrm>
                <a:off x="10707399"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sp>
            <p:nvSpPr>
              <p:cNvPr id="207" name="Rectangle 206"/>
              <p:cNvSpPr/>
              <p:nvPr/>
            </p:nvSpPr>
            <p:spPr>
              <a:xfrm>
                <a:off x="5753965"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208" name="Rectangle 207"/>
              <p:cNvSpPr/>
              <p:nvPr/>
            </p:nvSpPr>
            <p:spPr>
              <a:xfrm>
                <a:off x="6304346"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209" name="Rectangle 208"/>
              <p:cNvSpPr/>
              <p:nvPr/>
            </p:nvSpPr>
            <p:spPr>
              <a:xfrm>
                <a:off x="6854728"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210" name="Rectangle 209"/>
              <p:cNvSpPr/>
              <p:nvPr/>
            </p:nvSpPr>
            <p:spPr>
              <a:xfrm>
                <a:off x="7405110"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211" name="Rectangle 210"/>
              <p:cNvSpPr/>
              <p:nvPr/>
            </p:nvSpPr>
            <p:spPr>
              <a:xfrm>
                <a:off x="7955491"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212" name="Rectangle 211"/>
              <p:cNvSpPr/>
              <p:nvPr/>
            </p:nvSpPr>
            <p:spPr>
              <a:xfrm>
                <a:off x="8505873"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213" name="Rectangle 212"/>
              <p:cNvSpPr/>
              <p:nvPr/>
            </p:nvSpPr>
            <p:spPr>
              <a:xfrm>
                <a:off x="9056254"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214" name="Rectangle 213"/>
              <p:cNvSpPr/>
              <p:nvPr/>
            </p:nvSpPr>
            <p:spPr>
              <a:xfrm>
                <a:off x="9606636"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215" name="Rectangle 214"/>
              <p:cNvSpPr/>
              <p:nvPr/>
            </p:nvSpPr>
            <p:spPr>
              <a:xfrm>
                <a:off x="10157018"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216" name="Rectangle 215"/>
              <p:cNvSpPr/>
              <p:nvPr/>
            </p:nvSpPr>
            <p:spPr>
              <a:xfrm>
                <a:off x="10707399"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sp>
            <p:nvSpPr>
              <p:cNvPr id="244" name="Rectangle 243"/>
              <p:cNvSpPr/>
              <p:nvPr/>
            </p:nvSpPr>
            <p:spPr>
              <a:xfrm>
                <a:off x="5753965"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245" name="Rectangle 244"/>
              <p:cNvSpPr/>
              <p:nvPr/>
            </p:nvSpPr>
            <p:spPr>
              <a:xfrm>
                <a:off x="6304346"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246" name="Rectangle 245"/>
              <p:cNvSpPr/>
              <p:nvPr/>
            </p:nvSpPr>
            <p:spPr>
              <a:xfrm>
                <a:off x="6854728"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247" name="Rectangle 246"/>
              <p:cNvSpPr/>
              <p:nvPr/>
            </p:nvSpPr>
            <p:spPr>
              <a:xfrm>
                <a:off x="7405110"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248" name="Rectangle 247"/>
              <p:cNvSpPr/>
              <p:nvPr/>
            </p:nvSpPr>
            <p:spPr>
              <a:xfrm>
                <a:off x="7955491"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249" name="Rectangle 248"/>
              <p:cNvSpPr/>
              <p:nvPr/>
            </p:nvSpPr>
            <p:spPr>
              <a:xfrm>
                <a:off x="8505873"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250" name="Rectangle 249"/>
              <p:cNvSpPr/>
              <p:nvPr/>
            </p:nvSpPr>
            <p:spPr>
              <a:xfrm>
                <a:off x="9056254"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251" name="Rectangle 250"/>
              <p:cNvSpPr/>
              <p:nvPr/>
            </p:nvSpPr>
            <p:spPr>
              <a:xfrm>
                <a:off x="9606636"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252" name="Rectangle 251"/>
              <p:cNvSpPr/>
              <p:nvPr/>
            </p:nvSpPr>
            <p:spPr>
              <a:xfrm>
                <a:off x="10157018"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253" name="Rectangle 252"/>
              <p:cNvSpPr/>
              <p:nvPr/>
            </p:nvSpPr>
            <p:spPr>
              <a:xfrm>
                <a:off x="10707399"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grpSp>
        <p:sp>
          <p:nvSpPr>
            <p:cNvPr id="59" name="Down Arrow 58"/>
            <p:cNvSpPr/>
            <p:nvPr/>
          </p:nvSpPr>
          <p:spPr>
            <a:xfrm>
              <a:off x="7916527" y="3505200"/>
              <a:ext cx="922673" cy="7620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30147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Getting data into Cosmos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57128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81600" y="609600"/>
            <a:ext cx="2286000" cy="2479249"/>
          </a:xfrm>
          <a:prstGeom prst="rect">
            <a:avLst/>
          </a:prstGeom>
        </p:spPr>
      </p:pic>
      <p:sp>
        <p:nvSpPr>
          <p:cNvPr id="7" name="Rectangle 6"/>
          <p:cNvSpPr/>
          <p:nvPr/>
        </p:nvSpPr>
        <p:spPr>
          <a:xfrm>
            <a:off x="5029200" y="3689749"/>
            <a:ext cx="6324600" cy="2956130"/>
          </a:xfrm>
          <a:prstGeom prst="rect">
            <a:avLst/>
          </a:prstGeom>
        </p:spPr>
        <p:txBody>
          <a:bodyPr wrap="square">
            <a:spAutoFit/>
          </a:bodyPr>
          <a:lstStyle/>
          <a:p>
            <a:pPr marL="74930">
              <a:lnSpc>
                <a:spcPct val="107000"/>
              </a:lnSpc>
              <a:spcAft>
                <a:spcPts val="800"/>
              </a:spcAft>
              <a:tabLst>
                <a:tab pos="3503930" algn="l"/>
              </a:tabLst>
            </a:pPr>
            <a:r>
              <a:rPr lang="en-US" sz="2800" b="1" dirty="0" smtClean="0">
                <a:latin typeface="Segoe UI Light" panose="020B0502040204020203" pitchFamily="34" charset="0"/>
                <a:ea typeface="Calibri" panose="020F0502020204030204" pitchFamily="34" charset="0"/>
                <a:cs typeface="Segoe UI Light" panose="020B0502040204020203" pitchFamily="34" charset="0"/>
              </a:rPr>
              <a:t>Scope Studio</a:t>
            </a:r>
          </a:p>
          <a:p>
            <a:pPr marL="74930">
              <a:lnSpc>
                <a:spcPct val="107000"/>
              </a:lnSpc>
              <a:spcAft>
                <a:spcPts val="800"/>
              </a:spcAft>
              <a:tabLst>
                <a:tab pos="3503930" algn="l"/>
              </a:tabLst>
            </a:pPr>
            <a:r>
              <a:rPr lang="en-US" sz="1100" dirty="0" smtClean="0">
                <a:latin typeface="Consolas" panose="020B0609020204030204" pitchFamily="49" charset="0"/>
                <a:cs typeface="Consolas" panose="020B0609020204030204" pitchFamily="49" charset="0"/>
              </a:rPr>
              <a:t>A Visual Studio plugin</a:t>
            </a:r>
            <a:endParaRPr lang="en-US" sz="1100" dirty="0">
              <a:latin typeface="Consolas" panose="020B0609020204030204" pitchFamily="49" charset="0"/>
              <a:cs typeface="Consolas" panose="020B0609020204030204" pitchFamily="49" charset="0"/>
            </a:endParaRPr>
          </a:p>
          <a:p>
            <a:pPr marL="74930">
              <a:lnSpc>
                <a:spcPct val="107000"/>
              </a:lnSpc>
              <a:spcAft>
                <a:spcPts val="800"/>
              </a:spcAft>
              <a:tabLst>
                <a:tab pos="3503930" algn="l"/>
              </a:tabLst>
            </a:pPr>
            <a:r>
              <a:rPr lang="en-US" sz="2800" dirty="0" smtClean="0">
                <a:latin typeface="Segoe UI Light" panose="020B0502040204020203" pitchFamily="34" charset="0"/>
                <a:ea typeface="Calibri" panose="020F0502020204030204" pitchFamily="34" charset="0"/>
                <a:cs typeface="Segoe UI Light" panose="020B0502040204020203" pitchFamily="34" charset="0"/>
              </a:rPr>
              <a:t>Cosmos </a:t>
            </a:r>
            <a:r>
              <a:rPr lang="en-US" sz="2800" dirty="0" smtClean="0">
                <a:latin typeface="Segoe UI Light" panose="020B0502040204020203" pitchFamily="34" charset="0"/>
                <a:ea typeface="Calibri" panose="020F0502020204030204" pitchFamily="34" charset="0"/>
                <a:cs typeface="Segoe UI Light" panose="020B0502040204020203" pitchFamily="34" charset="0"/>
              </a:rPr>
              <a:t>PowerShell</a:t>
            </a:r>
            <a:r>
              <a:rPr lang="en-US" sz="2000" dirty="0" smtClean="0">
                <a:latin typeface="Segoe UI Light" panose="020B0502040204020203" pitchFamily="34" charset="0"/>
                <a:ea typeface="Calibri" panose="020F0502020204030204" pitchFamily="34" charset="0"/>
                <a:cs typeface="Segoe UI Light" panose="020B0502040204020203" pitchFamily="34" charset="0"/>
              </a:rPr>
              <a:t/>
            </a:r>
            <a:br>
              <a:rPr lang="en-US" sz="2000" dirty="0" smtClean="0">
                <a:latin typeface="Segoe UI Light" panose="020B0502040204020203" pitchFamily="34" charset="0"/>
                <a:ea typeface="Calibri" panose="020F0502020204030204" pitchFamily="34" charset="0"/>
                <a:cs typeface="Segoe UI Light" panose="020B0502040204020203" pitchFamily="34" charset="0"/>
              </a:rPr>
            </a:br>
            <a:r>
              <a:rPr lang="en-US" sz="1100" dirty="0" smtClean="0">
                <a:latin typeface="Consolas" panose="020B0609020204030204" pitchFamily="49" charset="0"/>
                <a:cs typeface="Consolas" panose="020B0609020204030204" pitchFamily="49" charset="0"/>
              </a:rPr>
              <a:t>Import-Module CosmosPS</a:t>
            </a:r>
            <a:br>
              <a:rPr lang="en-US" sz="1100" dirty="0" smtClean="0">
                <a:latin typeface="Consolas" panose="020B0609020204030204" pitchFamily="49" charset="0"/>
                <a:cs typeface="Consolas" panose="020B0609020204030204" pitchFamily="49" charset="0"/>
              </a:rPr>
            </a:br>
            <a:r>
              <a:rPr lang="en-US" sz="1100" dirty="0" smtClean="0">
                <a:latin typeface="Consolas" panose="020B0609020204030204" pitchFamily="49" charset="0"/>
                <a:cs typeface="Consolas" panose="020B0609020204030204" pitchFamily="49" charset="0"/>
              </a:rPr>
              <a:t>Import-</a:t>
            </a:r>
            <a:r>
              <a:rPr lang="en-US" sz="1100" dirty="0" err="1" smtClean="0">
                <a:latin typeface="Consolas" panose="020B0609020204030204" pitchFamily="49" charset="0"/>
                <a:cs typeface="Consolas" panose="020B0609020204030204" pitchFamily="49" charset="0"/>
              </a:rPr>
              <a:t>CosmosStreamFromFile</a:t>
            </a:r>
            <a:r>
              <a:rPr lang="en-US" sz="1100" dirty="0" smtClean="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d:\data.txt </a:t>
            </a:r>
            <a:r>
              <a:rPr lang="en-US" sz="1100" dirty="0" smtClean="0">
                <a:latin typeface="Consolas" panose="020B0609020204030204" pitchFamily="49" charset="0"/>
                <a:cs typeface="Consolas" panose="020B0609020204030204" pitchFamily="49" charset="0"/>
              </a:rPr>
              <a:t>vc://cosmosos/sandbox/my </a:t>
            </a:r>
            <a:endParaRPr lang="en-US" sz="1100" dirty="0">
              <a:latin typeface="Consolas" panose="020B0609020204030204" pitchFamily="49" charset="0"/>
              <a:cs typeface="Consolas" panose="020B0609020204030204" pitchFamily="49" charset="0"/>
            </a:endParaRPr>
          </a:p>
          <a:p>
            <a:pPr marL="74930">
              <a:lnSpc>
                <a:spcPct val="107000"/>
              </a:lnSpc>
              <a:spcAft>
                <a:spcPts val="800"/>
              </a:spcAft>
              <a:tabLst>
                <a:tab pos="3503930" algn="l"/>
              </a:tabLst>
            </a:pPr>
            <a:r>
              <a:rPr lang="en-US" sz="2800" dirty="0" smtClean="0">
                <a:latin typeface="Segoe UI Light" panose="020B0502040204020203" pitchFamily="34" charset="0"/>
                <a:ea typeface="Calibri" panose="020F0502020204030204" pitchFamily="34" charset="0"/>
                <a:cs typeface="Segoe UI Light" panose="020B0502040204020203" pitchFamily="34" charset="0"/>
              </a:rPr>
              <a:t>SCOPE.EXE</a:t>
            </a:r>
            <a:r>
              <a:rPr lang="en-US" sz="2000" dirty="0" smtClean="0">
                <a:latin typeface="Segoe UI Light" panose="020B0502040204020203" pitchFamily="34" charset="0"/>
                <a:ea typeface="Calibri" panose="020F0502020204030204" pitchFamily="34" charset="0"/>
                <a:cs typeface="Segoe UI Light" panose="020B0502040204020203" pitchFamily="34" charset="0"/>
              </a:rPr>
              <a:t/>
            </a:r>
            <a:br>
              <a:rPr lang="en-US" sz="2000" dirty="0" smtClean="0">
                <a:latin typeface="Segoe UI Light" panose="020B0502040204020203" pitchFamily="34" charset="0"/>
                <a:ea typeface="Calibri" panose="020F0502020204030204" pitchFamily="34" charset="0"/>
                <a:cs typeface="Segoe UI Light" panose="020B0502040204020203" pitchFamily="34" charset="0"/>
              </a:rPr>
            </a:br>
            <a:r>
              <a:rPr lang="en-US" sz="1200" dirty="0" smtClean="0">
                <a:latin typeface="Consolas" panose="020B0609020204030204" pitchFamily="49" charset="0"/>
                <a:cs typeface="Consolas" panose="020B0609020204030204" pitchFamily="49" charset="0"/>
              </a:rPr>
              <a:t>scope.exe copy d:\data.txt vc://cosmos08/sandbox/my</a:t>
            </a:r>
            <a:endParaRPr lang="en-US" sz="1200" dirty="0">
              <a:latin typeface="Consolas" panose="020B0609020204030204" pitchFamily="49" charset="0"/>
              <a:cs typeface="Consolas" panose="020B0609020204030204" pitchFamily="49" charset="0"/>
            </a:endParaRPr>
          </a:p>
          <a:p>
            <a:pPr marL="74930">
              <a:lnSpc>
                <a:spcPct val="107000"/>
              </a:lnSpc>
              <a:spcAft>
                <a:spcPts val="800"/>
              </a:spcAft>
              <a:tabLst>
                <a:tab pos="3503930" algn="l"/>
              </a:tabLst>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8" name="Rectangle 7"/>
          <p:cNvSpPr/>
          <p:nvPr/>
        </p:nvSpPr>
        <p:spPr>
          <a:xfrm>
            <a:off x="5029200" y="152400"/>
            <a:ext cx="2209800" cy="519438"/>
          </a:xfrm>
          <a:prstGeom prst="rect">
            <a:avLst/>
          </a:prstGeom>
        </p:spPr>
        <p:txBody>
          <a:bodyPr wrap="square">
            <a:spAutoFit/>
          </a:bodyPr>
          <a:lstStyle/>
          <a:p>
            <a:pPr marL="74930">
              <a:lnSpc>
                <a:spcPct val="107000"/>
              </a:lnSpc>
              <a:spcAft>
                <a:spcPts val="800"/>
              </a:spcAft>
              <a:tabLst>
                <a:tab pos="3503930" algn="l"/>
              </a:tabLst>
            </a:pPr>
            <a:r>
              <a:rPr lang="en-US" sz="2800" dirty="0" smtClean="0">
                <a:latin typeface="Segoe UI Light" panose="020B0502040204020203" pitchFamily="34" charset="0"/>
                <a:ea typeface="Calibri" panose="020F0502020204030204" pitchFamily="34" charset="0"/>
                <a:cs typeface="Segoe UI Light" panose="020B0502040204020203" pitchFamily="34" charset="0"/>
              </a:rPr>
              <a:t>Web UI</a:t>
            </a:r>
            <a:endParaRPr lang="en-US" sz="200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12" name="Rectangle 11"/>
          <p:cNvSpPr/>
          <p:nvPr/>
        </p:nvSpPr>
        <p:spPr>
          <a:xfrm>
            <a:off x="8305800" y="429078"/>
            <a:ext cx="3352800" cy="2600712"/>
          </a:xfrm>
          <a:prstGeom prst="rect">
            <a:avLst/>
          </a:prstGeom>
        </p:spPr>
        <p:txBody>
          <a:bodyPr wrap="square">
            <a:spAutoFit/>
          </a:bodyPr>
          <a:lstStyle/>
          <a:p>
            <a:r>
              <a:rPr lang="en-US" sz="2000" dirty="0" smtClean="0">
                <a:latin typeface="Segoe UI Light" panose="020B0502040204020203" pitchFamily="34" charset="0"/>
                <a:ea typeface="Calibri" panose="020F0502020204030204" pitchFamily="34" charset="0"/>
                <a:cs typeface="Segoe UI Light" panose="020B0502040204020203" pitchFamily="34" charset="0"/>
              </a:rPr>
              <a:t>Cosmos </a:t>
            </a:r>
            <a:r>
              <a:rPr lang="en-US" sz="2000" dirty="0" err="1" smtClean="0">
                <a:latin typeface="Segoe UI Light" panose="020B0502040204020203" pitchFamily="34" charset="0"/>
                <a:ea typeface="Calibri" panose="020F0502020204030204" pitchFamily="34" charset="0"/>
                <a:cs typeface="Segoe UI Light" panose="020B0502040204020203" pitchFamily="34" charset="0"/>
              </a:rPr>
              <a:t>VcClient</a:t>
            </a:r>
            <a:r>
              <a:rPr lang="en-US" sz="2000" dirty="0" smtClean="0">
                <a:latin typeface="Segoe UI Light" panose="020B0502040204020203" pitchFamily="34" charset="0"/>
                <a:ea typeface="Calibri" panose="020F0502020204030204" pitchFamily="34" charset="0"/>
                <a:cs typeface="Segoe UI Light" panose="020B0502040204020203" pitchFamily="34" charset="0"/>
              </a:rPr>
              <a:t> API</a:t>
            </a:r>
          </a:p>
          <a:p>
            <a:r>
              <a:rPr lang="en-US" sz="1100" dirty="0" err="1" smtClean="0">
                <a:latin typeface="Consolas" panose="020B0609020204030204" pitchFamily="49" charset="0"/>
                <a:cs typeface="Consolas" panose="020B0609020204030204" pitchFamily="49" charset="0"/>
              </a:rPr>
              <a:t>VcClient.VC.Setup</a:t>
            </a:r>
            <a:r>
              <a:rPr lang="en-US" sz="1100" dirty="0" smtClean="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vc</a:t>
            </a:r>
            <a:r>
              <a:rPr lang="en-US" sz="1100" dirty="0">
                <a:latin typeface="Consolas" panose="020B0609020204030204" pitchFamily="49" charset="0"/>
                <a:cs typeface="Consolas" panose="020B0609020204030204" pitchFamily="49" charset="0"/>
              </a:rPr>
              <a:t>://cosmos08/sandbox", </a:t>
            </a:r>
            <a:endParaRPr lang="en-US" sz="1100" dirty="0" smtClean="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null</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null</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string filename = @"D</a:t>
            </a:r>
            <a:r>
              <a:rPr lang="en-US" sz="1100" dirty="0" smtClean="0">
                <a:latin typeface="Consolas" panose="020B0609020204030204" pitchFamily="49" charset="0"/>
                <a:cs typeface="Consolas" panose="020B0609020204030204" pitchFamily="49" charset="0"/>
              </a:rPr>
              <a:t>:\data.txt</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string </a:t>
            </a:r>
            <a:r>
              <a:rPr lang="en-US" sz="1100" dirty="0" err="1">
                <a:latin typeface="Consolas" panose="020B0609020204030204" pitchFamily="49" charset="0"/>
                <a:cs typeface="Consolas" panose="020B0609020204030204" pitchFamily="49" charset="0"/>
              </a:rPr>
              <a:t>streamname</a:t>
            </a:r>
            <a:r>
              <a:rPr lang="en-US" sz="1100" dirty="0">
                <a:latin typeface="Consolas" panose="020B0609020204030204" pitchFamily="49" charset="0"/>
                <a:cs typeface="Consolas" panose="020B0609020204030204" pitchFamily="49" charset="0"/>
              </a:rPr>
              <a:t> = @"/</a:t>
            </a:r>
            <a:r>
              <a:rPr lang="en-US" sz="1100" dirty="0" smtClean="0">
                <a:latin typeface="Consolas" panose="020B0609020204030204" pitchFamily="49" charset="0"/>
                <a:cs typeface="Consolas" panose="020B0609020204030204" pitchFamily="49" charset="0"/>
              </a:rPr>
              <a:t>my/data.txt</a:t>
            </a:r>
            <a:r>
              <a:rPr lang="en-US" sz="1100" dirty="0">
                <a:latin typeface="Consolas" panose="020B0609020204030204" pitchFamily="49" charset="0"/>
                <a:cs typeface="Consolas" panose="020B0609020204030204" pitchFamily="49" charset="0"/>
              </a:rPr>
              <a:t>"; </a:t>
            </a:r>
          </a:p>
          <a:p>
            <a:r>
              <a:rPr lang="en-US" sz="1100" dirty="0" err="1" smtClean="0">
                <a:latin typeface="Consolas" panose="020B0609020204030204" pitchFamily="49" charset="0"/>
                <a:cs typeface="Consolas" panose="020B0609020204030204" pitchFamily="49" charset="0"/>
              </a:rPr>
              <a:t>bool</a:t>
            </a:r>
            <a:r>
              <a:rPr lang="en-US" sz="1100" dirty="0" smtClean="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compression = true; </a:t>
            </a:r>
          </a:p>
          <a:p>
            <a:endParaRPr lang="en-US" sz="1100" dirty="0" smtClean="0">
              <a:latin typeface="Consolas" panose="020B0609020204030204" pitchFamily="49" charset="0"/>
              <a:cs typeface="Consolas" panose="020B0609020204030204" pitchFamily="49" charset="0"/>
            </a:endParaRPr>
          </a:p>
          <a:p>
            <a:r>
              <a:rPr lang="en-US" sz="1100" dirty="0" err="1" smtClean="0">
                <a:latin typeface="Consolas" panose="020B0609020204030204" pitchFamily="49" charset="0"/>
                <a:cs typeface="Consolas" panose="020B0609020204030204" pitchFamily="49" charset="0"/>
              </a:rPr>
              <a:t>VcClient.VC.Upload</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filename</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streamname</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    compression</a:t>
            </a:r>
            <a:r>
              <a:rPr lang="en-US" sz="1100" dirty="0">
                <a:latin typeface="Consolas" panose="020B0609020204030204" pitchFamily="49" charset="0"/>
                <a:cs typeface="Consolas" panose="020B0609020204030204" pitchFamily="49" charset="0"/>
              </a:rPr>
              <a:t>); </a:t>
            </a:r>
          </a:p>
        </p:txBody>
      </p:sp>
      <p:sp>
        <p:nvSpPr>
          <p:cNvPr id="2" name="Content Placeholder 1"/>
          <p:cNvSpPr>
            <a:spLocks noGrp="1"/>
          </p:cNvSpPr>
          <p:nvPr>
            <p:ph sz="quarter" idx="13"/>
          </p:nvPr>
        </p:nvSpPr>
        <p:spPr/>
        <p:txBody>
          <a:bodyPr/>
          <a:lstStyle/>
          <a:p>
            <a:pPr marL="0" indent="0">
              <a:buNone/>
            </a:pPr>
            <a:r>
              <a:rPr lang="en-US" sz="4400" dirty="0"/>
              <a:t>Multiple Options</a:t>
            </a:r>
          </a:p>
        </p:txBody>
      </p:sp>
    </p:spTree>
    <p:extLst>
      <p:ext uri="{BB962C8B-B14F-4D97-AF65-F5344CB8AC3E}">
        <p14:creationId xmlns:p14="http://schemas.microsoft.com/office/powerpoint/2010/main" val="383716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n 2"/>
          <p:cNvSpPr/>
          <p:nvPr/>
        </p:nvSpPr>
        <p:spPr>
          <a:xfrm>
            <a:off x="10216351" y="2438400"/>
            <a:ext cx="1366049" cy="1752600"/>
          </a:xfrm>
          <a:prstGeom prst="can">
            <a:avLst/>
          </a:prstGeom>
          <a:solidFill>
            <a:srgbClr val="21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7" name="Rectangle 6"/>
          <p:cNvSpPr/>
          <p:nvPr/>
        </p:nvSpPr>
        <p:spPr>
          <a:xfrm>
            <a:off x="10216351" y="2016746"/>
            <a:ext cx="1366049" cy="397416"/>
          </a:xfrm>
          <a:prstGeom prst="rect">
            <a:avLst/>
          </a:prstGeom>
        </p:spPr>
        <p:txBody>
          <a:bodyPr wrap="square">
            <a:spAutoFit/>
          </a:bodyPr>
          <a:lstStyle/>
          <a:p>
            <a:pPr marL="74930" marR="0" algn="ctr">
              <a:lnSpc>
                <a:spcPct val="107000"/>
              </a:lnSpc>
              <a:spcBef>
                <a:spcPts val="0"/>
              </a:spcBef>
              <a:spcAft>
                <a:spcPts val="800"/>
              </a:spcAft>
              <a:tabLst>
                <a:tab pos="3503930" algn="l"/>
              </a:tabLst>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STREAM</a:t>
            </a:r>
          </a:p>
        </p:txBody>
      </p:sp>
      <p:sp>
        <p:nvSpPr>
          <p:cNvPr id="4" name="Rectangle 3"/>
          <p:cNvSpPr/>
          <p:nvPr/>
        </p:nvSpPr>
        <p:spPr>
          <a:xfrm>
            <a:off x="5562600" y="304800"/>
            <a:ext cx="3200400" cy="144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latin typeface="Segoe UI Light" panose="020B0502040204020203" pitchFamily="34" charset="0"/>
                <a:cs typeface="Segoe UI Light" panose="020B0502040204020203" pitchFamily="34" charset="0"/>
              </a:rPr>
              <a:t>Machine 1</a:t>
            </a:r>
            <a:endParaRPr lang="en-US" dirty="0">
              <a:latin typeface="Segoe UI Light" panose="020B0502040204020203" pitchFamily="34" charset="0"/>
              <a:cs typeface="Segoe UI Light" panose="020B0502040204020203" pitchFamily="34" charset="0"/>
            </a:endParaRPr>
          </a:p>
        </p:txBody>
      </p:sp>
      <p:sp>
        <p:nvSpPr>
          <p:cNvPr id="9" name="Rectangle 8"/>
          <p:cNvSpPr/>
          <p:nvPr/>
        </p:nvSpPr>
        <p:spPr>
          <a:xfrm>
            <a:off x="5791200" y="762000"/>
            <a:ext cx="1219200" cy="76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LOG</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7268029" y="762000"/>
            <a:ext cx="1219200" cy="76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CDL</a:t>
            </a:r>
            <a:endParaRPr lang="en-US" dirty="0">
              <a:latin typeface="Segoe UI Light" panose="020B0502040204020203" pitchFamily="34" charset="0"/>
              <a:cs typeface="Segoe UI Light" panose="020B0502040204020203" pitchFamily="34" charset="0"/>
            </a:endParaRPr>
          </a:p>
        </p:txBody>
      </p:sp>
      <p:cxnSp>
        <p:nvCxnSpPr>
          <p:cNvPr id="12" name="Straight Arrow Connector 11"/>
          <p:cNvCxnSpPr/>
          <p:nvPr/>
        </p:nvCxnSpPr>
        <p:spPr>
          <a:xfrm>
            <a:off x="7010400" y="11430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p:cNvCxnSpPr>
          <p:nvPr/>
        </p:nvCxnSpPr>
        <p:spPr>
          <a:xfrm>
            <a:off x="8487229" y="1143000"/>
            <a:ext cx="1729122" cy="17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562600" y="2354573"/>
            <a:ext cx="3200400" cy="144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latin typeface="Segoe UI Light" panose="020B0502040204020203" pitchFamily="34" charset="0"/>
                <a:cs typeface="Segoe UI Light" panose="020B0502040204020203" pitchFamily="34" charset="0"/>
              </a:rPr>
              <a:t>Machine 2</a:t>
            </a:r>
            <a:endParaRPr lang="en-US" dirty="0">
              <a:latin typeface="Segoe UI Light" panose="020B0502040204020203" pitchFamily="34" charset="0"/>
              <a:cs typeface="Segoe UI Light" panose="020B0502040204020203" pitchFamily="34" charset="0"/>
            </a:endParaRPr>
          </a:p>
        </p:txBody>
      </p:sp>
      <p:sp>
        <p:nvSpPr>
          <p:cNvPr id="18" name="Rectangle 17"/>
          <p:cNvSpPr/>
          <p:nvPr/>
        </p:nvSpPr>
        <p:spPr>
          <a:xfrm>
            <a:off x="5791200" y="2811773"/>
            <a:ext cx="1219200" cy="76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LOG</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7268029" y="2811773"/>
            <a:ext cx="1219200" cy="76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CDL</a:t>
            </a:r>
            <a:endParaRPr lang="en-US" dirty="0">
              <a:latin typeface="Segoe UI Light" panose="020B0502040204020203" pitchFamily="34" charset="0"/>
              <a:cs typeface="Segoe UI Light" panose="020B0502040204020203" pitchFamily="34" charset="0"/>
            </a:endParaRPr>
          </a:p>
        </p:txBody>
      </p:sp>
      <p:cxnSp>
        <p:nvCxnSpPr>
          <p:cNvPr id="20" name="Straight Arrow Connector 19"/>
          <p:cNvCxnSpPr/>
          <p:nvPr/>
        </p:nvCxnSpPr>
        <p:spPr>
          <a:xfrm>
            <a:off x="7010400" y="3192773"/>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3"/>
            <a:endCxn id="3" idx="2"/>
          </p:cNvCxnSpPr>
          <p:nvPr/>
        </p:nvCxnSpPr>
        <p:spPr>
          <a:xfrm>
            <a:off x="8487229" y="3192773"/>
            <a:ext cx="1729122" cy="121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562600" y="4419600"/>
            <a:ext cx="3200400" cy="144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latin typeface="Segoe UI Light" panose="020B0502040204020203" pitchFamily="34" charset="0"/>
                <a:cs typeface="Segoe UI Light" panose="020B0502040204020203" pitchFamily="34" charset="0"/>
              </a:rPr>
              <a:t>Machine 2</a:t>
            </a:r>
            <a:endParaRPr lang="en-US" dirty="0">
              <a:latin typeface="Segoe UI Light" panose="020B0502040204020203" pitchFamily="34" charset="0"/>
              <a:cs typeface="Segoe UI Light" panose="020B0502040204020203" pitchFamily="34" charset="0"/>
            </a:endParaRPr>
          </a:p>
        </p:txBody>
      </p:sp>
      <p:sp>
        <p:nvSpPr>
          <p:cNvPr id="29" name="Rectangle 28"/>
          <p:cNvSpPr/>
          <p:nvPr/>
        </p:nvSpPr>
        <p:spPr>
          <a:xfrm>
            <a:off x="5791200" y="4876800"/>
            <a:ext cx="1219200" cy="76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LOG</a:t>
            </a:r>
            <a:endParaRPr lang="en-US" dirty="0">
              <a:latin typeface="Segoe UI Light" panose="020B0502040204020203" pitchFamily="34" charset="0"/>
              <a:cs typeface="Segoe UI Light" panose="020B0502040204020203" pitchFamily="34" charset="0"/>
            </a:endParaRPr>
          </a:p>
        </p:txBody>
      </p:sp>
      <p:sp>
        <p:nvSpPr>
          <p:cNvPr id="30" name="Rectangle 29"/>
          <p:cNvSpPr/>
          <p:nvPr/>
        </p:nvSpPr>
        <p:spPr>
          <a:xfrm>
            <a:off x="7268029" y="4876800"/>
            <a:ext cx="1219200" cy="76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CDL</a:t>
            </a:r>
            <a:endParaRPr lang="en-US" dirty="0">
              <a:latin typeface="Segoe UI Light" panose="020B0502040204020203" pitchFamily="34" charset="0"/>
              <a:cs typeface="Segoe UI Light" panose="020B0502040204020203" pitchFamily="34" charset="0"/>
            </a:endParaRPr>
          </a:p>
        </p:txBody>
      </p:sp>
      <p:cxnSp>
        <p:nvCxnSpPr>
          <p:cNvPr id="31" name="Straight Arrow Connector 30"/>
          <p:cNvCxnSpPr/>
          <p:nvPr/>
        </p:nvCxnSpPr>
        <p:spPr>
          <a:xfrm>
            <a:off x="7010400" y="52578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3"/>
          </p:cNvCxnSpPr>
          <p:nvPr/>
        </p:nvCxnSpPr>
        <p:spPr>
          <a:xfrm flipV="1">
            <a:off x="8487229" y="3634737"/>
            <a:ext cx="1729122" cy="1623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3"/>
          </p:nvPr>
        </p:nvSpPr>
        <p:spPr/>
        <p:txBody>
          <a:bodyPr/>
          <a:lstStyle/>
          <a:p>
            <a:pPr marL="0" indent="0">
              <a:buNone/>
            </a:pPr>
            <a:r>
              <a:rPr lang="en-US" sz="3200" dirty="0"/>
              <a:t>Cosmos Data Loader</a:t>
            </a:r>
          </a:p>
          <a:p>
            <a:pPr marL="0" indent="0">
              <a:buNone/>
            </a:pPr>
            <a:r>
              <a:rPr lang="en-US" dirty="0">
                <a:ea typeface="Calibri" panose="020F0502020204030204" pitchFamily="34" charset="0"/>
              </a:rPr>
              <a:t>By Volume most data comes into Cosmos via Cosmos Data Loader (CDL)</a:t>
            </a:r>
          </a:p>
          <a:p>
            <a:pPr marL="0" indent="0">
              <a:buNone/>
            </a:pPr>
            <a:endParaRPr lang="en-US" dirty="0">
              <a:ea typeface="Calibri" panose="020F0502020204030204" pitchFamily="34" charset="0"/>
            </a:endParaRPr>
          </a:p>
          <a:p>
            <a:pPr marL="0" indent="0">
              <a:buNone/>
            </a:pPr>
            <a:r>
              <a:rPr lang="en-US" dirty="0">
                <a:ea typeface="Calibri" panose="020F0502020204030204" pitchFamily="34" charset="0"/>
              </a:rPr>
              <a:t>There are two versions of CDL: CDLv1 and CDLv2 – </a:t>
            </a:r>
            <a:r>
              <a:rPr lang="en-US" dirty="0">
                <a:latin typeface="Segoe UI Semibold" panose="020B0702040204020203" pitchFamily="34" charset="0"/>
                <a:ea typeface="Calibri" panose="020F0502020204030204" pitchFamily="34" charset="0"/>
                <a:cs typeface="Segoe UI Semibold" panose="020B0702040204020203" pitchFamily="34" charset="0"/>
              </a:rPr>
              <a:t>use CDLv2</a:t>
            </a:r>
            <a:endParaRPr lang="en-US" sz="3600" dirty="0">
              <a:latin typeface="Segoe UI Semibold" panose="020B0702040204020203" pitchFamily="34" charset="0"/>
              <a:ea typeface="Calibri" panose="020F0502020204030204" pitchFamily="34" charset="0"/>
              <a:cs typeface="Segoe UI Semibold" panose="020B0702040204020203" pitchFamily="34" charset="0"/>
            </a:endParaRPr>
          </a:p>
          <a:p>
            <a:pPr marL="0" indent="0">
              <a:buNone/>
            </a:pPr>
            <a:endParaRPr lang="en-US" dirty="0"/>
          </a:p>
        </p:txBody>
      </p:sp>
    </p:spTree>
    <p:extLst>
      <p:ext uri="{BB962C8B-B14F-4D97-AF65-F5344CB8AC3E}">
        <p14:creationId xmlns:p14="http://schemas.microsoft.com/office/powerpoint/2010/main" val="181105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The Basic Workflow</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8207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802955" y="990600"/>
            <a:ext cx="5334000" cy="24384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4" name="Rectangle 3"/>
          <p:cNvSpPr/>
          <p:nvPr/>
        </p:nvSpPr>
        <p:spPr>
          <a:xfrm>
            <a:off x="7696200" y="533400"/>
            <a:ext cx="2139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Your Virtual Cluster</a:t>
            </a:r>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10" name="Group 9"/>
          <p:cNvGrpSpPr/>
          <p:nvPr/>
        </p:nvGrpSpPr>
        <p:grpSpPr>
          <a:xfrm>
            <a:off x="5181600" y="5429607"/>
            <a:ext cx="1295400" cy="865160"/>
            <a:chOff x="5181600" y="5688040"/>
            <a:chExt cx="1295400" cy="865160"/>
          </a:xfrm>
        </p:grpSpPr>
        <p:sp>
          <p:nvSpPr>
            <p:cNvPr id="6" name="Can 5"/>
            <p:cNvSpPr/>
            <p:nvPr/>
          </p:nvSpPr>
          <p:spPr>
            <a:xfrm>
              <a:off x="5597105" y="56880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9" name="Rectangle 8"/>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RawData.CSV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28" name="Rectangle 27"/>
          <p:cNvSpPr/>
          <p:nvPr/>
        </p:nvSpPr>
        <p:spPr>
          <a:xfrm>
            <a:off x="7696200" y="5429607"/>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Scope Script</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29" name="Straight Arrow Connector 28"/>
          <p:cNvCxnSpPr/>
          <p:nvPr/>
        </p:nvCxnSpPr>
        <p:spPr>
          <a:xfrm flipV="1">
            <a:off x="8057791" y="1905000"/>
            <a:ext cx="0" cy="3298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334000" y="1926566"/>
            <a:ext cx="2476500" cy="3277048"/>
            <a:chOff x="5334000" y="1926566"/>
            <a:chExt cx="2476500" cy="3277048"/>
          </a:xfrm>
        </p:grpSpPr>
        <p:grpSp>
          <p:nvGrpSpPr>
            <p:cNvPr id="15" name="Group 14"/>
            <p:cNvGrpSpPr/>
            <p:nvPr/>
          </p:nvGrpSpPr>
          <p:grpSpPr>
            <a:xfrm>
              <a:off x="6515100" y="1926566"/>
              <a:ext cx="1295400" cy="865160"/>
              <a:chOff x="5181600" y="5688040"/>
              <a:chExt cx="1295400" cy="865160"/>
            </a:xfrm>
          </p:grpSpPr>
          <p:sp>
            <p:nvSpPr>
              <p:cNvPr id="16" name="Can 15"/>
              <p:cNvSpPr/>
              <p:nvPr/>
            </p:nvSpPr>
            <p:spPr>
              <a:xfrm>
                <a:off x="5597105" y="56880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17" name="Rectangle 16"/>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RawData.CSV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cxnSp>
          <p:nvCxnSpPr>
            <p:cNvPr id="22" name="Straight Arrow Connector 21"/>
            <p:cNvCxnSpPr/>
            <p:nvPr/>
          </p:nvCxnSpPr>
          <p:spPr>
            <a:xfrm flipV="1">
              <a:off x="5886449" y="2895600"/>
              <a:ext cx="895351" cy="2308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34000" y="37338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Upload</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35" name="Rectangle 34"/>
          <p:cNvSpPr/>
          <p:nvPr/>
        </p:nvSpPr>
        <p:spPr>
          <a:xfrm>
            <a:off x="7086600" y="38100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Submit</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36" name="Rectangle 35"/>
          <p:cNvSpPr/>
          <p:nvPr/>
        </p:nvSpPr>
        <p:spPr>
          <a:xfrm>
            <a:off x="7696200" y="1197002"/>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Job</a:t>
            </a:r>
            <a:endParaRPr lang="en-US" sz="1400" dirty="0">
              <a:solidFill>
                <a:schemeClr val="bg1"/>
              </a:solidFill>
              <a:latin typeface="Segoe UI Light" panose="020B0502040204020203" pitchFamily="34" charset="0"/>
              <a:cs typeface="Segoe UI Light" panose="020B0502040204020203" pitchFamily="34" charset="0"/>
            </a:endParaRPr>
          </a:p>
        </p:txBody>
      </p:sp>
      <p:grpSp>
        <p:nvGrpSpPr>
          <p:cNvPr id="56" name="Group 55"/>
          <p:cNvGrpSpPr/>
          <p:nvPr/>
        </p:nvGrpSpPr>
        <p:grpSpPr>
          <a:xfrm>
            <a:off x="7162800" y="1512358"/>
            <a:ext cx="2894062" cy="1257802"/>
            <a:chOff x="7162800" y="1512358"/>
            <a:chExt cx="2894062" cy="1257802"/>
          </a:xfrm>
        </p:grpSpPr>
        <p:grpSp>
          <p:nvGrpSpPr>
            <p:cNvPr id="18" name="Group 17"/>
            <p:cNvGrpSpPr/>
            <p:nvPr/>
          </p:nvGrpSpPr>
          <p:grpSpPr>
            <a:xfrm>
              <a:off x="8761462" y="1905000"/>
              <a:ext cx="1295400" cy="865160"/>
              <a:chOff x="5181600" y="5688040"/>
              <a:chExt cx="1295400" cy="865160"/>
            </a:xfrm>
          </p:grpSpPr>
          <p:sp>
            <p:nvSpPr>
              <p:cNvPr id="19" name="Can 18"/>
              <p:cNvSpPr/>
              <p:nvPr/>
            </p:nvSpPr>
            <p:spPr>
              <a:xfrm>
                <a:off x="5597105" y="56880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20" name="Rectangle 1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cxnSp>
          <p:nvCxnSpPr>
            <p:cNvPr id="38" name="Straight Arrow Connector 37"/>
            <p:cNvCxnSpPr/>
            <p:nvPr/>
          </p:nvCxnSpPr>
          <p:spPr>
            <a:xfrm flipV="1">
              <a:off x="7162800" y="1550591"/>
              <a:ext cx="475892" cy="266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536554" y="1512358"/>
              <a:ext cx="531246" cy="3926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9677400" y="2867429"/>
            <a:ext cx="1442568" cy="3427338"/>
            <a:chOff x="9677400" y="2867429"/>
            <a:chExt cx="1442568" cy="3427338"/>
          </a:xfrm>
        </p:grpSpPr>
        <p:cxnSp>
          <p:nvCxnSpPr>
            <p:cNvPr id="43" name="Straight Arrow Connector 42"/>
            <p:cNvCxnSpPr/>
            <p:nvPr/>
          </p:nvCxnSpPr>
          <p:spPr>
            <a:xfrm>
              <a:off x="9677400" y="2867429"/>
              <a:ext cx="609600" cy="2237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9735630" y="5429607"/>
              <a:ext cx="1295400" cy="865160"/>
              <a:chOff x="5181600" y="5688040"/>
              <a:chExt cx="1295400" cy="865160"/>
            </a:xfrm>
          </p:grpSpPr>
          <p:sp>
            <p:nvSpPr>
              <p:cNvPr id="49" name="Can 48"/>
              <p:cNvSpPr/>
              <p:nvPr/>
            </p:nvSpPr>
            <p:spPr>
              <a:xfrm>
                <a:off x="5597105" y="56880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50" name="Rectangle 4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51" name="Rectangle 50"/>
            <p:cNvSpPr/>
            <p:nvPr/>
          </p:nvSpPr>
          <p:spPr>
            <a:xfrm>
              <a:off x="9824568" y="3862027"/>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Download</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2" name="Content Placeholder 1"/>
          <p:cNvSpPr>
            <a:spLocks noGrp="1"/>
          </p:cNvSpPr>
          <p:nvPr>
            <p:ph sz="quarter" idx="13"/>
          </p:nvPr>
        </p:nvSpPr>
        <p:spPr/>
        <p:txBody>
          <a:bodyPr/>
          <a:lstStyle/>
          <a:p>
            <a:pPr marL="0" indent="0">
              <a:buNone/>
            </a:pPr>
            <a:r>
              <a:rPr lang="en-US" sz="4000" dirty="0"/>
              <a:t>Submitting a Job</a:t>
            </a:r>
          </a:p>
          <a:p>
            <a:pPr marL="0" indent="0">
              <a:buNone/>
            </a:pPr>
            <a:r>
              <a:rPr lang="en-US" dirty="0">
                <a:latin typeface="Segoe UI Semibold" panose="020B0702040204020203" pitchFamily="34" charset="0"/>
                <a:cs typeface="Segoe UI Semibold" panose="020B0702040204020203" pitchFamily="34" charset="0"/>
              </a:rPr>
              <a:t>Scope</a:t>
            </a:r>
            <a:r>
              <a:rPr lang="en-US" dirty="0"/>
              <a:t> is our language. </a:t>
            </a:r>
          </a:p>
          <a:p>
            <a:pPr marL="0" indent="0">
              <a:buNone/>
            </a:pPr>
            <a:endParaRPr lang="en-US" dirty="0"/>
          </a:p>
          <a:p>
            <a:pPr marL="0" indent="0">
              <a:buNone/>
            </a:pPr>
            <a:r>
              <a:rPr lang="en-US" dirty="0"/>
              <a:t>Submit a Scope script to your Virtual Cluster.</a:t>
            </a:r>
          </a:p>
          <a:p>
            <a:pPr marL="0" indent="0">
              <a:buNone/>
            </a:pPr>
            <a:endParaRPr lang="en-US" dirty="0"/>
          </a:p>
          <a:p>
            <a:pPr marL="0" indent="0">
              <a:buNone/>
            </a:pPr>
            <a:r>
              <a:rPr lang="en-US" dirty="0"/>
              <a:t>A Job is Started that will run that script.</a:t>
            </a:r>
          </a:p>
          <a:p>
            <a:pPr marL="0" indent="0">
              <a:buNone/>
            </a:pPr>
            <a:endParaRPr lang="en-US" dirty="0"/>
          </a:p>
          <a:p>
            <a:pPr marL="0" indent="0">
              <a:buNone/>
            </a:pPr>
            <a:r>
              <a:rPr lang="en-US" dirty="0"/>
              <a:t>At some point later the Job completes.</a:t>
            </a:r>
          </a:p>
          <a:p>
            <a:pPr marL="0" indent="0">
              <a:buNone/>
            </a:pPr>
            <a:endParaRPr lang="en-US" dirty="0"/>
          </a:p>
          <a:p>
            <a:pPr marL="0" indent="0">
              <a:buNone/>
            </a:pPr>
            <a:r>
              <a:rPr lang="en-US" dirty="0"/>
              <a:t>Jobs can take 20 seconds or Days depending on how much data you are processing.</a:t>
            </a:r>
          </a:p>
        </p:txBody>
      </p:sp>
    </p:spTree>
    <p:extLst>
      <p:ext uri="{BB962C8B-B14F-4D97-AF65-F5344CB8AC3E}">
        <p14:creationId xmlns:p14="http://schemas.microsoft.com/office/powerpoint/2010/main" val="3712046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0" y="748337"/>
            <a:ext cx="5486400" cy="5170646"/>
          </a:xfrm>
          <a:prstGeom prst="rect">
            <a:avLst/>
          </a:prstGeom>
        </p:spPr>
        <p:txBody>
          <a:bodyPr wrap="square">
            <a:spAutoFit/>
          </a:bodyPr>
          <a:lstStyle/>
          <a:p>
            <a:r>
              <a:rPr lang="en-US" sz="3200" dirty="0" smtClean="0">
                <a:latin typeface="Segoe UI Light" pitchFamily="34" charset="0"/>
                <a:ea typeface="Segoe UI" pitchFamily="34" charset="0"/>
                <a:cs typeface="Segoe UI" pitchFamily="34" charset="0"/>
              </a:rPr>
              <a:t>Target </a:t>
            </a:r>
            <a:r>
              <a:rPr lang="en-US" sz="3200" dirty="0" smtClean="0">
                <a:latin typeface="Segoe UI Light" pitchFamily="34" charset="0"/>
                <a:ea typeface="Segoe UI" pitchFamily="34" charset="0"/>
                <a:cs typeface="Segoe UI" pitchFamily="34" charset="0"/>
              </a:rPr>
              <a:t>Audience</a:t>
            </a:r>
          </a:p>
          <a:p>
            <a:pPr marL="285750" indent="-285750">
              <a:buFont typeface="Arial" panose="020B0604020202020204" pitchFamily="34" charset="0"/>
              <a:buChar char="•"/>
            </a:pPr>
            <a:r>
              <a:rPr lang="en-US" dirty="0" smtClean="0">
                <a:latin typeface="Segoe UI Light" pitchFamily="34" charset="0"/>
                <a:ea typeface="Segoe UI" pitchFamily="34" charset="0"/>
                <a:cs typeface="Segoe UI" pitchFamily="34" charset="0"/>
              </a:rPr>
              <a:t>New to Cosmos</a:t>
            </a:r>
          </a:p>
          <a:p>
            <a:pPr marL="285750" indent="-285750">
              <a:buFont typeface="Arial" panose="020B0604020202020204" pitchFamily="34" charset="0"/>
              <a:buChar char="•"/>
            </a:pPr>
            <a:r>
              <a:rPr lang="en-US" dirty="0">
                <a:latin typeface="Segoe UI Light" pitchFamily="34" charset="0"/>
                <a:ea typeface="Segoe UI" pitchFamily="34" charset="0"/>
                <a:cs typeface="Segoe UI" pitchFamily="34" charset="0"/>
              </a:rPr>
              <a:t>J</a:t>
            </a:r>
            <a:r>
              <a:rPr lang="en-US" dirty="0" smtClean="0">
                <a:latin typeface="Segoe UI Light" pitchFamily="34" charset="0"/>
                <a:ea typeface="Segoe UI" pitchFamily="34" charset="0"/>
                <a:cs typeface="Segoe UI" pitchFamily="34" charset="0"/>
              </a:rPr>
              <a:t>ust getting Started</a:t>
            </a:r>
          </a:p>
          <a:p>
            <a:pPr marL="285750" indent="-285750">
              <a:buFont typeface="Arial" panose="020B0604020202020204" pitchFamily="34" charset="0"/>
              <a:buChar char="•"/>
            </a:pPr>
            <a:r>
              <a:rPr lang="en-US" dirty="0" smtClean="0">
                <a:latin typeface="Segoe UI Light" pitchFamily="34" charset="0"/>
                <a:ea typeface="Segoe UI" pitchFamily="34" charset="0"/>
                <a:cs typeface="Segoe UI" pitchFamily="34" charset="0"/>
              </a:rPr>
              <a:t>Have heard of Big Data</a:t>
            </a:r>
          </a:p>
          <a:p>
            <a:endParaRPr lang="en-US" dirty="0" smtClean="0">
              <a:latin typeface="Segoe UI Light" pitchFamily="34" charset="0"/>
              <a:ea typeface="Segoe UI" pitchFamily="34" charset="0"/>
              <a:cs typeface="Segoe UI" pitchFamily="34" charset="0"/>
            </a:endParaRPr>
          </a:p>
          <a:p>
            <a:endParaRPr lang="en-US" dirty="0" smtClean="0">
              <a:latin typeface="Segoe UI Light" pitchFamily="34" charset="0"/>
              <a:ea typeface="Segoe UI" pitchFamily="34" charset="0"/>
              <a:cs typeface="Segoe UI" pitchFamily="34" charset="0"/>
            </a:endParaRPr>
          </a:p>
          <a:p>
            <a:r>
              <a:rPr lang="en-US" sz="3200" dirty="0" smtClean="0">
                <a:latin typeface="Segoe UI Light" pitchFamily="34" charset="0"/>
                <a:ea typeface="Segoe UI" pitchFamily="34" charset="0"/>
                <a:cs typeface="Segoe UI" pitchFamily="34" charset="0"/>
              </a:rPr>
              <a:t>Presenter</a:t>
            </a:r>
            <a:endParaRPr lang="en-US" sz="3200" dirty="0">
              <a:latin typeface="Segoe UI Light" pitchFamily="34" charset="0"/>
              <a:ea typeface="Segoe UI" pitchFamily="34" charset="0"/>
              <a:cs typeface="Segoe UI" pitchFamily="34" charset="0"/>
            </a:endParaRPr>
          </a:p>
          <a:p>
            <a:pPr marL="285750" indent="-285750">
              <a:buFont typeface="Arial" panose="020B0604020202020204" pitchFamily="34" charset="0"/>
              <a:buChar char="•"/>
            </a:pPr>
            <a:r>
              <a:rPr lang="en-US" dirty="0" smtClean="0">
                <a:latin typeface="Segoe UI Light" pitchFamily="34" charset="0"/>
                <a:ea typeface="Segoe UI" pitchFamily="34" charset="0"/>
                <a:cs typeface="Segoe UI" pitchFamily="34" charset="0"/>
              </a:rPr>
              <a:t>Used Cosmos for a long time</a:t>
            </a:r>
          </a:p>
          <a:p>
            <a:pPr marL="285750" indent="-285750">
              <a:buFont typeface="Arial" panose="020B0604020202020204" pitchFamily="34" charset="0"/>
              <a:buChar char="•"/>
            </a:pPr>
            <a:r>
              <a:rPr lang="en-US" dirty="0" smtClean="0">
                <a:latin typeface="Segoe UI Light" pitchFamily="34" charset="0"/>
                <a:ea typeface="Segoe UI" pitchFamily="34" charset="0"/>
                <a:cs typeface="Segoe UI" pitchFamily="34" charset="0"/>
              </a:rPr>
              <a:t>Very involved in usage &amp; Best Practices</a:t>
            </a:r>
          </a:p>
          <a:p>
            <a:pPr marL="285750" indent="-285750">
              <a:buFont typeface="Arial" panose="020B0604020202020204" pitchFamily="34" charset="0"/>
              <a:buChar char="•"/>
            </a:pPr>
            <a:endParaRPr lang="en-US" dirty="0" smtClean="0">
              <a:latin typeface="Segoe UI Light" pitchFamily="34" charset="0"/>
              <a:ea typeface="Segoe UI" pitchFamily="34" charset="0"/>
              <a:cs typeface="Segoe UI" pitchFamily="34" charset="0"/>
            </a:endParaRPr>
          </a:p>
          <a:p>
            <a:r>
              <a:rPr lang="en-US" sz="3200" dirty="0" smtClean="0">
                <a:latin typeface="Segoe UI Light" pitchFamily="34" charset="0"/>
                <a:ea typeface="Segoe UI" pitchFamily="34" charset="0"/>
                <a:cs typeface="Segoe UI" pitchFamily="34" charset="0"/>
              </a:rPr>
              <a:t>Source</a:t>
            </a:r>
            <a:endParaRPr lang="en-US" sz="3200" dirty="0">
              <a:latin typeface="Segoe UI Light" pitchFamily="34" charset="0"/>
              <a:ea typeface="Segoe UI" pitchFamily="34" charset="0"/>
              <a:cs typeface="Segoe UI" pitchFamily="34" charset="0"/>
            </a:endParaRPr>
          </a:p>
          <a:p>
            <a:pPr marL="285750" indent="-285750">
              <a:buFont typeface="Arial" panose="020B0604020202020204" pitchFamily="34" charset="0"/>
              <a:buChar char="•"/>
            </a:pPr>
            <a:r>
              <a:rPr lang="en-US" dirty="0" smtClean="0">
                <a:latin typeface="Segoe UI Light" pitchFamily="34" charset="0"/>
                <a:ea typeface="Segoe UI" pitchFamily="34" charset="0"/>
                <a:cs typeface="Segoe UI" pitchFamily="34" charset="0"/>
                <a:hlinkClick r:id="rId3"/>
              </a:rPr>
              <a:t>http://aka.ms/Cosmos</a:t>
            </a:r>
            <a:r>
              <a:rPr lang="en-US" dirty="0" smtClean="0">
                <a:latin typeface="Segoe UI Light" pitchFamily="34" charset="0"/>
                <a:ea typeface="Segoe UI" pitchFamily="34" charset="0"/>
                <a:cs typeface="Segoe UI" pitchFamily="34" charset="0"/>
              </a:rPr>
              <a:t> </a:t>
            </a:r>
          </a:p>
          <a:p>
            <a:pPr marL="285750" indent="-285750">
              <a:buFont typeface="Arial" panose="020B0604020202020204" pitchFamily="34" charset="0"/>
              <a:buChar char="•"/>
            </a:pPr>
            <a:r>
              <a:rPr lang="en-US" dirty="0" smtClean="0">
                <a:latin typeface="Segoe UI Light" pitchFamily="34" charset="0"/>
                <a:ea typeface="Segoe UI" pitchFamily="34" charset="0"/>
                <a:cs typeface="Segoe UI" pitchFamily="34" charset="0"/>
                <a:sym typeface="Wingdings" panose="05000000000000000000" pitchFamily="2" charset="2"/>
              </a:rPr>
              <a:t> Training</a:t>
            </a:r>
          </a:p>
          <a:p>
            <a:pPr marL="285750" indent="-285750">
              <a:buFont typeface="Arial" panose="020B0604020202020204" pitchFamily="34" charset="0"/>
              <a:buChar char="•"/>
            </a:pPr>
            <a:r>
              <a:rPr lang="en-US" dirty="0" smtClean="0">
                <a:latin typeface="Segoe UI Light" pitchFamily="34" charset="0"/>
                <a:ea typeface="Segoe UI" pitchFamily="34" charset="0"/>
                <a:cs typeface="Segoe UI" pitchFamily="34" charset="0"/>
                <a:sym typeface="Wingdings" panose="05000000000000000000" pitchFamily="2" charset="2"/>
              </a:rPr>
              <a:t> Cosmos </a:t>
            </a:r>
            <a:r>
              <a:rPr lang="en-US" dirty="0" err="1" smtClean="0">
                <a:latin typeface="Segoe UI Light" pitchFamily="34" charset="0"/>
                <a:ea typeface="Segoe UI" pitchFamily="34" charset="0"/>
                <a:cs typeface="Segoe UI" pitchFamily="34" charset="0"/>
                <a:sym typeface="Wingdings" panose="05000000000000000000" pitchFamily="2" charset="2"/>
              </a:rPr>
              <a:t>Bootcamp</a:t>
            </a:r>
            <a:endParaRPr lang="en-US" dirty="0">
              <a:latin typeface="Segoe UI Light" pitchFamily="34" charset="0"/>
              <a:ea typeface="Segoe UI" pitchFamily="34" charset="0"/>
              <a:cs typeface="Segoe UI" pitchFamily="34" charset="0"/>
            </a:endParaRPr>
          </a:p>
          <a:p>
            <a:pPr marL="285750" indent="-285750">
              <a:buFont typeface="Arial" panose="020B0604020202020204" pitchFamily="34" charset="0"/>
              <a:buChar char="•"/>
            </a:pPr>
            <a:r>
              <a:rPr lang="en-US" dirty="0">
                <a:latin typeface="Segoe UI Light" pitchFamily="34" charset="0"/>
                <a:ea typeface="Segoe UI" pitchFamily="34" charset="0"/>
                <a:cs typeface="Segoe UI" pitchFamily="34" charset="0"/>
              </a:rPr>
              <a:t>Very involved in usage &amp; Best Practices</a:t>
            </a:r>
          </a:p>
          <a:p>
            <a:endParaRPr lang="en-US" dirty="0">
              <a:latin typeface="Segoe UI Light" pitchFamily="34" charset="0"/>
              <a:ea typeface="Segoe UI" pitchFamily="34" charset="0"/>
              <a:cs typeface="Segoe UI" pitchFamily="34" charset="0"/>
            </a:endParaRPr>
          </a:p>
        </p:txBody>
      </p:sp>
      <p:sp>
        <p:nvSpPr>
          <p:cNvPr id="5" name="Content Placeholder 4"/>
          <p:cNvSpPr>
            <a:spLocks noGrp="1"/>
          </p:cNvSpPr>
          <p:nvPr>
            <p:ph sz="quarter" idx="13"/>
          </p:nvPr>
        </p:nvSpPr>
        <p:spPr/>
        <p:txBody>
          <a:bodyPr/>
          <a:lstStyle/>
          <a:p>
            <a:pPr marL="0" indent="0">
              <a:buNone/>
            </a:pPr>
            <a:r>
              <a:rPr lang="en-US" sz="6000" dirty="0" smtClean="0"/>
              <a:t>About this </a:t>
            </a:r>
            <a:r>
              <a:rPr lang="en-US" sz="6000" dirty="0" smtClean="0"/>
              <a:t>Presentation</a:t>
            </a:r>
          </a:p>
        </p:txBody>
      </p:sp>
    </p:spTree>
    <p:extLst>
      <p:ext uri="{BB962C8B-B14F-4D97-AF65-F5344CB8AC3E}">
        <p14:creationId xmlns:p14="http://schemas.microsoft.com/office/powerpoint/2010/main" val="4153827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181600" y="457200"/>
            <a:ext cx="5943600" cy="3672386"/>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sp>
        <p:nvSpPr>
          <p:cNvPr id="4" name="Rectangle 3"/>
          <p:cNvSpPr/>
          <p:nvPr/>
        </p:nvSpPr>
        <p:spPr>
          <a:xfrm>
            <a:off x="7696200" y="76200"/>
            <a:ext cx="2139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Segoe UI Light" panose="020B0502040204020203" pitchFamily="34" charset="0"/>
                <a:cs typeface="Segoe UI Light" panose="020B0502040204020203" pitchFamily="34" charset="0"/>
              </a:rPr>
              <a:t>Your Virtual Cluster</a:t>
            </a:r>
            <a:endParaRPr lang="en-US" dirty="0">
              <a:solidFill>
                <a:sysClr val="windowText" lastClr="000000"/>
              </a:solidFill>
              <a:latin typeface="Segoe UI Light" panose="020B0502040204020203" pitchFamily="34" charset="0"/>
              <a:cs typeface="Segoe UI Light" panose="020B0502040204020203" pitchFamily="34" charset="0"/>
            </a:endParaRPr>
          </a:p>
        </p:txBody>
      </p:sp>
      <p:grpSp>
        <p:nvGrpSpPr>
          <p:cNvPr id="63" name="Group 62"/>
          <p:cNvGrpSpPr/>
          <p:nvPr/>
        </p:nvGrpSpPr>
        <p:grpSpPr>
          <a:xfrm>
            <a:off x="7086600" y="609600"/>
            <a:ext cx="1371600" cy="5850866"/>
            <a:chOff x="7086600" y="609600"/>
            <a:chExt cx="1371600" cy="5850866"/>
          </a:xfrm>
        </p:grpSpPr>
        <p:cxnSp>
          <p:nvCxnSpPr>
            <p:cNvPr id="29" name="Straight Arrow Connector 28"/>
            <p:cNvCxnSpPr/>
            <p:nvPr/>
          </p:nvCxnSpPr>
          <p:spPr>
            <a:xfrm flipH="1" flipV="1">
              <a:off x="8001001" y="1398560"/>
              <a:ext cx="51627" cy="4313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696200" y="5840440"/>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Scope Script</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35" name="Rectangle 34"/>
            <p:cNvSpPr/>
            <p:nvPr/>
          </p:nvSpPr>
          <p:spPr>
            <a:xfrm>
              <a:off x="7086600" y="45720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Submit</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sp>
          <p:nvSpPr>
            <p:cNvPr id="36" name="Rectangle 35"/>
            <p:cNvSpPr/>
            <p:nvPr/>
          </p:nvSpPr>
          <p:spPr>
            <a:xfrm>
              <a:off x="7696200" y="609600"/>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Job</a:t>
              </a:r>
              <a:endParaRPr lang="en-US" sz="1400" dirty="0">
                <a:solidFill>
                  <a:schemeClr val="bg1"/>
                </a:solidFill>
                <a:latin typeface="Segoe UI Light" panose="020B0502040204020203" pitchFamily="34" charset="0"/>
                <a:cs typeface="Segoe UI Light" panose="020B0502040204020203" pitchFamily="34" charset="0"/>
              </a:endParaRPr>
            </a:p>
          </p:txBody>
        </p:sp>
      </p:grpSp>
      <p:grpSp>
        <p:nvGrpSpPr>
          <p:cNvPr id="42" name="Group 41"/>
          <p:cNvGrpSpPr/>
          <p:nvPr/>
        </p:nvGrpSpPr>
        <p:grpSpPr>
          <a:xfrm>
            <a:off x="10643297" y="2753988"/>
            <a:ext cx="1472503" cy="3838171"/>
            <a:chOff x="10643297" y="2753988"/>
            <a:chExt cx="1472503" cy="3838171"/>
          </a:xfrm>
        </p:grpSpPr>
        <p:cxnSp>
          <p:nvCxnSpPr>
            <p:cNvPr id="43" name="Straight Arrow Connector 42"/>
            <p:cNvCxnSpPr/>
            <p:nvPr/>
          </p:nvCxnSpPr>
          <p:spPr>
            <a:xfrm>
              <a:off x="10643297" y="2753988"/>
              <a:ext cx="609600" cy="2808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0701527" y="5726999"/>
              <a:ext cx="1295400" cy="865160"/>
              <a:chOff x="5181600" y="5688040"/>
              <a:chExt cx="1295400" cy="865160"/>
            </a:xfrm>
          </p:grpSpPr>
          <p:sp>
            <p:nvSpPr>
              <p:cNvPr id="49" name="Can 48"/>
              <p:cNvSpPr/>
              <p:nvPr/>
            </p:nvSpPr>
            <p:spPr>
              <a:xfrm>
                <a:off x="5597105" y="56880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0" name="Rectangle 4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OneWeek.CSV</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grpSp>
        <p:sp>
          <p:nvSpPr>
            <p:cNvPr id="51" name="Rectangle 50"/>
            <p:cNvSpPr/>
            <p:nvPr/>
          </p:nvSpPr>
          <p:spPr>
            <a:xfrm>
              <a:off x="10820400" y="40386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Download</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grpSp>
      <p:grpSp>
        <p:nvGrpSpPr>
          <p:cNvPr id="31" name="Group 30"/>
          <p:cNvGrpSpPr/>
          <p:nvPr/>
        </p:nvGrpSpPr>
        <p:grpSpPr>
          <a:xfrm>
            <a:off x="5181600" y="1033235"/>
            <a:ext cx="1914346" cy="1210234"/>
            <a:chOff x="5181600" y="1033235"/>
            <a:chExt cx="1914346" cy="1210234"/>
          </a:xfrm>
        </p:grpSpPr>
        <p:sp>
          <p:nvSpPr>
            <p:cNvPr id="37" name="Can 36"/>
            <p:cNvSpPr/>
            <p:nvPr/>
          </p:nvSpPr>
          <p:spPr>
            <a:xfrm>
              <a:off x="6105346" y="1033235"/>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sp>
          <p:nvSpPr>
            <p:cNvPr id="39" name="Rectangle 38"/>
            <p:cNvSpPr/>
            <p:nvPr/>
          </p:nvSpPr>
          <p:spPr>
            <a:xfrm>
              <a:off x="5181600" y="1862469"/>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Multiple CSVs</a:t>
              </a:r>
            </a:p>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One for each day</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sp>
          <p:nvSpPr>
            <p:cNvPr id="47" name="Can 46"/>
            <p:cNvSpPr/>
            <p:nvPr/>
          </p:nvSpPr>
          <p:spPr>
            <a:xfrm>
              <a:off x="6257746" y="1185635"/>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sp>
          <p:nvSpPr>
            <p:cNvPr id="54" name="Can 53"/>
            <p:cNvSpPr/>
            <p:nvPr/>
          </p:nvSpPr>
          <p:spPr>
            <a:xfrm>
              <a:off x="6410146" y="1338035"/>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sp>
          <p:nvSpPr>
            <p:cNvPr id="55" name="Can 54"/>
            <p:cNvSpPr/>
            <p:nvPr/>
          </p:nvSpPr>
          <p:spPr>
            <a:xfrm>
              <a:off x="6562546" y="1490435"/>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sp>
          <p:nvSpPr>
            <p:cNvPr id="56" name="Can 55"/>
            <p:cNvSpPr/>
            <p:nvPr/>
          </p:nvSpPr>
          <p:spPr>
            <a:xfrm>
              <a:off x="6714946" y="1642835"/>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grpSp>
      <p:grpSp>
        <p:nvGrpSpPr>
          <p:cNvPr id="64" name="Group 63"/>
          <p:cNvGrpSpPr/>
          <p:nvPr/>
        </p:nvGrpSpPr>
        <p:grpSpPr>
          <a:xfrm>
            <a:off x="5053903" y="1859645"/>
            <a:ext cx="2747636" cy="4845955"/>
            <a:chOff x="5053903" y="1859645"/>
            <a:chExt cx="2747636" cy="4845955"/>
          </a:xfrm>
        </p:grpSpPr>
        <p:sp>
          <p:nvSpPr>
            <p:cNvPr id="9" name="Rectangle 8"/>
            <p:cNvSpPr/>
            <p:nvPr/>
          </p:nvSpPr>
          <p:spPr>
            <a:xfrm>
              <a:off x="5181600" y="63246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Today.CSV</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sp>
          <p:nvSpPr>
            <p:cNvPr id="6" name="Can 5"/>
            <p:cNvSpPr/>
            <p:nvPr/>
          </p:nvSpPr>
          <p:spPr>
            <a:xfrm>
              <a:off x="5597105" y="5840440"/>
              <a:ext cx="381000" cy="533400"/>
            </a:xfrm>
            <a:prstGeom prst="can">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cxnSp>
          <p:nvCxnSpPr>
            <p:cNvPr id="22" name="Straight Arrow Connector 21"/>
            <p:cNvCxnSpPr/>
            <p:nvPr/>
          </p:nvCxnSpPr>
          <p:spPr>
            <a:xfrm flipV="1">
              <a:off x="5852205" y="2724805"/>
              <a:ext cx="1285893" cy="2986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053903" y="3980484"/>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Upload</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grpSp>
          <p:nvGrpSpPr>
            <p:cNvPr id="15" name="Group 14"/>
            <p:cNvGrpSpPr/>
            <p:nvPr/>
          </p:nvGrpSpPr>
          <p:grpSpPr>
            <a:xfrm>
              <a:off x="6506139" y="1859645"/>
              <a:ext cx="1295400" cy="865160"/>
              <a:chOff x="5219700" y="6123674"/>
              <a:chExt cx="1295400" cy="865160"/>
            </a:xfrm>
          </p:grpSpPr>
          <p:sp>
            <p:nvSpPr>
              <p:cNvPr id="16" name="Can 15"/>
              <p:cNvSpPr/>
              <p:nvPr/>
            </p:nvSpPr>
            <p:spPr>
              <a:xfrm>
                <a:off x="5635205" y="6123674"/>
                <a:ext cx="381000" cy="533400"/>
              </a:xfrm>
              <a:prstGeom prst="can">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sp>
            <p:nvSpPr>
              <p:cNvPr id="17" name="Rectangle 16"/>
              <p:cNvSpPr/>
              <p:nvPr/>
            </p:nvSpPr>
            <p:spPr>
              <a:xfrm>
                <a:off x="5219700" y="6607834"/>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Today.CSV</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grpSp>
      </p:grpSp>
      <p:grpSp>
        <p:nvGrpSpPr>
          <p:cNvPr id="40" name="Group 39"/>
          <p:cNvGrpSpPr/>
          <p:nvPr/>
        </p:nvGrpSpPr>
        <p:grpSpPr>
          <a:xfrm>
            <a:off x="6714946" y="1033237"/>
            <a:ext cx="4519654" cy="1564956"/>
            <a:chOff x="6714946" y="1033237"/>
            <a:chExt cx="4519654" cy="1564956"/>
          </a:xfrm>
        </p:grpSpPr>
        <p:cxnSp>
          <p:nvCxnSpPr>
            <p:cNvPr id="38" name="Straight Arrow Connector 37"/>
            <p:cNvCxnSpPr/>
            <p:nvPr/>
          </p:nvCxnSpPr>
          <p:spPr>
            <a:xfrm flipV="1">
              <a:off x="6714946" y="1033237"/>
              <a:ext cx="849995" cy="67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587149" y="1069587"/>
              <a:ext cx="1492392" cy="839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9714292" y="1733033"/>
              <a:ext cx="1520308" cy="865160"/>
              <a:chOff x="5110630" y="5230840"/>
              <a:chExt cx="1520308" cy="865160"/>
            </a:xfrm>
          </p:grpSpPr>
          <p:sp>
            <p:nvSpPr>
              <p:cNvPr id="73" name="Can 72"/>
              <p:cNvSpPr/>
              <p:nvPr/>
            </p:nvSpPr>
            <p:spPr>
              <a:xfrm>
                <a:off x="5751043" y="52308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Segoe UI Light" panose="020B0502040204020203" pitchFamily="34" charset="0"/>
                  <a:cs typeface="Segoe UI Light" panose="020B0502040204020203" pitchFamily="34" charset="0"/>
                </a:endParaRPr>
              </a:p>
            </p:txBody>
          </p:sp>
          <p:sp>
            <p:nvSpPr>
              <p:cNvPr id="74" name="Rectangle 73"/>
              <p:cNvSpPr/>
              <p:nvPr/>
            </p:nvSpPr>
            <p:spPr>
              <a:xfrm>
                <a:off x="5110630" y="5715000"/>
                <a:ext cx="152030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Segoe UI Light" panose="020B0502040204020203" pitchFamily="34" charset="0"/>
                    <a:cs typeface="Segoe UI Light" panose="020B0502040204020203" pitchFamily="34" charset="0"/>
                  </a:rPr>
                  <a:t>OneWeek.CSV</a:t>
                </a:r>
                <a:endParaRPr lang="en-US" sz="1400" dirty="0">
                  <a:solidFill>
                    <a:sysClr val="windowText" lastClr="000000"/>
                  </a:solidFill>
                  <a:latin typeface="Segoe UI Light" panose="020B0502040204020203" pitchFamily="34" charset="0"/>
                  <a:cs typeface="Segoe UI Light" panose="020B0502040204020203" pitchFamily="34" charset="0"/>
                </a:endParaRPr>
              </a:p>
            </p:txBody>
          </p:sp>
        </p:grpSp>
        <p:cxnSp>
          <p:nvCxnSpPr>
            <p:cNvPr id="57" name="Straight Arrow Connector 56"/>
            <p:cNvCxnSpPr/>
            <p:nvPr/>
          </p:nvCxnSpPr>
          <p:spPr>
            <a:xfrm flipV="1">
              <a:off x="6867346" y="1067124"/>
              <a:ext cx="695146" cy="186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943546" y="1112344"/>
              <a:ext cx="618946" cy="240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037549" y="1173403"/>
              <a:ext cx="524943" cy="266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7172146" y="1237415"/>
              <a:ext cx="405525" cy="323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285910" y="1314470"/>
              <a:ext cx="343436" cy="462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Content Placeholder 1"/>
          <p:cNvSpPr>
            <a:spLocks noGrp="1"/>
          </p:cNvSpPr>
          <p:nvPr>
            <p:ph sz="quarter" idx="13"/>
          </p:nvPr>
        </p:nvSpPr>
        <p:spPr/>
        <p:txBody>
          <a:bodyPr/>
          <a:lstStyle/>
          <a:p>
            <a:pPr marL="0" indent="0">
              <a:buNone/>
            </a:pPr>
            <a:r>
              <a:rPr lang="en-US" sz="4000" dirty="0"/>
              <a:t>Daily Logs</a:t>
            </a:r>
          </a:p>
          <a:p>
            <a:pPr marL="0" indent="0">
              <a:buNone/>
            </a:pPr>
            <a:r>
              <a:rPr lang="en-US" dirty="0"/>
              <a:t>Some teams keep a separate log file for each day</a:t>
            </a:r>
          </a:p>
        </p:txBody>
      </p:sp>
    </p:spTree>
    <p:extLst>
      <p:ext uri="{BB962C8B-B14F-4D97-AF65-F5344CB8AC3E}">
        <p14:creationId xmlns:p14="http://schemas.microsoft.com/office/powerpoint/2010/main" val="1376811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181600" y="430240"/>
            <a:ext cx="5943600" cy="3672386"/>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4" name="Rectangle 3"/>
          <p:cNvSpPr/>
          <p:nvPr/>
        </p:nvSpPr>
        <p:spPr>
          <a:xfrm>
            <a:off x="7696200" y="76200"/>
            <a:ext cx="2139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Your Virtual Cluster</a:t>
            </a:r>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79" name="Group 78"/>
          <p:cNvGrpSpPr/>
          <p:nvPr/>
        </p:nvGrpSpPr>
        <p:grpSpPr>
          <a:xfrm>
            <a:off x="5053903" y="2286043"/>
            <a:ext cx="1897420" cy="4419557"/>
            <a:chOff x="5053903" y="2286043"/>
            <a:chExt cx="1897420" cy="4419557"/>
          </a:xfrm>
        </p:grpSpPr>
        <p:sp>
          <p:nvSpPr>
            <p:cNvPr id="6" name="Can 5"/>
            <p:cNvSpPr/>
            <p:nvPr/>
          </p:nvSpPr>
          <p:spPr>
            <a:xfrm>
              <a:off x="5597105" y="58404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9" name="Rectangle 8"/>
            <p:cNvSpPr/>
            <p:nvPr/>
          </p:nvSpPr>
          <p:spPr>
            <a:xfrm>
              <a:off x="5181600" y="63246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Today.CSV</a:t>
              </a:r>
              <a:endParaRPr lang="en-US" sz="1400" dirty="0">
                <a:solidFill>
                  <a:schemeClr val="tx1"/>
                </a:solidFill>
                <a:latin typeface="Segoe UI Light" panose="020B0502040204020203" pitchFamily="34" charset="0"/>
                <a:cs typeface="Segoe UI Light" panose="020B0502040204020203" pitchFamily="34" charset="0"/>
              </a:endParaRPr>
            </a:p>
          </p:txBody>
        </p:sp>
        <p:grpSp>
          <p:nvGrpSpPr>
            <p:cNvPr id="15" name="Group 14"/>
            <p:cNvGrpSpPr/>
            <p:nvPr/>
          </p:nvGrpSpPr>
          <p:grpSpPr>
            <a:xfrm>
              <a:off x="5655923" y="2286043"/>
              <a:ext cx="1295400" cy="865160"/>
              <a:chOff x="5219700" y="6123674"/>
              <a:chExt cx="1295400" cy="865160"/>
            </a:xfrm>
          </p:grpSpPr>
          <p:sp>
            <p:nvSpPr>
              <p:cNvPr id="16" name="Can 15"/>
              <p:cNvSpPr/>
              <p:nvPr/>
            </p:nvSpPr>
            <p:spPr>
              <a:xfrm>
                <a:off x="5635205" y="6123674"/>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17" name="Rectangle 16"/>
              <p:cNvSpPr/>
              <p:nvPr/>
            </p:nvSpPr>
            <p:spPr>
              <a:xfrm>
                <a:off x="5219700" y="6607834"/>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Today.CSV</a:t>
                </a:r>
                <a:endParaRPr lang="en-US" sz="1400" dirty="0">
                  <a:solidFill>
                    <a:schemeClr val="tx1"/>
                  </a:solidFill>
                  <a:latin typeface="Segoe UI Light" panose="020B0502040204020203" pitchFamily="34" charset="0"/>
                  <a:cs typeface="Segoe UI Light" panose="020B0502040204020203" pitchFamily="34" charset="0"/>
                </a:endParaRPr>
              </a:p>
            </p:txBody>
          </p:sp>
        </p:grpSp>
        <p:cxnSp>
          <p:nvCxnSpPr>
            <p:cNvPr id="22" name="Straight Arrow Connector 21"/>
            <p:cNvCxnSpPr/>
            <p:nvPr/>
          </p:nvCxnSpPr>
          <p:spPr>
            <a:xfrm flipV="1">
              <a:off x="5852205" y="3151203"/>
              <a:ext cx="346928" cy="2560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053903" y="3980484"/>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Upload</a:t>
              </a:r>
              <a:endParaRPr lang="en-US" sz="1400" dirty="0">
                <a:solidFill>
                  <a:schemeClr val="tx1"/>
                </a:solidFill>
                <a:latin typeface="Segoe UI Light" panose="020B0502040204020203" pitchFamily="34" charset="0"/>
                <a:cs typeface="Segoe UI Light" panose="020B0502040204020203" pitchFamily="34" charset="0"/>
              </a:endParaRPr>
            </a:p>
          </p:txBody>
        </p:sp>
      </p:grpSp>
      <p:grpSp>
        <p:nvGrpSpPr>
          <p:cNvPr id="80" name="Group 79"/>
          <p:cNvGrpSpPr/>
          <p:nvPr/>
        </p:nvGrpSpPr>
        <p:grpSpPr>
          <a:xfrm>
            <a:off x="7086600" y="609600"/>
            <a:ext cx="1371600" cy="5850866"/>
            <a:chOff x="7086600" y="609600"/>
            <a:chExt cx="1371600" cy="5850866"/>
          </a:xfrm>
        </p:grpSpPr>
        <p:sp>
          <p:nvSpPr>
            <p:cNvPr id="28" name="Rectangle 27"/>
            <p:cNvSpPr/>
            <p:nvPr/>
          </p:nvSpPr>
          <p:spPr>
            <a:xfrm>
              <a:off x="7696200" y="5840440"/>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Scope Script</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29" name="Straight Arrow Connector 28"/>
            <p:cNvCxnSpPr/>
            <p:nvPr/>
          </p:nvCxnSpPr>
          <p:spPr>
            <a:xfrm flipH="1" flipV="1">
              <a:off x="8001001" y="1398560"/>
              <a:ext cx="51627" cy="4313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086600" y="45720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Submit</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36" name="Rectangle 35"/>
            <p:cNvSpPr/>
            <p:nvPr/>
          </p:nvSpPr>
          <p:spPr>
            <a:xfrm>
              <a:off x="7696200" y="609600"/>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Job</a:t>
              </a:r>
              <a:endParaRPr lang="en-US" sz="1400" dirty="0">
                <a:solidFill>
                  <a:schemeClr val="bg1"/>
                </a:solidFill>
                <a:latin typeface="Segoe UI Light" panose="020B0502040204020203" pitchFamily="34" charset="0"/>
                <a:cs typeface="Segoe UI Light" panose="020B0502040204020203" pitchFamily="34" charset="0"/>
              </a:endParaRPr>
            </a:p>
          </p:txBody>
        </p:sp>
      </p:grpSp>
      <p:grpSp>
        <p:nvGrpSpPr>
          <p:cNvPr id="81" name="Group 80"/>
          <p:cNvGrpSpPr/>
          <p:nvPr/>
        </p:nvGrpSpPr>
        <p:grpSpPr>
          <a:xfrm>
            <a:off x="6613735" y="1033236"/>
            <a:ext cx="3010699" cy="1375817"/>
            <a:chOff x="6613735" y="1033236"/>
            <a:chExt cx="3010699" cy="1375817"/>
          </a:xfrm>
        </p:grpSpPr>
        <p:grpSp>
          <p:nvGrpSpPr>
            <p:cNvPr id="18" name="Group 17"/>
            <p:cNvGrpSpPr/>
            <p:nvPr/>
          </p:nvGrpSpPr>
          <p:grpSpPr>
            <a:xfrm>
              <a:off x="8104126" y="1517395"/>
              <a:ext cx="1520308" cy="865160"/>
              <a:chOff x="5110630" y="5230840"/>
              <a:chExt cx="1520308" cy="865160"/>
            </a:xfrm>
          </p:grpSpPr>
          <p:sp>
            <p:nvSpPr>
              <p:cNvPr id="19" name="Can 18"/>
              <p:cNvSpPr/>
              <p:nvPr/>
            </p:nvSpPr>
            <p:spPr>
              <a:xfrm>
                <a:off x="5751043" y="52308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20" name="Rectangle 19"/>
              <p:cNvSpPr/>
              <p:nvPr/>
            </p:nvSpPr>
            <p:spPr>
              <a:xfrm>
                <a:off x="5110630" y="5715000"/>
                <a:ext cx="152030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NewOneYear.CSV</a:t>
                </a:r>
                <a:endParaRPr lang="en-US" sz="1400" dirty="0">
                  <a:solidFill>
                    <a:schemeClr val="tx1"/>
                  </a:solidFill>
                  <a:latin typeface="Segoe UI Light" panose="020B0502040204020203" pitchFamily="34" charset="0"/>
                  <a:cs typeface="Segoe UI Light" panose="020B0502040204020203" pitchFamily="34" charset="0"/>
                </a:endParaRPr>
              </a:p>
            </p:txBody>
          </p:sp>
        </p:grpSp>
        <p:cxnSp>
          <p:nvCxnSpPr>
            <p:cNvPr id="38" name="Straight Arrow Connector 37"/>
            <p:cNvCxnSpPr/>
            <p:nvPr/>
          </p:nvCxnSpPr>
          <p:spPr>
            <a:xfrm flipV="1">
              <a:off x="6613735" y="1033236"/>
              <a:ext cx="951206" cy="313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587149" y="1069587"/>
              <a:ext cx="277131" cy="349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783508" y="1347001"/>
              <a:ext cx="820047" cy="1062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10643297" y="2753988"/>
            <a:ext cx="1472503" cy="3838171"/>
            <a:chOff x="10643297" y="2753988"/>
            <a:chExt cx="1472503" cy="3838171"/>
          </a:xfrm>
        </p:grpSpPr>
        <p:cxnSp>
          <p:nvCxnSpPr>
            <p:cNvPr id="43" name="Straight Arrow Connector 42"/>
            <p:cNvCxnSpPr/>
            <p:nvPr/>
          </p:nvCxnSpPr>
          <p:spPr>
            <a:xfrm>
              <a:off x="10643297" y="2753988"/>
              <a:ext cx="609600" cy="2808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0701527" y="5726999"/>
              <a:ext cx="1295400" cy="865160"/>
              <a:chOff x="5181600" y="5688040"/>
              <a:chExt cx="1295400" cy="865160"/>
            </a:xfrm>
          </p:grpSpPr>
          <p:sp>
            <p:nvSpPr>
              <p:cNvPr id="49" name="Can 48"/>
              <p:cNvSpPr/>
              <p:nvPr/>
            </p:nvSpPr>
            <p:spPr>
              <a:xfrm>
                <a:off x="5597105" y="56880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50" name="Rectangle 4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Analysis.CSV</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51" name="Rectangle 50"/>
            <p:cNvSpPr/>
            <p:nvPr/>
          </p:nvSpPr>
          <p:spPr>
            <a:xfrm>
              <a:off x="10820400" y="40386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Download</a:t>
              </a:r>
              <a:endParaRPr lang="en-US" sz="1400" dirty="0">
                <a:solidFill>
                  <a:schemeClr val="tx1"/>
                </a:solidFill>
                <a:latin typeface="Segoe UI Light" panose="020B0502040204020203" pitchFamily="34" charset="0"/>
                <a:cs typeface="Segoe UI Light" panose="020B0502040204020203" pitchFamily="34" charset="0"/>
              </a:endParaRPr>
            </a:p>
          </p:txBody>
        </p:sp>
      </p:grpSp>
      <p:grpSp>
        <p:nvGrpSpPr>
          <p:cNvPr id="78" name="Group 77"/>
          <p:cNvGrpSpPr/>
          <p:nvPr/>
        </p:nvGrpSpPr>
        <p:grpSpPr>
          <a:xfrm>
            <a:off x="5689841" y="1033235"/>
            <a:ext cx="1295400" cy="865160"/>
            <a:chOff x="5689841" y="1033235"/>
            <a:chExt cx="1295400" cy="865160"/>
          </a:xfrm>
        </p:grpSpPr>
        <p:sp>
          <p:nvSpPr>
            <p:cNvPr id="37" name="Can 36"/>
            <p:cNvSpPr/>
            <p:nvPr/>
          </p:nvSpPr>
          <p:spPr>
            <a:xfrm>
              <a:off x="6105346" y="1033235"/>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39" name="Rectangle 38"/>
            <p:cNvSpPr/>
            <p:nvPr/>
          </p:nvSpPr>
          <p:spPr>
            <a:xfrm>
              <a:off x="5689841" y="1517395"/>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OneYear.CSV</a:t>
              </a:r>
              <a:endParaRPr lang="en-US" sz="1400" dirty="0">
                <a:solidFill>
                  <a:schemeClr val="tx1"/>
                </a:solidFill>
                <a:latin typeface="Segoe UI Light" panose="020B0502040204020203" pitchFamily="34" charset="0"/>
                <a:cs typeface="Segoe UI Light" panose="020B0502040204020203" pitchFamily="34" charset="0"/>
              </a:endParaRPr>
            </a:p>
          </p:txBody>
        </p:sp>
      </p:grpSp>
      <p:grpSp>
        <p:nvGrpSpPr>
          <p:cNvPr id="84" name="Group 83"/>
          <p:cNvGrpSpPr/>
          <p:nvPr/>
        </p:nvGrpSpPr>
        <p:grpSpPr>
          <a:xfrm>
            <a:off x="8384401" y="1733033"/>
            <a:ext cx="2850199" cy="4727433"/>
            <a:chOff x="8384401" y="1733033"/>
            <a:chExt cx="2850199" cy="4727433"/>
          </a:xfrm>
        </p:grpSpPr>
        <p:sp>
          <p:nvSpPr>
            <p:cNvPr id="45" name="Rectangle 44"/>
            <p:cNvSpPr/>
            <p:nvPr/>
          </p:nvSpPr>
          <p:spPr>
            <a:xfrm>
              <a:off x="8952292" y="5840440"/>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Scope Script</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46" name="Rectangle 45"/>
            <p:cNvSpPr/>
            <p:nvPr/>
          </p:nvSpPr>
          <p:spPr>
            <a:xfrm>
              <a:off x="9048329" y="2841190"/>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Job</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52" name="Straight Arrow Connector 51"/>
            <p:cNvCxnSpPr/>
            <p:nvPr/>
          </p:nvCxnSpPr>
          <p:spPr>
            <a:xfrm>
              <a:off x="9192476" y="2382555"/>
              <a:ext cx="140817" cy="338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9644195" y="2453882"/>
              <a:ext cx="296310" cy="253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9350430" y="3581400"/>
              <a:ext cx="6291" cy="2094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384401" y="4536595"/>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Submit</a:t>
              </a:r>
              <a:endParaRPr lang="en-US" sz="1400" dirty="0">
                <a:solidFill>
                  <a:schemeClr val="tx1"/>
                </a:solidFill>
                <a:latin typeface="Segoe UI Light" panose="020B0502040204020203" pitchFamily="34" charset="0"/>
                <a:cs typeface="Segoe UI Light" panose="020B0502040204020203" pitchFamily="34" charset="0"/>
              </a:endParaRPr>
            </a:p>
          </p:txBody>
        </p:sp>
        <p:grpSp>
          <p:nvGrpSpPr>
            <p:cNvPr id="72" name="Group 71"/>
            <p:cNvGrpSpPr/>
            <p:nvPr/>
          </p:nvGrpSpPr>
          <p:grpSpPr>
            <a:xfrm>
              <a:off x="9714292" y="1733033"/>
              <a:ext cx="1520308" cy="865160"/>
              <a:chOff x="5110630" y="5230840"/>
              <a:chExt cx="1520308" cy="865160"/>
            </a:xfrm>
          </p:grpSpPr>
          <p:sp>
            <p:nvSpPr>
              <p:cNvPr id="73" name="Can 72"/>
              <p:cNvSpPr/>
              <p:nvPr/>
            </p:nvSpPr>
            <p:spPr>
              <a:xfrm>
                <a:off x="5751043" y="52308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74" name="Rectangle 73"/>
              <p:cNvSpPr/>
              <p:nvPr/>
            </p:nvSpPr>
            <p:spPr>
              <a:xfrm>
                <a:off x="5110630" y="5715000"/>
                <a:ext cx="152030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Analysis.CSV</a:t>
                </a:r>
                <a:endParaRPr lang="en-US" sz="1400" dirty="0">
                  <a:solidFill>
                    <a:schemeClr val="tx1"/>
                  </a:solidFill>
                  <a:latin typeface="Segoe UI Light" panose="020B0502040204020203" pitchFamily="34" charset="0"/>
                  <a:cs typeface="Segoe UI Light" panose="020B0502040204020203" pitchFamily="34" charset="0"/>
                </a:endParaRPr>
              </a:p>
            </p:txBody>
          </p:sp>
        </p:grpSp>
      </p:grpSp>
      <p:sp>
        <p:nvSpPr>
          <p:cNvPr id="2" name="Content Placeholder 1"/>
          <p:cNvSpPr>
            <a:spLocks noGrp="1"/>
          </p:cNvSpPr>
          <p:nvPr>
            <p:ph sz="quarter" idx="13"/>
          </p:nvPr>
        </p:nvSpPr>
        <p:spPr/>
        <p:txBody>
          <a:bodyPr/>
          <a:lstStyle/>
          <a:p>
            <a:pPr marL="0" indent="0">
              <a:buNone/>
            </a:pPr>
            <a:r>
              <a:rPr lang="en-US" sz="4000" dirty="0"/>
              <a:t>Daily Logs with a Snapshot</a:t>
            </a:r>
          </a:p>
          <a:p>
            <a:pPr marL="0" indent="0">
              <a:buNone/>
            </a:pPr>
            <a:r>
              <a:rPr lang="en-US" dirty="0"/>
              <a:t>Some teams keep a snapshot of data that is very large and keep incorporating each days data.</a:t>
            </a:r>
          </a:p>
          <a:p>
            <a:pPr marL="0" indent="0">
              <a:buNone/>
            </a:pPr>
            <a:endParaRPr lang="en-US" dirty="0"/>
          </a:p>
        </p:txBody>
      </p:sp>
    </p:spTree>
    <p:extLst>
      <p:ext uri="{BB962C8B-B14F-4D97-AF65-F5344CB8AC3E}">
        <p14:creationId xmlns:p14="http://schemas.microsoft.com/office/powerpoint/2010/main" val="3476042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359105" y="971907"/>
            <a:ext cx="4114800" cy="1447800"/>
          </a:xfrm>
          <a:prstGeom prst="ellipse">
            <a:avLst/>
          </a:prstGeom>
          <a:solidFill>
            <a:schemeClr val="bg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4" name="Rectangle 3"/>
          <p:cNvSpPr/>
          <p:nvPr/>
        </p:nvSpPr>
        <p:spPr>
          <a:xfrm>
            <a:off x="7696200" y="533400"/>
            <a:ext cx="2139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Your Virtual Cluster</a:t>
            </a:r>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18" name="Group 17"/>
          <p:cNvGrpSpPr/>
          <p:nvPr/>
        </p:nvGrpSpPr>
        <p:grpSpPr>
          <a:xfrm>
            <a:off x="7620000" y="1263784"/>
            <a:ext cx="1295400" cy="865160"/>
            <a:chOff x="5181600" y="5688040"/>
            <a:chExt cx="1295400" cy="865160"/>
          </a:xfrm>
        </p:grpSpPr>
        <p:sp>
          <p:nvSpPr>
            <p:cNvPr id="19" name="Can 18"/>
            <p:cNvSpPr/>
            <p:nvPr/>
          </p:nvSpPr>
          <p:spPr>
            <a:xfrm>
              <a:off x="5597105" y="5688040"/>
              <a:ext cx="381000" cy="533400"/>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20" name="Rectangle 1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Segoe UI Light" panose="020B0502040204020203" pitchFamily="34" charset="0"/>
                  <a:cs typeface="Segoe UI Light" panose="020B0502040204020203" pitchFamily="34" charset="0"/>
                </a:rPr>
                <a:t>Data.ss</a:t>
              </a:r>
              <a:endParaRPr lang="en-US" sz="1400" dirty="0">
                <a:solidFill>
                  <a:schemeClr val="bg1"/>
                </a:solidFill>
                <a:latin typeface="Segoe UI Light" panose="020B0502040204020203" pitchFamily="34" charset="0"/>
                <a:cs typeface="Segoe UI Light" panose="020B0502040204020203" pitchFamily="34" charset="0"/>
              </a:endParaRPr>
            </a:p>
          </p:txBody>
        </p:sp>
      </p:grpSp>
      <p:grpSp>
        <p:nvGrpSpPr>
          <p:cNvPr id="23" name="Group 22"/>
          <p:cNvGrpSpPr/>
          <p:nvPr/>
        </p:nvGrpSpPr>
        <p:grpSpPr>
          <a:xfrm>
            <a:off x="7924800" y="2128944"/>
            <a:ext cx="1488675" cy="1909577"/>
            <a:chOff x="7924800" y="2128944"/>
            <a:chExt cx="1488675" cy="1909577"/>
          </a:xfrm>
        </p:grpSpPr>
        <p:sp>
          <p:nvSpPr>
            <p:cNvPr id="28" name="Rectangle 27"/>
            <p:cNvSpPr/>
            <p:nvPr/>
          </p:nvSpPr>
          <p:spPr>
            <a:xfrm>
              <a:off x="7924800" y="3418495"/>
              <a:ext cx="762000" cy="6200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Segoe UI Light" panose="020B0502040204020203" pitchFamily="34" charset="0"/>
                  <a:cs typeface="Segoe UI Light" panose="020B0502040204020203" pitchFamily="34" charset="0"/>
                </a:rPr>
                <a:t>iScope</a:t>
              </a:r>
              <a:r>
                <a:rPr lang="en-US" sz="1400" dirty="0" smtClean="0">
                  <a:solidFill>
                    <a:schemeClr val="bg1"/>
                  </a:solidFill>
                  <a:latin typeface="Segoe UI Light" panose="020B0502040204020203" pitchFamily="34" charset="0"/>
                  <a:cs typeface="Segoe UI Light" panose="020B0502040204020203" pitchFamily="34" charset="0"/>
                </a:rPr>
                <a:t> API</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35" name="Rectangle 34"/>
            <p:cNvSpPr/>
            <p:nvPr/>
          </p:nvSpPr>
          <p:spPr>
            <a:xfrm>
              <a:off x="8118075" y="2528715"/>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Execute</a:t>
              </a:r>
              <a:endParaRPr lang="en-US" sz="1400" dirty="0">
                <a:solidFill>
                  <a:schemeClr val="tx1"/>
                </a:solidFill>
                <a:latin typeface="Segoe UI Light" panose="020B0502040204020203" pitchFamily="34" charset="0"/>
                <a:cs typeface="Segoe UI Light" panose="020B0502040204020203" pitchFamily="34" charset="0"/>
              </a:endParaRPr>
            </a:p>
          </p:txBody>
        </p:sp>
        <p:cxnSp>
          <p:nvCxnSpPr>
            <p:cNvPr id="43" name="Straight Arrow Connector 42"/>
            <p:cNvCxnSpPr/>
            <p:nvPr/>
          </p:nvCxnSpPr>
          <p:spPr>
            <a:xfrm flipH="1">
              <a:off x="8305800" y="2128944"/>
              <a:ext cx="1" cy="1180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916153" y="4114800"/>
            <a:ext cx="4978299" cy="2206792"/>
            <a:chOff x="6916153" y="4114800"/>
            <a:chExt cx="4978299" cy="2206792"/>
          </a:xfrm>
        </p:grpSpPr>
        <p:sp>
          <p:nvSpPr>
            <p:cNvPr id="37" name="Rectangle 36"/>
            <p:cNvSpPr/>
            <p:nvPr/>
          </p:nvSpPr>
          <p:spPr>
            <a:xfrm>
              <a:off x="6916153" y="5546158"/>
              <a:ext cx="762000" cy="620026"/>
            </a:xfrm>
            <a:prstGeom prst="rect">
              <a:avLst/>
            </a:prstGeom>
            <a:solidFill>
              <a:srgbClr val="7AB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Excel</a:t>
              </a:r>
              <a:endParaRPr lang="en-US" sz="1400" dirty="0">
                <a:solidFill>
                  <a:schemeClr val="tx1"/>
                </a:solidFill>
                <a:latin typeface="Segoe UI Light" panose="020B0502040204020203" pitchFamily="34" charset="0"/>
                <a:cs typeface="Segoe UI Light" panose="020B0502040204020203" pitchFamily="34" charset="0"/>
              </a:endParaRPr>
            </a:p>
          </p:txBody>
        </p:sp>
        <p:cxnSp>
          <p:nvCxnSpPr>
            <p:cNvPr id="39" name="Straight Arrow Connector 38"/>
            <p:cNvCxnSpPr/>
            <p:nvPr/>
          </p:nvCxnSpPr>
          <p:spPr>
            <a:xfrm flipH="1">
              <a:off x="7297154" y="4114800"/>
              <a:ext cx="820921" cy="1322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907794" y="5546158"/>
              <a:ext cx="762000" cy="620026"/>
            </a:xfrm>
            <a:prstGeom prst="rect">
              <a:avLst/>
            </a:prstGeom>
            <a:solidFill>
              <a:srgbClr val="7AB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SSRS</a:t>
              </a:r>
              <a:endParaRPr lang="en-US" sz="1400" dirty="0">
                <a:solidFill>
                  <a:schemeClr val="tx1"/>
                </a:solidFill>
                <a:latin typeface="Segoe UI Light" panose="020B0502040204020203" pitchFamily="34" charset="0"/>
                <a:cs typeface="Segoe UI Light" panose="020B0502040204020203" pitchFamily="34" charset="0"/>
              </a:endParaRPr>
            </a:p>
          </p:txBody>
        </p:sp>
        <p:cxnSp>
          <p:nvCxnSpPr>
            <p:cNvPr id="42" name="Straight Arrow Connector 41"/>
            <p:cNvCxnSpPr/>
            <p:nvPr/>
          </p:nvCxnSpPr>
          <p:spPr>
            <a:xfrm>
              <a:off x="8416505" y="4114800"/>
              <a:ext cx="872291" cy="1322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9906000" y="5390750"/>
              <a:ext cx="200527" cy="930842"/>
            </a:xfrm>
            <a:prstGeom prst="rightBrace">
              <a:avLst>
                <a:gd name="adj1" fmla="val 55702"/>
                <a:gd name="adj2" fmla="val 4875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44" name="Rectangle 43"/>
            <p:cNvSpPr/>
            <p:nvPr/>
          </p:nvSpPr>
          <p:spPr>
            <a:xfrm>
              <a:off x="10250906" y="5390750"/>
              <a:ext cx="1643546" cy="781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Segoe UI Light" panose="020B0502040204020203" pitchFamily="34" charset="0"/>
                  <a:cs typeface="Segoe UI Light" panose="020B0502040204020203" pitchFamily="34" charset="0"/>
                </a:rPr>
                <a:t>ODBC Driver Enables direct access via BI Tools</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2" name="Content Placeholder 1"/>
          <p:cNvSpPr>
            <a:spLocks noGrp="1"/>
          </p:cNvSpPr>
          <p:nvPr>
            <p:ph sz="quarter" idx="13"/>
          </p:nvPr>
        </p:nvSpPr>
        <p:spPr/>
        <p:txBody>
          <a:bodyPr/>
          <a:lstStyle/>
          <a:p>
            <a:pPr marL="0" indent="0">
              <a:buNone/>
            </a:pPr>
            <a:r>
              <a:rPr lang="en-US" sz="4000" dirty="0" smtClean="0"/>
              <a:t>Interactive</a:t>
            </a:r>
          </a:p>
          <a:p>
            <a:pPr marL="0" indent="0">
              <a:buNone/>
            </a:pPr>
            <a:endParaRPr lang="en-US" sz="4000" dirty="0"/>
          </a:p>
          <a:p>
            <a:pPr marL="0" indent="0">
              <a:buNone/>
            </a:pPr>
            <a:r>
              <a:rPr lang="en-US" dirty="0"/>
              <a:t>If you are performing very aggregated queries, we have a </a:t>
            </a:r>
            <a:r>
              <a:rPr lang="en-US" dirty="0" smtClean="0"/>
              <a:t>method of </a:t>
            </a:r>
            <a:r>
              <a:rPr lang="en-US" dirty="0"/>
              <a:t>getting interactive (1 second) response times. </a:t>
            </a:r>
          </a:p>
          <a:p>
            <a:pPr marL="0" indent="0">
              <a:buNone/>
            </a:pPr>
            <a:endParaRPr lang="en-US" dirty="0"/>
          </a:p>
          <a:p>
            <a:pPr marL="0" indent="0">
              <a:buNone/>
            </a:pPr>
            <a:r>
              <a:rPr lang="en-US" dirty="0"/>
              <a:t>This is called </a:t>
            </a:r>
            <a:r>
              <a:rPr lang="en-US" dirty="0" err="1">
                <a:latin typeface="Segoe UI Semibold" panose="020B0702040204020203" pitchFamily="34" charset="0"/>
                <a:cs typeface="Segoe UI Semibold" panose="020B0702040204020203" pitchFamily="34" charset="0"/>
              </a:rPr>
              <a:t>iScope</a:t>
            </a:r>
            <a:r>
              <a:rPr lang="en-US" dirty="0"/>
              <a:t> – it uses a subset of the </a:t>
            </a:r>
            <a:r>
              <a:rPr lang="en-US" dirty="0">
                <a:latin typeface="Segoe UI Semibold" panose="020B0702040204020203" pitchFamily="34" charset="0"/>
                <a:cs typeface="Segoe UI Semibold" panose="020B0702040204020203" pitchFamily="34" charset="0"/>
              </a:rPr>
              <a:t>Scope</a:t>
            </a:r>
            <a:r>
              <a:rPr lang="en-US" dirty="0"/>
              <a:t> language.</a:t>
            </a:r>
          </a:p>
          <a:p>
            <a:pPr marL="0" indent="0">
              <a:buNone/>
            </a:pPr>
            <a:endParaRPr lang="en-US" dirty="0"/>
          </a:p>
          <a:p>
            <a:pPr marL="0" indent="0">
              <a:buNone/>
            </a:pPr>
            <a:r>
              <a:rPr lang="en-US" dirty="0"/>
              <a:t>Big growth area for us.</a:t>
            </a:r>
          </a:p>
        </p:txBody>
      </p:sp>
    </p:spTree>
    <p:extLst>
      <p:ext uri="{BB962C8B-B14F-4D97-AF65-F5344CB8AC3E}">
        <p14:creationId xmlns:p14="http://schemas.microsoft.com/office/powerpoint/2010/main" val="2084548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smtClean="0">
                <a:solidFill>
                  <a:prstClr val="white"/>
                </a:solidFill>
                <a:latin typeface="Segoe UI Light" panose="020B0502040204020203" pitchFamily="34" charset="0"/>
                <a:cs typeface="Segoe UI Light" panose="020B0502040204020203" pitchFamily="34" charset="0"/>
              </a:rPr>
              <a:t>Submitting a Job</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2707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105400" y="457200"/>
            <a:ext cx="3032424" cy="257121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7239000" y="1524000"/>
            <a:ext cx="3971429" cy="5047619"/>
          </a:xfrm>
          <a:prstGeom prst="rect">
            <a:avLst/>
          </a:prstGeom>
          <a:ln>
            <a:noFill/>
          </a:ln>
          <a:effectLst>
            <a:outerShdw blurRad="292100" dist="139700" dir="2700000" algn="tl" rotWithShape="0">
              <a:srgbClr val="333333">
                <a:alpha val="65000"/>
              </a:srgbClr>
            </a:outerShdw>
          </a:effectLst>
        </p:spPr>
      </p:pic>
      <p:sp>
        <p:nvSpPr>
          <p:cNvPr id="2" name="Content Placeholder 1"/>
          <p:cNvSpPr>
            <a:spLocks noGrp="1"/>
          </p:cNvSpPr>
          <p:nvPr>
            <p:ph sz="quarter" idx="13"/>
          </p:nvPr>
        </p:nvSpPr>
        <p:spPr/>
        <p:txBody>
          <a:bodyPr/>
          <a:lstStyle/>
          <a:p>
            <a:pPr marL="0" indent="0">
              <a:buNone/>
            </a:pPr>
            <a:r>
              <a:rPr lang="en-US" sz="4800" dirty="0" smtClean="0"/>
              <a:t>Scope Studio</a:t>
            </a:r>
          </a:p>
          <a:p>
            <a:pPr marL="0" indent="0">
              <a:buNone/>
            </a:pPr>
            <a:endParaRPr lang="en-US" dirty="0"/>
          </a:p>
          <a:p>
            <a:pPr marL="0" indent="0">
              <a:buNone/>
            </a:pPr>
            <a:r>
              <a:rPr lang="en-US" dirty="0" smtClean="0"/>
              <a:t>An Add-In for Visual Studio 2012 and Visual Studio 2013</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0036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0" y="457200"/>
            <a:ext cx="6400800" cy="6046014"/>
          </a:xfrm>
          <a:prstGeom prst="rect">
            <a:avLst/>
          </a:prstGeom>
        </p:spPr>
        <p:txBody>
          <a:bodyPr wrap="square">
            <a:spAutoFit/>
          </a:bodyPr>
          <a:lstStyle/>
          <a:p>
            <a:pPr marL="74930">
              <a:lnSpc>
                <a:spcPct val="107000"/>
              </a:lnSpc>
              <a:spcAft>
                <a:spcPts val="800"/>
              </a:spcAft>
              <a:tabLst>
                <a:tab pos="3503930" algn="l"/>
              </a:tabLst>
            </a:pPr>
            <a:r>
              <a:rPr lang="en-US" sz="2800" dirty="0" smtClean="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t>Cosmos PowerShell</a:t>
            </a:r>
            <a:r>
              <a:rPr lang="en-US" sz="2000" dirty="0" smtClean="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t/>
            </a:r>
            <a:br>
              <a:rPr lang="en-US" sz="2000" dirty="0" smtClean="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br>
            <a:r>
              <a:rPr lang="en-US" sz="1400" dirty="0" smtClean="0">
                <a:latin typeface="Consolas" panose="020B0609020204030204" pitchFamily="49" charset="0"/>
                <a:cs typeface="Consolas" panose="020B0609020204030204" pitchFamily="49" charset="0"/>
              </a:rPr>
              <a:t>Submit-</a:t>
            </a:r>
            <a:r>
              <a:rPr lang="en-US" sz="1400" dirty="0" err="1" smtClean="0">
                <a:latin typeface="Consolas" panose="020B0609020204030204" pitchFamily="49" charset="0"/>
                <a:cs typeface="Consolas" panose="020B0609020204030204" pitchFamily="49" charset="0"/>
              </a:rPr>
              <a:t>CosmosScopeJob</a:t>
            </a:r>
            <a:r>
              <a:rPr lang="en-US" sz="1400" dirty="0" smtClean="0">
                <a:latin typeface="Consolas" panose="020B0609020204030204" pitchFamily="49" charset="0"/>
                <a:cs typeface="Consolas" panose="020B0609020204030204" pitchFamily="49" charset="0"/>
              </a:rPr>
              <a:t> d:\</a:t>
            </a:r>
            <a:r>
              <a:rPr lang="en-US" sz="1400" dirty="0">
                <a:latin typeface="Consolas" panose="020B0609020204030204" pitchFamily="49" charset="0"/>
                <a:cs typeface="Consolas" panose="020B0609020204030204" pitchFamily="49" charset="0"/>
              </a:rPr>
              <a:t>my.script vc://cosmos08/sandbox</a:t>
            </a:r>
            <a:endParaRPr lang="en-US" sz="1400" dirty="0" smtClean="0">
              <a:latin typeface="Consolas" panose="020B0609020204030204" pitchFamily="49" charset="0"/>
              <a:cs typeface="Consolas" panose="020B0609020204030204" pitchFamily="49" charset="0"/>
            </a:endParaRPr>
          </a:p>
          <a:p>
            <a:pPr marL="74930" marR="0">
              <a:lnSpc>
                <a:spcPct val="107000"/>
              </a:lnSpc>
              <a:spcBef>
                <a:spcPts val="0"/>
              </a:spcBef>
              <a:spcAft>
                <a:spcPts val="800"/>
              </a:spcAft>
              <a:tabLst>
                <a:tab pos="3503930" algn="l"/>
              </a:tabLst>
            </a:pP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marL="74930">
              <a:lnSpc>
                <a:spcPct val="107000"/>
              </a:lnSpc>
              <a:spcAft>
                <a:spcPts val="800"/>
              </a:spcAft>
              <a:tabLst>
                <a:tab pos="3503930" algn="l"/>
              </a:tabLst>
            </a:pPr>
            <a:r>
              <a:rPr lang="en-US" sz="2800" dirty="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t>SCOPE.EXE</a:t>
            </a:r>
            <a:r>
              <a:rPr lang="en-US" sz="2000" dirty="0" smtClean="0">
                <a:latin typeface="Segoe UI Light" panose="020B0502040204020203" pitchFamily="34" charset="0"/>
                <a:ea typeface="Calibri" panose="020F0502020204030204" pitchFamily="34" charset="0"/>
                <a:cs typeface="Segoe UI Light" panose="020B0502040204020203" pitchFamily="34" charset="0"/>
              </a:rPr>
              <a:t/>
            </a:r>
            <a:br>
              <a:rPr lang="en-US" sz="2000" dirty="0" smtClean="0">
                <a:latin typeface="Segoe UI Light" panose="020B0502040204020203" pitchFamily="34" charset="0"/>
                <a:ea typeface="Calibri" panose="020F0502020204030204" pitchFamily="34" charset="0"/>
                <a:cs typeface="Segoe UI Light" panose="020B0502040204020203" pitchFamily="34" charset="0"/>
              </a:rPr>
            </a:br>
            <a:r>
              <a:rPr lang="en-US" sz="1600" dirty="0" smtClean="0">
                <a:latin typeface="Consolas" panose="020B0609020204030204" pitchFamily="49" charset="0"/>
                <a:cs typeface="Consolas" panose="020B0609020204030204" pitchFamily="49" charset="0"/>
              </a:rPr>
              <a:t>scope.exe submit –</a:t>
            </a:r>
            <a:r>
              <a:rPr lang="en-US" sz="1600" dirty="0">
                <a:latin typeface="Consolas" panose="020B0609020204030204" pitchFamily="49" charset="0"/>
                <a:cs typeface="Consolas" panose="020B0609020204030204" pitchFamily="49" charset="0"/>
              </a:rPr>
              <a:t>i</a:t>
            </a:r>
            <a:r>
              <a:rPr lang="en-US" sz="1600" dirty="0" smtClean="0">
                <a:latin typeface="Consolas" panose="020B0609020204030204" pitchFamily="49" charset="0"/>
                <a:cs typeface="Consolas" panose="020B0609020204030204" pitchFamily="49" charset="0"/>
              </a:rPr>
              <a:t> d:\</a:t>
            </a:r>
            <a:r>
              <a:rPr lang="en-US" sz="1600" dirty="0">
                <a:latin typeface="Consolas" panose="020B0609020204030204" pitchFamily="49" charset="0"/>
                <a:cs typeface="Consolas" panose="020B0609020204030204" pitchFamily="49" charset="0"/>
              </a:rPr>
              <a:t>my.script vc://</a:t>
            </a:r>
            <a:r>
              <a:rPr lang="en-US" sz="1600" dirty="0" smtClean="0">
                <a:latin typeface="Consolas" panose="020B0609020204030204" pitchFamily="49" charset="0"/>
                <a:cs typeface="Consolas" panose="020B0609020204030204" pitchFamily="49" charset="0"/>
              </a:rPr>
              <a:t>cosmos08/sandbox</a:t>
            </a:r>
            <a:endParaRPr lang="en-US" sz="1600" dirty="0">
              <a:latin typeface="Consolas" panose="020B0609020204030204" pitchFamily="49" charset="0"/>
              <a:cs typeface="Consolas" panose="020B0609020204030204" pitchFamily="49" charset="0"/>
            </a:endParaRPr>
          </a:p>
          <a:p>
            <a:pPr marL="74930">
              <a:lnSpc>
                <a:spcPct val="107000"/>
              </a:lnSpc>
              <a:spcAft>
                <a:spcPts val="800"/>
              </a:spcAft>
              <a:tabLst>
                <a:tab pos="3503930" algn="l"/>
              </a:tabLst>
            </a:pP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r>
              <a:rPr lang="en-US" sz="2800" dirty="0" smtClean="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t>Cosmos </a:t>
            </a:r>
            <a:r>
              <a:rPr lang="en-US" sz="2800" dirty="0" err="1" smtClean="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t>VCClient</a:t>
            </a:r>
            <a:r>
              <a:rPr lang="en-US" sz="2800" dirty="0" smtClean="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t> APIs</a:t>
            </a:r>
            <a:r>
              <a:rPr lang="en-US" sz="2000" dirty="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t/>
            </a:r>
            <a:br>
              <a:rPr lang="en-US" sz="2000" dirty="0">
                <a:solidFill>
                  <a:schemeClr val="accent6">
                    <a:lumMod val="75000"/>
                  </a:schemeClr>
                </a:solidFill>
                <a:latin typeface="Segoe UI Light" panose="020B0502040204020203" pitchFamily="34" charset="0"/>
                <a:ea typeface="Calibri" panose="020F0502020204030204" pitchFamily="34" charset="0"/>
                <a:cs typeface="Segoe UI Light" panose="020B0502040204020203" pitchFamily="34" charset="0"/>
              </a:rPr>
            </a:br>
            <a:r>
              <a:rPr lang="en-US" sz="1600" dirty="0" err="1">
                <a:latin typeface="Consolas" panose="020B0609020204030204" pitchFamily="49" charset="0"/>
                <a:cs typeface="Consolas" panose="020B0609020204030204" pitchFamily="49" charset="0"/>
              </a:rPr>
              <a:t>VcClient.VC.Setup</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vc</a:t>
            </a:r>
            <a:r>
              <a:rPr lang="en-US" sz="1600" dirty="0">
                <a:latin typeface="Consolas" panose="020B0609020204030204" pitchFamily="49" charset="0"/>
                <a:cs typeface="Consolas" panose="020B0609020204030204" pitchFamily="49" charset="0"/>
              </a:rPr>
              <a:t>://cosmos08/sandbox",</a:t>
            </a:r>
          </a:p>
          <a:p>
            <a:r>
              <a:rPr lang="en-US" sz="1600" dirty="0">
                <a:latin typeface="Consolas" panose="020B0609020204030204" pitchFamily="49" charset="0"/>
                <a:cs typeface="Consolas" panose="020B0609020204030204" pitchFamily="49" charset="0"/>
              </a:rPr>
              <a:t>     null,</a:t>
            </a:r>
          </a:p>
          <a:p>
            <a:r>
              <a:rPr lang="en-US" sz="1600" dirty="0">
                <a:latin typeface="Consolas" panose="020B0609020204030204" pitchFamily="49" charset="0"/>
                <a:cs typeface="Consolas" panose="020B0609020204030204" pitchFamily="49" charset="0"/>
              </a:rPr>
              <a:t>     null);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string script=“D:\\</a:t>
            </a:r>
            <a:r>
              <a:rPr lang="en-US" sz="1600" dirty="0" err="1">
                <a:latin typeface="Consolas" panose="020B0609020204030204" pitchFamily="49" charset="0"/>
                <a:cs typeface="Consolas" panose="020B0609020204030204" pitchFamily="49" charset="0"/>
              </a:rPr>
              <a:t>my.script</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submit_params</a:t>
            </a:r>
            <a:r>
              <a:rPr lang="en-US" sz="1600" dirty="0">
                <a:latin typeface="Consolas" panose="020B0609020204030204" pitchFamily="49" charset="0"/>
                <a:cs typeface="Consolas" panose="020B0609020204030204" pitchFamily="49" charset="0"/>
              </a:rPr>
              <a:t> = </a:t>
            </a:r>
          </a:p>
          <a:p>
            <a:r>
              <a:rPr lang="en-US" sz="1600" dirty="0">
                <a:latin typeface="Consolas" panose="020B0609020204030204" pitchFamily="49" charset="0"/>
                <a:cs typeface="Consolas" panose="020B0609020204030204" pitchFamily="49" charset="0"/>
              </a:rPr>
              <a:t>     new </a:t>
            </a:r>
            <a:r>
              <a:rPr lang="en-US" sz="1600" dirty="0" err="1">
                <a:latin typeface="Consolas" panose="020B0609020204030204" pitchFamily="49" charset="0"/>
                <a:cs typeface="Consolas" panose="020B0609020204030204" pitchFamily="49" charset="0"/>
              </a:rPr>
              <a:t>ScopeClient.SubmitParameters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script_filename</a:t>
            </a:r>
            <a:r>
              <a:rPr lang="en-US" sz="1600" dirty="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job_info</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ScopeClient.Scope.Submit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submit_params</a:t>
            </a:r>
            <a:r>
              <a:rPr lang="en-US" sz="1600" dirty="0">
                <a:latin typeface="Consolas" panose="020B0609020204030204" pitchFamily="49" charset="0"/>
                <a:cs typeface="Consolas" panose="020B0609020204030204" pitchFamily="49" charset="0"/>
              </a:rPr>
              <a:t>); </a:t>
            </a:r>
          </a:p>
          <a:p>
            <a:pPr marL="74930">
              <a:lnSpc>
                <a:spcPct val="107000"/>
              </a:lnSpc>
              <a:spcAft>
                <a:spcPts val="800"/>
              </a:spcAft>
              <a:tabLst>
                <a:tab pos="3503930" algn="l"/>
              </a:tabLst>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3" name="Content Placeholder 2"/>
          <p:cNvSpPr>
            <a:spLocks noGrp="1"/>
          </p:cNvSpPr>
          <p:nvPr>
            <p:ph sz="quarter" idx="13"/>
          </p:nvPr>
        </p:nvSpPr>
        <p:spPr/>
        <p:txBody>
          <a:bodyPr/>
          <a:lstStyle/>
          <a:p>
            <a:pPr marL="0" indent="0">
              <a:buNone/>
            </a:pPr>
            <a:r>
              <a:rPr lang="en-US" sz="5400" dirty="0" smtClean="0"/>
              <a:t>Via Code</a:t>
            </a:r>
            <a:endParaRPr lang="en-US" sz="5400" dirty="0"/>
          </a:p>
        </p:txBody>
      </p:sp>
    </p:spTree>
    <p:extLst>
      <p:ext uri="{BB962C8B-B14F-4D97-AF65-F5344CB8AC3E}">
        <p14:creationId xmlns:p14="http://schemas.microsoft.com/office/powerpoint/2010/main" val="396705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Clusters and Virtual Clusters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667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COSMOS Concepts – (Virtual) Clusters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US" b="1" dirty="0" smtClean="0"/>
          </a:p>
          <a:p>
            <a:pPr>
              <a:buFont typeface="Arial" panose="020B0604020202020204" pitchFamily="34" charset="0"/>
              <a:buChar char="•"/>
            </a:pPr>
            <a:r>
              <a:rPr lang="en-US" b="1" dirty="0" smtClean="0"/>
              <a:t>Cluster</a:t>
            </a:r>
            <a:r>
              <a:rPr lang="en-US" dirty="0" smtClean="0"/>
              <a:t> </a:t>
            </a:r>
            <a:r>
              <a:rPr lang="en-US" dirty="0" smtClean="0"/>
              <a:t>– </a:t>
            </a:r>
            <a:r>
              <a:rPr lang="en-US" dirty="0" smtClean="0"/>
              <a:t>Huge physical set </a:t>
            </a:r>
            <a:r>
              <a:rPr lang="en-US" dirty="0" smtClean="0"/>
              <a:t>of </a:t>
            </a:r>
            <a:r>
              <a:rPr lang="en-US" dirty="0" smtClean="0"/>
              <a:t>machines.</a:t>
            </a:r>
          </a:p>
          <a:p>
            <a:pPr lvl="1"/>
            <a:r>
              <a:rPr lang="en-US" dirty="0" smtClean="0"/>
              <a:t>Example: cosmos11, accessed at </a:t>
            </a:r>
            <a:r>
              <a:rPr lang="en-US" dirty="0" smtClean="0">
                <a:hlinkClick r:id="rId2"/>
              </a:rPr>
              <a:t>http://cosmos11.osdinfra.net:88/</a:t>
            </a:r>
            <a:endParaRPr lang="en-US" dirty="0" smtClean="0"/>
          </a:p>
          <a:p>
            <a:pPr>
              <a:buFont typeface="Arial" panose="020B0604020202020204" pitchFamily="34" charset="0"/>
              <a:buChar char="•"/>
            </a:pPr>
            <a:endParaRPr lang="en-US" b="1" dirty="0" smtClean="0"/>
          </a:p>
          <a:p>
            <a:pPr>
              <a:buFont typeface="Arial" panose="020B0604020202020204" pitchFamily="34" charset="0"/>
              <a:buChar char="•"/>
            </a:pPr>
            <a:r>
              <a:rPr lang="en-US" b="1" dirty="0" smtClean="0"/>
              <a:t>Virtual </a:t>
            </a:r>
            <a:r>
              <a:rPr lang="en-US" b="1" dirty="0" smtClean="0"/>
              <a:t>Cluster</a:t>
            </a:r>
            <a:r>
              <a:rPr lang="en-US" dirty="0" smtClean="0"/>
              <a:t> – Encapsulation of &lt;storage, computation</a:t>
            </a:r>
            <a:r>
              <a:rPr lang="en-US" dirty="0" smtClean="0"/>
              <a:t>&gt; allocation </a:t>
            </a:r>
            <a:r>
              <a:rPr lang="en-US" dirty="0" smtClean="0"/>
              <a:t>given to a </a:t>
            </a:r>
            <a:r>
              <a:rPr lang="en-US" dirty="0" smtClean="0"/>
              <a:t>team within 1 cluster.</a:t>
            </a:r>
            <a:endParaRPr lang="en-US" dirty="0" smtClean="0"/>
          </a:p>
          <a:p>
            <a:pPr lvl="1">
              <a:buFont typeface="Arial" panose="020B0604020202020204" pitchFamily="34" charset="0"/>
              <a:buChar char="•"/>
            </a:pPr>
            <a:r>
              <a:rPr lang="en-US" dirty="0" smtClean="0"/>
              <a:t>Computation </a:t>
            </a:r>
            <a:r>
              <a:rPr lang="en-US" dirty="0" smtClean="0"/>
              <a:t>– set # of tokens</a:t>
            </a:r>
          </a:p>
          <a:p>
            <a:pPr lvl="1">
              <a:buFont typeface="Arial" panose="020B0604020202020204" pitchFamily="34" charset="0"/>
              <a:buChar char="•"/>
            </a:pPr>
            <a:r>
              <a:rPr lang="en-US" dirty="0" smtClean="0"/>
              <a:t>Token – guarantee of </a:t>
            </a:r>
            <a:r>
              <a:rPr lang="en-US" i="1" dirty="0" smtClean="0"/>
              <a:t>an </a:t>
            </a:r>
            <a:r>
              <a:rPr lang="en-US" i="1" dirty="0" smtClean="0"/>
              <a:t>instance </a:t>
            </a:r>
            <a:r>
              <a:rPr lang="en-US" dirty="0" smtClean="0"/>
              <a:t>of </a:t>
            </a:r>
            <a:r>
              <a:rPr lang="en-US" dirty="0" smtClean="0"/>
              <a:t>computation</a:t>
            </a:r>
          </a:p>
          <a:p>
            <a:pPr lvl="1"/>
            <a:r>
              <a:rPr lang="en-US" dirty="0" smtClean="0"/>
              <a:t>Teams often have </a:t>
            </a:r>
            <a:r>
              <a:rPr lang="en-US" dirty="0"/>
              <a:t>multiple VCs</a:t>
            </a:r>
            <a:r>
              <a:rPr lang="en-US" dirty="0" smtClean="0"/>
              <a:t>.</a:t>
            </a:r>
          </a:p>
          <a:p>
            <a:pPr lvl="2"/>
            <a:r>
              <a:rPr lang="en-US" dirty="0" smtClean="0"/>
              <a:t>Prod vs </a:t>
            </a:r>
            <a:r>
              <a:rPr lang="en-US" dirty="0" err="1" smtClean="0"/>
              <a:t>AdHoc</a:t>
            </a:r>
            <a:r>
              <a:rPr lang="en-US" dirty="0" smtClean="0"/>
              <a:t> processing</a:t>
            </a:r>
          </a:p>
          <a:p>
            <a:pPr lvl="2"/>
            <a:r>
              <a:rPr lang="en-US" dirty="0" smtClean="0"/>
              <a:t>Proxy VC – to transfer data between clusters</a:t>
            </a:r>
            <a:endParaRPr lang="en-US" dirty="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966683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2400" y="1143000"/>
            <a:ext cx="4495800" cy="5562600"/>
          </a:xfrm>
        </p:spPr>
        <p:txBody>
          <a:bodyPr>
            <a:normAutofit/>
          </a:bodyPr>
          <a:lstStyle/>
          <a:p>
            <a:pPr marL="0" indent="0">
              <a:buNone/>
            </a:pPr>
            <a:r>
              <a:rPr lang="en-US" dirty="0" smtClean="0"/>
              <a:t>We do not reserve a set of machines.</a:t>
            </a:r>
          </a:p>
          <a:p>
            <a:pPr marL="0" indent="0">
              <a:buNone/>
            </a:pPr>
            <a:endParaRPr lang="en-US" dirty="0" smtClean="0"/>
          </a:p>
          <a:p>
            <a:pPr marL="0" indent="0">
              <a:buNone/>
            </a:pPr>
            <a:r>
              <a:rPr lang="en-US" dirty="0" smtClean="0"/>
              <a:t>Instead we assign you a </a:t>
            </a:r>
            <a:r>
              <a:rPr lang="en-US" b="1" dirty="0" smtClean="0">
                <a:latin typeface="Segoe UI Semibold" panose="020B0702040204020203" pitchFamily="34" charset="0"/>
                <a:cs typeface="Segoe UI Semibold" panose="020B0702040204020203" pitchFamily="34" charset="0"/>
              </a:rPr>
              <a:t>virtual cluster</a:t>
            </a:r>
            <a:r>
              <a:rPr lang="en-US" dirty="0" smtClean="0">
                <a:latin typeface="Segoe UI Semibold" panose="020B0702040204020203" pitchFamily="34" charset="0"/>
                <a:cs typeface="Segoe UI Semibold" panose="020B0702040204020203" pitchFamily="34" charset="0"/>
              </a:rPr>
              <a:t> </a:t>
            </a:r>
            <a:r>
              <a:rPr lang="en-US" dirty="0" smtClean="0"/>
              <a:t>with a number of </a:t>
            </a:r>
            <a:r>
              <a:rPr lang="en-US" dirty="0" smtClean="0">
                <a:latin typeface="Segoe UI Semibold" panose="020B0702040204020203" pitchFamily="34" charset="0"/>
                <a:cs typeface="Segoe UI Semibold" panose="020B0702040204020203" pitchFamily="34" charset="0"/>
              </a:rPr>
              <a:t>tokens</a:t>
            </a:r>
            <a:r>
              <a:rPr lang="en-US" dirty="0" smtClean="0"/>
              <a:t>.</a:t>
            </a:r>
          </a:p>
          <a:p>
            <a:pPr marL="0" indent="0">
              <a:buNone/>
            </a:pPr>
            <a:endParaRPr lang="en-US" dirty="0"/>
          </a:p>
          <a:p>
            <a:pPr marL="0" indent="0">
              <a:buNone/>
            </a:pPr>
            <a:r>
              <a:rPr lang="en-US" dirty="0"/>
              <a:t>1 Token = a right to </a:t>
            </a:r>
            <a:r>
              <a:rPr lang="en-US" dirty="0" smtClean="0"/>
              <a:t>execute</a:t>
            </a:r>
            <a:r>
              <a:rPr lang="en-US" dirty="0" smtClean="0"/>
              <a:t>.</a:t>
            </a:r>
            <a:endParaRPr lang="en-US" dirty="0" smtClean="0"/>
          </a:p>
          <a:p>
            <a:pPr marL="0" indent="0">
              <a:buNone/>
            </a:pPr>
            <a:endParaRPr lang="en-US" dirty="0"/>
          </a:p>
          <a:p>
            <a:pPr marL="0" indent="0">
              <a:buNone/>
            </a:pPr>
            <a:r>
              <a:rPr lang="en-US" dirty="0"/>
              <a:t>20 token allocation = you are guaranteed 20 </a:t>
            </a:r>
            <a:r>
              <a:rPr lang="en-US" dirty="0" smtClean="0"/>
              <a:t>nodes </a:t>
            </a:r>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Virtual Cluster</a:t>
            </a:r>
            <a:endParaRPr lang="en-US" dirty="0"/>
          </a:p>
        </p:txBody>
      </p:sp>
      <p:grpSp>
        <p:nvGrpSpPr>
          <p:cNvPr id="4" name="Group 3"/>
          <p:cNvGrpSpPr/>
          <p:nvPr/>
        </p:nvGrpSpPr>
        <p:grpSpPr>
          <a:xfrm>
            <a:off x="7050206" y="2126207"/>
            <a:ext cx="2985448" cy="2971800"/>
            <a:chOff x="7050206" y="2126207"/>
            <a:chExt cx="2985448" cy="2971800"/>
          </a:xfrm>
        </p:grpSpPr>
        <p:sp>
          <p:nvSpPr>
            <p:cNvPr id="122" name="Oval 121"/>
            <p:cNvSpPr/>
            <p:nvPr/>
          </p:nvSpPr>
          <p:spPr>
            <a:xfrm>
              <a:off x="705020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Oval 124"/>
            <p:cNvSpPr/>
            <p:nvPr/>
          </p:nvSpPr>
          <p:spPr>
            <a:xfrm>
              <a:off x="8084024"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7" name="Oval 126"/>
            <p:cNvSpPr/>
            <p:nvPr/>
          </p:nvSpPr>
          <p:spPr>
            <a:xfrm>
              <a:off x="877323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Oval 141"/>
            <p:cNvSpPr/>
            <p:nvPr/>
          </p:nvSpPr>
          <p:spPr>
            <a:xfrm>
              <a:off x="739481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Oval 146"/>
            <p:cNvSpPr/>
            <p:nvPr/>
          </p:nvSpPr>
          <p:spPr>
            <a:xfrm>
              <a:off x="911784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1" name="Oval 150"/>
            <p:cNvSpPr/>
            <p:nvPr/>
          </p:nvSpPr>
          <p:spPr>
            <a:xfrm>
              <a:off x="7050206"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2" name="Oval 151"/>
            <p:cNvSpPr/>
            <p:nvPr/>
          </p:nvSpPr>
          <p:spPr>
            <a:xfrm>
              <a:off x="7394812"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Oval 162"/>
            <p:cNvSpPr/>
            <p:nvPr/>
          </p:nvSpPr>
          <p:spPr>
            <a:xfrm>
              <a:off x="7739418"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Oval 163"/>
            <p:cNvSpPr/>
            <p:nvPr/>
          </p:nvSpPr>
          <p:spPr>
            <a:xfrm>
              <a:off x="808402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 name="Oval 168"/>
            <p:cNvSpPr/>
            <p:nvPr/>
          </p:nvSpPr>
          <p:spPr>
            <a:xfrm>
              <a:off x="980705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Oval 171"/>
            <p:cNvSpPr/>
            <p:nvPr/>
          </p:nvSpPr>
          <p:spPr>
            <a:xfrm>
              <a:off x="7394812"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4" name="Oval 173"/>
            <p:cNvSpPr/>
            <p:nvPr/>
          </p:nvSpPr>
          <p:spPr>
            <a:xfrm>
              <a:off x="8084024"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Oval 175"/>
            <p:cNvSpPr/>
            <p:nvPr/>
          </p:nvSpPr>
          <p:spPr>
            <a:xfrm>
              <a:off x="8773236"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 name="Oval 194"/>
            <p:cNvSpPr/>
            <p:nvPr/>
          </p:nvSpPr>
          <p:spPr>
            <a:xfrm>
              <a:off x="8428630"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 name="Oval 216"/>
            <p:cNvSpPr/>
            <p:nvPr/>
          </p:nvSpPr>
          <p:spPr>
            <a:xfrm>
              <a:off x="9117842"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 name="Oval 260"/>
            <p:cNvSpPr/>
            <p:nvPr/>
          </p:nvSpPr>
          <p:spPr>
            <a:xfrm>
              <a:off x="7050206"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 name="Oval 285"/>
            <p:cNvSpPr/>
            <p:nvPr/>
          </p:nvSpPr>
          <p:spPr>
            <a:xfrm>
              <a:off x="8084024"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 name="Oval 295"/>
            <p:cNvSpPr/>
            <p:nvPr/>
          </p:nvSpPr>
          <p:spPr>
            <a:xfrm>
              <a:off x="7394812"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 name="Oval 299"/>
            <p:cNvSpPr/>
            <p:nvPr/>
          </p:nvSpPr>
          <p:spPr>
            <a:xfrm>
              <a:off x="8773236"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0" name="Oval 309"/>
            <p:cNvSpPr/>
            <p:nvPr/>
          </p:nvSpPr>
          <p:spPr>
            <a:xfrm>
              <a:off x="8773236" y="48694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6705600" y="1783307"/>
            <a:ext cx="3330054" cy="3314700"/>
            <a:chOff x="6705600" y="1783307"/>
            <a:chExt cx="3330054" cy="3314700"/>
          </a:xfrm>
          <a:solidFill>
            <a:schemeClr val="bg1">
              <a:lumMod val="75000"/>
            </a:schemeClr>
          </a:solidFill>
        </p:grpSpPr>
        <p:sp>
          <p:nvSpPr>
            <p:cNvPr id="110" name="Oval 109"/>
            <p:cNvSpPr/>
            <p:nvPr/>
          </p:nvSpPr>
          <p:spPr>
            <a:xfrm>
              <a:off x="6705600"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Oval 110"/>
            <p:cNvSpPr/>
            <p:nvPr/>
          </p:nvSpPr>
          <p:spPr>
            <a:xfrm>
              <a:off x="7050206"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Oval 111"/>
            <p:cNvSpPr/>
            <p:nvPr/>
          </p:nvSpPr>
          <p:spPr>
            <a:xfrm>
              <a:off x="7394812"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Oval 112"/>
            <p:cNvSpPr/>
            <p:nvPr/>
          </p:nvSpPr>
          <p:spPr>
            <a:xfrm>
              <a:off x="7739418"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Oval 113"/>
            <p:cNvSpPr/>
            <p:nvPr/>
          </p:nvSpPr>
          <p:spPr>
            <a:xfrm>
              <a:off x="8084024"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Oval 114"/>
            <p:cNvSpPr/>
            <p:nvPr/>
          </p:nvSpPr>
          <p:spPr>
            <a:xfrm>
              <a:off x="8428630"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Oval 115"/>
            <p:cNvSpPr/>
            <p:nvPr/>
          </p:nvSpPr>
          <p:spPr>
            <a:xfrm>
              <a:off x="8773236"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Oval 116"/>
            <p:cNvSpPr/>
            <p:nvPr/>
          </p:nvSpPr>
          <p:spPr>
            <a:xfrm>
              <a:off x="9117842"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Oval 117"/>
            <p:cNvSpPr/>
            <p:nvPr/>
          </p:nvSpPr>
          <p:spPr>
            <a:xfrm>
              <a:off x="9462448"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Oval 119"/>
            <p:cNvSpPr/>
            <p:nvPr/>
          </p:nvSpPr>
          <p:spPr>
            <a:xfrm>
              <a:off x="9807054"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Oval 120"/>
            <p:cNvSpPr/>
            <p:nvPr/>
          </p:nvSpPr>
          <p:spPr>
            <a:xfrm>
              <a:off x="6705600"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Oval 122"/>
            <p:cNvSpPr/>
            <p:nvPr/>
          </p:nvSpPr>
          <p:spPr>
            <a:xfrm>
              <a:off x="7394812"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Oval 123"/>
            <p:cNvSpPr/>
            <p:nvPr/>
          </p:nvSpPr>
          <p:spPr>
            <a:xfrm>
              <a:off x="7739418"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Oval 125"/>
            <p:cNvSpPr/>
            <p:nvPr/>
          </p:nvSpPr>
          <p:spPr>
            <a:xfrm>
              <a:off x="8428630"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Oval 127"/>
            <p:cNvSpPr/>
            <p:nvPr/>
          </p:nvSpPr>
          <p:spPr>
            <a:xfrm>
              <a:off x="9117842"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Oval 128"/>
            <p:cNvSpPr/>
            <p:nvPr/>
          </p:nvSpPr>
          <p:spPr>
            <a:xfrm>
              <a:off x="9462448"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Oval 138"/>
            <p:cNvSpPr/>
            <p:nvPr/>
          </p:nvSpPr>
          <p:spPr>
            <a:xfrm>
              <a:off x="9807054"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0" name="Oval 139"/>
            <p:cNvSpPr/>
            <p:nvPr/>
          </p:nvSpPr>
          <p:spPr>
            <a:xfrm>
              <a:off x="6705600"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Oval 140"/>
            <p:cNvSpPr/>
            <p:nvPr/>
          </p:nvSpPr>
          <p:spPr>
            <a:xfrm>
              <a:off x="7050206"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3" name="Oval 142"/>
            <p:cNvSpPr/>
            <p:nvPr/>
          </p:nvSpPr>
          <p:spPr>
            <a:xfrm>
              <a:off x="7739418"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Oval 143"/>
            <p:cNvSpPr/>
            <p:nvPr/>
          </p:nvSpPr>
          <p:spPr>
            <a:xfrm>
              <a:off x="8084024"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5" name="Oval 144"/>
            <p:cNvSpPr/>
            <p:nvPr/>
          </p:nvSpPr>
          <p:spPr>
            <a:xfrm>
              <a:off x="8428630"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Oval 145"/>
            <p:cNvSpPr/>
            <p:nvPr/>
          </p:nvSpPr>
          <p:spPr>
            <a:xfrm>
              <a:off x="8773236"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Oval 147"/>
            <p:cNvSpPr/>
            <p:nvPr/>
          </p:nvSpPr>
          <p:spPr>
            <a:xfrm>
              <a:off x="9462448"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9" name="Oval 148"/>
            <p:cNvSpPr/>
            <p:nvPr/>
          </p:nvSpPr>
          <p:spPr>
            <a:xfrm>
              <a:off x="9807054"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0" name="Oval 149"/>
            <p:cNvSpPr/>
            <p:nvPr/>
          </p:nvSpPr>
          <p:spPr>
            <a:xfrm>
              <a:off x="6705600"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3" name="Oval 152"/>
            <p:cNvSpPr/>
            <p:nvPr/>
          </p:nvSpPr>
          <p:spPr>
            <a:xfrm>
              <a:off x="7739418"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4" name="Oval 153"/>
            <p:cNvSpPr/>
            <p:nvPr/>
          </p:nvSpPr>
          <p:spPr>
            <a:xfrm>
              <a:off x="8084024"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Oval 154"/>
            <p:cNvSpPr/>
            <p:nvPr/>
          </p:nvSpPr>
          <p:spPr>
            <a:xfrm>
              <a:off x="8428630"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6" name="Oval 155"/>
            <p:cNvSpPr/>
            <p:nvPr/>
          </p:nvSpPr>
          <p:spPr>
            <a:xfrm>
              <a:off x="8773236"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Oval 156"/>
            <p:cNvSpPr/>
            <p:nvPr/>
          </p:nvSpPr>
          <p:spPr>
            <a:xfrm>
              <a:off x="9117842"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8" name="Oval 157"/>
            <p:cNvSpPr/>
            <p:nvPr/>
          </p:nvSpPr>
          <p:spPr>
            <a:xfrm>
              <a:off x="9462448"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Oval 158"/>
            <p:cNvSpPr/>
            <p:nvPr/>
          </p:nvSpPr>
          <p:spPr>
            <a:xfrm>
              <a:off x="9807054"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Oval 159"/>
            <p:cNvSpPr/>
            <p:nvPr/>
          </p:nvSpPr>
          <p:spPr>
            <a:xfrm>
              <a:off x="6705600"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1" name="Oval 160"/>
            <p:cNvSpPr/>
            <p:nvPr/>
          </p:nvSpPr>
          <p:spPr>
            <a:xfrm>
              <a:off x="7050206"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Oval 161"/>
            <p:cNvSpPr/>
            <p:nvPr/>
          </p:nvSpPr>
          <p:spPr>
            <a:xfrm>
              <a:off x="7394812"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Oval 164"/>
            <p:cNvSpPr/>
            <p:nvPr/>
          </p:nvSpPr>
          <p:spPr>
            <a:xfrm>
              <a:off x="8428630"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Oval 165"/>
            <p:cNvSpPr/>
            <p:nvPr/>
          </p:nvSpPr>
          <p:spPr>
            <a:xfrm>
              <a:off x="8773236"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Oval 166"/>
            <p:cNvSpPr/>
            <p:nvPr/>
          </p:nvSpPr>
          <p:spPr>
            <a:xfrm>
              <a:off x="9117842"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 name="Oval 167"/>
            <p:cNvSpPr/>
            <p:nvPr/>
          </p:nvSpPr>
          <p:spPr>
            <a:xfrm>
              <a:off x="9462448"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 name="Oval 169"/>
            <p:cNvSpPr/>
            <p:nvPr/>
          </p:nvSpPr>
          <p:spPr>
            <a:xfrm>
              <a:off x="6705600"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 name="Oval 170"/>
            <p:cNvSpPr/>
            <p:nvPr/>
          </p:nvSpPr>
          <p:spPr>
            <a:xfrm>
              <a:off x="7050206"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3" name="Oval 172"/>
            <p:cNvSpPr/>
            <p:nvPr/>
          </p:nvSpPr>
          <p:spPr>
            <a:xfrm>
              <a:off x="7739418"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5" name="Oval 174"/>
            <p:cNvSpPr/>
            <p:nvPr/>
          </p:nvSpPr>
          <p:spPr>
            <a:xfrm>
              <a:off x="8428630"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Oval 176"/>
            <p:cNvSpPr/>
            <p:nvPr/>
          </p:nvSpPr>
          <p:spPr>
            <a:xfrm>
              <a:off x="9117842"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Oval 177"/>
            <p:cNvSpPr/>
            <p:nvPr/>
          </p:nvSpPr>
          <p:spPr>
            <a:xfrm>
              <a:off x="9462448"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 name="Oval 178"/>
            <p:cNvSpPr/>
            <p:nvPr/>
          </p:nvSpPr>
          <p:spPr>
            <a:xfrm>
              <a:off x="9807054"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 name="Oval 179"/>
            <p:cNvSpPr/>
            <p:nvPr/>
          </p:nvSpPr>
          <p:spPr>
            <a:xfrm>
              <a:off x="6705600"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 name="Oval 180"/>
            <p:cNvSpPr/>
            <p:nvPr/>
          </p:nvSpPr>
          <p:spPr>
            <a:xfrm>
              <a:off x="7050206"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 name="Oval 181"/>
            <p:cNvSpPr/>
            <p:nvPr/>
          </p:nvSpPr>
          <p:spPr>
            <a:xfrm>
              <a:off x="7394812"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 name="Oval 182"/>
            <p:cNvSpPr/>
            <p:nvPr/>
          </p:nvSpPr>
          <p:spPr>
            <a:xfrm>
              <a:off x="7739418"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 name="Oval 183"/>
            <p:cNvSpPr/>
            <p:nvPr/>
          </p:nvSpPr>
          <p:spPr>
            <a:xfrm>
              <a:off x="8084024"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 name="Oval 205"/>
            <p:cNvSpPr/>
            <p:nvPr/>
          </p:nvSpPr>
          <p:spPr>
            <a:xfrm>
              <a:off x="8773236"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 name="Oval 227"/>
            <p:cNvSpPr/>
            <p:nvPr/>
          </p:nvSpPr>
          <p:spPr>
            <a:xfrm>
              <a:off x="9462448"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 name="Oval 238"/>
            <p:cNvSpPr/>
            <p:nvPr/>
          </p:nvSpPr>
          <p:spPr>
            <a:xfrm>
              <a:off x="9807054"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0" name="Oval 249"/>
            <p:cNvSpPr/>
            <p:nvPr/>
          </p:nvSpPr>
          <p:spPr>
            <a:xfrm>
              <a:off x="6705600"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 name="Oval 271"/>
            <p:cNvSpPr/>
            <p:nvPr/>
          </p:nvSpPr>
          <p:spPr>
            <a:xfrm>
              <a:off x="7394812"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 name="Oval 282"/>
            <p:cNvSpPr/>
            <p:nvPr/>
          </p:nvSpPr>
          <p:spPr>
            <a:xfrm>
              <a:off x="7739418"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 name="Oval 288"/>
            <p:cNvSpPr/>
            <p:nvPr/>
          </p:nvSpPr>
          <p:spPr>
            <a:xfrm>
              <a:off x="8428630"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 name="Oval 289"/>
            <p:cNvSpPr/>
            <p:nvPr/>
          </p:nvSpPr>
          <p:spPr>
            <a:xfrm>
              <a:off x="8773236"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 name="Oval 290"/>
            <p:cNvSpPr/>
            <p:nvPr/>
          </p:nvSpPr>
          <p:spPr>
            <a:xfrm>
              <a:off x="9117842"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 name="Oval 291"/>
            <p:cNvSpPr/>
            <p:nvPr/>
          </p:nvSpPr>
          <p:spPr>
            <a:xfrm>
              <a:off x="9462448"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 name="Oval 292"/>
            <p:cNvSpPr/>
            <p:nvPr/>
          </p:nvSpPr>
          <p:spPr>
            <a:xfrm>
              <a:off x="9807054"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 name="Oval 293"/>
            <p:cNvSpPr/>
            <p:nvPr/>
          </p:nvSpPr>
          <p:spPr>
            <a:xfrm>
              <a:off x="6705600"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 name="Oval 294"/>
            <p:cNvSpPr/>
            <p:nvPr/>
          </p:nvSpPr>
          <p:spPr>
            <a:xfrm>
              <a:off x="7050206"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 name="Oval 296"/>
            <p:cNvSpPr/>
            <p:nvPr/>
          </p:nvSpPr>
          <p:spPr>
            <a:xfrm>
              <a:off x="7739418"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 name="Oval 297"/>
            <p:cNvSpPr/>
            <p:nvPr/>
          </p:nvSpPr>
          <p:spPr>
            <a:xfrm>
              <a:off x="8084024"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 name="Oval 298"/>
            <p:cNvSpPr/>
            <p:nvPr/>
          </p:nvSpPr>
          <p:spPr>
            <a:xfrm>
              <a:off x="8428630"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 name="Oval 300"/>
            <p:cNvSpPr/>
            <p:nvPr/>
          </p:nvSpPr>
          <p:spPr>
            <a:xfrm>
              <a:off x="9117842"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 name="Oval 301"/>
            <p:cNvSpPr/>
            <p:nvPr/>
          </p:nvSpPr>
          <p:spPr>
            <a:xfrm>
              <a:off x="9462448"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 name="Oval 302"/>
            <p:cNvSpPr/>
            <p:nvPr/>
          </p:nvSpPr>
          <p:spPr>
            <a:xfrm>
              <a:off x="9807054"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4" name="Oval 303"/>
            <p:cNvSpPr/>
            <p:nvPr/>
          </p:nvSpPr>
          <p:spPr>
            <a:xfrm>
              <a:off x="6705600"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5" name="Oval 304"/>
            <p:cNvSpPr/>
            <p:nvPr/>
          </p:nvSpPr>
          <p:spPr>
            <a:xfrm>
              <a:off x="7050206"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6" name="Oval 305"/>
            <p:cNvSpPr/>
            <p:nvPr/>
          </p:nvSpPr>
          <p:spPr>
            <a:xfrm>
              <a:off x="7394812"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7" name="Oval 306"/>
            <p:cNvSpPr/>
            <p:nvPr/>
          </p:nvSpPr>
          <p:spPr>
            <a:xfrm>
              <a:off x="7739418"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8" name="Oval 307"/>
            <p:cNvSpPr/>
            <p:nvPr/>
          </p:nvSpPr>
          <p:spPr>
            <a:xfrm>
              <a:off x="8084024"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9" name="Oval 308"/>
            <p:cNvSpPr/>
            <p:nvPr/>
          </p:nvSpPr>
          <p:spPr>
            <a:xfrm>
              <a:off x="8428630"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1" name="Oval 310"/>
            <p:cNvSpPr/>
            <p:nvPr/>
          </p:nvSpPr>
          <p:spPr>
            <a:xfrm>
              <a:off x="9117842"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2" name="Oval 311"/>
            <p:cNvSpPr/>
            <p:nvPr/>
          </p:nvSpPr>
          <p:spPr>
            <a:xfrm>
              <a:off x="9462448"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 name="Oval 312"/>
            <p:cNvSpPr/>
            <p:nvPr/>
          </p:nvSpPr>
          <p:spPr>
            <a:xfrm>
              <a:off x="9807054"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529103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2400" y="1143000"/>
            <a:ext cx="4495800" cy="5562600"/>
          </a:xfrm>
        </p:spPr>
        <p:txBody>
          <a:bodyPr>
            <a:normAutofit/>
          </a:bodyPr>
          <a:lstStyle/>
          <a:p>
            <a:pPr marL="0" indent="0">
              <a:buNone/>
            </a:pPr>
            <a:r>
              <a:rPr lang="en-US" dirty="0"/>
              <a:t>What happens when you are using up all your tokens?</a:t>
            </a:r>
          </a:p>
          <a:p>
            <a:pPr marL="0" indent="0">
              <a:buNone/>
            </a:pPr>
            <a:endParaRPr lang="en-US" dirty="0" smtClean="0"/>
          </a:p>
          <a:p>
            <a:pPr marL="0" indent="0">
              <a:buNone/>
            </a:pPr>
            <a:r>
              <a:rPr lang="en-US" dirty="0" smtClean="0"/>
              <a:t>If there are idle machines, Cosmos will try to apply them to your processing.</a:t>
            </a:r>
            <a:endParaRPr lang="en-US" dirty="0"/>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Bonus Computing</a:t>
            </a:r>
            <a:endParaRPr lang="en-US" dirty="0"/>
          </a:p>
        </p:txBody>
      </p:sp>
      <p:grpSp>
        <p:nvGrpSpPr>
          <p:cNvPr id="104" name="Group 103"/>
          <p:cNvGrpSpPr/>
          <p:nvPr/>
        </p:nvGrpSpPr>
        <p:grpSpPr>
          <a:xfrm>
            <a:off x="7050206" y="2126207"/>
            <a:ext cx="2985448" cy="2971800"/>
            <a:chOff x="7050206" y="2126207"/>
            <a:chExt cx="2985448" cy="2971800"/>
          </a:xfrm>
        </p:grpSpPr>
        <p:sp>
          <p:nvSpPr>
            <p:cNvPr id="105" name="Oval 104"/>
            <p:cNvSpPr/>
            <p:nvPr/>
          </p:nvSpPr>
          <p:spPr>
            <a:xfrm>
              <a:off x="705020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Oval 105"/>
            <p:cNvSpPr/>
            <p:nvPr/>
          </p:nvSpPr>
          <p:spPr>
            <a:xfrm>
              <a:off x="8084024"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7" name="Oval 106"/>
            <p:cNvSpPr/>
            <p:nvPr/>
          </p:nvSpPr>
          <p:spPr>
            <a:xfrm>
              <a:off x="877323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Oval 107"/>
            <p:cNvSpPr/>
            <p:nvPr/>
          </p:nvSpPr>
          <p:spPr>
            <a:xfrm>
              <a:off x="739481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Oval 108"/>
            <p:cNvSpPr/>
            <p:nvPr/>
          </p:nvSpPr>
          <p:spPr>
            <a:xfrm>
              <a:off x="911784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Oval 109"/>
            <p:cNvSpPr/>
            <p:nvPr/>
          </p:nvSpPr>
          <p:spPr>
            <a:xfrm>
              <a:off x="7050206"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Oval 110"/>
            <p:cNvSpPr/>
            <p:nvPr/>
          </p:nvSpPr>
          <p:spPr>
            <a:xfrm>
              <a:off x="7394812"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Oval 111"/>
            <p:cNvSpPr/>
            <p:nvPr/>
          </p:nvSpPr>
          <p:spPr>
            <a:xfrm>
              <a:off x="7739418"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Oval 112"/>
            <p:cNvSpPr/>
            <p:nvPr/>
          </p:nvSpPr>
          <p:spPr>
            <a:xfrm>
              <a:off x="808402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Oval 113"/>
            <p:cNvSpPr/>
            <p:nvPr/>
          </p:nvSpPr>
          <p:spPr>
            <a:xfrm>
              <a:off x="980705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Oval 114"/>
            <p:cNvSpPr/>
            <p:nvPr/>
          </p:nvSpPr>
          <p:spPr>
            <a:xfrm>
              <a:off x="7394812"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Oval 115"/>
            <p:cNvSpPr/>
            <p:nvPr/>
          </p:nvSpPr>
          <p:spPr>
            <a:xfrm>
              <a:off x="8084024"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Oval 116"/>
            <p:cNvSpPr/>
            <p:nvPr/>
          </p:nvSpPr>
          <p:spPr>
            <a:xfrm>
              <a:off x="8773236"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Oval 117"/>
            <p:cNvSpPr/>
            <p:nvPr/>
          </p:nvSpPr>
          <p:spPr>
            <a:xfrm>
              <a:off x="8428630"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Oval 119"/>
            <p:cNvSpPr/>
            <p:nvPr/>
          </p:nvSpPr>
          <p:spPr>
            <a:xfrm>
              <a:off x="9117842"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Oval 120"/>
            <p:cNvSpPr/>
            <p:nvPr/>
          </p:nvSpPr>
          <p:spPr>
            <a:xfrm>
              <a:off x="7050206"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Oval 121"/>
            <p:cNvSpPr/>
            <p:nvPr/>
          </p:nvSpPr>
          <p:spPr>
            <a:xfrm>
              <a:off x="8084024"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Oval 122"/>
            <p:cNvSpPr/>
            <p:nvPr/>
          </p:nvSpPr>
          <p:spPr>
            <a:xfrm>
              <a:off x="7394812"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Oval 123"/>
            <p:cNvSpPr/>
            <p:nvPr/>
          </p:nvSpPr>
          <p:spPr>
            <a:xfrm>
              <a:off x="8773236"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Oval 124"/>
            <p:cNvSpPr/>
            <p:nvPr/>
          </p:nvSpPr>
          <p:spPr>
            <a:xfrm>
              <a:off x="8773236" y="48694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3"/>
          <p:cNvGrpSpPr/>
          <p:nvPr/>
        </p:nvGrpSpPr>
        <p:grpSpPr>
          <a:xfrm>
            <a:off x="6705600" y="1783307"/>
            <a:ext cx="3330054" cy="3314700"/>
            <a:chOff x="6705600" y="1783307"/>
            <a:chExt cx="3330054" cy="3314700"/>
          </a:xfrm>
        </p:grpSpPr>
        <p:sp>
          <p:nvSpPr>
            <p:cNvPr id="127" name="Oval 126"/>
            <p:cNvSpPr/>
            <p:nvPr/>
          </p:nvSpPr>
          <p:spPr>
            <a:xfrm>
              <a:off x="6705600"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Oval 127"/>
            <p:cNvSpPr/>
            <p:nvPr/>
          </p:nvSpPr>
          <p:spPr>
            <a:xfrm>
              <a:off x="7050206"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Oval 128"/>
            <p:cNvSpPr/>
            <p:nvPr/>
          </p:nvSpPr>
          <p:spPr>
            <a:xfrm>
              <a:off x="7394812"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Oval 138"/>
            <p:cNvSpPr/>
            <p:nvPr/>
          </p:nvSpPr>
          <p:spPr>
            <a:xfrm>
              <a:off x="7739418"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0" name="Oval 139"/>
            <p:cNvSpPr/>
            <p:nvPr/>
          </p:nvSpPr>
          <p:spPr>
            <a:xfrm>
              <a:off x="8084024"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Oval 140"/>
            <p:cNvSpPr/>
            <p:nvPr/>
          </p:nvSpPr>
          <p:spPr>
            <a:xfrm>
              <a:off x="8428630"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Oval 141"/>
            <p:cNvSpPr/>
            <p:nvPr/>
          </p:nvSpPr>
          <p:spPr>
            <a:xfrm>
              <a:off x="8773236"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3" name="Oval 142"/>
            <p:cNvSpPr/>
            <p:nvPr/>
          </p:nvSpPr>
          <p:spPr>
            <a:xfrm>
              <a:off x="9117842"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Oval 143"/>
            <p:cNvSpPr/>
            <p:nvPr/>
          </p:nvSpPr>
          <p:spPr>
            <a:xfrm>
              <a:off x="9462448"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Oval 145"/>
            <p:cNvSpPr/>
            <p:nvPr/>
          </p:nvSpPr>
          <p:spPr>
            <a:xfrm>
              <a:off x="6705600"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Oval 146"/>
            <p:cNvSpPr/>
            <p:nvPr/>
          </p:nvSpPr>
          <p:spPr>
            <a:xfrm>
              <a:off x="7394812"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Oval 147"/>
            <p:cNvSpPr/>
            <p:nvPr/>
          </p:nvSpPr>
          <p:spPr>
            <a:xfrm>
              <a:off x="7739418"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9" name="Oval 148"/>
            <p:cNvSpPr/>
            <p:nvPr/>
          </p:nvSpPr>
          <p:spPr>
            <a:xfrm>
              <a:off x="8428630"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0" name="Oval 149"/>
            <p:cNvSpPr/>
            <p:nvPr/>
          </p:nvSpPr>
          <p:spPr>
            <a:xfrm>
              <a:off x="9117842"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1" name="Oval 150"/>
            <p:cNvSpPr/>
            <p:nvPr/>
          </p:nvSpPr>
          <p:spPr>
            <a:xfrm>
              <a:off x="9462448"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2" name="Oval 151"/>
            <p:cNvSpPr/>
            <p:nvPr/>
          </p:nvSpPr>
          <p:spPr>
            <a:xfrm>
              <a:off x="9807054"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3" name="Oval 152"/>
            <p:cNvSpPr/>
            <p:nvPr/>
          </p:nvSpPr>
          <p:spPr>
            <a:xfrm>
              <a:off x="6705600"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4" name="Oval 153"/>
            <p:cNvSpPr/>
            <p:nvPr/>
          </p:nvSpPr>
          <p:spPr>
            <a:xfrm>
              <a:off x="7050206"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Oval 154"/>
            <p:cNvSpPr/>
            <p:nvPr/>
          </p:nvSpPr>
          <p:spPr>
            <a:xfrm>
              <a:off x="7739418"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6" name="Oval 155"/>
            <p:cNvSpPr/>
            <p:nvPr/>
          </p:nvSpPr>
          <p:spPr>
            <a:xfrm>
              <a:off x="8084024"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Oval 156"/>
            <p:cNvSpPr/>
            <p:nvPr/>
          </p:nvSpPr>
          <p:spPr>
            <a:xfrm>
              <a:off x="8428630"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8" name="Oval 157"/>
            <p:cNvSpPr/>
            <p:nvPr/>
          </p:nvSpPr>
          <p:spPr>
            <a:xfrm>
              <a:off x="8773236"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Oval 159"/>
            <p:cNvSpPr/>
            <p:nvPr/>
          </p:nvSpPr>
          <p:spPr>
            <a:xfrm>
              <a:off x="9807054"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1" name="Oval 160"/>
            <p:cNvSpPr/>
            <p:nvPr/>
          </p:nvSpPr>
          <p:spPr>
            <a:xfrm>
              <a:off x="6705600"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Oval 161"/>
            <p:cNvSpPr/>
            <p:nvPr/>
          </p:nvSpPr>
          <p:spPr>
            <a:xfrm>
              <a:off x="7739418"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Oval 162"/>
            <p:cNvSpPr/>
            <p:nvPr/>
          </p:nvSpPr>
          <p:spPr>
            <a:xfrm>
              <a:off x="8084024"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Oval 163"/>
            <p:cNvSpPr/>
            <p:nvPr/>
          </p:nvSpPr>
          <p:spPr>
            <a:xfrm>
              <a:off x="8428630"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Oval 164"/>
            <p:cNvSpPr/>
            <p:nvPr/>
          </p:nvSpPr>
          <p:spPr>
            <a:xfrm>
              <a:off x="8773236"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Oval 165"/>
            <p:cNvSpPr/>
            <p:nvPr/>
          </p:nvSpPr>
          <p:spPr>
            <a:xfrm>
              <a:off x="9117842"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Oval 166"/>
            <p:cNvSpPr/>
            <p:nvPr/>
          </p:nvSpPr>
          <p:spPr>
            <a:xfrm>
              <a:off x="9462448"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 name="Oval 167"/>
            <p:cNvSpPr/>
            <p:nvPr/>
          </p:nvSpPr>
          <p:spPr>
            <a:xfrm>
              <a:off x="9807054"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 name="Oval 168"/>
            <p:cNvSpPr/>
            <p:nvPr/>
          </p:nvSpPr>
          <p:spPr>
            <a:xfrm>
              <a:off x="6705600"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 name="Oval 170"/>
            <p:cNvSpPr/>
            <p:nvPr/>
          </p:nvSpPr>
          <p:spPr>
            <a:xfrm>
              <a:off x="7394812"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Oval 171"/>
            <p:cNvSpPr/>
            <p:nvPr/>
          </p:nvSpPr>
          <p:spPr>
            <a:xfrm>
              <a:off x="8428630"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3" name="Oval 172"/>
            <p:cNvSpPr/>
            <p:nvPr/>
          </p:nvSpPr>
          <p:spPr>
            <a:xfrm>
              <a:off x="8773236"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4" name="Oval 173"/>
            <p:cNvSpPr/>
            <p:nvPr/>
          </p:nvSpPr>
          <p:spPr>
            <a:xfrm>
              <a:off x="9117842"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5" name="Oval 174"/>
            <p:cNvSpPr/>
            <p:nvPr/>
          </p:nvSpPr>
          <p:spPr>
            <a:xfrm>
              <a:off x="9462448"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Oval 175"/>
            <p:cNvSpPr/>
            <p:nvPr/>
          </p:nvSpPr>
          <p:spPr>
            <a:xfrm>
              <a:off x="6705600"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Oval 176"/>
            <p:cNvSpPr/>
            <p:nvPr/>
          </p:nvSpPr>
          <p:spPr>
            <a:xfrm>
              <a:off x="7050206"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Oval 177"/>
            <p:cNvSpPr/>
            <p:nvPr/>
          </p:nvSpPr>
          <p:spPr>
            <a:xfrm>
              <a:off x="7739418"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 name="Oval 178"/>
            <p:cNvSpPr/>
            <p:nvPr/>
          </p:nvSpPr>
          <p:spPr>
            <a:xfrm>
              <a:off x="8428630"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 name="Oval 179"/>
            <p:cNvSpPr/>
            <p:nvPr/>
          </p:nvSpPr>
          <p:spPr>
            <a:xfrm>
              <a:off x="9117842"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 name="Oval 180"/>
            <p:cNvSpPr/>
            <p:nvPr/>
          </p:nvSpPr>
          <p:spPr>
            <a:xfrm>
              <a:off x="9462448"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 name="Oval 181"/>
            <p:cNvSpPr/>
            <p:nvPr/>
          </p:nvSpPr>
          <p:spPr>
            <a:xfrm>
              <a:off x="9807054"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 name="Oval 182"/>
            <p:cNvSpPr/>
            <p:nvPr/>
          </p:nvSpPr>
          <p:spPr>
            <a:xfrm>
              <a:off x="6705600"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 name="Oval 183"/>
            <p:cNvSpPr/>
            <p:nvPr/>
          </p:nvSpPr>
          <p:spPr>
            <a:xfrm>
              <a:off x="7050206"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 name="Oval 194"/>
            <p:cNvSpPr/>
            <p:nvPr/>
          </p:nvSpPr>
          <p:spPr>
            <a:xfrm>
              <a:off x="7394812"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 name="Oval 205"/>
            <p:cNvSpPr/>
            <p:nvPr/>
          </p:nvSpPr>
          <p:spPr>
            <a:xfrm>
              <a:off x="7739418"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 name="Oval 216"/>
            <p:cNvSpPr/>
            <p:nvPr/>
          </p:nvSpPr>
          <p:spPr>
            <a:xfrm>
              <a:off x="8084024"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 name="Oval 227"/>
            <p:cNvSpPr/>
            <p:nvPr/>
          </p:nvSpPr>
          <p:spPr>
            <a:xfrm>
              <a:off x="8773236"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 name="Oval 238"/>
            <p:cNvSpPr/>
            <p:nvPr/>
          </p:nvSpPr>
          <p:spPr>
            <a:xfrm>
              <a:off x="9462448"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0" name="Oval 249"/>
            <p:cNvSpPr/>
            <p:nvPr/>
          </p:nvSpPr>
          <p:spPr>
            <a:xfrm>
              <a:off x="9807054"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 name="Oval 260"/>
            <p:cNvSpPr/>
            <p:nvPr/>
          </p:nvSpPr>
          <p:spPr>
            <a:xfrm>
              <a:off x="6705600"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 name="Oval 271"/>
            <p:cNvSpPr/>
            <p:nvPr/>
          </p:nvSpPr>
          <p:spPr>
            <a:xfrm>
              <a:off x="7394812"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 name="Oval 282"/>
            <p:cNvSpPr/>
            <p:nvPr/>
          </p:nvSpPr>
          <p:spPr>
            <a:xfrm>
              <a:off x="7739418"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 name="Oval 283"/>
            <p:cNvSpPr/>
            <p:nvPr/>
          </p:nvSpPr>
          <p:spPr>
            <a:xfrm>
              <a:off x="8428630"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 name="Oval 284"/>
            <p:cNvSpPr/>
            <p:nvPr/>
          </p:nvSpPr>
          <p:spPr>
            <a:xfrm>
              <a:off x="8773236"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 name="Oval 286"/>
            <p:cNvSpPr/>
            <p:nvPr/>
          </p:nvSpPr>
          <p:spPr>
            <a:xfrm>
              <a:off x="9462448"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 name="Oval 287"/>
            <p:cNvSpPr/>
            <p:nvPr/>
          </p:nvSpPr>
          <p:spPr>
            <a:xfrm>
              <a:off x="9807054"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 name="Oval 288"/>
            <p:cNvSpPr/>
            <p:nvPr/>
          </p:nvSpPr>
          <p:spPr>
            <a:xfrm>
              <a:off x="6705600"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 name="Oval 289"/>
            <p:cNvSpPr/>
            <p:nvPr/>
          </p:nvSpPr>
          <p:spPr>
            <a:xfrm>
              <a:off x="7050206"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 name="Oval 290"/>
            <p:cNvSpPr/>
            <p:nvPr/>
          </p:nvSpPr>
          <p:spPr>
            <a:xfrm>
              <a:off x="7739418"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 name="Oval 291"/>
            <p:cNvSpPr/>
            <p:nvPr/>
          </p:nvSpPr>
          <p:spPr>
            <a:xfrm>
              <a:off x="8084024"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 name="Oval 292"/>
            <p:cNvSpPr/>
            <p:nvPr/>
          </p:nvSpPr>
          <p:spPr>
            <a:xfrm>
              <a:off x="8428630"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 name="Oval 293"/>
            <p:cNvSpPr/>
            <p:nvPr/>
          </p:nvSpPr>
          <p:spPr>
            <a:xfrm>
              <a:off x="9117842"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 name="Oval 294"/>
            <p:cNvSpPr/>
            <p:nvPr/>
          </p:nvSpPr>
          <p:spPr>
            <a:xfrm>
              <a:off x="9462448"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 name="Oval 295"/>
            <p:cNvSpPr/>
            <p:nvPr/>
          </p:nvSpPr>
          <p:spPr>
            <a:xfrm>
              <a:off x="9807054"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 name="Oval 296"/>
            <p:cNvSpPr/>
            <p:nvPr/>
          </p:nvSpPr>
          <p:spPr>
            <a:xfrm>
              <a:off x="6705600"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 name="Oval 297"/>
            <p:cNvSpPr/>
            <p:nvPr/>
          </p:nvSpPr>
          <p:spPr>
            <a:xfrm>
              <a:off x="7050206"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 name="Oval 298"/>
            <p:cNvSpPr/>
            <p:nvPr/>
          </p:nvSpPr>
          <p:spPr>
            <a:xfrm>
              <a:off x="7394812"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 name="Oval 299"/>
            <p:cNvSpPr/>
            <p:nvPr/>
          </p:nvSpPr>
          <p:spPr>
            <a:xfrm>
              <a:off x="7739418"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 name="Oval 300"/>
            <p:cNvSpPr/>
            <p:nvPr/>
          </p:nvSpPr>
          <p:spPr>
            <a:xfrm>
              <a:off x="8084024"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 name="Oval 301"/>
            <p:cNvSpPr/>
            <p:nvPr/>
          </p:nvSpPr>
          <p:spPr>
            <a:xfrm>
              <a:off x="8428630"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5" name="Oval 304"/>
            <p:cNvSpPr/>
            <p:nvPr/>
          </p:nvSpPr>
          <p:spPr>
            <a:xfrm>
              <a:off x="9807054"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2"/>
          <p:cNvGrpSpPr/>
          <p:nvPr/>
        </p:nvGrpSpPr>
        <p:grpSpPr>
          <a:xfrm>
            <a:off x="6707357" y="1783307"/>
            <a:ext cx="3328297" cy="3314700"/>
            <a:chOff x="6707357" y="1783307"/>
            <a:chExt cx="3328297" cy="3314700"/>
          </a:xfrm>
          <a:solidFill>
            <a:srgbClr val="15CDFF"/>
          </a:solidFill>
        </p:grpSpPr>
        <p:sp>
          <p:nvSpPr>
            <p:cNvPr id="145" name="Oval 144"/>
            <p:cNvSpPr/>
            <p:nvPr/>
          </p:nvSpPr>
          <p:spPr>
            <a:xfrm>
              <a:off x="9807054"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Oval 158"/>
            <p:cNvSpPr/>
            <p:nvPr/>
          </p:nvSpPr>
          <p:spPr>
            <a:xfrm>
              <a:off x="9462448"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 name="Oval 169"/>
            <p:cNvSpPr/>
            <p:nvPr/>
          </p:nvSpPr>
          <p:spPr>
            <a:xfrm>
              <a:off x="7050206"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 name="Oval 285"/>
            <p:cNvSpPr/>
            <p:nvPr/>
          </p:nvSpPr>
          <p:spPr>
            <a:xfrm>
              <a:off x="9117842"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 name="Oval 302"/>
            <p:cNvSpPr/>
            <p:nvPr/>
          </p:nvSpPr>
          <p:spPr>
            <a:xfrm>
              <a:off x="9117842"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4" name="Oval 303"/>
            <p:cNvSpPr/>
            <p:nvPr/>
          </p:nvSpPr>
          <p:spPr>
            <a:xfrm>
              <a:off x="9462448"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6" name="Oval 305"/>
            <p:cNvSpPr/>
            <p:nvPr/>
          </p:nvSpPr>
          <p:spPr>
            <a:xfrm>
              <a:off x="7396569"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7" name="Oval 306"/>
            <p:cNvSpPr/>
            <p:nvPr/>
          </p:nvSpPr>
          <p:spPr>
            <a:xfrm>
              <a:off x="8430387"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8" name="Oval 307"/>
            <p:cNvSpPr/>
            <p:nvPr/>
          </p:nvSpPr>
          <p:spPr>
            <a:xfrm>
              <a:off x="8085781"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9" name="Oval 308"/>
            <p:cNvSpPr/>
            <p:nvPr/>
          </p:nvSpPr>
          <p:spPr>
            <a:xfrm>
              <a:off x="9464205"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0" name="Oval 309"/>
            <p:cNvSpPr/>
            <p:nvPr/>
          </p:nvSpPr>
          <p:spPr>
            <a:xfrm>
              <a:off x="6707357"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1" name="Oval 310"/>
            <p:cNvSpPr/>
            <p:nvPr/>
          </p:nvSpPr>
          <p:spPr>
            <a:xfrm>
              <a:off x="7051963"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236472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COSMOS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a:t>
            </a:r>
            <a:r>
              <a:rPr lang="en-US" dirty="0" smtClean="0"/>
              <a:t>reliable big data storage and </a:t>
            </a:r>
            <a:r>
              <a:rPr lang="en-US" i="1" dirty="0" smtClean="0"/>
              <a:t>distributed</a:t>
            </a:r>
            <a:r>
              <a:rPr lang="en-US" dirty="0" smtClean="0"/>
              <a:t> data processing </a:t>
            </a:r>
            <a:r>
              <a:rPr lang="en-US" dirty="0" smtClean="0"/>
              <a:t>product.</a:t>
            </a:r>
          </a:p>
          <a:p>
            <a:pPr marL="0" indent="0">
              <a:buNone/>
            </a:pPr>
            <a:endParaRPr lang="en-US" dirty="0"/>
          </a:p>
          <a:p>
            <a:pPr marL="0" indent="0">
              <a:buNone/>
            </a:pPr>
            <a:r>
              <a:rPr lang="en-US" b="1" dirty="0" smtClean="0"/>
              <a:t>Storage</a:t>
            </a:r>
          </a:p>
          <a:p>
            <a:r>
              <a:rPr lang="en-US" dirty="0" smtClean="0"/>
              <a:t>Data is replicated on the backend (but within one Datacenter)</a:t>
            </a:r>
          </a:p>
          <a:p>
            <a:r>
              <a:rPr lang="en-US" dirty="0" smtClean="0"/>
              <a:t>Compressed automatically, so Physical size &lt; Logical size</a:t>
            </a:r>
          </a:p>
          <a:p>
            <a:r>
              <a:rPr lang="en-US" dirty="0" smtClean="0"/>
              <a:t>Big – </a:t>
            </a:r>
            <a:r>
              <a:rPr lang="en-US" b="1" dirty="0" err="1" smtClean="0"/>
              <a:t>GiB</a:t>
            </a:r>
            <a:r>
              <a:rPr lang="en-US" b="1" dirty="0" smtClean="0"/>
              <a:t>, </a:t>
            </a:r>
            <a:r>
              <a:rPr lang="en-US" b="1" dirty="0" err="1" smtClean="0"/>
              <a:t>TiB</a:t>
            </a:r>
            <a:r>
              <a:rPr lang="en-US" dirty="0" smtClean="0"/>
              <a:t>, </a:t>
            </a:r>
            <a:r>
              <a:rPr lang="en-US" dirty="0" err="1" smtClean="0"/>
              <a:t>PiB</a:t>
            </a:r>
            <a:r>
              <a:rPr lang="en-US" dirty="0" smtClean="0"/>
              <a:t> (net amount of data is Exabyte-scale).</a:t>
            </a:r>
            <a:endParaRPr lang="en-US" dirty="0" smtClean="0"/>
          </a:p>
          <a:p>
            <a:pPr>
              <a:buFont typeface="Arial" panose="020B0604020202020204" pitchFamily="34" charset="0"/>
              <a:buChar char="•"/>
            </a:pPr>
            <a:endParaRPr lang="en-US" dirty="0" smtClean="0"/>
          </a:p>
          <a:p>
            <a:pPr marL="0" indent="0">
              <a:buNone/>
            </a:pPr>
            <a:r>
              <a:rPr lang="en-US" b="1" dirty="0" smtClean="0"/>
              <a:t>Data Processing</a:t>
            </a:r>
            <a:endParaRPr lang="en-US" b="1" dirty="0"/>
          </a:p>
          <a:p>
            <a:pPr>
              <a:buFont typeface="Arial" panose="020B0604020202020204" pitchFamily="34" charset="0"/>
              <a:buChar char="•"/>
            </a:pPr>
            <a:r>
              <a:rPr lang="en-US" dirty="0" smtClean="0"/>
              <a:t>Processing on multiple machines</a:t>
            </a:r>
          </a:p>
          <a:p>
            <a:pPr lvl="1"/>
            <a:r>
              <a:rPr lang="en-US" dirty="0" smtClean="0"/>
              <a:t>Based on your type of query, team allocation, general state of COSMOS.</a:t>
            </a:r>
          </a:p>
        </p:txBody>
      </p:sp>
    </p:spTree>
    <p:extLst>
      <p:ext uri="{BB962C8B-B14F-4D97-AF65-F5344CB8AC3E}">
        <p14:creationId xmlns:p14="http://schemas.microsoft.com/office/powerpoint/2010/main" val="64499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1828800"/>
            <a:ext cx="4495800" cy="4876800"/>
          </a:xfrm>
        </p:spPr>
        <p:txBody>
          <a:bodyPr>
            <a:normAutofit/>
          </a:bodyPr>
          <a:lstStyle/>
          <a:p>
            <a:pPr marL="0" indent="0">
              <a:buNone/>
            </a:pPr>
            <a:r>
              <a:rPr lang="en-US" dirty="0" smtClean="0"/>
              <a:t>You have to tell us.</a:t>
            </a:r>
          </a:p>
          <a:p>
            <a:pPr marL="0" indent="0">
              <a:buNone/>
            </a:pPr>
            <a:endParaRPr lang="en-US" dirty="0"/>
          </a:p>
          <a:p>
            <a:pPr marL="0" indent="0">
              <a:buNone/>
            </a:pPr>
            <a:r>
              <a:rPr lang="en-US" dirty="0" smtClean="0"/>
              <a:t>Communicated as a percentage of VC token allocation</a:t>
            </a:r>
            <a:endParaRPr lang="en-US" dirty="0"/>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How many tokens will my Job need</a:t>
            </a:r>
            <a:endParaRPr lang="en-US" dirty="0"/>
          </a:p>
        </p:txBody>
      </p:sp>
      <p:sp>
        <p:nvSpPr>
          <p:cNvPr id="4" name="Content Placeholder 6"/>
          <p:cNvSpPr txBox="1">
            <a:spLocks/>
          </p:cNvSpPr>
          <p:nvPr/>
        </p:nvSpPr>
        <p:spPr>
          <a:xfrm>
            <a:off x="5334000" y="723900"/>
            <a:ext cx="61722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lang="en-US" sz="2400" b="0" kern="120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sz="2800" dirty="0">
                <a:solidFill>
                  <a:schemeClr val="tx1"/>
                </a:solidFill>
                <a:latin typeface="+mn-lt"/>
              </a:rPr>
              <a:t>Calibration</a:t>
            </a:r>
          </a:p>
          <a:p>
            <a:pPr marL="0" indent="0">
              <a:buFont typeface="Arial" pitchFamily="34" charset="0"/>
              <a:buNone/>
            </a:pPr>
            <a:r>
              <a:rPr sz="2800" dirty="0">
                <a:solidFill>
                  <a:schemeClr val="tx1"/>
                </a:solidFill>
              </a:rPr>
              <a:t>On your VC, submit your Job </a:t>
            </a:r>
            <a:r>
              <a:rPr sz="2800" dirty="0" smtClean="0">
                <a:solidFill>
                  <a:schemeClr val="tx1"/>
                </a:solidFill>
              </a:rPr>
              <a:t>a few times </a:t>
            </a:r>
            <a:r>
              <a:rPr sz="2800" dirty="0">
                <a:solidFill>
                  <a:schemeClr val="tx1"/>
                </a:solidFill>
              </a:rPr>
              <a:t>using no Bonus Tokens.</a:t>
            </a:r>
          </a:p>
          <a:p>
            <a:pPr marL="0" indent="0">
              <a:buFont typeface="Arial" pitchFamily="34" charset="0"/>
              <a:buNone/>
            </a:pPr>
            <a:endParaRPr sz="2800" dirty="0">
              <a:solidFill>
                <a:schemeClr val="tx1"/>
              </a:solidFill>
            </a:endParaRPr>
          </a:p>
          <a:p>
            <a:pPr marL="0" indent="0">
              <a:buFont typeface="Arial" pitchFamily="34" charset="0"/>
              <a:buNone/>
            </a:pPr>
            <a:r>
              <a:rPr sz="2800" dirty="0">
                <a:solidFill>
                  <a:schemeClr val="tx1"/>
                </a:solidFill>
              </a:rPr>
              <a:t>This establishes your baseline performance</a:t>
            </a:r>
            <a:r>
              <a:rPr sz="2800" dirty="0" smtClean="0">
                <a:solidFill>
                  <a:schemeClr val="tx1"/>
                </a:solidFill>
              </a:rPr>
              <a:t>.</a:t>
            </a:r>
          </a:p>
        </p:txBody>
      </p:sp>
    </p:spTree>
    <p:extLst>
      <p:ext uri="{BB962C8B-B14F-4D97-AF65-F5344CB8AC3E}">
        <p14:creationId xmlns:p14="http://schemas.microsoft.com/office/powerpoint/2010/main" val="17718815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84850" y="4165452"/>
            <a:ext cx="1689100" cy="1162481"/>
          </a:xfrm>
          <a:prstGeom prst="rect">
            <a:avLst/>
          </a:prstGeom>
          <a:solidFill>
            <a:srgbClr val="21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6" name="Rectangle 5"/>
          <p:cNvSpPr/>
          <p:nvPr/>
        </p:nvSpPr>
        <p:spPr>
          <a:xfrm>
            <a:off x="8680450" y="1840491"/>
            <a:ext cx="1689100" cy="3487442"/>
          </a:xfrm>
          <a:prstGeom prst="rect">
            <a:avLst/>
          </a:prstGeom>
          <a:solidFill>
            <a:srgbClr val="21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0" name="Rectangle 9"/>
          <p:cNvSpPr/>
          <p:nvPr/>
        </p:nvSpPr>
        <p:spPr>
          <a:xfrm>
            <a:off x="5786418" y="5476073"/>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Segoe UI Light" panose="020B0502040204020203" pitchFamily="34" charset="0"/>
                <a:cs typeface="Segoe UI Light" panose="020B0502040204020203" pitchFamily="34" charset="0"/>
              </a:rPr>
              <a:t>Day 1</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1" name="Rectangle 10"/>
          <p:cNvSpPr/>
          <p:nvPr/>
        </p:nvSpPr>
        <p:spPr>
          <a:xfrm>
            <a:off x="8680450" y="5517590"/>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Segoe UI Light" panose="020B0502040204020203" pitchFamily="34" charset="0"/>
                <a:cs typeface="Segoe UI Light" panose="020B0502040204020203" pitchFamily="34" charset="0"/>
              </a:rPr>
              <a:t>Day 2</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2" name="Rectangle 11"/>
          <p:cNvSpPr/>
          <p:nvPr/>
        </p:nvSpPr>
        <p:spPr>
          <a:xfrm>
            <a:off x="5784850" y="3438902"/>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1 hour</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3" name="Rectangle 12"/>
          <p:cNvSpPr/>
          <p:nvPr/>
        </p:nvSpPr>
        <p:spPr>
          <a:xfrm>
            <a:off x="8559800" y="1188010"/>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3 hours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4" name="Rectangle 13"/>
          <p:cNvSpPr/>
          <p:nvPr/>
        </p:nvSpPr>
        <p:spPr>
          <a:xfrm>
            <a:off x="5422900" y="609600"/>
            <a:ext cx="48260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Segoe UI Light" panose="020B0502040204020203" pitchFamily="34" charset="0"/>
                <a:cs typeface="Segoe UI Light" panose="020B0502040204020203" pitchFamily="34" charset="0"/>
              </a:rPr>
              <a:t>Time to Complete your Job</a:t>
            </a:r>
            <a:endParaRPr lang="en-US" sz="2400" dirty="0">
              <a:solidFill>
                <a:schemeClr val="tx1"/>
              </a:solidFill>
              <a:latin typeface="Segoe UI Light" panose="020B0502040204020203" pitchFamily="34" charset="0"/>
              <a:cs typeface="Segoe UI Light" panose="020B0502040204020203" pitchFamily="34" charset="0"/>
            </a:endParaRPr>
          </a:p>
        </p:txBody>
      </p:sp>
      <p:cxnSp>
        <p:nvCxnSpPr>
          <p:cNvPr id="5" name="Straight Connector 4"/>
          <p:cNvCxnSpPr/>
          <p:nvPr/>
        </p:nvCxnSpPr>
        <p:spPr>
          <a:xfrm>
            <a:off x="5181600" y="5327933"/>
            <a:ext cx="579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a:off x="10515600" y="1981200"/>
            <a:ext cx="457200" cy="3200400"/>
          </a:xfrm>
          <a:prstGeom prst="rightBrace">
            <a:avLst>
              <a:gd name="adj1" fmla="val 9002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10426700" y="1828800"/>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Fewer</a:t>
            </a:r>
          </a:p>
          <a:p>
            <a:pPr algn="ctr"/>
            <a:r>
              <a:rPr lang="en-US" dirty="0" smtClean="0">
                <a:solidFill>
                  <a:schemeClr val="tx1"/>
                </a:solidFill>
                <a:latin typeface="Segoe UI Light" panose="020B0502040204020203" pitchFamily="34" charset="0"/>
                <a:cs typeface="Segoe UI Light" panose="020B0502040204020203" pitchFamily="34" charset="0"/>
              </a:rPr>
              <a:t>Bonus</a:t>
            </a:r>
          </a:p>
          <a:p>
            <a:pPr algn="ctr"/>
            <a:r>
              <a:rPr lang="en-US" dirty="0" smtClean="0">
                <a:solidFill>
                  <a:schemeClr val="tx1"/>
                </a:solidFill>
                <a:latin typeface="Segoe UI Light" panose="020B0502040204020203" pitchFamily="34" charset="0"/>
                <a:cs typeface="Segoe UI Light" panose="020B0502040204020203" pitchFamily="34" charset="0"/>
              </a:rPr>
              <a:t>tokens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9" name="Content Placeholder 8"/>
          <p:cNvSpPr>
            <a:spLocks noGrp="1"/>
          </p:cNvSpPr>
          <p:nvPr>
            <p:ph sz="quarter" idx="13"/>
          </p:nvPr>
        </p:nvSpPr>
        <p:spPr/>
        <p:txBody>
          <a:bodyPr/>
          <a:lstStyle/>
          <a:p>
            <a:pPr marL="0" indent="0">
              <a:buNone/>
            </a:pPr>
            <a:r>
              <a:rPr lang="en-US" dirty="0" smtClean="0"/>
              <a:t>Bonus tokens cause job execution time to vary</a:t>
            </a:r>
            <a:endParaRPr lang="en-US" dirty="0"/>
          </a:p>
        </p:txBody>
      </p:sp>
    </p:spTree>
    <p:extLst>
      <p:ext uri="{BB962C8B-B14F-4D97-AF65-F5344CB8AC3E}">
        <p14:creationId xmlns:p14="http://schemas.microsoft.com/office/powerpoint/2010/main" val="3929108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marL="0" indent="0">
              <a:buNone/>
            </a:pPr>
            <a:r>
              <a:rPr lang="en-US" dirty="0"/>
              <a:t>Sources of Variance</a:t>
            </a:r>
          </a:p>
        </p:txBody>
      </p:sp>
      <p:sp>
        <p:nvSpPr>
          <p:cNvPr id="105" name="Content Placeholder 6"/>
          <p:cNvSpPr txBox="1">
            <a:spLocks/>
          </p:cNvSpPr>
          <p:nvPr/>
        </p:nvSpPr>
        <p:spPr>
          <a:xfrm>
            <a:off x="5181600" y="304800"/>
            <a:ext cx="6324600" cy="220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lang="en-US" sz="2400" b="0" kern="120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1"/>
                </a:solidFill>
                <a:latin typeface="Segoe UI Semibold" panose="020B0702040204020203" pitchFamily="34" charset="0"/>
                <a:cs typeface="Segoe UI Semibold" panose="020B0702040204020203" pitchFamily="34" charset="0"/>
              </a:rPr>
              <a:t>Bonus Tokens?</a:t>
            </a:r>
          </a:p>
          <a:p>
            <a:pPr marL="0" indent="0">
              <a:buNone/>
            </a:pPr>
            <a:r>
              <a:rPr lang="en-US" dirty="0" smtClean="0">
                <a:solidFill>
                  <a:schemeClr val="tx1"/>
                </a:solidFill>
                <a:latin typeface="Segoe UI Semibold" panose="020B0702040204020203" pitchFamily="34" charset="0"/>
                <a:cs typeface="Segoe UI Semibold" panose="020B0702040204020203" pitchFamily="34" charset="0"/>
              </a:rPr>
              <a:t>Data Size?</a:t>
            </a:r>
          </a:p>
          <a:p>
            <a:pPr marL="0" indent="0">
              <a:buNone/>
            </a:pPr>
            <a:r>
              <a:rPr lang="en-US" dirty="0" smtClean="0">
                <a:solidFill>
                  <a:schemeClr val="tx1"/>
                </a:solidFill>
                <a:latin typeface="Segoe UI Semibold" panose="020B0702040204020203" pitchFamily="34" charset="0"/>
                <a:cs typeface="Segoe UI Semibold" panose="020B0702040204020203" pitchFamily="34" charset="0"/>
              </a:rPr>
              <a:t>Data Skew?</a:t>
            </a:r>
          </a:p>
          <a:p>
            <a:pPr marL="0" indent="0">
              <a:buNone/>
            </a:pPr>
            <a:r>
              <a:rPr lang="en-US" dirty="0" smtClean="0">
                <a:solidFill>
                  <a:schemeClr val="tx1"/>
                </a:solidFill>
                <a:latin typeface="Segoe UI Semibold" panose="020B0702040204020203" pitchFamily="34" charset="0"/>
                <a:cs typeface="Segoe UI Semibold" panose="020B0702040204020203" pitchFamily="34" charset="0"/>
              </a:rPr>
              <a:t>Script Changed?</a:t>
            </a:r>
            <a:endParaRPr lang="en-US" dirty="0">
              <a:solidFill>
                <a:schemeClr val="tx1"/>
              </a:solidFill>
              <a:latin typeface="Segoe UI Semibold" panose="020B0702040204020203" pitchFamily="34" charset="0"/>
              <a:cs typeface="Segoe UI Semibold" panose="020B0702040204020203" pitchFamily="34" charset="0"/>
            </a:endParaRPr>
          </a:p>
          <a:p>
            <a:pPr marL="0" indent="0">
              <a:buNone/>
            </a:pPr>
            <a:r>
              <a:rPr lang="en-US" dirty="0" smtClean="0">
                <a:solidFill>
                  <a:schemeClr val="tx1"/>
                </a:solidFill>
                <a:latin typeface="Segoe UI Semibold" panose="020B0702040204020203" pitchFamily="34" charset="0"/>
                <a:cs typeface="Segoe UI Semibold" panose="020B0702040204020203" pitchFamily="34" charset="0"/>
              </a:rPr>
              <a:t>Job Submission Parameters?</a:t>
            </a:r>
            <a:endParaRPr lang="en-US" dirty="0">
              <a:solidFill>
                <a:schemeClr val="tx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68062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Streams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17803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COSMOS Concepts - Streams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Stream </a:t>
            </a:r>
            <a:r>
              <a:rPr lang="en-US" dirty="0" smtClean="0"/>
              <a:t>– A “file” in COSMOS</a:t>
            </a:r>
            <a:r>
              <a:rPr lang="en-US" dirty="0" smtClean="0"/>
              <a:t>.</a:t>
            </a:r>
          </a:p>
          <a:p>
            <a:pPr>
              <a:buFont typeface="Arial" panose="020B0604020202020204" pitchFamily="34" charset="0"/>
              <a:buChar char="•"/>
            </a:pPr>
            <a:endParaRPr lang="en-US" dirty="0" smtClean="0"/>
          </a:p>
          <a:p>
            <a:pPr marL="0" indent="0">
              <a:buNone/>
            </a:pPr>
            <a:r>
              <a:rPr lang="en-US" dirty="0" smtClean="0">
                <a:hlinkClick r:id="rId2"/>
              </a:rPr>
              <a:t>http://</a:t>
            </a:r>
            <a:r>
              <a:rPr lang="en-US" dirty="0" smtClean="0">
                <a:hlinkClick r:id="rId2"/>
              </a:rPr>
              <a:t>cosmos11.osdinfra.net:88/cosmos/MVA.Paris.Prod.Adhoc/local/Queries.txt</a:t>
            </a:r>
            <a:endParaRPr lang="en-US" dirty="0" smtClean="0"/>
          </a:p>
          <a:p>
            <a:pPr>
              <a:buFont typeface="Arial" panose="020B0604020202020204" pitchFamily="34" charset="0"/>
              <a:buChar char="•"/>
            </a:pPr>
            <a:r>
              <a:rPr lang="en-US" dirty="0" smtClean="0"/>
              <a:t>Cluster – </a:t>
            </a:r>
            <a:r>
              <a:rPr lang="en-US" dirty="0" smtClean="0"/>
              <a:t>cosmos11</a:t>
            </a:r>
            <a:endParaRPr lang="en-US" dirty="0" smtClean="0"/>
          </a:p>
          <a:p>
            <a:pPr>
              <a:buFont typeface="Arial" panose="020B0604020202020204" pitchFamily="34" charset="0"/>
              <a:buChar char="•"/>
            </a:pPr>
            <a:r>
              <a:rPr lang="en-US" dirty="0" smtClean="0"/>
              <a:t>VC – </a:t>
            </a:r>
            <a:r>
              <a:rPr lang="en-US" dirty="0" err="1" smtClean="0"/>
              <a:t>MVA.Paris.Prod.Adhoc</a:t>
            </a:r>
            <a:endParaRPr lang="en-US" dirty="0" smtClean="0"/>
          </a:p>
          <a:p>
            <a:pPr>
              <a:buFont typeface="Arial" panose="020B0604020202020204" pitchFamily="34" charset="0"/>
              <a:buChar char="•"/>
            </a:pPr>
            <a:r>
              <a:rPr lang="en-US" dirty="0" smtClean="0"/>
              <a:t>Stream local path: /local/Queries.txt</a:t>
            </a:r>
          </a:p>
        </p:txBody>
      </p:sp>
    </p:spTree>
    <p:extLst>
      <p:ext uri="{BB962C8B-B14F-4D97-AF65-F5344CB8AC3E}">
        <p14:creationId xmlns:p14="http://schemas.microsoft.com/office/powerpoint/2010/main" val="1566536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COSMOS Concepts - Paths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Paths in COSMOS</a:t>
            </a:r>
            <a:endParaRPr lang="en-US" b="1" dirty="0" smtClean="0"/>
          </a:p>
          <a:p>
            <a:pPr>
              <a:buFont typeface="Arial" panose="020B0604020202020204" pitchFamily="34" charset="0"/>
              <a:buChar char="•"/>
            </a:pPr>
            <a:r>
              <a:rPr lang="en-US" dirty="0" smtClean="0"/>
              <a:t>Typically</a:t>
            </a:r>
          </a:p>
          <a:p>
            <a:pPr lvl="1"/>
            <a:r>
              <a:rPr lang="en-US" dirty="0" smtClean="0"/>
              <a:t>/local/&lt;</a:t>
            </a:r>
            <a:r>
              <a:rPr lang="en-US" dirty="0" err="1" smtClean="0"/>
              <a:t>CustomFolderStructure</a:t>
            </a:r>
            <a:r>
              <a:rPr lang="en-US" dirty="0" smtClean="0"/>
              <a:t>&gt;</a:t>
            </a:r>
          </a:p>
          <a:p>
            <a:pPr>
              <a:buFont typeface="Arial" panose="020B0604020202020204" pitchFamily="34" charset="0"/>
              <a:buChar char="•"/>
            </a:pPr>
            <a:r>
              <a:rPr lang="en-US" dirty="0" smtClean="0"/>
              <a:t>Share from another VC</a:t>
            </a:r>
          </a:p>
          <a:p>
            <a:pPr lvl="1"/>
            <a:r>
              <a:rPr lang="en-US" dirty="0" smtClean="0"/>
              <a:t>/shares/&lt;</a:t>
            </a:r>
            <a:r>
              <a:rPr lang="en-US" dirty="0" err="1" smtClean="0"/>
              <a:t>OtherVC</a:t>
            </a:r>
            <a:r>
              <a:rPr lang="en-US" dirty="0" smtClean="0"/>
              <a:t>&gt;/&lt;</a:t>
            </a:r>
            <a:r>
              <a:rPr lang="en-US" dirty="0" err="1" smtClean="0"/>
              <a:t>SharedFolder</a:t>
            </a:r>
            <a:r>
              <a:rPr lang="en-US" dirty="0" smtClean="0"/>
              <a:t>&gt;</a:t>
            </a:r>
            <a:endParaRPr lang="en-US" dirty="0" smtClean="0"/>
          </a:p>
          <a:p>
            <a:pPr>
              <a:buFont typeface="Arial" panose="020B0604020202020204" pitchFamily="34" charset="0"/>
              <a:buChar char="•"/>
            </a:pPr>
            <a:r>
              <a:rPr lang="en-US" dirty="0" err="1" smtClean="0"/>
              <a:t>AdHoc</a:t>
            </a:r>
            <a:r>
              <a:rPr lang="en-US" dirty="0" smtClean="0"/>
              <a:t> script runs</a:t>
            </a:r>
          </a:p>
          <a:p>
            <a:pPr lvl="1"/>
            <a:r>
              <a:rPr lang="en-US" dirty="0" smtClean="0"/>
              <a:t>/my – Every user gets 1TiB / cluster</a:t>
            </a:r>
          </a:p>
          <a:p>
            <a:pPr lvl="1"/>
            <a:r>
              <a:rPr lang="en-US" dirty="0" smtClean="0"/>
              <a:t>/my = /users/&lt;alias&gt; - Accessible in all VCs in the cluster</a:t>
            </a:r>
          </a:p>
        </p:txBody>
      </p:sp>
    </p:spTree>
    <p:extLst>
      <p:ext uri="{BB962C8B-B14F-4D97-AF65-F5344CB8AC3E}">
        <p14:creationId xmlns:p14="http://schemas.microsoft.com/office/powerpoint/2010/main" val="544104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2400" y="1143000"/>
            <a:ext cx="4495800" cy="5562600"/>
          </a:xfrm>
        </p:spPr>
        <p:txBody>
          <a:bodyPr>
            <a:normAutofit/>
          </a:bodyPr>
          <a:lstStyle/>
          <a:p>
            <a:pPr marL="0" indent="0">
              <a:buNone/>
            </a:pPr>
            <a:r>
              <a:rPr lang="en-US" dirty="0" smtClean="0"/>
              <a:t>You CAN append to streams</a:t>
            </a:r>
            <a:r>
              <a:rPr lang="en-US" dirty="0" smtClean="0"/>
              <a:t>!</a:t>
            </a:r>
          </a:p>
          <a:p>
            <a:r>
              <a:rPr lang="en-US" dirty="0" smtClean="0"/>
              <a:t>Via metadata operations</a:t>
            </a:r>
          </a:p>
          <a:p>
            <a:r>
              <a:rPr lang="en-US" dirty="0" smtClean="0"/>
              <a:t>Via CDL</a:t>
            </a:r>
            <a:endParaRPr lang="en-US" dirty="0" smtClean="0"/>
          </a:p>
          <a:p>
            <a:pPr marL="0" indent="0">
              <a:buNone/>
            </a:pPr>
            <a:endParaRPr lang="en-US" dirty="0"/>
          </a:p>
          <a:p>
            <a:pPr marL="0" indent="0">
              <a:buNone/>
            </a:pPr>
            <a:r>
              <a:rPr lang="en-US" dirty="0" smtClean="0"/>
              <a:t>You CAN’T modify them in the middle.</a:t>
            </a:r>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Streams</a:t>
            </a:r>
            <a:endParaRPr lang="en-US" dirty="0"/>
          </a:p>
        </p:txBody>
      </p:sp>
      <p:sp>
        <p:nvSpPr>
          <p:cNvPr id="5" name="Content Placeholder 6"/>
          <p:cNvSpPr txBox="1">
            <a:spLocks/>
          </p:cNvSpPr>
          <p:nvPr/>
        </p:nvSpPr>
        <p:spPr>
          <a:xfrm>
            <a:off x="5410200" y="762000"/>
            <a:ext cx="61722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lang="en-US" sz="2400" b="0" kern="120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tx1"/>
                </a:solidFill>
                <a:latin typeface="Segoe UI Semibold" panose="020B0702040204020203" pitchFamily="34" charset="0"/>
                <a:cs typeface="Segoe UI Semibold" panose="020B0702040204020203" pitchFamily="34" charset="0"/>
              </a:rPr>
              <a:t>Unstructured Streams</a:t>
            </a:r>
          </a:p>
          <a:p>
            <a:r>
              <a:rPr lang="en-US" sz="2000" dirty="0" smtClean="0">
                <a:solidFill>
                  <a:schemeClr val="tx1"/>
                </a:solidFill>
              </a:rPr>
              <a:t>Plaintext (TSV, CSV, JSON, etc</a:t>
            </a:r>
            <a:r>
              <a:rPr lang="en-US" sz="2000" dirty="0" smtClean="0">
                <a:solidFill>
                  <a:schemeClr val="tx1"/>
                </a:solidFill>
              </a:rPr>
              <a:t>.)</a:t>
            </a:r>
          </a:p>
          <a:p>
            <a:pPr lvl="1"/>
            <a:r>
              <a:rPr lang="en-US" sz="2000" dirty="0" smtClean="0">
                <a:solidFill>
                  <a:schemeClr val="tx1"/>
                </a:solidFill>
              </a:rPr>
              <a:t>Binary files can be used – </a:t>
            </a:r>
            <a:r>
              <a:rPr lang="en-US" sz="2000" dirty="0" err="1" smtClean="0">
                <a:solidFill>
                  <a:schemeClr val="tx1"/>
                </a:solidFill>
              </a:rPr>
              <a:t>dlls</a:t>
            </a:r>
            <a:r>
              <a:rPr lang="en-US" sz="2000" dirty="0" smtClean="0">
                <a:solidFill>
                  <a:schemeClr val="tx1"/>
                </a:solidFill>
              </a:rPr>
              <a:t> etc.</a:t>
            </a:r>
            <a:endParaRPr lang="en-US" sz="2000" dirty="0" smtClean="0">
              <a:solidFill>
                <a:schemeClr val="tx1"/>
              </a:solidFill>
            </a:endParaRPr>
          </a:p>
          <a:p>
            <a:r>
              <a:rPr lang="en-US" sz="2000" dirty="0" smtClean="0">
                <a:solidFill>
                  <a:schemeClr val="tx1"/>
                </a:solidFill>
              </a:rPr>
              <a:t>Most streams in Cosmos</a:t>
            </a:r>
          </a:p>
          <a:p>
            <a:r>
              <a:rPr lang="en-US" sz="2000" dirty="0" smtClean="0">
                <a:solidFill>
                  <a:schemeClr val="tx1"/>
                </a:solidFill>
              </a:rPr>
              <a:t>No Schema stored in the Text – first row can’t contain schema information</a:t>
            </a:r>
          </a:p>
          <a:p>
            <a:pPr marL="0" indent="0">
              <a:buFont typeface="Arial" pitchFamily="34" charset="0"/>
              <a:buNone/>
            </a:pPr>
            <a:endParaRPr lang="en-US" sz="2000" dirty="0" smtClean="0">
              <a:solidFill>
                <a:schemeClr val="tx1"/>
              </a:solidFill>
            </a:endParaRPr>
          </a:p>
          <a:p>
            <a:pPr marL="0" indent="0">
              <a:buNone/>
            </a:pPr>
            <a:r>
              <a:rPr lang="en-US" sz="2000" dirty="0" smtClean="0">
                <a:solidFill>
                  <a:schemeClr val="tx1"/>
                </a:solidFill>
                <a:latin typeface="Segoe UI Semibold" panose="020B0702040204020203" pitchFamily="34" charset="0"/>
                <a:cs typeface="Segoe UI Semibold" panose="020B0702040204020203" pitchFamily="34" charset="0"/>
              </a:rPr>
              <a:t>Structured </a:t>
            </a:r>
            <a:r>
              <a:rPr lang="en-US" sz="2000" dirty="0">
                <a:solidFill>
                  <a:schemeClr val="tx1"/>
                </a:solidFill>
                <a:latin typeface="Segoe UI Semibold" panose="020B0702040204020203" pitchFamily="34" charset="0"/>
                <a:cs typeface="Segoe UI Semibold" panose="020B0702040204020203" pitchFamily="34" charset="0"/>
              </a:rPr>
              <a:t>Streams</a:t>
            </a:r>
          </a:p>
          <a:p>
            <a:r>
              <a:rPr lang="en-US" sz="2000" dirty="0" smtClean="0">
                <a:solidFill>
                  <a:schemeClr val="tx1"/>
                </a:solidFill>
              </a:rPr>
              <a:t>.SS Extension</a:t>
            </a:r>
          </a:p>
          <a:p>
            <a:r>
              <a:rPr lang="en-US" sz="2000" dirty="0" smtClean="0">
                <a:solidFill>
                  <a:schemeClr val="tx1"/>
                </a:solidFill>
              </a:rPr>
              <a:t>Contains Schema Information</a:t>
            </a:r>
          </a:p>
          <a:p>
            <a:r>
              <a:rPr lang="en-US" sz="2000" dirty="0" smtClean="0">
                <a:solidFill>
                  <a:schemeClr val="tx1"/>
                </a:solidFill>
              </a:rPr>
              <a:t>Layout is optimized for Performance and Optimization</a:t>
            </a:r>
            <a:endParaRPr lang="en-US" sz="2000" dirty="0">
              <a:solidFill>
                <a:schemeClr val="tx1"/>
              </a:solidFill>
            </a:endParaRPr>
          </a:p>
          <a:p>
            <a:r>
              <a:rPr lang="en-US" sz="2000" dirty="0" smtClean="0">
                <a:solidFill>
                  <a:schemeClr val="tx1"/>
                </a:solidFill>
              </a:rPr>
              <a:t>We generally want teams to move to using structured </a:t>
            </a:r>
            <a:r>
              <a:rPr lang="en-US" sz="2000" dirty="0" smtClean="0">
                <a:solidFill>
                  <a:schemeClr val="tx1"/>
                </a:solidFill>
              </a:rPr>
              <a:t>streams</a:t>
            </a:r>
            <a:endParaRPr lang="en-US" sz="2000" dirty="0" smtClean="0">
              <a:solidFill>
                <a:schemeClr val="tx1"/>
              </a:solidFill>
            </a:endParaRPr>
          </a:p>
        </p:txBody>
      </p:sp>
    </p:spTree>
    <p:extLst>
      <p:ext uri="{BB962C8B-B14F-4D97-AF65-F5344CB8AC3E}">
        <p14:creationId xmlns:p14="http://schemas.microsoft.com/office/powerpoint/2010/main" val="2513249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smtClean="0"/>
              <a:t>Data Partitioning in Structured Streams</a:t>
            </a:r>
          </a:p>
          <a:p>
            <a:pPr marL="0" indent="0">
              <a:buNone/>
            </a:pPr>
            <a:endParaRPr lang="en-US" dirty="0"/>
          </a:p>
          <a:p>
            <a:pPr marL="0" indent="0">
              <a:buNone/>
            </a:pPr>
            <a:r>
              <a:rPr lang="en-US" dirty="0" smtClean="0"/>
              <a:t>Imagine large stream that contains a column called </a:t>
            </a:r>
            <a:r>
              <a:rPr lang="en-US" b="1" dirty="0" smtClean="0"/>
              <a:t>Domain</a:t>
            </a:r>
          </a:p>
          <a:p>
            <a:pPr marL="0" indent="0">
              <a:buNone/>
            </a:pPr>
            <a:endParaRPr lang="en-US" b="1" dirty="0"/>
          </a:p>
          <a:p>
            <a:pPr marL="0" indent="0">
              <a:buNone/>
            </a:pPr>
            <a:r>
              <a:rPr lang="en-US" dirty="0" smtClean="0"/>
              <a:t>And suppose we have three domains that show up.</a:t>
            </a:r>
          </a:p>
          <a:p>
            <a:pPr marL="0" indent="0">
              <a:buNone/>
            </a:pPr>
            <a:r>
              <a:rPr lang="en-US" dirty="0" smtClean="0"/>
              <a:t>a.com</a:t>
            </a:r>
          </a:p>
          <a:p>
            <a:pPr marL="0" indent="0">
              <a:buNone/>
            </a:pPr>
            <a:r>
              <a:rPr lang="en-US" dirty="0" smtClean="0"/>
              <a:t>b.com</a:t>
            </a:r>
          </a:p>
          <a:p>
            <a:pPr marL="0" indent="0">
              <a:buNone/>
            </a:pPr>
            <a:r>
              <a:rPr lang="en-US" dirty="0" smtClean="0"/>
              <a:t>c.com</a:t>
            </a:r>
          </a:p>
          <a:p>
            <a:pPr marL="0" indent="0">
              <a:buNone/>
            </a:pPr>
            <a:endParaRPr lang="en-US" b="1" dirty="0"/>
          </a:p>
        </p:txBody>
      </p:sp>
      <p:sp>
        <p:nvSpPr>
          <p:cNvPr id="14" name="Rectangle 13"/>
          <p:cNvSpPr/>
          <p:nvPr/>
        </p:nvSpPr>
        <p:spPr>
          <a:xfrm>
            <a:off x="5135184" y="214609"/>
            <a:ext cx="5479611" cy="522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Segoe UI Light" panose="020B0502040204020203" pitchFamily="34" charset="0"/>
                <a:cs typeface="Segoe UI Light" panose="020B0502040204020203" pitchFamily="34" charset="0"/>
              </a:rPr>
              <a:t>Unstructured Stream</a:t>
            </a:r>
          </a:p>
          <a:p>
            <a:r>
              <a:rPr lang="en-US" dirty="0" smtClean="0">
                <a:solidFill>
                  <a:schemeClr val="tx1"/>
                </a:solidFill>
                <a:latin typeface="Segoe UI Light" panose="020B0502040204020203" pitchFamily="34" charset="0"/>
                <a:cs typeface="Segoe UI Light" panose="020B0502040204020203" pitchFamily="34" charset="0"/>
              </a:rPr>
              <a:t>Domain is scattered across extents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5" name="Rectangle 14"/>
          <p:cNvSpPr/>
          <p:nvPr/>
        </p:nvSpPr>
        <p:spPr>
          <a:xfrm>
            <a:off x="7325453" y="1076325"/>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Segoe UI Light" panose="020B0502040204020203" pitchFamily="34" charset="0"/>
                <a:cs typeface="Segoe UI Light" panose="020B0502040204020203" pitchFamily="34" charset="0"/>
              </a:rPr>
              <a:t>Extent 2</a:t>
            </a:r>
            <a:endParaRPr lang="en-US" sz="1100" dirty="0">
              <a:solidFill>
                <a:schemeClr val="tx1"/>
              </a:solidFill>
              <a:latin typeface="Segoe UI Light" panose="020B0502040204020203" pitchFamily="34" charset="0"/>
              <a:cs typeface="Segoe UI Light" panose="020B0502040204020203" pitchFamily="34" charset="0"/>
            </a:endParaRPr>
          </a:p>
        </p:txBody>
      </p:sp>
      <p:sp>
        <p:nvSpPr>
          <p:cNvPr id="16" name="Rectangle 15"/>
          <p:cNvSpPr/>
          <p:nvPr/>
        </p:nvSpPr>
        <p:spPr>
          <a:xfrm>
            <a:off x="9138420" y="1076325"/>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Segoe UI Light" panose="020B0502040204020203" pitchFamily="34" charset="0"/>
                <a:cs typeface="Segoe UI Light" panose="020B0502040204020203" pitchFamily="34" charset="0"/>
              </a:rPr>
              <a:t>Extent 3</a:t>
            </a:r>
            <a:endParaRPr lang="en-US" sz="1100" dirty="0">
              <a:solidFill>
                <a:schemeClr val="tx1"/>
              </a:solidFill>
              <a:latin typeface="Segoe UI Light" panose="020B0502040204020203" pitchFamily="34" charset="0"/>
              <a:cs typeface="Segoe UI Light" panose="020B0502040204020203" pitchFamily="34" charset="0"/>
            </a:endParaRPr>
          </a:p>
        </p:txBody>
      </p:sp>
      <p:sp>
        <p:nvSpPr>
          <p:cNvPr id="17" name="Rectangle 16"/>
          <p:cNvSpPr/>
          <p:nvPr/>
        </p:nvSpPr>
        <p:spPr>
          <a:xfrm>
            <a:off x="5512486" y="1076325"/>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Segoe UI Light" panose="020B0502040204020203" pitchFamily="34" charset="0"/>
                <a:cs typeface="Segoe UI Light" panose="020B0502040204020203" pitchFamily="34" charset="0"/>
              </a:rPr>
              <a:t>Extent 1</a:t>
            </a:r>
            <a:endParaRPr lang="en-US" sz="1100" dirty="0">
              <a:solidFill>
                <a:schemeClr val="tx1"/>
              </a:solidFill>
              <a:latin typeface="Segoe UI Light" panose="020B0502040204020203" pitchFamily="34" charset="0"/>
              <a:cs typeface="Segoe UI Light" panose="020B0502040204020203" pitchFamily="34" charset="0"/>
            </a:endParaRPr>
          </a:p>
        </p:txBody>
      </p:sp>
      <p:grpSp>
        <p:nvGrpSpPr>
          <p:cNvPr id="18" name="Group 17"/>
          <p:cNvGrpSpPr/>
          <p:nvPr/>
        </p:nvGrpSpPr>
        <p:grpSpPr>
          <a:xfrm>
            <a:off x="5512486" y="1335387"/>
            <a:ext cx="4997534" cy="5258828"/>
            <a:chOff x="5512486" y="1335387"/>
            <a:chExt cx="4997534" cy="5258828"/>
          </a:xfrm>
          <a:solidFill>
            <a:srgbClr val="0DC0FF"/>
          </a:solidFill>
        </p:grpSpPr>
        <p:sp>
          <p:nvSpPr>
            <p:cNvPr id="4" name="Rectangle 3"/>
            <p:cNvSpPr/>
            <p:nvPr/>
          </p:nvSpPr>
          <p:spPr>
            <a:xfrm>
              <a:off x="5512486" y="1343302"/>
              <a:ext cx="1371600" cy="593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8" name="Rectangle 7"/>
            <p:cNvSpPr/>
            <p:nvPr/>
          </p:nvSpPr>
          <p:spPr>
            <a:xfrm>
              <a:off x="7325453" y="1335387"/>
              <a:ext cx="1371600" cy="3755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1" name="Rectangle 10"/>
            <p:cNvSpPr/>
            <p:nvPr/>
          </p:nvSpPr>
          <p:spPr>
            <a:xfrm>
              <a:off x="9138420" y="1343303"/>
              <a:ext cx="1371600" cy="5495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9" name="Rectangle 18"/>
            <p:cNvSpPr/>
            <p:nvPr/>
          </p:nvSpPr>
          <p:spPr>
            <a:xfrm>
              <a:off x="5512486" y="4957610"/>
              <a:ext cx="1371600" cy="593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22" name="Rectangle 21"/>
            <p:cNvSpPr/>
            <p:nvPr/>
          </p:nvSpPr>
          <p:spPr>
            <a:xfrm>
              <a:off x="5512486" y="5614655"/>
              <a:ext cx="1371600" cy="3755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25" name="Rectangle 24"/>
            <p:cNvSpPr/>
            <p:nvPr/>
          </p:nvSpPr>
          <p:spPr>
            <a:xfrm>
              <a:off x="5512486" y="6044677"/>
              <a:ext cx="1371600" cy="5495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a</a:t>
              </a:r>
              <a:endParaRPr lang="en-US" sz="1400" dirty="0">
                <a:solidFill>
                  <a:schemeClr val="tx1"/>
                </a:solidFill>
                <a:latin typeface="Segoe UI Light" panose="020B0502040204020203" pitchFamily="34" charset="0"/>
                <a:cs typeface="Segoe UI Light" panose="020B0502040204020203" pitchFamily="34" charset="0"/>
              </a:endParaRPr>
            </a:p>
          </p:txBody>
        </p:sp>
      </p:grpSp>
      <p:grpSp>
        <p:nvGrpSpPr>
          <p:cNvPr id="2" name="Group 1"/>
          <p:cNvGrpSpPr/>
          <p:nvPr/>
        </p:nvGrpSpPr>
        <p:grpSpPr>
          <a:xfrm>
            <a:off x="5512486" y="1751918"/>
            <a:ext cx="4997534" cy="4371203"/>
            <a:chOff x="5512486" y="1751918"/>
            <a:chExt cx="4997534" cy="4371203"/>
          </a:xfrm>
          <a:solidFill>
            <a:srgbClr val="92D050"/>
          </a:solidFill>
        </p:grpSpPr>
        <p:sp>
          <p:nvSpPr>
            <p:cNvPr id="6" name="Rectangle 5"/>
            <p:cNvSpPr/>
            <p:nvPr/>
          </p:nvSpPr>
          <p:spPr>
            <a:xfrm>
              <a:off x="5512486" y="1979618"/>
              <a:ext cx="1371600" cy="35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b</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9" name="Rectangle 8"/>
            <p:cNvSpPr/>
            <p:nvPr/>
          </p:nvSpPr>
          <p:spPr>
            <a:xfrm>
              <a:off x="7325453" y="1751918"/>
              <a:ext cx="1371600" cy="176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b</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2" name="Rectangle 11"/>
            <p:cNvSpPr/>
            <p:nvPr/>
          </p:nvSpPr>
          <p:spPr>
            <a:xfrm>
              <a:off x="9138420" y="1936336"/>
              <a:ext cx="1371600" cy="531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b</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20" name="Rectangle 19"/>
            <p:cNvSpPr/>
            <p:nvPr/>
          </p:nvSpPr>
          <p:spPr>
            <a:xfrm>
              <a:off x="7325453" y="5770115"/>
              <a:ext cx="1371600" cy="35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b</a:t>
              </a:r>
            </a:p>
          </p:txBody>
        </p:sp>
        <p:sp>
          <p:nvSpPr>
            <p:cNvPr id="23" name="Rectangle 22"/>
            <p:cNvSpPr/>
            <p:nvPr/>
          </p:nvSpPr>
          <p:spPr>
            <a:xfrm>
              <a:off x="7325453" y="5544612"/>
              <a:ext cx="1371600" cy="176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b</a:t>
              </a:r>
            </a:p>
          </p:txBody>
        </p:sp>
        <p:sp>
          <p:nvSpPr>
            <p:cNvPr id="26" name="Rectangle 25"/>
            <p:cNvSpPr/>
            <p:nvPr/>
          </p:nvSpPr>
          <p:spPr>
            <a:xfrm>
              <a:off x="7325453" y="4961538"/>
              <a:ext cx="1371600" cy="531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b</a:t>
              </a:r>
            </a:p>
          </p:txBody>
        </p:sp>
      </p:grpSp>
      <p:grpSp>
        <p:nvGrpSpPr>
          <p:cNvPr id="5" name="Group 4"/>
          <p:cNvGrpSpPr/>
          <p:nvPr/>
        </p:nvGrpSpPr>
        <p:grpSpPr>
          <a:xfrm>
            <a:off x="5512486" y="1969394"/>
            <a:ext cx="5167313" cy="4405626"/>
            <a:chOff x="5512486" y="1969394"/>
            <a:chExt cx="5167313" cy="4405626"/>
          </a:xfrm>
          <a:solidFill>
            <a:srgbClr val="FF5050"/>
          </a:solidFill>
        </p:grpSpPr>
        <p:sp>
          <p:nvSpPr>
            <p:cNvPr id="7" name="Rectangle 6"/>
            <p:cNvSpPr/>
            <p:nvPr/>
          </p:nvSpPr>
          <p:spPr>
            <a:xfrm>
              <a:off x="5512486" y="2375906"/>
              <a:ext cx="1371600" cy="35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10" name="Rectangle 9"/>
            <p:cNvSpPr/>
            <p:nvPr/>
          </p:nvSpPr>
          <p:spPr>
            <a:xfrm>
              <a:off x="7325453" y="1969394"/>
              <a:ext cx="1371600" cy="7516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c</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3" name="Rectangle 12"/>
            <p:cNvSpPr/>
            <p:nvPr/>
          </p:nvSpPr>
          <p:spPr>
            <a:xfrm>
              <a:off x="9138420" y="2511437"/>
              <a:ext cx="1371600" cy="217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21" name="Rectangle 20"/>
            <p:cNvSpPr/>
            <p:nvPr/>
          </p:nvSpPr>
          <p:spPr>
            <a:xfrm>
              <a:off x="9308199" y="4933464"/>
              <a:ext cx="1371600" cy="35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24" name="Rectangle 23"/>
            <p:cNvSpPr/>
            <p:nvPr/>
          </p:nvSpPr>
          <p:spPr>
            <a:xfrm>
              <a:off x="9308199" y="5337578"/>
              <a:ext cx="1371600" cy="7516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27" name="Rectangle 26"/>
            <p:cNvSpPr/>
            <p:nvPr/>
          </p:nvSpPr>
          <p:spPr>
            <a:xfrm>
              <a:off x="9308199" y="6157544"/>
              <a:ext cx="1371600" cy="217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grpSp>
      <p:sp>
        <p:nvSpPr>
          <p:cNvPr id="28" name="Rectangle 27"/>
          <p:cNvSpPr/>
          <p:nvPr/>
        </p:nvSpPr>
        <p:spPr>
          <a:xfrm>
            <a:off x="5135184" y="3828917"/>
            <a:ext cx="5479611" cy="522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Segoe UI Light" panose="020B0502040204020203" pitchFamily="34" charset="0"/>
                <a:cs typeface="Segoe UI Light" panose="020B0502040204020203" pitchFamily="34" charset="0"/>
              </a:rPr>
              <a:t>Structured Stream</a:t>
            </a:r>
          </a:p>
          <a:p>
            <a:r>
              <a:rPr lang="en-US" dirty="0" smtClean="0">
                <a:solidFill>
                  <a:schemeClr val="tx1"/>
                </a:solidFill>
                <a:latin typeface="Segoe UI Light" panose="020B0502040204020203" pitchFamily="34" charset="0"/>
                <a:cs typeface="Segoe UI Light" panose="020B0502040204020203" pitchFamily="34" charset="0"/>
              </a:rPr>
              <a:t>Partitioned by Domain</a:t>
            </a:r>
          </a:p>
          <a:p>
            <a:r>
              <a:rPr lang="en-US" dirty="0" smtClean="0">
                <a:solidFill>
                  <a:schemeClr val="tx1"/>
                </a:solidFill>
                <a:latin typeface="Segoe UI Light" panose="020B0502040204020203" pitchFamily="34" charset="0"/>
                <a:cs typeface="Segoe UI Light" panose="020B0502040204020203" pitchFamily="34" charset="0"/>
              </a:rPr>
              <a:t>Records with same Domain placed on same extent</a:t>
            </a:r>
            <a:endParaRPr lang="en-US" dirty="0">
              <a:solidFill>
                <a:schemeClr val="tx1"/>
              </a:solidFill>
              <a:latin typeface="Segoe UI Light" panose="020B0502040204020203" pitchFamily="34" charset="0"/>
              <a:cs typeface="Segoe UI Light" panose="020B0502040204020203" pitchFamily="34" charset="0"/>
            </a:endParaRPr>
          </a:p>
        </p:txBody>
      </p:sp>
      <p:sp>
        <p:nvSpPr>
          <p:cNvPr id="29" name="Rectangle 28"/>
          <p:cNvSpPr/>
          <p:nvPr/>
        </p:nvSpPr>
        <p:spPr>
          <a:xfrm>
            <a:off x="7325453" y="4690633"/>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Segoe UI Light" panose="020B0502040204020203" pitchFamily="34" charset="0"/>
                <a:cs typeface="Segoe UI Light" panose="020B0502040204020203" pitchFamily="34" charset="0"/>
              </a:rPr>
              <a:t>Extent 2</a:t>
            </a:r>
            <a:endParaRPr lang="en-US" sz="1100" dirty="0">
              <a:solidFill>
                <a:schemeClr val="tx1"/>
              </a:solidFill>
              <a:latin typeface="Segoe UI Light" panose="020B0502040204020203" pitchFamily="34" charset="0"/>
              <a:cs typeface="Segoe UI Light" panose="020B0502040204020203" pitchFamily="34" charset="0"/>
            </a:endParaRPr>
          </a:p>
        </p:txBody>
      </p:sp>
      <p:sp>
        <p:nvSpPr>
          <p:cNvPr id="30" name="Rectangle 29"/>
          <p:cNvSpPr/>
          <p:nvPr/>
        </p:nvSpPr>
        <p:spPr>
          <a:xfrm>
            <a:off x="9138420" y="4690633"/>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Segoe UI Light" panose="020B0502040204020203" pitchFamily="34" charset="0"/>
                <a:cs typeface="Segoe UI Light" panose="020B0502040204020203" pitchFamily="34" charset="0"/>
              </a:rPr>
              <a:t>Extent 3</a:t>
            </a:r>
            <a:endParaRPr lang="en-US" sz="1100" dirty="0">
              <a:solidFill>
                <a:schemeClr val="tx1"/>
              </a:solidFill>
              <a:latin typeface="Segoe UI Light" panose="020B0502040204020203" pitchFamily="34" charset="0"/>
              <a:cs typeface="Segoe UI Light" panose="020B0502040204020203" pitchFamily="34" charset="0"/>
            </a:endParaRPr>
          </a:p>
        </p:txBody>
      </p:sp>
      <p:sp>
        <p:nvSpPr>
          <p:cNvPr id="31" name="Rectangle 30"/>
          <p:cNvSpPr/>
          <p:nvPr/>
        </p:nvSpPr>
        <p:spPr>
          <a:xfrm>
            <a:off x="5512486" y="4690633"/>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Segoe UI Light" panose="020B0502040204020203" pitchFamily="34" charset="0"/>
                <a:cs typeface="Segoe UI Light" panose="020B0502040204020203" pitchFamily="34" charset="0"/>
              </a:rPr>
              <a:t>Extent 1</a:t>
            </a:r>
            <a:endParaRPr lang="en-US" sz="11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791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Compute Layer</a:t>
            </a:r>
          </a:p>
          <a:p>
            <a:pPr algn="ctr"/>
            <a:r>
              <a:rPr lang="en-US" sz="7200" dirty="0" smtClean="0">
                <a:solidFill>
                  <a:prstClr val="white"/>
                </a:solidFill>
                <a:latin typeface="Segoe UI Light" panose="020B0502040204020203" pitchFamily="34" charset="0"/>
                <a:cs typeface="Segoe UI Light" panose="020B0502040204020203" pitchFamily="34" charset="0"/>
              </a:rPr>
              <a:t>Deep Dive</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97380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EA9B5B-59BF-4CC0-BD4A-0399B6750FE1}" type="slidenum">
              <a:rPr lang="en-US" smtClean="0">
                <a:solidFill>
                  <a:prstClr val="black">
                    <a:tint val="75000"/>
                  </a:prstClr>
                </a:solidFill>
              </a:rPr>
              <a:pPr/>
              <a:t>39</a:t>
            </a:fld>
            <a:endParaRPr lang="en-US" dirty="0">
              <a:solidFill>
                <a:prstClr val="black">
                  <a:tint val="75000"/>
                </a:prstClr>
              </a:solidFill>
            </a:endParaRPr>
          </a:p>
        </p:txBody>
      </p:sp>
      <p:sp>
        <p:nvSpPr>
          <p:cNvPr id="3" name="Content Placeholder 2"/>
          <p:cNvSpPr>
            <a:spLocks noGrp="1"/>
          </p:cNvSpPr>
          <p:nvPr>
            <p:ph sz="quarter" idx="13"/>
          </p:nvPr>
        </p:nvSpPr>
        <p:spPr/>
        <p:txBody>
          <a:bodyPr/>
          <a:lstStyle/>
          <a:p>
            <a:pPr marL="0" indent="0">
              <a:buNone/>
            </a:pPr>
            <a:r>
              <a:rPr lang="en-US" sz="4400" dirty="0" smtClean="0"/>
              <a:t>Scope Language</a:t>
            </a:r>
          </a:p>
          <a:p>
            <a:pPr marL="0" indent="0">
              <a:buNone/>
            </a:pPr>
            <a:r>
              <a:rPr lang="en-US" dirty="0" smtClean="0"/>
              <a:t>Influenced </a:t>
            </a:r>
            <a:r>
              <a:rPr lang="en-US" dirty="0"/>
              <a:t>by SQL and relational concepts</a:t>
            </a:r>
          </a:p>
          <a:p>
            <a:pPr marL="0" indent="0">
              <a:buNone/>
            </a:pPr>
            <a:endParaRPr lang="en-US" dirty="0"/>
          </a:p>
          <a:p>
            <a:pPr marL="0" indent="0">
              <a:buNone/>
            </a:pPr>
            <a:r>
              <a:rPr lang="en-US" dirty="0"/>
              <a:t>Naturally parallelizable computation</a:t>
            </a:r>
          </a:p>
          <a:p>
            <a:pPr marL="0" indent="0">
              <a:buNone/>
            </a:pPr>
            <a:endParaRPr lang="en-US" dirty="0"/>
          </a:p>
          <a:p>
            <a:pPr marL="0" indent="0">
              <a:buNone/>
            </a:pPr>
            <a:r>
              <a:rPr lang="en-US" dirty="0"/>
              <a:t>Works great with .NET and C#</a:t>
            </a:r>
          </a:p>
          <a:p>
            <a:pPr marL="0" indent="0">
              <a:buNone/>
            </a:pPr>
            <a:endParaRPr lang="en-US" dirty="0"/>
          </a:p>
          <a:p>
            <a:pPr marL="0" indent="0">
              <a:buNone/>
            </a:pPr>
            <a:r>
              <a:rPr lang="en-US" dirty="0" smtClean="0"/>
              <a:t>Extensible</a:t>
            </a:r>
            <a:endParaRPr lang="en-US" sz="2800" dirty="0"/>
          </a:p>
          <a:p>
            <a:endParaRPr lang="en-US" dirty="0"/>
          </a:p>
        </p:txBody>
      </p:sp>
      <p:sp>
        <p:nvSpPr>
          <p:cNvPr id="6" name="Rectangle 5"/>
          <p:cNvSpPr/>
          <p:nvPr/>
        </p:nvSpPr>
        <p:spPr>
          <a:xfrm>
            <a:off x="4900076" y="685800"/>
            <a:ext cx="6629400" cy="4705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smtClean="0">
                <a:solidFill>
                  <a:schemeClr val="tx1"/>
                </a:solidFill>
                <a:latin typeface="Consolas" panose="020B0609020204030204" pitchFamily="49" charset="0"/>
                <a:cs typeface="Consolas" panose="020B0609020204030204" pitchFamily="49" charset="0"/>
              </a:rPr>
              <a:t>RawData</a:t>
            </a:r>
            <a:r>
              <a:rPr lang="en-US" sz="1400" dirty="0" smtClean="0">
                <a:solidFill>
                  <a:schemeClr val="tx1"/>
                </a:solidFill>
                <a:latin typeface="Consolas" panose="020B0609020204030204" pitchFamily="49" charset="0"/>
                <a:cs typeface="Consolas" panose="020B0609020204030204" pitchFamily="49" charset="0"/>
              </a:rPr>
              <a:t> =</a:t>
            </a:r>
          </a:p>
          <a:p>
            <a:r>
              <a:rPr lang="en-US" sz="1400" dirty="0" smtClean="0">
                <a:solidFill>
                  <a:schemeClr val="tx1"/>
                </a:solidFill>
                <a:latin typeface="Consolas" panose="020B0609020204030204" pitchFamily="49" charset="0"/>
                <a:cs typeface="Consolas" panose="020B0609020204030204" pitchFamily="49" charset="0"/>
              </a:rPr>
              <a:t>    EXTRACT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Clicks:int</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Domain:string</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@“RAWWEBDATA.TSV”</a:t>
            </a:r>
          </a:p>
          <a:p>
            <a:r>
              <a:rPr lang="en-US" sz="1400" dirty="0" smtClean="0">
                <a:solidFill>
                  <a:schemeClr val="tx1"/>
                </a:solidFill>
                <a:latin typeface="Consolas" panose="020B0609020204030204" pitchFamily="49" charset="0"/>
                <a:cs typeface="Consolas" panose="020B0609020204030204" pitchFamily="49" charset="0"/>
              </a:rPr>
              <a:t>    USING </a:t>
            </a:r>
            <a:r>
              <a:rPr lang="en-US" sz="1400" dirty="0" err="1">
                <a:solidFill>
                  <a:schemeClr val="tx1"/>
                </a:solidFill>
                <a:latin typeface="Consolas" panose="020B0609020204030204" pitchFamily="49" charset="0"/>
                <a:cs typeface="Consolas" panose="020B0609020204030204" pitchFamily="49" charset="0"/>
              </a:rPr>
              <a:t>DefaultTextExtractor</a:t>
            </a:r>
            <a:r>
              <a:rPr lang="en-US" sz="1400" dirty="0" smtClean="0">
                <a:solidFill>
                  <a:schemeClr val="tx1"/>
                </a:solidFill>
                <a:latin typeface="Consolas" panose="020B0609020204030204" pitchFamily="49" charset="0"/>
                <a:cs typeface="Consolas" panose="020B0609020204030204" pitchFamily="49" charset="0"/>
              </a:rPr>
              <a:t>();</a:t>
            </a: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err="1">
                <a:solidFill>
                  <a:schemeClr val="tx1"/>
                </a:solidFill>
                <a:latin typeface="Consolas" panose="020B0609020204030204" pitchFamily="49" charset="0"/>
                <a:cs typeface="Consolas" panose="020B0609020204030204" pitchFamily="49" charset="0"/>
              </a:rPr>
              <a:t>WebData</a:t>
            </a:r>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SELECT *,</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Domain.Trim</a:t>
            </a:r>
            <a:r>
              <a:rPr lang="en-US" sz="1400" dirty="0">
                <a:solidFill>
                  <a:schemeClr val="tx1"/>
                </a:solidFill>
                <a:latin typeface="Consolas" panose="020B0609020204030204" pitchFamily="49" charset="0"/>
                <a:cs typeface="Consolas" panose="020B0609020204030204" pitchFamily="49" charset="0"/>
              </a:rPr>
              <a:t>().</a:t>
            </a:r>
            <a:r>
              <a:rPr lang="en-US" sz="1400" dirty="0" err="1">
                <a:solidFill>
                  <a:schemeClr val="tx1"/>
                </a:solidFill>
                <a:latin typeface="Consolas" panose="020B0609020204030204" pitchFamily="49" charset="0"/>
                <a:cs typeface="Consolas" panose="020B0609020204030204" pitchFamily="49" charset="0"/>
              </a:rPr>
              <a:t>ToUpper</a:t>
            </a:r>
            <a:r>
              <a:rPr lang="en-US" sz="1400" dirty="0">
                <a:solidFill>
                  <a:schemeClr val="tx1"/>
                </a:solidFill>
                <a:latin typeface="Consolas" panose="020B0609020204030204" pitchFamily="49" charset="0"/>
                <a:cs typeface="Consolas" panose="020B0609020204030204" pitchFamily="49" charset="0"/>
              </a:rPr>
              <a:t>() AS </a:t>
            </a:r>
            <a:r>
              <a:rPr lang="en-US" sz="1400" dirty="0" err="1" smtClean="0">
                <a:solidFill>
                  <a:schemeClr val="tx1"/>
                </a:solidFill>
                <a:latin typeface="Consolas" panose="020B0609020204030204" pitchFamily="49" charset="0"/>
                <a:cs typeface="Consolas" panose="020B0609020204030204" pitchFamily="49" charset="0"/>
              </a:rPr>
              <a:t>NormalizedDomain</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a:t>
            </a:r>
            <a:r>
              <a:rPr lang="en-US" sz="1400" dirty="0" err="1">
                <a:solidFill>
                  <a:schemeClr val="tx1"/>
                </a:solidFill>
                <a:latin typeface="Consolas" panose="020B0609020204030204" pitchFamily="49" charset="0"/>
                <a:cs typeface="Consolas" panose="020B0609020204030204" pitchFamily="49" charset="0"/>
              </a:rPr>
              <a:t>R</a:t>
            </a:r>
            <a:r>
              <a:rPr lang="en-US" sz="1400" dirty="0" err="1" smtClean="0">
                <a:solidFill>
                  <a:schemeClr val="tx1"/>
                </a:solidFill>
                <a:latin typeface="Consolas" panose="020B0609020204030204" pitchFamily="49" charset="0"/>
                <a:cs typeface="Consolas" panose="020B0609020204030204" pitchFamily="49" charset="0"/>
              </a:rPr>
              <a:t>awData</a:t>
            </a:r>
            <a:r>
              <a:rPr lang="en-US" sz="1400" dirty="0" smtClean="0">
                <a:solidFill>
                  <a:schemeClr val="tx1"/>
                </a:solidFill>
                <a:latin typeface="Consolas" panose="020B0609020204030204" pitchFamily="49" charset="0"/>
                <a:cs typeface="Consolas" panose="020B0609020204030204" pitchFamily="49" charset="0"/>
              </a:rPr>
              <a:t>;</a:t>
            </a:r>
            <a:endParaRPr lang="en-US" sz="1400" dirty="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a:solidFill>
                  <a:schemeClr val="tx1"/>
                </a:solidFill>
                <a:latin typeface="Consolas" panose="020B0609020204030204" pitchFamily="49" charset="0"/>
                <a:cs typeface="Consolas" panose="020B0609020204030204" pitchFamily="49" charset="0"/>
              </a:rPr>
              <a:t>OUTPUT </a:t>
            </a:r>
            <a:r>
              <a:rPr lang="en-US" sz="1400" dirty="0" err="1" smtClean="0">
                <a:solidFill>
                  <a:schemeClr val="tx1"/>
                </a:solidFill>
                <a:latin typeface="Consolas" panose="020B0609020204030204" pitchFamily="49" charset="0"/>
                <a:cs typeface="Consolas" panose="020B0609020204030204" pitchFamily="49" charset="0"/>
              </a:rPr>
              <a:t>WebData</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TO “WEBDATA.TSV”</a:t>
            </a:r>
          </a:p>
          <a:p>
            <a:r>
              <a:rPr lang="en-US" sz="1400" dirty="0" smtClean="0">
                <a:solidFill>
                  <a:schemeClr val="tx1"/>
                </a:solidFill>
                <a:latin typeface="Consolas" panose="020B0609020204030204" pitchFamily="49" charset="0"/>
                <a:cs typeface="Consolas" panose="020B0609020204030204" pitchFamily="49" charset="0"/>
              </a:rPr>
              <a:t>    USING </a:t>
            </a:r>
            <a:r>
              <a:rPr lang="en-US" sz="1400" dirty="0" err="1" smtClean="0">
                <a:solidFill>
                  <a:schemeClr val="tx1"/>
                </a:solidFill>
                <a:latin typeface="Consolas" panose="020B0609020204030204" pitchFamily="49" charset="0"/>
                <a:cs typeface="Consolas" panose="020B0609020204030204" pitchFamily="49" charset="0"/>
              </a:rPr>
              <a:t>DefaultTextOutputter</a:t>
            </a:r>
            <a:r>
              <a:rPr lang="en-US" sz="1400" dirty="0" smtClean="0">
                <a:solidFill>
                  <a:schemeClr val="tx1"/>
                </a:solidFill>
                <a:latin typeface="Consolas" panose="020B0609020204030204" pitchFamily="49" charset="0"/>
                <a:cs typeface="Consolas" panose="020B0609020204030204" pitchFamily="49" charset="0"/>
              </a:rPr>
              <a:t>();</a:t>
            </a:r>
          </a:p>
          <a:p>
            <a:endParaRPr lang="en-US" sz="1400" dirty="0">
              <a:solidFill>
                <a:schemeClr val="tx1"/>
              </a:solidFill>
              <a:latin typeface="Consolas" panose="020B0609020204030204" pitchFamily="49" charset="0"/>
              <a:cs typeface="Consolas" panose="020B0609020204030204" pitchFamily="49" charset="0"/>
            </a:endParaRPr>
          </a:p>
        </p:txBody>
      </p:sp>
      <p:sp>
        <p:nvSpPr>
          <p:cNvPr id="4" name="Rectangular Callout 3"/>
          <p:cNvSpPr/>
          <p:nvPr/>
        </p:nvSpPr>
        <p:spPr>
          <a:xfrm>
            <a:off x="5117962" y="152400"/>
            <a:ext cx="1138237" cy="247649"/>
          </a:xfrm>
          <a:prstGeom prst="wedgeRectCallout">
            <a:avLst>
              <a:gd name="adj1" fmla="val -29841"/>
              <a:gd name="adj2" fmla="val 170620"/>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Rowset variable</a:t>
            </a:r>
            <a:endParaRPr lang="en-US" sz="1100" dirty="0">
              <a:solidFill>
                <a:schemeClr val="bg1"/>
              </a:solidFill>
              <a:latin typeface="Segoe UI Light" panose="020B0502040204020203" pitchFamily="34" charset="0"/>
              <a:cs typeface="Segoe UI Light" panose="020B0502040204020203" pitchFamily="34" charset="0"/>
            </a:endParaRPr>
          </a:p>
        </p:txBody>
      </p:sp>
      <p:grpSp>
        <p:nvGrpSpPr>
          <p:cNvPr id="22" name="Group 21"/>
          <p:cNvGrpSpPr/>
          <p:nvPr/>
        </p:nvGrpSpPr>
        <p:grpSpPr>
          <a:xfrm>
            <a:off x="7810394" y="981075"/>
            <a:ext cx="1303840" cy="609601"/>
            <a:chOff x="8459820" y="776287"/>
            <a:chExt cx="1303840" cy="681038"/>
          </a:xfrm>
          <a:solidFill>
            <a:srgbClr val="CC0066"/>
          </a:solidFill>
        </p:grpSpPr>
        <p:sp>
          <p:nvSpPr>
            <p:cNvPr id="15" name="Right Brace 14"/>
            <p:cNvSpPr/>
            <p:nvPr/>
          </p:nvSpPr>
          <p:spPr>
            <a:xfrm>
              <a:off x="8459820" y="790570"/>
              <a:ext cx="180975" cy="628650"/>
            </a:xfrm>
            <a:prstGeom prst="rightBrace">
              <a:avLst>
                <a:gd name="adj1" fmla="val 53070"/>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9" name="Rectangle 18"/>
            <p:cNvSpPr/>
            <p:nvPr/>
          </p:nvSpPr>
          <p:spPr>
            <a:xfrm>
              <a:off x="8782585" y="776287"/>
              <a:ext cx="981075" cy="6810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Schema</a:t>
              </a:r>
            </a:p>
            <a:p>
              <a:pPr algn="ctr"/>
              <a:r>
                <a:rPr lang="en-US" sz="1100" dirty="0" smtClean="0">
                  <a:solidFill>
                    <a:schemeClr val="bg1"/>
                  </a:solidFill>
                  <a:latin typeface="Segoe UI Light" panose="020B0502040204020203" pitchFamily="34" charset="0"/>
                  <a:cs typeface="Segoe UI Light" panose="020B0502040204020203" pitchFamily="34" charset="0"/>
                </a:rPr>
                <a:t>Name + type</a:t>
              </a:r>
            </a:p>
          </p:txBody>
        </p:sp>
      </p:grpSp>
      <p:sp>
        <p:nvSpPr>
          <p:cNvPr id="21" name="Rectangular Callout 20"/>
          <p:cNvSpPr/>
          <p:nvPr/>
        </p:nvSpPr>
        <p:spPr>
          <a:xfrm>
            <a:off x="6487181" y="66675"/>
            <a:ext cx="1650207" cy="352425"/>
          </a:xfrm>
          <a:prstGeom prst="wedgeRectCallout">
            <a:avLst>
              <a:gd name="adj1" fmla="val -74163"/>
              <a:gd name="adj2" fmla="val 207731"/>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EXTRACT indicates use of Unstructured Stream</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3" name="Rectangular Callout 22"/>
          <p:cNvSpPr/>
          <p:nvPr/>
        </p:nvSpPr>
        <p:spPr>
          <a:xfrm>
            <a:off x="8980884" y="1709738"/>
            <a:ext cx="1650207" cy="352425"/>
          </a:xfrm>
          <a:prstGeom prst="wedgeRectCallout">
            <a:avLst>
              <a:gd name="adj1" fmla="val -165938"/>
              <a:gd name="adj2" fmla="val -66593"/>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The input TSV file</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4" name="Rectangular Callout 23"/>
          <p:cNvSpPr/>
          <p:nvPr/>
        </p:nvSpPr>
        <p:spPr>
          <a:xfrm>
            <a:off x="9177993" y="2259590"/>
            <a:ext cx="1650207" cy="352425"/>
          </a:xfrm>
          <a:prstGeom prst="wedgeRectCallout">
            <a:avLst>
              <a:gd name="adj1" fmla="val -117453"/>
              <a:gd name="adj2" fmla="val -103079"/>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Built-in object for reading TSVs</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5" name="Rectangular Callout 24"/>
          <p:cNvSpPr/>
          <p:nvPr/>
        </p:nvSpPr>
        <p:spPr>
          <a:xfrm>
            <a:off x="5117962" y="3788785"/>
            <a:ext cx="2138363" cy="504826"/>
          </a:xfrm>
          <a:prstGeom prst="wedgeRectCallout">
            <a:avLst>
              <a:gd name="adj1" fmla="val -21368"/>
              <a:gd name="adj2" fmla="val -103589"/>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Create one rowset (</a:t>
            </a:r>
            <a:r>
              <a:rPr lang="en-US" sz="1100" dirty="0" err="1" smtClean="0">
                <a:solidFill>
                  <a:schemeClr val="bg1"/>
                </a:solidFill>
                <a:latin typeface="Segoe UI Light" panose="020B0502040204020203" pitchFamily="34" charset="0"/>
                <a:cs typeface="Segoe UI Light" panose="020B0502040204020203" pitchFamily="34" charset="0"/>
              </a:rPr>
              <a:t>WebData</a:t>
            </a:r>
            <a:r>
              <a:rPr lang="en-US" sz="1100" dirty="0" smtClean="0">
                <a:solidFill>
                  <a:schemeClr val="bg1"/>
                </a:solidFill>
                <a:latin typeface="Segoe UI Light" panose="020B0502040204020203" pitchFamily="34" charset="0"/>
                <a:cs typeface="Segoe UI Light" panose="020B0502040204020203" pitchFamily="34" charset="0"/>
              </a:rPr>
              <a:t>) from another (</a:t>
            </a:r>
            <a:r>
              <a:rPr lang="en-US" sz="1100" dirty="0" err="1" smtClean="0">
                <a:solidFill>
                  <a:schemeClr val="bg1"/>
                </a:solidFill>
                <a:latin typeface="Segoe UI Light" panose="020B0502040204020203" pitchFamily="34" charset="0"/>
                <a:cs typeface="Segoe UI Light" panose="020B0502040204020203" pitchFamily="34" charset="0"/>
              </a:rPr>
              <a:t>RawData</a:t>
            </a:r>
            <a:r>
              <a:rPr lang="en-US" sz="1100" dirty="0" smtClean="0">
                <a:solidFill>
                  <a:schemeClr val="bg1"/>
                </a:solidFill>
                <a:latin typeface="Segoe UI Light" panose="020B0502040204020203" pitchFamily="34" charset="0"/>
                <a:cs typeface="Segoe UI Light" panose="020B0502040204020203" pitchFamily="34" charset="0"/>
              </a:rPr>
              <a:t>)</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7" name="Rectangular Callout 26"/>
          <p:cNvSpPr/>
          <p:nvPr/>
        </p:nvSpPr>
        <p:spPr>
          <a:xfrm>
            <a:off x="7950459" y="3612573"/>
            <a:ext cx="1650207" cy="352425"/>
          </a:xfrm>
          <a:prstGeom prst="wedgeRectCallout">
            <a:avLst>
              <a:gd name="adj1" fmla="val -12692"/>
              <a:gd name="adj2" fmla="val -14091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Compute a new Column</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8" name="Rectangular Callout 27"/>
          <p:cNvSpPr/>
          <p:nvPr/>
        </p:nvSpPr>
        <p:spPr>
          <a:xfrm>
            <a:off x="8623696" y="4341236"/>
            <a:ext cx="1650207" cy="352425"/>
          </a:xfrm>
          <a:prstGeom prst="wedgeRectCallout">
            <a:avLst>
              <a:gd name="adj1" fmla="val -163918"/>
              <a:gd name="adj2" fmla="val 4286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Write the data to an output TSV</a:t>
            </a:r>
            <a:endParaRPr lang="en-US" sz="11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157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23" grpId="0" animBg="1"/>
      <p:bldP spid="24" grpId="0" animBg="1"/>
      <p:bldP spid="25"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0" y="748337"/>
            <a:ext cx="5486400" cy="4524315"/>
          </a:xfrm>
          <a:prstGeom prst="rect">
            <a:avLst/>
          </a:prstGeom>
        </p:spPr>
        <p:txBody>
          <a:bodyPr wrap="square">
            <a:spAutoFit/>
          </a:bodyPr>
          <a:lstStyle/>
          <a:p>
            <a:pPr defTabSz="914099" fontAlgn="base">
              <a:spcBef>
                <a:spcPct val="0"/>
              </a:spcBef>
              <a:spcAft>
                <a:spcPct val="0"/>
              </a:spcAft>
            </a:pPr>
            <a:r>
              <a:rPr lang="en-US" sz="4800" dirty="0" smtClean="0">
                <a:latin typeface="Segoe UI Light" panose="020B0502040204020203" pitchFamily="34" charset="0"/>
                <a:ea typeface="Segoe UI" pitchFamily="34" charset="0"/>
                <a:cs typeface="Segoe UI Light" panose="020B0502040204020203" pitchFamily="34" charset="0"/>
              </a:rPr>
              <a:t>Enable customers to transform data of any scale into new business assets easily at low cost in the cloud</a:t>
            </a:r>
            <a:endParaRPr lang="en-US" sz="4800" dirty="0">
              <a:latin typeface="Segoe UI Light" panose="020B0502040204020203" pitchFamily="34" charset="0"/>
              <a:ea typeface="Segoe UI" pitchFamily="34" charset="0"/>
              <a:cs typeface="Segoe UI Light" panose="020B0502040204020203" pitchFamily="34" charset="0"/>
            </a:endParaRPr>
          </a:p>
        </p:txBody>
      </p:sp>
      <p:sp>
        <p:nvSpPr>
          <p:cNvPr id="5" name="Content Placeholder 4"/>
          <p:cNvSpPr>
            <a:spLocks noGrp="1"/>
          </p:cNvSpPr>
          <p:nvPr>
            <p:ph sz="quarter" idx="13"/>
          </p:nvPr>
        </p:nvSpPr>
        <p:spPr/>
        <p:txBody>
          <a:bodyPr/>
          <a:lstStyle/>
          <a:p>
            <a:pPr marL="0" indent="0">
              <a:buNone/>
            </a:pPr>
            <a:r>
              <a:rPr lang="en-US" sz="6600" dirty="0" smtClean="0"/>
              <a:t>Promise</a:t>
            </a:r>
            <a:endParaRPr lang="en-US" sz="6600" dirty="0"/>
          </a:p>
        </p:txBody>
      </p:sp>
    </p:spTree>
    <p:extLst>
      <p:ext uri="{BB962C8B-B14F-4D97-AF65-F5344CB8AC3E}">
        <p14:creationId xmlns:p14="http://schemas.microsoft.com/office/powerpoint/2010/main" val="1736681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EA9B5B-59BF-4CC0-BD4A-0399B6750FE1}" type="slidenum">
              <a:rPr lang="en-US" smtClean="0">
                <a:solidFill>
                  <a:prstClr val="black">
                    <a:tint val="75000"/>
                  </a:prstClr>
                </a:solidFill>
              </a:rPr>
              <a:pPr/>
              <a:t>40</a:t>
            </a:fld>
            <a:endParaRPr lang="en-US" dirty="0">
              <a:solidFill>
                <a:prstClr val="black">
                  <a:tint val="75000"/>
                </a:prstClr>
              </a:solidFill>
            </a:endParaRPr>
          </a:p>
        </p:txBody>
      </p:sp>
      <p:sp>
        <p:nvSpPr>
          <p:cNvPr id="3" name="Content Placeholder 2"/>
          <p:cNvSpPr>
            <a:spLocks noGrp="1"/>
          </p:cNvSpPr>
          <p:nvPr>
            <p:ph sz="quarter" idx="13"/>
          </p:nvPr>
        </p:nvSpPr>
        <p:spPr/>
        <p:txBody>
          <a:bodyPr/>
          <a:lstStyle/>
          <a:p>
            <a:pPr marL="0" indent="0">
              <a:buNone/>
            </a:pPr>
            <a:r>
              <a:rPr lang="en-US" sz="4400" dirty="0" smtClean="0"/>
              <a:t>Using Structured Streams</a:t>
            </a:r>
            <a:endParaRPr lang="en-US" dirty="0"/>
          </a:p>
        </p:txBody>
      </p:sp>
      <p:sp>
        <p:nvSpPr>
          <p:cNvPr id="6" name="Rectangle 5"/>
          <p:cNvSpPr/>
          <p:nvPr/>
        </p:nvSpPr>
        <p:spPr>
          <a:xfrm>
            <a:off x="4900076" y="685800"/>
            <a:ext cx="6629400" cy="4705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smtClean="0">
                <a:solidFill>
                  <a:schemeClr val="tx1"/>
                </a:solidFill>
                <a:latin typeface="Consolas" panose="020B0609020204030204" pitchFamily="49" charset="0"/>
                <a:cs typeface="Consolas" panose="020B0609020204030204" pitchFamily="49" charset="0"/>
              </a:rPr>
              <a:t>RawData</a:t>
            </a:r>
            <a:r>
              <a:rPr lang="en-US" sz="1400" dirty="0" smtClean="0">
                <a:solidFill>
                  <a:schemeClr val="tx1"/>
                </a:solidFill>
                <a:latin typeface="Consolas" panose="020B0609020204030204" pitchFamily="49" charset="0"/>
                <a:cs typeface="Consolas" panose="020B0609020204030204" pitchFamily="49" charset="0"/>
              </a:rPr>
              <a:t> =</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EXTRACT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Clicks:int</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Domain:string</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@“RAWWEBDATA.TSV”</a:t>
            </a:r>
          </a:p>
          <a:p>
            <a:r>
              <a:rPr lang="en-US" sz="1400" dirty="0" smtClean="0">
                <a:solidFill>
                  <a:schemeClr val="tx1"/>
                </a:solidFill>
                <a:latin typeface="Consolas" panose="020B0609020204030204" pitchFamily="49" charset="0"/>
                <a:cs typeface="Consolas" panose="020B0609020204030204" pitchFamily="49" charset="0"/>
              </a:rPr>
              <a:t>    USING </a:t>
            </a:r>
            <a:r>
              <a:rPr lang="en-US" sz="1400" dirty="0" err="1">
                <a:solidFill>
                  <a:schemeClr val="tx1"/>
                </a:solidFill>
                <a:latin typeface="Consolas" panose="020B0609020204030204" pitchFamily="49" charset="0"/>
                <a:cs typeface="Consolas" panose="020B0609020204030204" pitchFamily="49" charset="0"/>
              </a:rPr>
              <a:t>DefaultTextExtractor</a:t>
            </a:r>
            <a:r>
              <a:rPr lang="en-US" sz="1400" dirty="0" smtClean="0">
                <a:solidFill>
                  <a:schemeClr val="tx1"/>
                </a:solidFill>
                <a:latin typeface="Consolas" panose="020B0609020204030204" pitchFamily="49" charset="0"/>
                <a:cs typeface="Consolas" panose="020B0609020204030204" pitchFamily="49" charset="0"/>
              </a:rPr>
              <a:t>();</a:t>
            </a: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err="1">
                <a:solidFill>
                  <a:schemeClr val="tx1"/>
                </a:solidFill>
                <a:latin typeface="Consolas" panose="020B0609020204030204" pitchFamily="49" charset="0"/>
                <a:cs typeface="Consolas" panose="020B0609020204030204" pitchFamily="49" charset="0"/>
              </a:rPr>
              <a:t>WebData</a:t>
            </a:r>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SELECT *,</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Domain.Trim</a:t>
            </a:r>
            <a:r>
              <a:rPr lang="en-US" sz="1400" dirty="0">
                <a:solidFill>
                  <a:schemeClr val="tx1"/>
                </a:solidFill>
                <a:latin typeface="Consolas" panose="020B0609020204030204" pitchFamily="49" charset="0"/>
                <a:cs typeface="Consolas" panose="020B0609020204030204" pitchFamily="49" charset="0"/>
              </a:rPr>
              <a:t>().</a:t>
            </a:r>
            <a:r>
              <a:rPr lang="en-US" sz="1400" dirty="0" err="1">
                <a:solidFill>
                  <a:schemeClr val="tx1"/>
                </a:solidFill>
                <a:latin typeface="Consolas" panose="020B0609020204030204" pitchFamily="49" charset="0"/>
                <a:cs typeface="Consolas" panose="020B0609020204030204" pitchFamily="49" charset="0"/>
              </a:rPr>
              <a:t>ToUpper</a:t>
            </a:r>
            <a:r>
              <a:rPr lang="en-US" sz="1400" dirty="0">
                <a:solidFill>
                  <a:schemeClr val="tx1"/>
                </a:solidFill>
                <a:latin typeface="Consolas" panose="020B0609020204030204" pitchFamily="49" charset="0"/>
                <a:cs typeface="Consolas" panose="020B0609020204030204" pitchFamily="49" charset="0"/>
              </a:rPr>
              <a:t>() AS </a:t>
            </a:r>
            <a:r>
              <a:rPr lang="en-US" sz="1400" dirty="0" err="1" smtClean="0">
                <a:solidFill>
                  <a:schemeClr val="tx1"/>
                </a:solidFill>
                <a:latin typeface="Consolas" panose="020B0609020204030204" pitchFamily="49" charset="0"/>
                <a:cs typeface="Consolas" panose="020B0609020204030204" pitchFamily="49" charset="0"/>
              </a:rPr>
              <a:t>NormalizedDomain</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a:t>
            </a:r>
            <a:r>
              <a:rPr lang="en-US" sz="1400" dirty="0" err="1">
                <a:solidFill>
                  <a:schemeClr val="tx1"/>
                </a:solidFill>
                <a:latin typeface="Consolas" panose="020B0609020204030204" pitchFamily="49" charset="0"/>
                <a:cs typeface="Consolas" panose="020B0609020204030204" pitchFamily="49" charset="0"/>
              </a:rPr>
              <a:t>R</a:t>
            </a:r>
            <a:r>
              <a:rPr lang="en-US" sz="1400" dirty="0" err="1" smtClean="0">
                <a:solidFill>
                  <a:schemeClr val="tx1"/>
                </a:solidFill>
                <a:latin typeface="Consolas" panose="020B0609020204030204" pitchFamily="49" charset="0"/>
                <a:cs typeface="Consolas" panose="020B0609020204030204" pitchFamily="49" charset="0"/>
              </a:rPr>
              <a:t>awData</a:t>
            </a:r>
            <a:r>
              <a:rPr lang="en-US" sz="1400" dirty="0" smtClean="0">
                <a:solidFill>
                  <a:schemeClr val="tx1"/>
                </a:solidFill>
                <a:latin typeface="Consolas" panose="020B0609020204030204" pitchFamily="49" charset="0"/>
                <a:cs typeface="Consolas" panose="020B0609020204030204" pitchFamily="49" charset="0"/>
              </a:rPr>
              <a:t>;</a:t>
            </a:r>
            <a:endParaRPr lang="en-US" sz="1400" dirty="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a:solidFill>
                  <a:schemeClr val="tx1"/>
                </a:solidFill>
                <a:latin typeface="Consolas" panose="020B0609020204030204" pitchFamily="49" charset="0"/>
                <a:cs typeface="Consolas" panose="020B0609020204030204" pitchFamily="49" charset="0"/>
              </a:rPr>
              <a:t>OUTPUT </a:t>
            </a:r>
            <a:r>
              <a:rPr lang="en-US" sz="1400" dirty="0" err="1" smtClean="0">
                <a:solidFill>
                  <a:schemeClr val="tx1"/>
                </a:solidFill>
                <a:latin typeface="Consolas" panose="020B0609020204030204" pitchFamily="49" charset="0"/>
                <a:cs typeface="Consolas" panose="020B0609020204030204" pitchFamily="49" charset="0"/>
              </a:rPr>
              <a:t>WebData</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TO SSTREAM </a:t>
            </a:r>
            <a:r>
              <a:rPr lang="en-US" sz="1400" dirty="0" smtClean="0">
                <a:solidFill>
                  <a:schemeClr val="tx1"/>
                </a:solidFill>
                <a:latin typeface="Consolas" panose="020B0609020204030204" pitchFamily="49" charset="0"/>
                <a:cs typeface="Consolas" panose="020B0609020204030204" pitchFamily="49" charset="0"/>
              </a:rPr>
              <a:t>“</a:t>
            </a:r>
            <a:r>
              <a:rPr lang="en-US" sz="1400" dirty="0" err="1" smtClean="0">
                <a:solidFill>
                  <a:schemeClr val="tx1"/>
                </a:solidFill>
                <a:latin typeface="Consolas" panose="020B0609020204030204" pitchFamily="49" charset="0"/>
                <a:cs typeface="Consolas" panose="020B0609020204030204" pitchFamily="49" charset="0"/>
              </a:rPr>
              <a:t>WEBDATA.ss</a:t>
            </a:r>
            <a:r>
              <a:rPr lang="en-US" sz="1400" dirty="0">
                <a:solidFill>
                  <a:schemeClr val="tx1"/>
                </a:solidFill>
                <a:latin typeface="Consolas" panose="020B0609020204030204" pitchFamily="49" charset="0"/>
                <a:cs typeface="Consolas" panose="020B0609020204030204" pitchFamily="49" charset="0"/>
              </a:rPr>
              <a:t>”</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CLUSTERED BY Domain</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SORTED BY Domain DESC</a:t>
            </a:r>
            <a:r>
              <a:rPr lang="en-US" sz="1400" dirty="0" smtClean="0">
                <a:solidFill>
                  <a:schemeClr val="tx1"/>
                </a:solidFill>
                <a:latin typeface="Consolas" panose="020B0609020204030204" pitchFamily="49" charset="0"/>
                <a:cs typeface="Consolas" panose="020B0609020204030204" pitchFamily="49" charset="0"/>
              </a:rPr>
              <a:t>;</a:t>
            </a:r>
            <a:endParaRPr lang="en-US" sz="1400" dirty="0">
              <a:solidFill>
                <a:schemeClr val="tx1"/>
              </a:solidFill>
              <a:latin typeface="Consolas" panose="020B0609020204030204" pitchFamily="49" charset="0"/>
              <a:cs typeface="Consolas" panose="020B0609020204030204" pitchFamily="49" charset="0"/>
            </a:endParaRPr>
          </a:p>
        </p:txBody>
      </p:sp>
      <p:sp>
        <p:nvSpPr>
          <p:cNvPr id="25" name="Rectangular Callout 24"/>
          <p:cNvSpPr/>
          <p:nvPr/>
        </p:nvSpPr>
        <p:spPr>
          <a:xfrm>
            <a:off x="5552420" y="3460172"/>
            <a:ext cx="2138363" cy="504826"/>
          </a:xfrm>
          <a:prstGeom prst="wedgeRectCallout">
            <a:avLst>
              <a:gd name="adj1" fmla="val -8477"/>
              <a:gd name="adj2" fmla="val 160118"/>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SSTREAM keyword indicates a Structured Stream will be created</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7" name="Rectangular Callout 26"/>
          <p:cNvSpPr/>
          <p:nvPr/>
        </p:nvSpPr>
        <p:spPr>
          <a:xfrm>
            <a:off x="8343127" y="3964998"/>
            <a:ext cx="1650207" cy="352425"/>
          </a:xfrm>
          <a:prstGeom prst="wedgeRectCallout">
            <a:avLst>
              <a:gd name="adj1" fmla="val -93772"/>
              <a:gd name="adj2" fmla="val 147159"/>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Segoe UI Light" panose="020B0502040204020203" pitchFamily="34" charset="0"/>
                <a:cs typeface="Segoe UI Light" panose="020B0502040204020203" pitchFamily="34" charset="0"/>
              </a:rPr>
              <a:t>OUTPUT.ss</a:t>
            </a:r>
            <a:r>
              <a:rPr lang="en-US" sz="1100" dirty="0" smtClean="0">
                <a:solidFill>
                  <a:schemeClr val="bg1"/>
                </a:solidFill>
                <a:latin typeface="Segoe UI Light" panose="020B0502040204020203" pitchFamily="34" charset="0"/>
                <a:cs typeface="Segoe UI Light" panose="020B0502040204020203" pitchFamily="34" charset="0"/>
              </a:rPr>
              <a:t> is the name of the output stream</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8" name="Rectangular Callout 27"/>
          <p:cNvSpPr/>
          <p:nvPr/>
        </p:nvSpPr>
        <p:spPr>
          <a:xfrm>
            <a:off x="9584084" y="4973247"/>
            <a:ext cx="1650207" cy="566941"/>
          </a:xfrm>
          <a:prstGeom prst="wedgeRectCallout">
            <a:avLst>
              <a:gd name="adj1" fmla="val -185105"/>
              <a:gd name="adj2" fmla="val -6587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Data will be partitioned on the Domain column</a:t>
            </a:r>
          </a:p>
          <a:p>
            <a:pPr algn="ctr"/>
            <a:r>
              <a:rPr lang="en-US" sz="1100" dirty="0" smtClean="0">
                <a:solidFill>
                  <a:schemeClr val="bg1"/>
                </a:solidFill>
                <a:latin typeface="Segoe UI Light" panose="020B0502040204020203" pitchFamily="34" charset="0"/>
                <a:cs typeface="Segoe UI Light" panose="020B0502040204020203" pitchFamily="34" charset="0"/>
              </a:rPr>
              <a:t>To enhance performance </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16" name="Rectangular Callout 15"/>
          <p:cNvSpPr/>
          <p:nvPr/>
        </p:nvSpPr>
        <p:spPr>
          <a:xfrm>
            <a:off x="8035431" y="5790920"/>
            <a:ext cx="1650207" cy="699936"/>
          </a:xfrm>
          <a:prstGeom prst="wedgeRectCallout">
            <a:avLst>
              <a:gd name="adj1" fmla="val -114619"/>
              <a:gd name="adj2" fmla="val -128285"/>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Sorting also enabled</a:t>
            </a:r>
          </a:p>
          <a:p>
            <a:pPr algn="ctr"/>
            <a:r>
              <a:rPr lang="en-US" sz="1100" dirty="0" smtClean="0">
                <a:solidFill>
                  <a:schemeClr val="bg1"/>
                </a:solidFill>
                <a:latin typeface="Segoe UI Light" panose="020B0502040204020203" pitchFamily="34" charset="0"/>
                <a:cs typeface="Segoe UI Light" panose="020B0502040204020203" pitchFamily="34" charset="0"/>
              </a:rPr>
              <a:t>On the Domain column for performance</a:t>
            </a:r>
            <a:endParaRPr lang="en-US" sz="11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780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EA9B5B-59BF-4CC0-BD4A-0399B6750FE1}" type="slidenum">
              <a:rPr lang="en-US" smtClean="0">
                <a:solidFill>
                  <a:prstClr val="black">
                    <a:tint val="75000"/>
                  </a:prstClr>
                </a:solidFill>
              </a:rPr>
              <a:pPr/>
              <a:t>41</a:t>
            </a:fld>
            <a:endParaRPr lang="en-US" dirty="0">
              <a:solidFill>
                <a:prstClr val="black">
                  <a:tint val="75000"/>
                </a:prstClr>
              </a:solidFill>
            </a:endParaRPr>
          </a:p>
        </p:txBody>
      </p:sp>
      <p:sp>
        <p:nvSpPr>
          <p:cNvPr id="3" name="Content Placeholder 2"/>
          <p:cNvSpPr>
            <a:spLocks noGrp="1"/>
          </p:cNvSpPr>
          <p:nvPr>
            <p:ph sz="quarter" idx="13"/>
          </p:nvPr>
        </p:nvSpPr>
        <p:spPr/>
        <p:txBody>
          <a:bodyPr/>
          <a:lstStyle/>
          <a:p>
            <a:pPr marL="0" indent="0">
              <a:buNone/>
            </a:pPr>
            <a:r>
              <a:rPr lang="en-US" sz="4400" dirty="0" smtClean="0"/>
              <a:t>Reading from a Structured Stream</a:t>
            </a:r>
            <a:endParaRPr lang="en-US" dirty="0"/>
          </a:p>
        </p:txBody>
      </p:sp>
      <p:sp>
        <p:nvSpPr>
          <p:cNvPr id="6" name="Rectangle 5"/>
          <p:cNvSpPr/>
          <p:nvPr/>
        </p:nvSpPr>
        <p:spPr>
          <a:xfrm>
            <a:off x="4900076" y="685800"/>
            <a:ext cx="6629400" cy="4705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smtClean="0">
                <a:solidFill>
                  <a:schemeClr val="tx1"/>
                </a:solidFill>
                <a:latin typeface="Consolas" panose="020B0609020204030204" pitchFamily="49" charset="0"/>
                <a:cs typeface="Consolas" panose="020B0609020204030204" pitchFamily="49" charset="0"/>
              </a:rPr>
              <a:t>WebData</a:t>
            </a:r>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 SSTREAM </a:t>
            </a:r>
            <a:r>
              <a:rPr lang="en-US" sz="1400" dirty="0" smtClean="0">
                <a:solidFill>
                  <a:schemeClr val="tx1"/>
                </a:solidFill>
                <a:latin typeface="Consolas" panose="020B0609020204030204" pitchFamily="49" charset="0"/>
                <a:cs typeface="Consolas" panose="020B0609020204030204" pitchFamily="49" charset="0"/>
              </a:rPr>
              <a:t>“</a:t>
            </a:r>
            <a:r>
              <a:rPr lang="en-US" sz="1400" dirty="0" err="1" smtClean="0">
                <a:solidFill>
                  <a:schemeClr val="tx1"/>
                </a:solidFill>
                <a:latin typeface="Consolas" panose="020B0609020204030204" pitchFamily="49" charset="0"/>
                <a:cs typeface="Consolas" panose="020B0609020204030204" pitchFamily="49" charset="0"/>
              </a:rPr>
              <a:t>WEBDATA.ss</a:t>
            </a:r>
            <a:r>
              <a:rPr lang="en-US" sz="1400" dirty="0">
                <a:solidFill>
                  <a:schemeClr val="tx1"/>
                </a:solidFill>
                <a:latin typeface="Consolas" panose="020B0609020204030204" pitchFamily="49" charset="0"/>
                <a:cs typeface="Consolas" panose="020B0609020204030204" pitchFamily="49" charset="0"/>
              </a:rPr>
              <a:t>”;</a:t>
            </a: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p:txBody>
      </p:sp>
      <p:sp>
        <p:nvSpPr>
          <p:cNvPr id="25" name="Rectangular Callout 24"/>
          <p:cNvSpPr/>
          <p:nvPr/>
        </p:nvSpPr>
        <p:spPr>
          <a:xfrm>
            <a:off x="5828085" y="33617"/>
            <a:ext cx="2138363" cy="504826"/>
          </a:xfrm>
          <a:prstGeom prst="wedgeRectCallout">
            <a:avLst>
              <a:gd name="adj1" fmla="val -26714"/>
              <a:gd name="adj2" fmla="val 9086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SSTREAM keyword indicates we will be reading from a structured stream</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7" name="Rectangular Callout 26"/>
          <p:cNvSpPr/>
          <p:nvPr/>
        </p:nvSpPr>
        <p:spPr>
          <a:xfrm>
            <a:off x="7210327" y="1701053"/>
            <a:ext cx="1650207" cy="518629"/>
          </a:xfrm>
          <a:prstGeom prst="wedgeRectCallout">
            <a:avLst>
              <a:gd name="adj1" fmla="val -88883"/>
              <a:gd name="adj2" fmla="val -184796"/>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No schema is specified because the structured stream contains it.</a:t>
            </a:r>
            <a:endParaRPr lang="en-US" sz="11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8601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marL="0" indent="0">
              <a:buNone/>
            </a:pPr>
            <a:r>
              <a:rPr lang="en-US" sz="4000" dirty="0" smtClean="0"/>
              <a:t>Find the top 100 Domains that users Clicked on</a:t>
            </a:r>
            <a:endParaRPr lang="en-US" sz="4000" dirty="0"/>
          </a:p>
        </p:txBody>
      </p:sp>
      <p:sp>
        <p:nvSpPr>
          <p:cNvPr id="4" name="Rectangle 3"/>
          <p:cNvSpPr/>
          <p:nvPr/>
        </p:nvSpPr>
        <p:spPr>
          <a:xfrm>
            <a:off x="5029200" y="457200"/>
            <a:ext cx="6629400" cy="277009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err="1">
                <a:solidFill>
                  <a:schemeClr val="tx1"/>
                </a:solidFill>
                <a:latin typeface="Consolas" panose="020B0609020204030204" pitchFamily="49" charset="0"/>
                <a:cs typeface="Consolas" panose="020B0609020204030204" pitchFamily="49" charset="0"/>
              </a:rPr>
              <a:t>WebData</a:t>
            </a:r>
            <a:r>
              <a:rPr lang="en-US" sz="2000" dirty="0">
                <a:solidFill>
                  <a:schemeClr val="tx1"/>
                </a:solidFill>
                <a:latin typeface="Consolas" panose="020B0609020204030204" pitchFamily="49" charset="0"/>
                <a:cs typeface="Consolas" panose="020B0609020204030204" pitchFamily="49" charset="0"/>
              </a:rPr>
              <a:t> = SSTREAM “</a:t>
            </a:r>
            <a:r>
              <a:rPr lang="en-US" sz="2000" dirty="0" err="1">
                <a:solidFill>
                  <a:schemeClr val="tx1"/>
                </a:solidFill>
                <a:latin typeface="Consolas" panose="020B0609020204030204" pitchFamily="49" charset="0"/>
                <a:cs typeface="Consolas" panose="020B0609020204030204" pitchFamily="49" charset="0"/>
              </a:rPr>
              <a:t>WEBDATA.ss</a:t>
            </a:r>
            <a:r>
              <a:rPr lang="en-US" sz="2000" dirty="0">
                <a:solidFill>
                  <a:schemeClr val="tx1"/>
                </a:solidFill>
                <a:latin typeface="Consolas" panose="020B0609020204030204" pitchFamily="49" charset="0"/>
                <a:cs typeface="Consolas" panose="020B0609020204030204" pitchFamily="49" charset="0"/>
              </a:rPr>
              <a:t>”;</a:t>
            </a:r>
          </a:p>
          <a:p>
            <a:endParaRPr lang="en-US" sz="2000" dirty="0" smtClean="0">
              <a:solidFill>
                <a:schemeClr val="tx1"/>
              </a:solidFill>
              <a:latin typeface="Consolas" panose="020B0609020204030204" pitchFamily="49" charset="0"/>
              <a:cs typeface="Consolas" panose="020B0609020204030204" pitchFamily="49" charset="0"/>
            </a:endParaRPr>
          </a:p>
          <a:p>
            <a:r>
              <a:rPr lang="en-US" sz="2000" dirty="0" smtClean="0">
                <a:solidFill>
                  <a:schemeClr val="tx1"/>
                </a:solidFill>
                <a:latin typeface="Consolas" panose="020B0609020204030204" pitchFamily="49" charset="0"/>
                <a:cs typeface="Consolas" panose="020B0609020204030204" pitchFamily="49" charset="0"/>
              </a:rPr>
              <a:t>a </a:t>
            </a:r>
            <a:r>
              <a:rPr lang="en-US" sz="2000" dirty="0">
                <a:solidFill>
                  <a:schemeClr val="tx1"/>
                </a:solidFill>
                <a:latin typeface="Consolas" panose="020B0609020204030204" pitchFamily="49" charset="0"/>
                <a:cs typeface="Consolas" panose="020B0609020204030204" pitchFamily="49" charset="0"/>
              </a:rPr>
              <a:t>= SELECT Domain, </a:t>
            </a:r>
            <a:r>
              <a:rPr lang="en-US" sz="2000" dirty="0" smtClean="0">
                <a:solidFill>
                  <a:schemeClr val="tx1"/>
                </a:solidFill>
                <a:latin typeface="Consolas" panose="020B0609020204030204" pitchFamily="49" charset="0"/>
                <a:cs typeface="Consolas" panose="020B0609020204030204" pitchFamily="49" charset="0"/>
              </a:rPr>
              <a:t>COUNT(…) </a:t>
            </a:r>
            <a:r>
              <a:rPr lang="en-US" sz="2000" dirty="0">
                <a:solidFill>
                  <a:schemeClr val="tx1"/>
                </a:solidFill>
                <a:latin typeface="Consolas" panose="020B0609020204030204" pitchFamily="49" charset="0"/>
                <a:cs typeface="Consolas" panose="020B0609020204030204" pitchFamily="49" charset="0"/>
              </a:rPr>
              <a:t>AS </a:t>
            </a:r>
            <a:r>
              <a:rPr lang="en-US" sz="2000" dirty="0" err="1" smtClean="0">
                <a:solidFill>
                  <a:schemeClr val="tx1"/>
                </a:solidFill>
                <a:latin typeface="Consolas" panose="020B0609020204030204" pitchFamily="49" charset="0"/>
                <a:cs typeface="Consolas" panose="020B0609020204030204" pitchFamily="49" charset="0"/>
              </a:rPr>
              <a:t>TotalClicks</a:t>
            </a:r>
            <a:r>
              <a:rPr lang="en-US" sz="2000" dirty="0">
                <a:solidFill>
                  <a:schemeClr val="tx1"/>
                </a:solidFill>
                <a:latin typeface="Consolas" panose="020B0609020204030204" pitchFamily="49" charset="0"/>
                <a:cs typeface="Consolas" panose="020B0609020204030204" pitchFamily="49" charset="0"/>
              </a:rPr>
              <a:t/>
            </a:r>
            <a:br>
              <a:rPr lang="en-US" sz="2000" dirty="0">
                <a:solidFill>
                  <a:schemeClr val="tx1"/>
                </a:solidFill>
                <a:latin typeface="Consolas" panose="020B0609020204030204" pitchFamily="49" charset="0"/>
                <a:cs typeface="Consolas" panose="020B0609020204030204" pitchFamily="49" charset="0"/>
              </a:rPr>
            </a:br>
            <a:r>
              <a:rPr lang="en-US" sz="2000" dirty="0">
                <a:solidFill>
                  <a:schemeClr val="tx1"/>
                </a:solidFill>
                <a:latin typeface="Consolas" panose="020B0609020204030204" pitchFamily="49" charset="0"/>
                <a:cs typeface="Consolas" panose="020B0609020204030204" pitchFamily="49" charset="0"/>
              </a:rPr>
              <a:t>    FROM </a:t>
            </a:r>
            <a:r>
              <a:rPr lang="en-US" sz="2000" dirty="0" err="1" smtClean="0">
                <a:solidFill>
                  <a:schemeClr val="tx1"/>
                </a:solidFill>
                <a:latin typeface="Consolas" panose="020B0609020204030204" pitchFamily="49" charset="0"/>
                <a:cs typeface="Consolas" panose="020B0609020204030204" pitchFamily="49" charset="0"/>
              </a:rPr>
              <a:t>WebData</a:t>
            </a:r>
            <a:r>
              <a:rPr lang="en-US" sz="2000" dirty="0">
                <a:solidFill>
                  <a:schemeClr val="tx1"/>
                </a:solidFill>
                <a:latin typeface="Consolas" panose="020B0609020204030204" pitchFamily="49" charset="0"/>
                <a:cs typeface="Consolas" panose="020B0609020204030204" pitchFamily="49" charset="0"/>
              </a:rPr>
              <a:t/>
            </a:r>
            <a:br>
              <a:rPr lang="en-US" sz="2000" dirty="0">
                <a:solidFill>
                  <a:schemeClr val="tx1"/>
                </a:solidFill>
                <a:latin typeface="Consolas" panose="020B0609020204030204" pitchFamily="49" charset="0"/>
                <a:cs typeface="Consolas" panose="020B0609020204030204" pitchFamily="49" charset="0"/>
              </a:rPr>
            </a:br>
            <a:r>
              <a:rPr lang="en-US" sz="2000" dirty="0">
                <a:solidFill>
                  <a:schemeClr val="tx1"/>
                </a:solidFill>
                <a:latin typeface="Consolas" panose="020B0609020204030204" pitchFamily="49" charset="0"/>
                <a:cs typeface="Consolas" panose="020B0609020204030204" pitchFamily="49" charset="0"/>
              </a:rPr>
              <a:t>    GROUP BY Domain;</a:t>
            </a:r>
          </a:p>
          <a:p>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b = SELECT TOP 100 </a:t>
            </a:r>
            <a:r>
              <a:rPr lang="en-US" sz="2000" dirty="0" smtClean="0">
                <a:solidFill>
                  <a:schemeClr val="tx1"/>
                </a:solidFill>
                <a:latin typeface="Consolas" panose="020B0609020204030204" pitchFamily="49" charset="0"/>
                <a:cs typeface="Consolas" panose="020B0609020204030204" pitchFamily="49" charset="0"/>
              </a:rPr>
              <a:t>Domain, </a:t>
            </a:r>
            <a:r>
              <a:rPr lang="en-US" sz="2000" dirty="0" err="1" smtClean="0">
                <a:solidFill>
                  <a:schemeClr val="tx1"/>
                </a:solidFill>
                <a:latin typeface="Consolas" panose="020B0609020204030204" pitchFamily="49" charset="0"/>
                <a:cs typeface="Consolas" panose="020B0609020204030204" pitchFamily="49" charset="0"/>
              </a:rPr>
              <a:t>TotalClicks</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    FROM a</a:t>
            </a:r>
          </a:p>
          <a:p>
            <a:r>
              <a:rPr lang="en-US" sz="2000" dirty="0">
                <a:solidFill>
                  <a:schemeClr val="tx1"/>
                </a:solidFill>
                <a:latin typeface="Consolas" panose="020B0609020204030204" pitchFamily="49" charset="0"/>
                <a:cs typeface="Consolas" panose="020B0609020204030204" pitchFamily="49" charset="0"/>
              </a:rPr>
              <a:t>    ORDER BY </a:t>
            </a:r>
            <a:r>
              <a:rPr lang="en-US" sz="2000" dirty="0" err="1" smtClean="0">
                <a:solidFill>
                  <a:schemeClr val="tx1"/>
                </a:solidFill>
                <a:latin typeface="Consolas" panose="020B0609020204030204" pitchFamily="49" charset="0"/>
                <a:cs typeface="Consolas" panose="020B0609020204030204" pitchFamily="49" charset="0"/>
              </a:rPr>
              <a:t>TotalClicks</a:t>
            </a:r>
            <a:r>
              <a:rPr lang="en-US" sz="2000" dirty="0" smtClean="0">
                <a:solidFill>
                  <a:schemeClr val="tx1"/>
                </a:solidFill>
                <a:latin typeface="Consolas" panose="020B0609020204030204" pitchFamily="49" charset="0"/>
                <a:cs typeface="Consolas" panose="020B0609020204030204" pitchFamily="49" charset="0"/>
              </a:rPr>
              <a:t>;</a:t>
            </a:r>
          </a:p>
          <a:p>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OUTPUT </a:t>
            </a:r>
            <a:r>
              <a:rPr lang="en-US" sz="2000" dirty="0" smtClean="0">
                <a:solidFill>
                  <a:schemeClr val="tx1"/>
                </a:solidFill>
                <a:latin typeface="Consolas" panose="020B0609020204030204" pitchFamily="49" charset="0"/>
                <a:cs typeface="Consolas" panose="020B0609020204030204" pitchFamily="49" charset="0"/>
              </a:rPr>
              <a:t>b</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    TO SSTREAM </a:t>
            </a: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ANALYSIS.ss</a:t>
            </a:r>
            <a:r>
              <a:rPr lang="en-US" sz="2000" dirty="0">
                <a:solidFill>
                  <a:schemeClr val="tx1"/>
                </a:solidFill>
                <a:latin typeface="Consolas" panose="020B0609020204030204" pitchFamily="49" charset="0"/>
                <a:cs typeface="Consolas" panose="020B0609020204030204" pitchFamily="49" charset="0"/>
              </a:rPr>
              <a:t>”</a:t>
            </a:r>
          </a:p>
          <a:p>
            <a:r>
              <a:rPr lang="en-US" sz="2000" dirty="0">
                <a:solidFill>
                  <a:schemeClr val="tx1"/>
                </a:solidFill>
                <a:latin typeface="Consolas" panose="020B0609020204030204" pitchFamily="49" charset="0"/>
                <a:cs typeface="Consolas" panose="020B0609020204030204" pitchFamily="49" charset="0"/>
              </a:rPr>
              <a:t>    CLUSTERED BY Domain</a:t>
            </a:r>
          </a:p>
          <a:p>
            <a:r>
              <a:rPr lang="en-US" sz="2000" dirty="0">
                <a:solidFill>
                  <a:schemeClr val="tx1"/>
                </a:solidFill>
                <a:latin typeface="Consolas" panose="020B0609020204030204" pitchFamily="49" charset="0"/>
                <a:cs typeface="Consolas" panose="020B0609020204030204" pitchFamily="49" charset="0"/>
              </a:rPr>
              <a:t>    SORTED BY Domain DESC;</a:t>
            </a:r>
          </a:p>
          <a:p>
            <a:endParaRPr lang="en-US" sz="20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82726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ular Callout 71"/>
          <p:cNvSpPr/>
          <p:nvPr/>
        </p:nvSpPr>
        <p:spPr>
          <a:xfrm>
            <a:off x="353561" y="5494279"/>
            <a:ext cx="2529064" cy="949422"/>
          </a:xfrm>
          <a:prstGeom prst="wedgeRectCallout">
            <a:avLst>
              <a:gd name="adj1" fmla="val 168261"/>
              <a:gd name="adj2" fmla="val -47571"/>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Sort the data</a:t>
            </a:r>
          </a:p>
        </p:txBody>
      </p:sp>
      <p:sp>
        <p:nvSpPr>
          <p:cNvPr id="12" name="TextBox 11"/>
          <p:cNvSpPr txBox="1"/>
          <p:nvPr/>
        </p:nvSpPr>
        <p:spPr>
          <a:xfrm>
            <a:off x="5371995" y="3799513"/>
            <a:ext cx="1341393" cy="369332"/>
          </a:xfrm>
          <a:prstGeom prst="rect">
            <a:avLst/>
          </a:prstGeom>
          <a:noFill/>
          <a:ln>
            <a:noFill/>
          </a:ln>
        </p:spPr>
        <p:txBody>
          <a:bodyPr wrap="none" rtlCol="0">
            <a:spAutoFit/>
          </a:bodyPr>
          <a:lstStyle/>
          <a:p>
            <a:r>
              <a:rPr lang="en-US" dirty="0">
                <a:ln w="1905"/>
                <a:solidFill>
                  <a:srgbClr val="CC0066"/>
                </a:solidFill>
                <a:latin typeface="Segoe UI Semibold" panose="020B0702040204020203" pitchFamily="34" charset="0"/>
                <a:cs typeface="Segoe UI Semibold" panose="020B0702040204020203" pitchFamily="34" charset="0"/>
              </a:rPr>
              <a:t>EXPENSIVE</a:t>
            </a:r>
            <a:endParaRPr lang="en-US" sz="2000" dirty="0">
              <a:ln w="1905"/>
              <a:solidFill>
                <a:srgbClr val="CC0066"/>
              </a:solidFill>
              <a:latin typeface="Segoe UI Semibold" panose="020B0702040204020203" pitchFamily="34" charset="0"/>
              <a:cs typeface="Segoe UI Semibold" panose="020B0702040204020203" pitchFamily="34" charset="0"/>
            </a:endParaRPr>
          </a:p>
        </p:txBody>
      </p:sp>
      <p:sp>
        <p:nvSpPr>
          <p:cNvPr id="2" name="Title 1"/>
          <p:cNvSpPr>
            <a:spLocks noGrp="1"/>
          </p:cNvSpPr>
          <p:nvPr>
            <p:ph type="title"/>
          </p:nvPr>
        </p:nvSpPr>
        <p:spPr>
          <a:xfrm>
            <a:off x="200802" y="109129"/>
            <a:ext cx="8363938" cy="457168"/>
          </a:xfrm>
        </p:spPr>
        <p:txBody>
          <a:bodyPr>
            <a:normAutofit fontScale="90000"/>
          </a:bodyPr>
          <a:lstStyle/>
          <a:p>
            <a:r>
              <a:rPr lang="en-US" sz="3301" dirty="0" smtClean="0"/>
              <a:t>WITH UNSTRUCTURED STREAMS</a:t>
            </a:r>
            <a:endParaRPr lang="en-US" sz="3301" dirty="0"/>
          </a:p>
        </p:txBody>
      </p:sp>
      <p:sp>
        <p:nvSpPr>
          <p:cNvPr id="3" name="Can 2"/>
          <p:cNvSpPr/>
          <p:nvPr/>
        </p:nvSpPr>
        <p:spPr>
          <a:xfrm>
            <a:off x="6658525" y="630347"/>
            <a:ext cx="478328" cy="588853"/>
          </a:xfrm>
          <a:prstGeom prst="can">
            <a:avLst/>
          </a:prstGeom>
          <a:solidFill>
            <a:srgbClr val="01B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Can 16"/>
          <p:cNvSpPr/>
          <p:nvPr/>
        </p:nvSpPr>
        <p:spPr>
          <a:xfrm>
            <a:off x="8093511" y="623487"/>
            <a:ext cx="478328" cy="588853"/>
          </a:xfrm>
          <a:prstGeom prst="can">
            <a:avLst/>
          </a:prstGeom>
          <a:solidFill>
            <a:srgbClr val="01B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TextBox 5"/>
          <p:cNvSpPr txBox="1"/>
          <p:nvPr/>
        </p:nvSpPr>
        <p:spPr>
          <a:xfrm>
            <a:off x="7815825" y="5402972"/>
            <a:ext cx="445884" cy="215444"/>
          </a:xfrm>
          <a:prstGeom prst="rect">
            <a:avLst/>
          </a:prstGeom>
          <a:noFill/>
          <a:ln>
            <a:noFill/>
          </a:ln>
        </p:spPr>
        <p:txBody>
          <a:bodyPr wrap="square" lIns="0" tIns="0" rIns="0" bIns="0" rtlCol="0">
            <a:spAutoFit/>
          </a:bodyPr>
          <a:lstStyle/>
          <a:p>
            <a:pPr algn="ctr"/>
            <a:r>
              <a:rPr lang="en-US" sz="1400" dirty="0">
                <a:solidFill>
                  <a:schemeClr val="bg1"/>
                </a:solidFill>
              </a:rPr>
              <a:t>…</a:t>
            </a:r>
          </a:p>
        </p:txBody>
      </p:sp>
      <p:sp>
        <p:nvSpPr>
          <p:cNvPr id="19" name="Rectangle 18"/>
          <p:cNvSpPr/>
          <p:nvPr/>
        </p:nvSpPr>
        <p:spPr>
          <a:xfrm>
            <a:off x="6348394" y="1394908"/>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sp>
        <p:nvSpPr>
          <p:cNvPr id="20" name="Rectangle 19"/>
          <p:cNvSpPr/>
          <p:nvPr/>
        </p:nvSpPr>
        <p:spPr>
          <a:xfrm>
            <a:off x="7742179" y="1394908"/>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cxnSp>
        <p:nvCxnSpPr>
          <p:cNvPr id="9" name="Straight Arrow Connector 8"/>
          <p:cNvCxnSpPr>
            <a:stCxn id="19" idx="2"/>
            <a:endCxn id="32" idx="0"/>
          </p:cNvCxnSpPr>
          <p:nvPr/>
        </p:nvCxnSpPr>
        <p:spPr>
          <a:xfrm>
            <a:off x="6927044" y="1709142"/>
            <a:ext cx="0" cy="12406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33" idx="0"/>
          </p:cNvCxnSpPr>
          <p:nvPr/>
        </p:nvCxnSpPr>
        <p:spPr>
          <a:xfrm>
            <a:off x="8320829" y="1709142"/>
            <a:ext cx="0" cy="12406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348394" y="2949816"/>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sp>
        <p:nvSpPr>
          <p:cNvPr id="33" name="Rectangle 32"/>
          <p:cNvSpPr/>
          <p:nvPr/>
        </p:nvSpPr>
        <p:spPr>
          <a:xfrm>
            <a:off x="7742179" y="2949816"/>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sp>
        <p:nvSpPr>
          <p:cNvPr id="36" name="Rectangle 35"/>
          <p:cNvSpPr/>
          <p:nvPr/>
        </p:nvSpPr>
        <p:spPr>
          <a:xfrm>
            <a:off x="6658525" y="4744065"/>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Full </a:t>
            </a:r>
            <a:r>
              <a:rPr lang="en-US" sz="1400" dirty="0" err="1">
                <a:solidFill>
                  <a:schemeClr val="bg1"/>
                </a:solidFill>
              </a:rPr>
              <a:t>Agg</a:t>
            </a:r>
            <a:endParaRPr lang="en-US" sz="1400" dirty="0">
              <a:solidFill>
                <a:schemeClr val="bg1"/>
              </a:solidFill>
            </a:endParaRPr>
          </a:p>
        </p:txBody>
      </p:sp>
      <p:sp>
        <p:nvSpPr>
          <p:cNvPr id="37" name="Rectangle 36"/>
          <p:cNvSpPr/>
          <p:nvPr/>
        </p:nvSpPr>
        <p:spPr>
          <a:xfrm>
            <a:off x="6658525" y="5369022"/>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Sort</a:t>
            </a:r>
          </a:p>
        </p:txBody>
      </p:sp>
      <p:cxnSp>
        <p:nvCxnSpPr>
          <p:cNvPr id="38" name="Straight Arrow Connector 37"/>
          <p:cNvCxnSpPr/>
          <p:nvPr/>
        </p:nvCxnSpPr>
        <p:spPr>
          <a:xfrm>
            <a:off x="7237175" y="5054788"/>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58525" y="6010366"/>
            <a:ext cx="1157300" cy="314234"/>
          </a:xfrm>
          <a:prstGeom prst="rect">
            <a:avLst/>
          </a:prstGeom>
          <a:solidFill>
            <a:schemeClr val="tx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Top 100</a:t>
            </a:r>
          </a:p>
        </p:txBody>
      </p:sp>
      <p:cxnSp>
        <p:nvCxnSpPr>
          <p:cNvPr id="40" name="Straight Arrow Connector 39"/>
          <p:cNvCxnSpPr/>
          <p:nvPr/>
        </p:nvCxnSpPr>
        <p:spPr>
          <a:xfrm>
            <a:off x="7237175" y="5696132"/>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61708" y="4732727"/>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Full </a:t>
            </a:r>
            <a:r>
              <a:rPr lang="en-US" sz="1400" dirty="0" err="1">
                <a:solidFill>
                  <a:schemeClr val="bg1"/>
                </a:solidFill>
              </a:rPr>
              <a:t>Agg</a:t>
            </a:r>
            <a:endParaRPr lang="en-US" sz="1400" dirty="0">
              <a:solidFill>
                <a:schemeClr val="bg1"/>
              </a:solidFill>
            </a:endParaRPr>
          </a:p>
        </p:txBody>
      </p:sp>
      <p:sp>
        <p:nvSpPr>
          <p:cNvPr id="42" name="Rectangle 41"/>
          <p:cNvSpPr/>
          <p:nvPr/>
        </p:nvSpPr>
        <p:spPr>
          <a:xfrm>
            <a:off x="8261708" y="5357685"/>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Sort</a:t>
            </a:r>
          </a:p>
        </p:txBody>
      </p:sp>
      <p:cxnSp>
        <p:nvCxnSpPr>
          <p:cNvPr id="43" name="Straight Arrow Connector 42"/>
          <p:cNvCxnSpPr/>
          <p:nvPr/>
        </p:nvCxnSpPr>
        <p:spPr>
          <a:xfrm>
            <a:off x="8840358" y="5043450"/>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261708" y="5999027"/>
            <a:ext cx="1157300" cy="314234"/>
          </a:xfrm>
          <a:prstGeom prst="rect">
            <a:avLst/>
          </a:prstGeom>
          <a:solidFill>
            <a:schemeClr val="tx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Top 100</a:t>
            </a:r>
          </a:p>
        </p:txBody>
      </p:sp>
      <p:cxnSp>
        <p:nvCxnSpPr>
          <p:cNvPr id="45" name="Straight Arrow Connector 44"/>
          <p:cNvCxnSpPr/>
          <p:nvPr/>
        </p:nvCxnSpPr>
        <p:spPr>
          <a:xfrm>
            <a:off x="8840358" y="5684793"/>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965624" y="4721388"/>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Full </a:t>
            </a:r>
            <a:r>
              <a:rPr lang="en-US" sz="1400" dirty="0" err="1">
                <a:solidFill>
                  <a:schemeClr val="bg1"/>
                </a:solidFill>
              </a:rPr>
              <a:t>Agg</a:t>
            </a:r>
            <a:endParaRPr lang="en-US" sz="1400" dirty="0">
              <a:solidFill>
                <a:schemeClr val="bg1"/>
              </a:solidFill>
            </a:endParaRPr>
          </a:p>
        </p:txBody>
      </p:sp>
      <p:sp>
        <p:nvSpPr>
          <p:cNvPr id="47" name="Rectangle 46"/>
          <p:cNvSpPr/>
          <p:nvPr/>
        </p:nvSpPr>
        <p:spPr>
          <a:xfrm>
            <a:off x="9965624" y="5346346"/>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Sort</a:t>
            </a:r>
          </a:p>
        </p:txBody>
      </p:sp>
      <p:cxnSp>
        <p:nvCxnSpPr>
          <p:cNvPr id="48" name="Straight Arrow Connector 47"/>
          <p:cNvCxnSpPr/>
          <p:nvPr/>
        </p:nvCxnSpPr>
        <p:spPr>
          <a:xfrm>
            <a:off x="10544274" y="5032111"/>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965624" y="5987689"/>
            <a:ext cx="1157300" cy="314234"/>
          </a:xfrm>
          <a:prstGeom prst="rect">
            <a:avLst/>
          </a:prstGeom>
          <a:solidFill>
            <a:schemeClr val="tx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Top 100</a:t>
            </a:r>
          </a:p>
        </p:txBody>
      </p:sp>
      <p:cxnSp>
        <p:nvCxnSpPr>
          <p:cNvPr id="50" name="Straight Arrow Connector 49"/>
          <p:cNvCxnSpPr/>
          <p:nvPr/>
        </p:nvCxnSpPr>
        <p:spPr>
          <a:xfrm>
            <a:off x="10544274" y="5673455"/>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452897" y="5358387"/>
            <a:ext cx="445884" cy="215444"/>
          </a:xfrm>
          <a:prstGeom prst="rect">
            <a:avLst/>
          </a:prstGeom>
          <a:noFill/>
          <a:ln>
            <a:noFill/>
          </a:ln>
        </p:spPr>
        <p:txBody>
          <a:bodyPr wrap="square" lIns="0" tIns="0" rIns="0" bIns="0" rtlCol="0">
            <a:spAutoFit/>
          </a:bodyPr>
          <a:lstStyle/>
          <a:p>
            <a:pPr algn="ctr"/>
            <a:r>
              <a:rPr lang="en-US" sz="1400" dirty="0">
                <a:solidFill>
                  <a:schemeClr val="bg1"/>
                </a:solidFill>
              </a:rPr>
              <a:t>…</a:t>
            </a:r>
          </a:p>
        </p:txBody>
      </p:sp>
      <p:sp>
        <p:nvSpPr>
          <p:cNvPr id="52" name="Can 51"/>
          <p:cNvSpPr/>
          <p:nvPr/>
        </p:nvSpPr>
        <p:spPr>
          <a:xfrm>
            <a:off x="9486762" y="621639"/>
            <a:ext cx="478328" cy="588853"/>
          </a:xfrm>
          <a:prstGeom prst="can">
            <a:avLst/>
          </a:prstGeom>
          <a:solidFill>
            <a:srgbClr val="01B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Can 52"/>
          <p:cNvSpPr/>
          <p:nvPr/>
        </p:nvSpPr>
        <p:spPr>
          <a:xfrm>
            <a:off x="10921748" y="614779"/>
            <a:ext cx="478328" cy="588853"/>
          </a:xfrm>
          <a:prstGeom prst="can">
            <a:avLst/>
          </a:prstGeom>
          <a:solidFill>
            <a:srgbClr val="01B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Rectangle 55"/>
          <p:cNvSpPr/>
          <p:nvPr/>
        </p:nvSpPr>
        <p:spPr>
          <a:xfrm>
            <a:off x="9176631" y="138620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sp>
        <p:nvSpPr>
          <p:cNvPr id="57" name="Rectangle 56"/>
          <p:cNvSpPr/>
          <p:nvPr/>
        </p:nvSpPr>
        <p:spPr>
          <a:xfrm>
            <a:off x="10570416" y="138620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cxnSp>
        <p:nvCxnSpPr>
          <p:cNvPr id="58" name="Straight Arrow Connector 57"/>
          <p:cNvCxnSpPr>
            <a:stCxn id="56" idx="2"/>
            <a:endCxn id="64" idx="0"/>
          </p:cNvCxnSpPr>
          <p:nvPr/>
        </p:nvCxnSpPr>
        <p:spPr>
          <a:xfrm>
            <a:off x="9755281" y="1700434"/>
            <a:ext cx="0" cy="1240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2"/>
            <a:endCxn id="65" idx="0"/>
          </p:cNvCxnSpPr>
          <p:nvPr/>
        </p:nvCxnSpPr>
        <p:spPr>
          <a:xfrm>
            <a:off x="11149066" y="1700434"/>
            <a:ext cx="0" cy="1240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9176631" y="294111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sp>
        <p:nvSpPr>
          <p:cNvPr id="65" name="Rectangle 64"/>
          <p:cNvSpPr/>
          <p:nvPr/>
        </p:nvSpPr>
        <p:spPr>
          <a:xfrm>
            <a:off x="10570416" y="294111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cxnSp>
        <p:nvCxnSpPr>
          <p:cNvPr id="68" name="Straight Arrow Connector 67"/>
          <p:cNvCxnSpPr>
            <a:stCxn id="32" idx="2"/>
            <a:endCxn id="41" idx="0"/>
          </p:cNvCxnSpPr>
          <p:nvPr/>
        </p:nvCxnSpPr>
        <p:spPr>
          <a:xfrm>
            <a:off x="6927043" y="3264053"/>
            <a:ext cx="1913314" cy="1468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2"/>
            <a:endCxn id="46" idx="0"/>
          </p:cNvCxnSpPr>
          <p:nvPr/>
        </p:nvCxnSpPr>
        <p:spPr>
          <a:xfrm>
            <a:off x="6927043" y="3264052"/>
            <a:ext cx="3617230" cy="145733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2"/>
            <a:endCxn id="36" idx="0"/>
          </p:cNvCxnSpPr>
          <p:nvPr/>
        </p:nvCxnSpPr>
        <p:spPr>
          <a:xfrm>
            <a:off x="6927043" y="3264052"/>
            <a:ext cx="310131" cy="148001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3" idx="2"/>
            <a:endCxn id="36" idx="0"/>
          </p:cNvCxnSpPr>
          <p:nvPr/>
        </p:nvCxnSpPr>
        <p:spPr>
          <a:xfrm flipH="1">
            <a:off x="7237175" y="3264052"/>
            <a:ext cx="1083654" cy="148001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4" idx="2"/>
            <a:endCxn id="36" idx="0"/>
          </p:cNvCxnSpPr>
          <p:nvPr/>
        </p:nvCxnSpPr>
        <p:spPr>
          <a:xfrm flipH="1">
            <a:off x="7237176" y="3255346"/>
            <a:ext cx="2518106" cy="148872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3" idx="2"/>
            <a:endCxn id="41" idx="0"/>
          </p:cNvCxnSpPr>
          <p:nvPr/>
        </p:nvCxnSpPr>
        <p:spPr>
          <a:xfrm>
            <a:off x="8320830" y="3264053"/>
            <a:ext cx="519528" cy="1468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3" idx="2"/>
            <a:endCxn id="46" idx="0"/>
          </p:cNvCxnSpPr>
          <p:nvPr/>
        </p:nvCxnSpPr>
        <p:spPr>
          <a:xfrm>
            <a:off x="8320830" y="3264052"/>
            <a:ext cx="2223445" cy="145733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4" idx="2"/>
            <a:endCxn id="41" idx="0"/>
          </p:cNvCxnSpPr>
          <p:nvPr/>
        </p:nvCxnSpPr>
        <p:spPr>
          <a:xfrm flipH="1">
            <a:off x="8840360" y="3255344"/>
            <a:ext cx="914923" cy="147738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5" idx="2"/>
            <a:endCxn id="41" idx="0"/>
          </p:cNvCxnSpPr>
          <p:nvPr/>
        </p:nvCxnSpPr>
        <p:spPr>
          <a:xfrm flipH="1">
            <a:off x="8840360" y="3255344"/>
            <a:ext cx="2308709" cy="147738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5" idx="2"/>
            <a:endCxn id="36" idx="0"/>
          </p:cNvCxnSpPr>
          <p:nvPr/>
        </p:nvCxnSpPr>
        <p:spPr>
          <a:xfrm flipH="1">
            <a:off x="7237176" y="3255346"/>
            <a:ext cx="3911891" cy="148872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5" idx="2"/>
            <a:endCxn id="46" idx="0"/>
          </p:cNvCxnSpPr>
          <p:nvPr/>
        </p:nvCxnSpPr>
        <p:spPr>
          <a:xfrm flipH="1">
            <a:off x="10544276" y="3255346"/>
            <a:ext cx="604792" cy="14660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4" idx="2"/>
            <a:endCxn id="46" idx="0"/>
          </p:cNvCxnSpPr>
          <p:nvPr/>
        </p:nvCxnSpPr>
        <p:spPr>
          <a:xfrm>
            <a:off x="9755283" y="3255346"/>
            <a:ext cx="788993" cy="14660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7333119" y="766818"/>
            <a:ext cx="445884" cy="215444"/>
          </a:xfrm>
          <a:prstGeom prst="rect">
            <a:avLst/>
          </a:prstGeom>
          <a:noFill/>
        </p:spPr>
        <p:txBody>
          <a:bodyPr wrap="square" lIns="0" tIns="0" rIns="0" bIns="0" rtlCol="0">
            <a:spAutoFit/>
          </a:bodyPr>
          <a:lstStyle/>
          <a:p>
            <a:pPr algn="ctr"/>
            <a:r>
              <a:rPr lang="en-US" sz="1400" dirty="0">
                <a:solidFill>
                  <a:schemeClr val="bg1"/>
                </a:solidFill>
              </a:rPr>
              <a:t>…</a:t>
            </a:r>
          </a:p>
        </p:txBody>
      </p:sp>
      <p:sp>
        <p:nvSpPr>
          <p:cNvPr id="112" name="TextBox 111"/>
          <p:cNvSpPr txBox="1"/>
          <p:nvPr/>
        </p:nvSpPr>
        <p:spPr>
          <a:xfrm>
            <a:off x="10220477" y="781819"/>
            <a:ext cx="445884" cy="215444"/>
          </a:xfrm>
          <a:prstGeom prst="rect">
            <a:avLst/>
          </a:prstGeom>
          <a:noFill/>
        </p:spPr>
        <p:txBody>
          <a:bodyPr wrap="square" lIns="0" tIns="0" rIns="0" bIns="0" rtlCol="0">
            <a:spAutoFit/>
          </a:bodyPr>
          <a:lstStyle/>
          <a:p>
            <a:pPr algn="ctr"/>
            <a:r>
              <a:rPr lang="en-US" sz="1400" dirty="0">
                <a:solidFill>
                  <a:schemeClr val="bg1"/>
                </a:solidFill>
              </a:rPr>
              <a:t>…</a:t>
            </a:r>
          </a:p>
        </p:txBody>
      </p:sp>
      <p:sp>
        <p:nvSpPr>
          <p:cNvPr id="66" name="Rectangle 65"/>
          <p:cNvSpPr/>
          <p:nvPr/>
        </p:nvSpPr>
        <p:spPr>
          <a:xfrm>
            <a:off x="6348393" y="2077381"/>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Partial </a:t>
            </a:r>
            <a:r>
              <a:rPr lang="en-US" sz="1400" dirty="0" err="1" smtClean="0">
                <a:solidFill>
                  <a:schemeClr val="bg1"/>
                </a:solidFill>
              </a:rPr>
              <a:t>Agg</a:t>
            </a:r>
            <a:endParaRPr lang="en-US" sz="1400" dirty="0">
              <a:solidFill>
                <a:schemeClr val="bg1"/>
              </a:solidFill>
            </a:endParaRPr>
          </a:p>
        </p:txBody>
      </p:sp>
      <p:sp>
        <p:nvSpPr>
          <p:cNvPr id="67" name="Rectangle 66"/>
          <p:cNvSpPr/>
          <p:nvPr/>
        </p:nvSpPr>
        <p:spPr>
          <a:xfrm>
            <a:off x="7742178" y="2077381"/>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Partial </a:t>
            </a:r>
            <a:r>
              <a:rPr lang="en-US" sz="1400" dirty="0" err="1">
                <a:solidFill>
                  <a:schemeClr val="bg1"/>
                </a:solidFill>
              </a:rPr>
              <a:t>Agg</a:t>
            </a:r>
            <a:endParaRPr lang="en-US" sz="1400" dirty="0">
              <a:solidFill>
                <a:schemeClr val="bg1"/>
              </a:solidFill>
            </a:endParaRPr>
          </a:p>
        </p:txBody>
      </p:sp>
      <p:sp>
        <p:nvSpPr>
          <p:cNvPr id="69" name="Rectangle 68"/>
          <p:cNvSpPr/>
          <p:nvPr/>
        </p:nvSpPr>
        <p:spPr>
          <a:xfrm>
            <a:off x="9176630" y="2068673"/>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Partial </a:t>
            </a:r>
            <a:r>
              <a:rPr lang="en-US" sz="1400" dirty="0" err="1">
                <a:solidFill>
                  <a:schemeClr val="bg1"/>
                </a:solidFill>
              </a:rPr>
              <a:t>Agg</a:t>
            </a:r>
            <a:endParaRPr lang="en-US" sz="1400" dirty="0">
              <a:solidFill>
                <a:schemeClr val="bg1"/>
              </a:solidFill>
            </a:endParaRPr>
          </a:p>
        </p:txBody>
      </p:sp>
      <p:sp>
        <p:nvSpPr>
          <p:cNvPr id="70" name="Rectangle 69"/>
          <p:cNvSpPr/>
          <p:nvPr/>
        </p:nvSpPr>
        <p:spPr>
          <a:xfrm>
            <a:off x="10570415" y="2068673"/>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Partial </a:t>
            </a:r>
            <a:r>
              <a:rPr lang="en-US" sz="1400" dirty="0" err="1">
                <a:solidFill>
                  <a:schemeClr val="bg1"/>
                </a:solidFill>
              </a:rPr>
              <a:t>Agg</a:t>
            </a:r>
            <a:endParaRPr lang="en-US" sz="1400" dirty="0">
              <a:solidFill>
                <a:schemeClr val="bg1"/>
              </a:solidFill>
            </a:endParaRPr>
          </a:p>
        </p:txBody>
      </p:sp>
      <p:sp>
        <p:nvSpPr>
          <p:cNvPr id="4" name="Rectangular Callout 3"/>
          <p:cNvSpPr/>
          <p:nvPr/>
        </p:nvSpPr>
        <p:spPr>
          <a:xfrm>
            <a:off x="353561" y="640761"/>
            <a:ext cx="2529064" cy="949422"/>
          </a:xfrm>
          <a:prstGeom prst="wedgeRectCallout">
            <a:avLst>
              <a:gd name="adj1" fmla="val 193053"/>
              <a:gd name="adj2" fmla="val -22805"/>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Domains are randomly scattered across extents</a:t>
            </a:r>
          </a:p>
        </p:txBody>
      </p:sp>
      <p:sp>
        <p:nvSpPr>
          <p:cNvPr id="61" name="Rectangular Callout 60"/>
          <p:cNvSpPr/>
          <p:nvPr/>
        </p:nvSpPr>
        <p:spPr>
          <a:xfrm>
            <a:off x="353561" y="1846061"/>
            <a:ext cx="2529064" cy="949422"/>
          </a:xfrm>
          <a:prstGeom prst="wedgeRectCallout">
            <a:avLst>
              <a:gd name="adj1" fmla="val 174459"/>
              <a:gd name="adj2" fmla="val -9046"/>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Within an Extent We can partially compute the aggregates</a:t>
            </a:r>
          </a:p>
        </p:txBody>
      </p:sp>
      <p:sp>
        <p:nvSpPr>
          <p:cNvPr id="62" name="Rectangular Callout 61"/>
          <p:cNvSpPr/>
          <p:nvPr/>
        </p:nvSpPr>
        <p:spPr>
          <a:xfrm>
            <a:off x="353561" y="3069813"/>
            <a:ext cx="2529064" cy="949422"/>
          </a:xfrm>
          <a:prstGeom prst="wedgeRectCallout">
            <a:avLst>
              <a:gd name="adj1" fmla="val 178075"/>
              <a:gd name="adj2" fmla="val -4206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Put the data for each domain into the same place</a:t>
            </a:r>
          </a:p>
        </p:txBody>
      </p:sp>
      <p:sp>
        <p:nvSpPr>
          <p:cNvPr id="63" name="Rectangular Callout 62"/>
          <p:cNvSpPr/>
          <p:nvPr/>
        </p:nvSpPr>
        <p:spPr>
          <a:xfrm>
            <a:off x="353561" y="4282046"/>
            <a:ext cx="2529064" cy="949422"/>
          </a:xfrm>
          <a:prstGeom prst="wedgeRectCallout">
            <a:avLst>
              <a:gd name="adj1" fmla="val 180141"/>
              <a:gd name="adj2" fmla="val 10216"/>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Now we can complete the aggregation per domain</a:t>
            </a:r>
          </a:p>
        </p:txBody>
      </p:sp>
      <p:sp>
        <p:nvSpPr>
          <p:cNvPr id="73" name="Rectangular Callout 72"/>
          <p:cNvSpPr/>
          <p:nvPr/>
        </p:nvSpPr>
        <p:spPr>
          <a:xfrm>
            <a:off x="3353689" y="6125212"/>
            <a:ext cx="2529064" cy="635799"/>
          </a:xfrm>
          <a:prstGeom prst="wedgeRectCallout">
            <a:avLst>
              <a:gd name="adj1" fmla="val 75806"/>
              <a:gd name="adj2" fmla="val -4887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Just get the top 100</a:t>
            </a:r>
          </a:p>
        </p:txBody>
      </p:sp>
      <p:sp>
        <p:nvSpPr>
          <p:cNvPr id="13" name="TextBox 12"/>
          <p:cNvSpPr txBox="1"/>
          <p:nvPr/>
        </p:nvSpPr>
        <p:spPr>
          <a:xfrm>
            <a:off x="5334000" y="5410200"/>
            <a:ext cx="1341393" cy="369332"/>
          </a:xfrm>
          <a:prstGeom prst="rect">
            <a:avLst/>
          </a:prstGeom>
          <a:noFill/>
        </p:spPr>
        <p:txBody>
          <a:bodyPr wrap="none" rtlCol="0">
            <a:spAutoFit/>
          </a:bodyPr>
          <a:lstStyle/>
          <a:p>
            <a:pPr algn="ctr"/>
            <a:r>
              <a:rPr lang="en-US" dirty="0" smtClean="0">
                <a:ln w="1905"/>
                <a:solidFill>
                  <a:srgbClr val="CC0066"/>
                </a:solidFill>
                <a:latin typeface="Segoe UI Semibold" panose="020B0702040204020203" pitchFamily="34" charset="0"/>
                <a:cs typeface="Segoe UI Semibold" panose="020B0702040204020203" pitchFamily="34" charset="0"/>
              </a:rPr>
              <a:t>EXPENSIVE</a:t>
            </a:r>
            <a:endParaRPr lang="en-US" sz="2000" dirty="0">
              <a:ln w="1905"/>
              <a:solidFill>
                <a:srgbClr val="CC0066"/>
              </a:solidFill>
              <a:latin typeface="Segoe UI Semibold" panose="020B0702040204020203" pitchFamily="34" charset="0"/>
              <a:cs typeface="Segoe UI Semibold" panose="020B0702040204020203" pitchFamily="34" charset="0"/>
            </a:endParaRPr>
          </a:p>
        </p:txBody>
      </p:sp>
      <p:sp>
        <p:nvSpPr>
          <p:cNvPr id="75" name="Rectangle 74"/>
          <p:cNvSpPr/>
          <p:nvPr/>
        </p:nvSpPr>
        <p:spPr>
          <a:xfrm>
            <a:off x="6558203" y="92864"/>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
        <p:nvSpPr>
          <p:cNvPr id="76" name="Rectangle 75"/>
          <p:cNvSpPr/>
          <p:nvPr/>
        </p:nvSpPr>
        <p:spPr>
          <a:xfrm>
            <a:off x="8011870" y="99049"/>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
        <p:nvSpPr>
          <p:cNvPr id="78" name="Rectangle 77"/>
          <p:cNvSpPr/>
          <p:nvPr/>
        </p:nvSpPr>
        <p:spPr>
          <a:xfrm>
            <a:off x="9465537" y="105234"/>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
        <p:nvSpPr>
          <p:cNvPr id="79" name="Rectangle 78"/>
          <p:cNvSpPr/>
          <p:nvPr/>
        </p:nvSpPr>
        <p:spPr>
          <a:xfrm>
            <a:off x="10919204" y="111419"/>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88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4" grpId="0" animBg="1"/>
      <p:bldP spid="61" grpId="0" animBg="1"/>
      <p:bldP spid="62" grpId="0" animBg="1"/>
      <p:bldP spid="63" grpId="0" animBg="1"/>
      <p:bldP spid="73"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63938" cy="457168"/>
          </a:xfrm>
        </p:spPr>
        <p:txBody>
          <a:bodyPr>
            <a:normAutofit fontScale="90000"/>
          </a:bodyPr>
          <a:lstStyle/>
          <a:p>
            <a:r>
              <a:rPr lang="en-US" sz="3301" dirty="0" smtClean="0"/>
              <a:t>WITH STRUCTURED STREAMS</a:t>
            </a:r>
            <a:endParaRPr lang="en-US" sz="3301" dirty="0"/>
          </a:p>
        </p:txBody>
      </p:sp>
      <p:sp>
        <p:nvSpPr>
          <p:cNvPr id="114" name="Can 113"/>
          <p:cNvSpPr/>
          <p:nvPr/>
        </p:nvSpPr>
        <p:spPr>
          <a:xfrm>
            <a:off x="5614495" y="1161539"/>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an 114"/>
          <p:cNvSpPr/>
          <p:nvPr/>
        </p:nvSpPr>
        <p:spPr>
          <a:xfrm>
            <a:off x="7323435" y="1153369"/>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245157" y="309846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Full </a:t>
            </a:r>
            <a:r>
              <a:rPr lang="en-US" dirty="0" err="1">
                <a:solidFill>
                  <a:schemeClr val="bg1"/>
                </a:solidFill>
              </a:rPr>
              <a:t>Agg</a:t>
            </a:r>
            <a:endParaRPr lang="en-US" dirty="0">
              <a:solidFill>
                <a:schemeClr val="bg1"/>
              </a:solidFill>
            </a:endParaRPr>
          </a:p>
        </p:txBody>
      </p:sp>
      <p:sp>
        <p:nvSpPr>
          <p:cNvPr id="118" name="Rectangle 117"/>
          <p:cNvSpPr/>
          <p:nvPr/>
        </p:nvSpPr>
        <p:spPr>
          <a:xfrm>
            <a:off x="6905031" y="309846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Full </a:t>
            </a:r>
            <a:r>
              <a:rPr lang="en-US" dirty="0" err="1">
                <a:solidFill>
                  <a:schemeClr val="bg1"/>
                </a:solidFill>
              </a:rPr>
              <a:t>Agg</a:t>
            </a:r>
            <a:endParaRPr lang="en-US" dirty="0">
              <a:solidFill>
                <a:schemeClr val="bg1"/>
              </a:solidFill>
            </a:endParaRPr>
          </a:p>
        </p:txBody>
      </p:sp>
      <p:sp>
        <p:nvSpPr>
          <p:cNvPr id="119" name="Rectangle 118"/>
          <p:cNvSpPr/>
          <p:nvPr/>
        </p:nvSpPr>
        <p:spPr>
          <a:xfrm>
            <a:off x="5245157" y="23500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sp>
        <p:nvSpPr>
          <p:cNvPr id="120" name="Rectangle 119"/>
          <p:cNvSpPr/>
          <p:nvPr/>
        </p:nvSpPr>
        <p:spPr>
          <a:xfrm>
            <a:off x="6905031" y="23500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cxnSp>
        <p:nvCxnSpPr>
          <p:cNvPr id="121" name="Straight Arrow Connector 120"/>
          <p:cNvCxnSpPr/>
          <p:nvPr/>
        </p:nvCxnSpPr>
        <p:spPr>
          <a:xfrm>
            <a:off x="5934277" y="2724245"/>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7594152" y="2724245"/>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245157" y="38469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Sort</a:t>
            </a:r>
          </a:p>
        </p:txBody>
      </p:sp>
      <p:sp>
        <p:nvSpPr>
          <p:cNvPr id="124" name="Rectangle 123"/>
          <p:cNvSpPr/>
          <p:nvPr/>
        </p:nvSpPr>
        <p:spPr>
          <a:xfrm>
            <a:off x="6905031" y="38469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Sort</a:t>
            </a:r>
          </a:p>
        </p:txBody>
      </p:sp>
      <p:cxnSp>
        <p:nvCxnSpPr>
          <p:cNvPr id="125" name="Straight Arrow Connector 124"/>
          <p:cNvCxnSpPr/>
          <p:nvPr/>
        </p:nvCxnSpPr>
        <p:spPr>
          <a:xfrm>
            <a:off x="5929065" y="3472694"/>
            <a:ext cx="10427"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7594152" y="3472694"/>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245157" y="459537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sp>
        <p:nvSpPr>
          <p:cNvPr id="128" name="Rectangle 127"/>
          <p:cNvSpPr/>
          <p:nvPr/>
        </p:nvSpPr>
        <p:spPr>
          <a:xfrm>
            <a:off x="6905031" y="459537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cxnSp>
        <p:nvCxnSpPr>
          <p:cNvPr id="129" name="Straight Arrow Connector 128"/>
          <p:cNvCxnSpPr/>
          <p:nvPr/>
        </p:nvCxnSpPr>
        <p:spPr>
          <a:xfrm flipH="1">
            <a:off x="5929066" y="4221145"/>
            <a:ext cx="10428"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7594152" y="4221145"/>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8148158" y="6137768"/>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sp>
        <p:nvSpPr>
          <p:cNvPr id="147" name="Can 146"/>
          <p:cNvSpPr/>
          <p:nvPr/>
        </p:nvSpPr>
        <p:spPr>
          <a:xfrm>
            <a:off x="8982673" y="1151169"/>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an 147"/>
          <p:cNvSpPr/>
          <p:nvPr/>
        </p:nvSpPr>
        <p:spPr>
          <a:xfrm>
            <a:off x="10691613" y="1143000"/>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8613335" y="308810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Partial </a:t>
            </a:r>
            <a:r>
              <a:rPr lang="en-US" dirty="0" err="1">
                <a:solidFill>
                  <a:schemeClr val="bg1"/>
                </a:solidFill>
              </a:rPr>
              <a:t>Agg</a:t>
            </a:r>
            <a:endParaRPr lang="en-US" dirty="0">
              <a:solidFill>
                <a:schemeClr val="bg1"/>
              </a:solidFill>
            </a:endParaRPr>
          </a:p>
        </p:txBody>
      </p:sp>
      <p:sp>
        <p:nvSpPr>
          <p:cNvPr id="150" name="Rectangle 149"/>
          <p:cNvSpPr/>
          <p:nvPr/>
        </p:nvSpPr>
        <p:spPr>
          <a:xfrm>
            <a:off x="10273208" y="308810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Partial </a:t>
            </a:r>
            <a:r>
              <a:rPr lang="en-US" dirty="0" err="1">
                <a:solidFill>
                  <a:schemeClr val="bg1"/>
                </a:solidFill>
              </a:rPr>
              <a:t>Agg</a:t>
            </a:r>
            <a:endParaRPr lang="en-US" dirty="0">
              <a:solidFill>
                <a:schemeClr val="bg1"/>
              </a:solidFill>
            </a:endParaRPr>
          </a:p>
        </p:txBody>
      </p:sp>
      <p:sp>
        <p:nvSpPr>
          <p:cNvPr id="151" name="Rectangle 150"/>
          <p:cNvSpPr/>
          <p:nvPr/>
        </p:nvSpPr>
        <p:spPr>
          <a:xfrm>
            <a:off x="8613335" y="233964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sp>
        <p:nvSpPr>
          <p:cNvPr id="152" name="Rectangle 151"/>
          <p:cNvSpPr/>
          <p:nvPr/>
        </p:nvSpPr>
        <p:spPr>
          <a:xfrm>
            <a:off x="10273208" y="233964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cxnSp>
        <p:nvCxnSpPr>
          <p:cNvPr id="153" name="Straight Arrow Connector 152"/>
          <p:cNvCxnSpPr/>
          <p:nvPr/>
        </p:nvCxnSpPr>
        <p:spPr>
          <a:xfrm>
            <a:off x="9302454" y="2713876"/>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0962329" y="2713876"/>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9477333" y="383655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Full </a:t>
            </a:r>
            <a:r>
              <a:rPr lang="en-US" dirty="0" err="1" smtClean="0">
                <a:solidFill>
                  <a:schemeClr val="bg1"/>
                </a:solidFill>
              </a:rPr>
              <a:t>Agg</a:t>
            </a:r>
            <a:endParaRPr lang="en-US" dirty="0">
              <a:solidFill>
                <a:schemeClr val="bg1"/>
              </a:solidFill>
            </a:endParaRPr>
          </a:p>
        </p:txBody>
      </p:sp>
      <p:cxnSp>
        <p:nvCxnSpPr>
          <p:cNvPr id="157" name="Straight Arrow Connector 156"/>
          <p:cNvCxnSpPr>
            <a:endCxn id="155" idx="0"/>
          </p:cNvCxnSpPr>
          <p:nvPr/>
        </p:nvCxnSpPr>
        <p:spPr>
          <a:xfrm>
            <a:off x="9297243" y="3462325"/>
            <a:ext cx="869212"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0" idx="2"/>
            <a:endCxn id="155" idx="0"/>
          </p:cNvCxnSpPr>
          <p:nvPr/>
        </p:nvCxnSpPr>
        <p:spPr>
          <a:xfrm flipH="1">
            <a:off x="10166453" y="3462325"/>
            <a:ext cx="795875"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9439619" y="5318751"/>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cxnSp>
        <p:nvCxnSpPr>
          <p:cNvPr id="161" name="Straight Arrow Connector 160"/>
          <p:cNvCxnSpPr/>
          <p:nvPr/>
        </p:nvCxnSpPr>
        <p:spPr>
          <a:xfrm flipH="1">
            <a:off x="10161244" y="4210775"/>
            <a:ext cx="10428"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27" idx="2"/>
            <a:endCxn id="134" idx="0"/>
          </p:cNvCxnSpPr>
          <p:nvPr/>
        </p:nvCxnSpPr>
        <p:spPr>
          <a:xfrm>
            <a:off x="5934279" y="4969597"/>
            <a:ext cx="2903001" cy="11681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28" idx="2"/>
            <a:endCxn id="134" idx="0"/>
          </p:cNvCxnSpPr>
          <p:nvPr/>
        </p:nvCxnSpPr>
        <p:spPr>
          <a:xfrm>
            <a:off x="7594154" y="4969597"/>
            <a:ext cx="1243127" cy="11681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9" idx="2"/>
            <a:endCxn id="134" idx="0"/>
          </p:cNvCxnSpPr>
          <p:nvPr/>
        </p:nvCxnSpPr>
        <p:spPr>
          <a:xfrm flipH="1">
            <a:off x="8837279" y="5692976"/>
            <a:ext cx="1291461" cy="44479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6417876" y="1324064"/>
            <a:ext cx="531008" cy="276999"/>
          </a:xfrm>
          <a:prstGeom prst="rect">
            <a:avLst/>
          </a:prstGeom>
          <a:noFill/>
        </p:spPr>
        <p:txBody>
          <a:bodyPr wrap="square" lIns="0" tIns="0" rIns="0" bIns="0" rtlCol="0">
            <a:spAutoFit/>
          </a:bodyPr>
          <a:lstStyle/>
          <a:p>
            <a:pPr algn="ctr"/>
            <a:r>
              <a:rPr lang="en-US" dirty="0">
                <a:solidFill>
                  <a:schemeClr val="bg1"/>
                </a:solidFill>
              </a:rPr>
              <a:t>…</a:t>
            </a:r>
          </a:p>
        </p:txBody>
      </p:sp>
      <p:sp>
        <p:nvSpPr>
          <p:cNvPr id="176" name="TextBox 175"/>
          <p:cNvSpPr txBox="1"/>
          <p:nvPr/>
        </p:nvSpPr>
        <p:spPr>
          <a:xfrm>
            <a:off x="9856462" y="1341928"/>
            <a:ext cx="531008" cy="276999"/>
          </a:xfrm>
          <a:prstGeom prst="rect">
            <a:avLst/>
          </a:prstGeom>
          <a:noFill/>
        </p:spPr>
        <p:txBody>
          <a:bodyPr wrap="square" lIns="0" tIns="0" rIns="0" bIns="0" rtlCol="0">
            <a:spAutoFit/>
          </a:bodyPr>
          <a:lstStyle/>
          <a:p>
            <a:pPr algn="ctr"/>
            <a:r>
              <a:rPr lang="en-US" dirty="0">
                <a:solidFill>
                  <a:schemeClr val="bg1"/>
                </a:solidFill>
              </a:rPr>
              <a:t>…</a:t>
            </a:r>
          </a:p>
        </p:txBody>
      </p:sp>
      <p:sp>
        <p:nvSpPr>
          <p:cNvPr id="39" name="Rectangular Callout 38"/>
          <p:cNvSpPr/>
          <p:nvPr/>
        </p:nvSpPr>
        <p:spPr>
          <a:xfrm>
            <a:off x="336069" y="640761"/>
            <a:ext cx="2529064" cy="949422"/>
          </a:xfrm>
          <a:prstGeom prst="wedgeRectCallout">
            <a:avLst>
              <a:gd name="adj1" fmla="val 146567"/>
              <a:gd name="adj2" fmla="val 4323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Segoe UI Light" panose="020B0502040204020203" pitchFamily="34" charset="0"/>
                <a:cs typeface="Segoe UI Light" panose="020B0502040204020203" pitchFamily="34" charset="0"/>
              </a:rPr>
              <a:t>The domains are partitioned into extents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0" name="Rectangular Callout 39"/>
          <p:cNvSpPr/>
          <p:nvPr/>
        </p:nvSpPr>
        <p:spPr>
          <a:xfrm>
            <a:off x="336069" y="3074240"/>
            <a:ext cx="2529064" cy="949422"/>
          </a:xfrm>
          <a:prstGeom prst="wedgeRectCallout">
            <a:avLst>
              <a:gd name="adj1" fmla="val 146567"/>
              <a:gd name="adj2" fmla="val 4323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Segoe UI Light" panose="020B0502040204020203" pitchFamily="34" charset="0"/>
                <a:cs typeface="Segoe UI Light" panose="020B0502040204020203" pitchFamily="34" charset="0"/>
              </a:rPr>
              <a:t>We can do the full aggregation immediately</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1" name="Rectangular Callout 40"/>
          <p:cNvSpPr/>
          <p:nvPr/>
        </p:nvSpPr>
        <p:spPr>
          <a:xfrm>
            <a:off x="336069" y="1875309"/>
            <a:ext cx="2529064" cy="949422"/>
          </a:xfrm>
          <a:prstGeom prst="wedgeRectCallout">
            <a:avLst>
              <a:gd name="adj1" fmla="val 133654"/>
              <a:gd name="adj2" fmla="val 5837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Segoe UI Light" panose="020B0502040204020203" pitchFamily="34" charset="0"/>
                <a:cs typeface="Segoe UI Light" panose="020B0502040204020203" pitchFamily="34" charset="0"/>
              </a:rPr>
              <a:t>No massive data shuffling</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2" name="Rectangle 41"/>
          <p:cNvSpPr/>
          <p:nvPr/>
        </p:nvSpPr>
        <p:spPr>
          <a:xfrm>
            <a:off x="5585006"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p:txBody>
      </p:sp>
      <p:sp>
        <p:nvSpPr>
          <p:cNvPr id="43" name="Rectangle 42"/>
          <p:cNvSpPr/>
          <p:nvPr/>
        </p:nvSpPr>
        <p:spPr>
          <a:xfrm>
            <a:off x="7269950"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b.com</a:t>
            </a:r>
          </a:p>
        </p:txBody>
      </p:sp>
      <p:sp>
        <p:nvSpPr>
          <p:cNvPr id="44" name="Rectangle 43"/>
          <p:cNvSpPr/>
          <p:nvPr/>
        </p:nvSpPr>
        <p:spPr>
          <a:xfrm>
            <a:off x="8982673"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Consolas" panose="020B0609020204030204" pitchFamily="49" charset="0"/>
                <a:cs typeface="Consolas" panose="020B0609020204030204" pitchFamily="49" charset="0"/>
              </a:rPr>
              <a:t>c</a:t>
            </a:r>
            <a:r>
              <a:rPr lang="en-US" sz="900" dirty="0" smtClean="0">
                <a:solidFill>
                  <a:schemeClr val="bg1"/>
                </a:solidFill>
                <a:latin typeface="Consolas" panose="020B0609020204030204" pitchFamily="49" charset="0"/>
                <a:cs typeface="Consolas" panose="020B0609020204030204" pitchFamily="49" charset="0"/>
              </a:rPr>
              <a:t>.com</a:t>
            </a:r>
          </a:p>
        </p:txBody>
      </p:sp>
      <p:sp>
        <p:nvSpPr>
          <p:cNvPr id="45" name="Rectangle 44"/>
          <p:cNvSpPr/>
          <p:nvPr/>
        </p:nvSpPr>
        <p:spPr>
          <a:xfrm>
            <a:off x="10691613"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Consolas" panose="020B0609020204030204" pitchFamily="49" charset="0"/>
                <a:cs typeface="Consolas" panose="020B0609020204030204" pitchFamily="49" charset="0"/>
              </a:rPr>
              <a:t>c</a:t>
            </a:r>
            <a:r>
              <a:rPr lang="en-US" sz="900" dirty="0" smtClean="0">
                <a:solidFill>
                  <a:schemeClr val="bg1"/>
                </a:solidFill>
                <a:latin typeface="Consolas" panose="020B0609020204030204" pitchFamily="49" charset="0"/>
                <a:cs typeface="Consolas" panose="020B0609020204030204" pitchFamily="49" charset="0"/>
              </a:rPr>
              <a:t>.com</a:t>
            </a:r>
          </a:p>
        </p:txBody>
      </p:sp>
      <p:sp>
        <p:nvSpPr>
          <p:cNvPr id="46" name="Rectangular Callout 45"/>
          <p:cNvSpPr/>
          <p:nvPr/>
        </p:nvSpPr>
        <p:spPr>
          <a:xfrm>
            <a:off x="152400" y="4754263"/>
            <a:ext cx="2529064" cy="949422"/>
          </a:xfrm>
          <a:prstGeom prst="wedgeRectCallout">
            <a:avLst>
              <a:gd name="adj1" fmla="val 301619"/>
              <a:gd name="adj2" fmla="val -114195"/>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Segoe UI Light" panose="020B0502040204020203" pitchFamily="34" charset="0"/>
                <a:cs typeface="Segoe UI Light" panose="020B0502040204020203" pitchFamily="34" charset="0"/>
              </a:rPr>
              <a:t>c.com took spanned several extents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7" name="Rectangle 46"/>
          <p:cNvSpPr/>
          <p:nvPr/>
        </p:nvSpPr>
        <p:spPr>
          <a:xfrm>
            <a:off x="9439620" y="4557272"/>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Sort</a:t>
            </a:r>
            <a:endParaRPr lang="en-US" dirty="0">
              <a:solidFill>
                <a:schemeClr val="bg1"/>
              </a:solidFill>
            </a:endParaRPr>
          </a:p>
        </p:txBody>
      </p:sp>
      <p:cxnSp>
        <p:nvCxnSpPr>
          <p:cNvPr id="48" name="Straight Arrow Connector 47"/>
          <p:cNvCxnSpPr/>
          <p:nvPr/>
        </p:nvCxnSpPr>
        <p:spPr>
          <a:xfrm flipH="1">
            <a:off x="10161244" y="4941376"/>
            <a:ext cx="10428"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84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marL="0" indent="0">
              <a:buNone/>
            </a:pPr>
            <a:r>
              <a:rPr lang="en-US" sz="4800" dirty="0"/>
              <a:t>Data Skew</a:t>
            </a:r>
          </a:p>
        </p:txBody>
      </p:sp>
      <p:sp>
        <p:nvSpPr>
          <p:cNvPr id="6" name="Can 5"/>
          <p:cNvSpPr/>
          <p:nvPr/>
        </p:nvSpPr>
        <p:spPr>
          <a:xfrm>
            <a:off x="6444460" y="1813328"/>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Can 7"/>
          <p:cNvSpPr/>
          <p:nvPr/>
        </p:nvSpPr>
        <p:spPr>
          <a:xfrm>
            <a:off x="8153400" y="1805158"/>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Can 8"/>
          <p:cNvSpPr/>
          <p:nvPr/>
        </p:nvSpPr>
        <p:spPr>
          <a:xfrm>
            <a:off x="9812638" y="1802958"/>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Rectangle 2"/>
          <p:cNvSpPr/>
          <p:nvPr/>
        </p:nvSpPr>
        <p:spPr>
          <a:xfrm>
            <a:off x="6477000" y="1143000"/>
            <a:ext cx="493446" cy="54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a</a:t>
            </a:r>
            <a:endParaRPr lang="en-US" sz="1400" dirty="0">
              <a:latin typeface="+mj-lt"/>
            </a:endParaRPr>
          </a:p>
        </p:txBody>
      </p:sp>
      <p:sp>
        <p:nvSpPr>
          <p:cNvPr id="10" name="Rectangle 9"/>
          <p:cNvSpPr/>
          <p:nvPr/>
        </p:nvSpPr>
        <p:spPr>
          <a:xfrm>
            <a:off x="8147539" y="1143000"/>
            <a:ext cx="493446" cy="54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b</a:t>
            </a:r>
            <a:endParaRPr lang="en-US" sz="1400" dirty="0">
              <a:latin typeface="+mj-lt"/>
            </a:endParaRPr>
          </a:p>
        </p:txBody>
      </p:sp>
      <p:sp>
        <p:nvSpPr>
          <p:cNvPr id="11" name="Rectangle 10"/>
          <p:cNvSpPr/>
          <p:nvPr/>
        </p:nvSpPr>
        <p:spPr>
          <a:xfrm>
            <a:off x="9793380" y="1143000"/>
            <a:ext cx="493446" cy="54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c</a:t>
            </a:r>
          </a:p>
        </p:txBody>
      </p:sp>
      <p:sp>
        <p:nvSpPr>
          <p:cNvPr id="4" name="Rectangle 3"/>
          <p:cNvSpPr/>
          <p:nvPr/>
        </p:nvSpPr>
        <p:spPr>
          <a:xfrm>
            <a:off x="6477000" y="297497"/>
            <a:ext cx="3631762"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cs typeface="Segoe UI Light" panose="020B0502040204020203" pitchFamily="34" charset="0"/>
              </a:rPr>
              <a:t>Relatively Even Partitioning</a:t>
            </a:r>
            <a:endParaRPr lang="en-US" dirty="0">
              <a:solidFill>
                <a:schemeClr val="tx1"/>
              </a:solidFill>
              <a:latin typeface="+mj-lt"/>
              <a:cs typeface="Segoe UI Light" panose="020B0502040204020203" pitchFamily="34" charset="0"/>
            </a:endParaRPr>
          </a:p>
        </p:txBody>
      </p:sp>
      <p:sp>
        <p:nvSpPr>
          <p:cNvPr id="12" name="Can 11"/>
          <p:cNvSpPr/>
          <p:nvPr/>
        </p:nvSpPr>
        <p:spPr>
          <a:xfrm>
            <a:off x="6485491" y="5723170"/>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Can 12"/>
          <p:cNvSpPr/>
          <p:nvPr/>
        </p:nvSpPr>
        <p:spPr>
          <a:xfrm>
            <a:off x="8194431" y="5715000"/>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Can 13"/>
          <p:cNvSpPr/>
          <p:nvPr/>
        </p:nvSpPr>
        <p:spPr>
          <a:xfrm>
            <a:off x="9853669" y="5712800"/>
            <a:ext cx="569646" cy="701272"/>
          </a:xfrm>
          <a:prstGeom prst="can">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ectangle 14"/>
          <p:cNvSpPr/>
          <p:nvPr/>
        </p:nvSpPr>
        <p:spPr>
          <a:xfrm>
            <a:off x="6553200" y="4343400"/>
            <a:ext cx="493446" cy="1280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a</a:t>
            </a:r>
            <a:endParaRPr lang="en-US" sz="1400" dirty="0">
              <a:latin typeface="+mj-lt"/>
            </a:endParaRPr>
          </a:p>
        </p:txBody>
      </p:sp>
      <p:sp>
        <p:nvSpPr>
          <p:cNvPr id="16" name="Rectangle 15"/>
          <p:cNvSpPr/>
          <p:nvPr/>
        </p:nvSpPr>
        <p:spPr>
          <a:xfrm>
            <a:off x="8232531" y="5440680"/>
            <a:ext cx="493446" cy="1828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b</a:t>
            </a:r>
          </a:p>
        </p:txBody>
      </p:sp>
      <p:sp>
        <p:nvSpPr>
          <p:cNvPr id="17" name="Rectangle 16"/>
          <p:cNvSpPr/>
          <p:nvPr/>
        </p:nvSpPr>
        <p:spPr>
          <a:xfrm>
            <a:off x="9916472" y="5440680"/>
            <a:ext cx="493446" cy="1828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c</a:t>
            </a:r>
            <a:endParaRPr lang="en-US" sz="1400" dirty="0">
              <a:latin typeface="+mj-lt"/>
            </a:endParaRPr>
          </a:p>
        </p:txBody>
      </p:sp>
      <p:sp>
        <p:nvSpPr>
          <p:cNvPr id="18" name="Rectangle 17"/>
          <p:cNvSpPr/>
          <p:nvPr/>
        </p:nvSpPr>
        <p:spPr>
          <a:xfrm>
            <a:off x="6477000" y="3733800"/>
            <a:ext cx="3631762"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cs typeface="Segoe UI Light" panose="020B0502040204020203" pitchFamily="34" charset="0"/>
              </a:rPr>
              <a:t>Uneven Partitioning – Data Skew</a:t>
            </a:r>
            <a:endParaRPr lang="en-US" dirty="0">
              <a:solidFill>
                <a:schemeClr val="tx1"/>
              </a:solidFill>
              <a:latin typeface="+mj-lt"/>
              <a:cs typeface="Segoe UI Light" panose="020B0502040204020203" pitchFamily="34" charset="0"/>
            </a:endParaRPr>
          </a:p>
        </p:txBody>
      </p:sp>
    </p:spTree>
    <p:extLst>
      <p:ext uri="{BB962C8B-B14F-4D97-AF65-F5344CB8AC3E}">
        <p14:creationId xmlns:p14="http://schemas.microsoft.com/office/powerpoint/2010/main" val="16284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Job Execution</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6681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Write a SCOPE script</a:t>
            </a:r>
          </a:p>
          <a:p>
            <a:r>
              <a:rPr lang="en-US" dirty="0" smtClean="0"/>
              <a:t>SCOPE </a:t>
            </a:r>
            <a:r>
              <a:rPr lang="en-US" b="1" dirty="0" smtClean="0"/>
              <a:t>– </a:t>
            </a:r>
            <a:r>
              <a:rPr lang="en-US" dirty="0" smtClean="0"/>
              <a:t>A proprietary </a:t>
            </a:r>
            <a:r>
              <a:rPr lang="en-US" dirty="0" err="1" smtClean="0"/>
              <a:t>sql</a:t>
            </a:r>
            <a:r>
              <a:rPr lang="en-US" dirty="0" smtClean="0"/>
              <a:t>-like language for querying data.</a:t>
            </a:r>
          </a:p>
          <a:p>
            <a:pPr lvl="1"/>
            <a:r>
              <a:rPr lang="en-US" dirty="0" smtClean="0"/>
              <a:t>Scope </a:t>
            </a:r>
            <a:r>
              <a:rPr lang="en-US" dirty="0" smtClean="0"/>
              <a:t>script: Set of commands to process a set of inputs to a set of outputs.</a:t>
            </a:r>
            <a:endParaRPr lang="en-US" dirty="0"/>
          </a:p>
          <a:p>
            <a:pPr marL="0" indent="0">
              <a:buNone/>
            </a:pPr>
            <a:endParaRPr lang="en-US" dirty="0"/>
          </a:p>
          <a:p>
            <a:pPr marL="0" indent="0">
              <a:buNone/>
            </a:pPr>
            <a:r>
              <a:rPr lang="en-US" dirty="0" smtClean="0"/>
              <a:t>Submit a script to a VC </a:t>
            </a:r>
            <a:r>
              <a:rPr lang="en-US" dirty="0" smtClean="0">
                <a:sym typeface="Wingdings" panose="05000000000000000000" pitchFamily="2" charset="2"/>
              </a:rPr>
              <a:t> </a:t>
            </a:r>
            <a:r>
              <a:rPr lang="en-US" dirty="0" smtClean="0"/>
              <a:t>a Job</a:t>
            </a:r>
          </a:p>
          <a:p>
            <a:pPr>
              <a:buFont typeface="Arial" panose="020B0604020202020204" pitchFamily="34" charset="0"/>
              <a:buChar char="•"/>
            </a:pPr>
            <a:r>
              <a:rPr lang="en-US" b="1" dirty="0" smtClean="0"/>
              <a:t>Job </a:t>
            </a:r>
            <a:r>
              <a:rPr lang="en-US" dirty="0" smtClean="0"/>
              <a:t>– An execution work item in a VC</a:t>
            </a:r>
          </a:p>
          <a:p>
            <a:pPr lvl="1">
              <a:buFont typeface="Arial" panose="020B0604020202020204" pitchFamily="34" charset="0"/>
              <a:buChar char="•"/>
            </a:pPr>
            <a:r>
              <a:rPr lang="en-US" dirty="0" smtClean="0"/>
              <a:t>Queued </a:t>
            </a:r>
            <a:r>
              <a:rPr lang="en-US" dirty="0" smtClean="0">
                <a:sym typeface="Wingdings" panose="05000000000000000000" pitchFamily="2" charset="2"/>
              </a:rPr>
              <a:t> Running  Completed</a:t>
            </a:r>
          </a:p>
          <a:p>
            <a:pPr>
              <a:buFont typeface="Arial" panose="020B0604020202020204" pitchFamily="34" charset="0"/>
              <a:buChar char="•"/>
            </a:pPr>
            <a:r>
              <a:rPr lang="en-US" dirty="0" smtClean="0">
                <a:sym typeface="Wingdings" panose="05000000000000000000" pitchFamily="2" charset="2"/>
              </a:rPr>
              <a:t>Submit via </a:t>
            </a:r>
            <a:r>
              <a:rPr lang="en-US" dirty="0" err="1" smtClean="0">
                <a:sym typeface="Wingdings" panose="05000000000000000000" pitchFamily="2" charset="2"/>
              </a:rPr>
              <a:t>ScopeStudio</a:t>
            </a:r>
            <a:r>
              <a:rPr lang="en-US" dirty="0" smtClean="0">
                <a:sym typeface="Wingdings" panose="05000000000000000000" pitchFamily="2" charset="2"/>
              </a:rPr>
              <a:t>.</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4043011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9AC4"/>
        </a:solidFill>
        <a:effectLst/>
      </p:bgPr>
    </p:bg>
    <p:spTree>
      <p:nvGrpSpPr>
        <p:cNvPr id="1" name=""/>
        <p:cNvGrpSpPr/>
        <p:nvPr/>
      </p:nvGrpSpPr>
      <p:grpSpPr>
        <a:xfrm>
          <a:off x="0" y="0"/>
          <a:ext cx="0" cy="0"/>
          <a:chOff x="0" y="0"/>
          <a:chExt cx="0" cy="0"/>
        </a:xfrm>
      </p:grpSpPr>
      <p:sp>
        <p:nvSpPr>
          <p:cNvPr id="2" name="Rectangle 1"/>
          <p:cNvSpPr/>
          <p:nvPr/>
        </p:nvSpPr>
        <p:spPr bwMode="auto">
          <a:xfrm>
            <a:off x="3907964" y="1573064"/>
            <a:ext cx="516835" cy="4346713"/>
          </a:xfrm>
          <a:prstGeom prst="rect">
            <a:avLst/>
          </a:prstGeom>
          <a:solidFill>
            <a:srgbClr val="007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FFFFFF"/>
                </a:solidFill>
                <a:latin typeface="Segoe UI Light"/>
                <a:ea typeface="Segoe UI" pitchFamily="34" charset="0"/>
                <a:cs typeface="Segoe UI" pitchFamily="34" charset="0"/>
              </a:rPr>
              <a:t>Cosmos Front-End Service</a:t>
            </a:r>
          </a:p>
        </p:txBody>
      </p:sp>
      <p:sp>
        <p:nvSpPr>
          <p:cNvPr id="4" name="Slide Number Placeholder 3"/>
          <p:cNvSpPr>
            <a:spLocks noGrp="1"/>
          </p:cNvSpPr>
          <p:nvPr>
            <p:ph type="sldNum" sz="quarter" idx="4294967295"/>
          </p:nvPr>
        </p:nvSpPr>
        <p:spPr>
          <a:xfrm>
            <a:off x="11166117" y="6356353"/>
            <a:ext cx="740748" cy="365125"/>
          </a:xfrm>
          <a:prstGeom prst="rect">
            <a:avLst/>
          </a:prstGeom>
        </p:spPr>
        <p:txBody>
          <a:bodyPr/>
          <a:lstStyle/>
          <a:p>
            <a:pPr defTabSz="914363"/>
            <a:fld id="{4F0E783B-22F8-4A20-98E2-EEDC04B6F342}" type="slidenum">
              <a:rPr lang="en-US" smtClean="0">
                <a:solidFill>
                  <a:srgbClr val="FFFFFF"/>
                </a:solidFill>
              </a:rPr>
              <a:pPr defTabSz="914363"/>
              <a:t>48</a:t>
            </a:fld>
            <a:endParaRPr lang="en-US" dirty="0">
              <a:solidFill>
                <a:srgbClr val="FFFFFF"/>
              </a:solidFill>
            </a:endParaRPr>
          </a:p>
        </p:txBody>
      </p:sp>
      <p:sp>
        <p:nvSpPr>
          <p:cNvPr id="32" name="Cloud 31"/>
          <p:cNvSpPr/>
          <p:nvPr/>
        </p:nvSpPr>
        <p:spPr>
          <a:xfrm>
            <a:off x="4720888" y="1192050"/>
            <a:ext cx="6975464" cy="5473173"/>
          </a:xfrm>
          <a:prstGeom prst="cloud">
            <a:avLst/>
          </a:prstGeom>
          <a:gradFill flip="none" rotWithShape="1">
            <a:gsLst>
              <a:gs pos="32000">
                <a:schemeClr val="accent1">
                  <a:lumMod val="5000"/>
                  <a:lumOff val="95000"/>
                  <a:alpha val="0"/>
                </a:schemeClr>
              </a:gs>
              <a:gs pos="100000">
                <a:schemeClr val="accent1">
                  <a:lumMod val="30000"/>
                  <a:lumOff val="70000"/>
                  <a:alpha val="75000"/>
                </a:schemeClr>
              </a:gs>
            </a:gsLst>
            <a:path path="circle">
              <a:fillToRect l="50000" t="50000" r="50000" b="50000"/>
            </a:path>
            <a:tileRect/>
          </a:gradFill>
          <a:ln w="19050">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63"/>
            <a:endParaRPr lang="en-US" sz="3200" b="1" dirty="0">
              <a:solidFill>
                <a:srgbClr val="FFFFFF"/>
              </a:solidFill>
            </a:endParaRPr>
          </a:p>
        </p:txBody>
      </p:sp>
      <p:grpSp>
        <p:nvGrpSpPr>
          <p:cNvPr id="33" name="Group 32"/>
          <p:cNvGrpSpPr/>
          <p:nvPr/>
        </p:nvGrpSpPr>
        <p:grpSpPr>
          <a:xfrm>
            <a:off x="5541722" y="3832384"/>
            <a:ext cx="2276077" cy="1905000"/>
            <a:chOff x="3124200" y="2362200"/>
            <a:chExt cx="2863308" cy="2667000"/>
          </a:xfrm>
        </p:grpSpPr>
        <p:graphicFrame>
          <p:nvGraphicFramePr>
            <p:cNvPr id="34" name="Object 7"/>
            <p:cNvGraphicFramePr>
              <a:graphicFrameLocks noChangeAspect="1"/>
            </p:cNvGraphicFramePr>
            <p:nvPr/>
          </p:nvGraphicFramePr>
          <p:xfrm>
            <a:off x="3124200" y="2362200"/>
            <a:ext cx="639763" cy="1308100"/>
          </p:xfrm>
          <a:graphic>
            <a:graphicData uri="http://schemas.openxmlformats.org/presentationml/2006/ole">
              <mc:AlternateContent xmlns:mc="http://schemas.openxmlformats.org/markup-compatibility/2006">
                <mc:Choice xmlns:v="urn:schemas-microsoft-com:vml" Requires="v">
                  <p:oleObj spid="_x0000_s1537" name="Visio" r:id="rId3" imgW="378726" imgH="724711" progId="">
                    <p:embed/>
                  </p:oleObj>
                </mc:Choice>
                <mc:Fallback>
                  <p:oleObj name="Visio" r:id="rId3" imgW="378726" imgH="7247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62200"/>
                          <a:ext cx="639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11"/>
            <p:cNvGraphicFramePr>
              <a:graphicFrameLocks noChangeAspect="1"/>
            </p:cNvGraphicFramePr>
            <p:nvPr/>
          </p:nvGraphicFramePr>
          <p:xfrm>
            <a:off x="3124200" y="3721100"/>
            <a:ext cx="639763" cy="1308100"/>
          </p:xfrm>
          <a:graphic>
            <a:graphicData uri="http://schemas.openxmlformats.org/presentationml/2006/ole">
              <mc:AlternateContent xmlns:mc="http://schemas.openxmlformats.org/markup-compatibility/2006">
                <mc:Choice xmlns:v="urn:schemas-microsoft-com:vml" Requires="v">
                  <p:oleObj spid="_x0000_s1538" name="Visio" r:id="rId5" imgW="378726" imgH="724711" progId="">
                    <p:embed/>
                  </p:oleObj>
                </mc:Choice>
                <mc:Fallback>
                  <p:oleObj name="Visio" r:id="rId5" imgW="378726" imgH="7247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721100"/>
                          <a:ext cx="639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12"/>
            <p:cNvGraphicFramePr>
              <a:graphicFrameLocks noChangeAspect="1"/>
            </p:cNvGraphicFramePr>
            <p:nvPr/>
          </p:nvGraphicFramePr>
          <p:xfrm>
            <a:off x="5105400" y="2362200"/>
            <a:ext cx="639763" cy="1308100"/>
          </p:xfrm>
          <a:graphic>
            <a:graphicData uri="http://schemas.openxmlformats.org/presentationml/2006/ole">
              <mc:AlternateContent xmlns:mc="http://schemas.openxmlformats.org/markup-compatibility/2006">
                <mc:Choice xmlns:v="urn:schemas-microsoft-com:vml" Requires="v">
                  <p:oleObj spid="_x0000_s1539" name="Visio" r:id="rId6" imgW="378726" imgH="724711" progId="">
                    <p:embed/>
                  </p:oleObj>
                </mc:Choice>
                <mc:Fallback>
                  <p:oleObj name="Visio" r:id="rId6" imgW="378726" imgH="7247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362200"/>
                          <a:ext cx="639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3"/>
            <p:cNvGraphicFramePr>
              <a:graphicFrameLocks noChangeAspect="1"/>
            </p:cNvGraphicFramePr>
            <p:nvPr/>
          </p:nvGraphicFramePr>
          <p:xfrm>
            <a:off x="5105400" y="3721100"/>
            <a:ext cx="639763" cy="1308100"/>
          </p:xfrm>
          <a:graphic>
            <a:graphicData uri="http://schemas.openxmlformats.org/presentationml/2006/ole">
              <mc:AlternateContent xmlns:mc="http://schemas.openxmlformats.org/markup-compatibility/2006">
                <mc:Choice xmlns:v="urn:schemas-microsoft-com:vml" Requires="v">
                  <p:oleObj spid="_x0000_s1540" name="Visio" r:id="rId7" imgW="378726" imgH="724711" progId="">
                    <p:embed/>
                  </p:oleObj>
                </mc:Choice>
                <mc:Fallback>
                  <p:oleObj name="Visio" r:id="rId7" imgW="378726" imgH="7247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721100"/>
                          <a:ext cx="639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14"/>
            <p:cNvGraphicFramePr>
              <a:graphicFrameLocks noChangeAspect="1"/>
            </p:cNvGraphicFramePr>
            <p:nvPr/>
          </p:nvGraphicFramePr>
          <p:xfrm>
            <a:off x="3733800" y="3721100"/>
            <a:ext cx="639763" cy="1308100"/>
          </p:xfrm>
          <a:graphic>
            <a:graphicData uri="http://schemas.openxmlformats.org/presentationml/2006/ole">
              <mc:AlternateContent xmlns:mc="http://schemas.openxmlformats.org/markup-compatibility/2006">
                <mc:Choice xmlns:v="urn:schemas-microsoft-com:vml" Requires="v">
                  <p:oleObj spid="_x0000_s1541" name="Visio" r:id="rId8" imgW="378726" imgH="724711" progId="">
                    <p:embed/>
                  </p:oleObj>
                </mc:Choice>
                <mc:Fallback>
                  <p:oleObj name="Visio" r:id="rId8" imgW="378726" imgH="7247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721100"/>
                          <a:ext cx="639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15"/>
            <p:cNvGraphicFramePr>
              <a:graphicFrameLocks noChangeAspect="1"/>
            </p:cNvGraphicFramePr>
            <p:nvPr/>
          </p:nvGraphicFramePr>
          <p:xfrm>
            <a:off x="3733800" y="2362200"/>
            <a:ext cx="639763" cy="1308100"/>
          </p:xfrm>
          <a:graphic>
            <a:graphicData uri="http://schemas.openxmlformats.org/presentationml/2006/ole">
              <mc:AlternateContent xmlns:mc="http://schemas.openxmlformats.org/markup-compatibility/2006">
                <mc:Choice xmlns:v="urn:schemas-microsoft-com:vml" Requires="v">
                  <p:oleObj spid="_x0000_s1542" name="Visio" r:id="rId9" imgW="378726" imgH="724711" progId="">
                    <p:embed/>
                  </p:oleObj>
                </mc:Choice>
                <mc:Fallback>
                  <p:oleObj name="Visio" r:id="rId9" imgW="378726" imgH="72471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2362200"/>
                          <a:ext cx="639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TextBox 39"/>
            <p:cNvSpPr txBox="1"/>
            <p:nvPr/>
          </p:nvSpPr>
          <p:spPr>
            <a:xfrm>
              <a:off x="4346973" y="3810000"/>
              <a:ext cx="1182120" cy="904863"/>
            </a:xfrm>
            <a:prstGeom prst="rect">
              <a:avLst/>
            </a:prstGeom>
            <a:noFill/>
          </p:spPr>
          <p:txBody>
            <a:bodyPr wrap="none" rtlCol="0">
              <a:spAutoFit/>
            </a:bodyPr>
            <a:lstStyle/>
            <a:p>
              <a:pPr defTabSz="914363"/>
              <a:r>
                <a:rPr lang="en-US" sz="3600" b="1" dirty="0">
                  <a:solidFill>
                    <a:srgbClr val="FFFFFF"/>
                  </a:solidFill>
                </a:rPr>
                <a:t>. . . </a:t>
              </a:r>
              <a:endParaRPr lang="en-US" b="1" dirty="0">
                <a:solidFill>
                  <a:srgbClr val="FFFFFF"/>
                </a:solidFill>
              </a:endParaRPr>
            </a:p>
          </p:txBody>
        </p:sp>
        <p:sp>
          <p:nvSpPr>
            <p:cNvPr id="41" name="TextBox 40"/>
            <p:cNvSpPr txBox="1"/>
            <p:nvPr/>
          </p:nvSpPr>
          <p:spPr>
            <a:xfrm>
              <a:off x="4346973" y="2438401"/>
              <a:ext cx="1182120" cy="904863"/>
            </a:xfrm>
            <a:prstGeom prst="rect">
              <a:avLst/>
            </a:prstGeom>
            <a:noFill/>
          </p:spPr>
          <p:txBody>
            <a:bodyPr wrap="none" rtlCol="0">
              <a:spAutoFit/>
            </a:bodyPr>
            <a:lstStyle/>
            <a:p>
              <a:pPr defTabSz="914363"/>
              <a:r>
                <a:rPr lang="en-US" sz="3600" b="1" dirty="0">
                  <a:solidFill>
                    <a:srgbClr val="FFFFFF"/>
                  </a:solidFill>
                </a:rPr>
                <a:t>. . . </a:t>
              </a:r>
              <a:endParaRPr lang="en-US" b="1" dirty="0">
                <a:solidFill>
                  <a:srgbClr val="FFFFFF"/>
                </a:solidFill>
              </a:endParaRPr>
            </a:p>
          </p:txBody>
        </p:sp>
        <p:sp>
          <p:nvSpPr>
            <p:cNvPr id="42" name="TextBox 41"/>
            <p:cNvSpPr txBox="1"/>
            <p:nvPr/>
          </p:nvSpPr>
          <p:spPr>
            <a:xfrm rot="5400000">
              <a:off x="3233736" y="3129103"/>
              <a:ext cx="732060" cy="813085"/>
            </a:xfrm>
            <a:prstGeom prst="rect">
              <a:avLst/>
            </a:prstGeom>
            <a:noFill/>
          </p:spPr>
          <p:txBody>
            <a:bodyPr wrap="none" rtlCol="0">
              <a:spAutoFit/>
            </a:bodyPr>
            <a:lstStyle/>
            <a:p>
              <a:pPr defTabSz="914363"/>
              <a:r>
                <a:rPr lang="en-US" sz="3600" dirty="0">
                  <a:solidFill>
                    <a:srgbClr val="FFFFFF"/>
                  </a:solidFill>
                </a:rPr>
                <a:t>…</a:t>
              </a:r>
            </a:p>
          </p:txBody>
        </p:sp>
        <p:sp>
          <p:nvSpPr>
            <p:cNvPr id="43" name="TextBox 42"/>
            <p:cNvSpPr txBox="1"/>
            <p:nvPr/>
          </p:nvSpPr>
          <p:spPr>
            <a:xfrm rot="5400000">
              <a:off x="3843336" y="3129103"/>
              <a:ext cx="732060" cy="813085"/>
            </a:xfrm>
            <a:prstGeom prst="rect">
              <a:avLst/>
            </a:prstGeom>
            <a:noFill/>
          </p:spPr>
          <p:txBody>
            <a:bodyPr wrap="none" rtlCol="0">
              <a:spAutoFit/>
            </a:bodyPr>
            <a:lstStyle/>
            <a:p>
              <a:pPr defTabSz="914363"/>
              <a:r>
                <a:rPr lang="en-US" sz="3600" dirty="0">
                  <a:solidFill>
                    <a:srgbClr val="FFFFFF"/>
                  </a:solidFill>
                </a:rPr>
                <a:t>…</a:t>
              </a:r>
            </a:p>
          </p:txBody>
        </p:sp>
        <p:sp>
          <p:nvSpPr>
            <p:cNvPr id="44" name="TextBox 43"/>
            <p:cNvSpPr txBox="1"/>
            <p:nvPr/>
          </p:nvSpPr>
          <p:spPr>
            <a:xfrm rot="5400000">
              <a:off x="5214936" y="3129103"/>
              <a:ext cx="732060" cy="813085"/>
            </a:xfrm>
            <a:prstGeom prst="rect">
              <a:avLst/>
            </a:prstGeom>
            <a:noFill/>
          </p:spPr>
          <p:txBody>
            <a:bodyPr wrap="none" rtlCol="0">
              <a:spAutoFit/>
            </a:bodyPr>
            <a:lstStyle/>
            <a:p>
              <a:pPr defTabSz="914363"/>
              <a:r>
                <a:rPr lang="en-US" sz="3600" dirty="0">
                  <a:solidFill>
                    <a:srgbClr val="FFFFFF"/>
                  </a:solidFill>
                </a:rPr>
                <a:t>…</a:t>
              </a:r>
            </a:p>
          </p:txBody>
        </p:sp>
      </p:grpSp>
      <p:graphicFrame>
        <p:nvGraphicFramePr>
          <p:cNvPr id="47" name="Object 12"/>
          <p:cNvGraphicFramePr>
            <a:graphicFrameLocks noChangeAspect="1"/>
          </p:cNvGraphicFramePr>
          <p:nvPr>
            <p:extLst>
              <p:ext uri="{D42A27DB-BD31-4B8C-83A1-F6EECF244321}">
                <p14:modId xmlns:p14="http://schemas.microsoft.com/office/powerpoint/2010/main" val="1291354818"/>
              </p:ext>
            </p:extLst>
          </p:nvPr>
        </p:nvGraphicFramePr>
        <p:xfrm>
          <a:off x="9816945" y="4301618"/>
          <a:ext cx="508555" cy="934357"/>
        </p:xfrm>
        <a:graphic>
          <a:graphicData uri="http://schemas.openxmlformats.org/presentationml/2006/ole">
            <mc:AlternateContent xmlns:mc="http://schemas.openxmlformats.org/markup-compatibility/2006">
              <mc:Choice xmlns:v="urn:schemas-microsoft-com:vml" Requires="v">
                <p:oleObj spid="_x0000_s1543" name="Visio" r:id="rId11" imgW="378726" imgH="724711" progId="">
                  <p:embed/>
                </p:oleObj>
              </mc:Choice>
              <mc:Fallback>
                <p:oleObj name="Visio" r:id="rId11" imgW="378726" imgH="7247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6945" y="4301618"/>
                        <a:ext cx="508555" cy="93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8" name="Straight Arrow Connector 47"/>
          <p:cNvCxnSpPr/>
          <p:nvPr/>
        </p:nvCxnSpPr>
        <p:spPr>
          <a:xfrm flipH="1" flipV="1">
            <a:off x="2955452" y="2754041"/>
            <a:ext cx="2187358" cy="1403197"/>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p:nvPr/>
        </p:nvCxnSpPr>
        <p:spPr>
          <a:xfrm flipV="1">
            <a:off x="7599120" y="2756050"/>
            <a:ext cx="1851973" cy="29587"/>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sp>
        <p:nvSpPr>
          <p:cNvPr id="50" name="TextBox 49"/>
          <p:cNvSpPr txBox="1"/>
          <p:nvPr/>
        </p:nvSpPr>
        <p:spPr>
          <a:xfrm>
            <a:off x="10578944" y="2416669"/>
            <a:ext cx="1460656" cy="461665"/>
          </a:xfrm>
          <a:prstGeom prst="rect">
            <a:avLst/>
          </a:prstGeom>
          <a:noFill/>
        </p:spPr>
        <p:txBody>
          <a:bodyPr wrap="none" rtlCol="0">
            <a:spAutoFit/>
          </a:bodyPr>
          <a:lstStyle/>
          <a:p>
            <a:pPr defTabSz="914363"/>
            <a:r>
              <a:rPr lang="en-US" sz="2400" dirty="0">
                <a:ln w="0"/>
                <a:solidFill>
                  <a:srgbClr val="FFFFFF"/>
                </a:solidFill>
                <a:latin typeface="Segoe UI Light"/>
              </a:rPr>
              <a:t>Optimizer</a:t>
            </a:r>
          </a:p>
        </p:txBody>
      </p:sp>
      <p:cxnSp>
        <p:nvCxnSpPr>
          <p:cNvPr id="51" name="Straight Arrow Connector 50"/>
          <p:cNvCxnSpPr/>
          <p:nvPr/>
        </p:nvCxnSpPr>
        <p:spPr>
          <a:xfrm>
            <a:off x="10071222" y="3343816"/>
            <a:ext cx="49727" cy="883982"/>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grpSp>
        <p:nvGrpSpPr>
          <p:cNvPr id="8" name="Group 7"/>
          <p:cNvGrpSpPr/>
          <p:nvPr/>
        </p:nvGrpSpPr>
        <p:grpSpPr>
          <a:xfrm>
            <a:off x="7921626" y="2902024"/>
            <a:ext cx="1853489" cy="1058553"/>
            <a:chOff x="7903176" y="3460939"/>
            <a:chExt cx="1066800" cy="609600"/>
          </a:xfrm>
          <a:effectLst>
            <a:glow rad="228600">
              <a:schemeClr val="accent2">
                <a:satMod val="175000"/>
                <a:alpha val="40000"/>
              </a:schemeClr>
            </a:glow>
          </a:effectLst>
        </p:grpSpPr>
        <p:cxnSp>
          <p:nvCxnSpPr>
            <p:cNvPr id="52" name="Straight Arrow Connector 51"/>
            <p:cNvCxnSpPr/>
            <p:nvPr/>
          </p:nvCxnSpPr>
          <p:spPr>
            <a:xfrm rot="10800000" flipV="1">
              <a:off x="7903176" y="3460939"/>
              <a:ext cx="914400" cy="457200"/>
            </a:xfrm>
            <a:prstGeom prst="straightConnector1">
              <a:avLst/>
            </a:prstGeom>
            <a:ln w="38100">
              <a:solidFill>
                <a:schemeClr val="accent2">
                  <a:lumMod val="60000"/>
                  <a:lumOff val="40000"/>
                </a:schemeClr>
              </a:solidFill>
              <a:prstDash val="dash"/>
              <a:tailEnd type="arrow"/>
            </a:ln>
          </p:spPr>
          <p:style>
            <a:lnRef idx="3">
              <a:schemeClr val="accent6"/>
            </a:lnRef>
            <a:fillRef idx="0">
              <a:schemeClr val="accent6"/>
            </a:fillRef>
            <a:effectRef idx="2">
              <a:schemeClr val="accent6"/>
            </a:effectRef>
            <a:fontRef idx="minor">
              <a:schemeClr val="tx1"/>
            </a:fontRef>
          </p:style>
        </p:cxnSp>
        <p:cxnSp>
          <p:nvCxnSpPr>
            <p:cNvPr id="53" name="Straight Arrow Connector 52"/>
            <p:cNvCxnSpPr/>
            <p:nvPr/>
          </p:nvCxnSpPr>
          <p:spPr>
            <a:xfrm rot="10800000" flipV="1">
              <a:off x="8055576" y="3613339"/>
              <a:ext cx="914400" cy="457200"/>
            </a:xfrm>
            <a:prstGeom prst="straightConnector1">
              <a:avLst/>
            </a:prstGeom>
            <a:ln w="38100">
              <a:solidFill>
                <a:schemeClr val="accent2">
                  <a:lumMod val="60000"/>
                  <a:lumOff val="40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grpSp>
      <p:grpSp>
        <p:nvGrpSpPr>
          <p:cNvPr id="86" name="Group 85"/>
          <p:cNvGrpSpPr/>
          <p:nvPr/>
        </p:nvGrpSpPr>
        <p:grpSpPr>
          <a:xfrm>
            <a:off x="5865227" y="4064996"/>
            <a:ext cx="3977031" cy="1170979"/>
            <a:chOff x="3810000" y="3814011"/>
            <a:chExt cx="2743200" cy="1170979"/>
          </a:xfrm>
        </p:grpSpPr>
        <p:cxnSp>
          <p:nvCxnSpPr>
            <p:cNvPr id="54" name="Straight Arrow Connector 53"/>
            <p:cNvCxnSpPr/>
            <p:nvPr/>
          </p:nvCxnSpPr>
          <p:spPr>
            <a:xfrm flipH="1" flipV="1">
              <a:off x="4981752" y="3814011"/>
              <a:ext cx="1571448" cy="453188"/>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p:nvPr/>
          </p:nvCxnSpPr>
          <p:spPr>
            <a:xfrm flipH="1">
              <a:off x="4943305" y="4648199"/>
              <a:ext cx="1609895" cy="336791"/>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p:nvPr/>
          </p:nvCxnSpPr>
          <p:spPr>
            <a:xfrm rot="10800000">
              <a:off x="4267200" y="4038599"/>
              <a:ext cx="2286000" cy="381000"/>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p:nvPr/>
          </p:nvCxnSpPr>
          <p:spPr>
            <a:xfrm rot="10800000" flipV="1">
              <a:off x="3810000" y="4571999"/>
              <a:ext cx="2743200" cy="304800"/>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grpSp>
      <p:sp>
        <p:nvSpPr>
          <p:cNvPr id="58" name="TextBox 57"/>
          <p:cNvSpPr txBox="1"/>
          <p:nvPr/>
        </p:nvSpPr>
        <p:spPr>
          <a:xfrm>
            <a:off x="9091426" y="5163866"/>
            <a:ext cx="1451038" cy="461665"/>
          </a:xfrm>
          <a:prstGeom prst="rect">
            <a:avLst/>
          </a:prstGeom>
          <a:noFill/>
        </p:spPr>
        <p:txBody>
          <a:bodyPr wrap="none" rtlCol="0">
            <a:spAutoFit/>
          </a:bodyPr>
          <a:lstStyle/>
          <a:p>
            <a:pPr defTabSz="914363"/>
            <a:r>
              <a:rPr lang="en-US" sz="2400" dirty="0">
                <a:ln w="0"/>
                <a:solidFill>
                  <a:srgbClr val="FFFFFF"/>
                </a:solidFill>
                <a:latin typeface="Segoe UI Light"/>
              </a:rPr>
              <a:t>Scheduler</a:t>
            </a:r>
          </a:p>
        </p:txBody>
      </p:sp>
      <p:cxnSp>
        <p:nvCxnSpPr>
          <p:cNvPr id="59" name="Straight Arrow Connector 58"/>
          <p:cNvCxnSpPr/>
          <p:nvPr/>
        </p:nvCxnSpPr>
        <p:spPr>
          <a:xfrm>
            <a:off x="2969716" y="2117044"/>
            <a:ext cx="2740916" cy="441222"/>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pic>
        <p:nvPicPr>
          <p:cNvPr id="60"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1153" y="1414040"/>
            <a:ext cx="2061767" cy="152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TextBox 81"/>
          <p:cNvSpPr txBox="1"/>
          <p:nvPr/>
        </p:nvSpPr>
        <p:spPr>
          <a:xfrm>
            <a:off x="5847961" y="2037271"/>
            <a:ext cx="1356462" cy="461665"/>
          </a:xfrm>
          <a:prstGeom prst="rect">
            <a:avLst/>
          </a:prstGeom>
          <a:noFill/>
        </p:spPr>
        <p:txBody>
          <a:bodyPr wrap="none" rtlCol="0">
            <a:spAutoFit/>
          </a:bodyPr>
          <a:lstStyle/>
          <a:p>
            <a:pPr defTabSz="914363"/>
            <a:r>
              <a:rPr lang="en-US" sz="2400" dirty="0">
                <a:ln w="0"/>
                <a:solidFill>
                  <a:srgbClr val="FFFFFF"/>
                </a:solidFill>
                <a:latin typeface="Segoe UI Light"/>
              </a:rPr>
              <a:t>Compiler</a:t>
            </a:r>
          </a:p>
        </p:txBody>
      </p:sp>
      <p:sp>
        <p:nvSpPr>
          <p:cNvPr id="83" name="TextBox 82"/>
          <p:cNvSpPr txBox="1"/>
          <p:nvPr/>
        </p:nvSpPr>
        <p:spPr>
          <a:xfrm>
            <a:off x="6187457" y="5508734"/>
            <a:ext cx="1249060" cy="461665"/>
          </a:xfrm>
          <a:prstGeom prst="rect">
            <a:avLst/>
          </a:prstGeom>
          <a:noFill/>
        </p:spPr>
        <p:txBody>
          <a:bodyPr wrap="none" rtlCol="0">
            <a:spAutoFit/>
          </a:bodyPr>
          <a:lstStyle/>
          <a:p>
            <a:pPr defTabSz="914363"/>
            <a:r>
              <a:rPr lang="en-US" sz="2400" dirty="0">
                <a:ln w="0"/>
                <a:solidFill>
                  <a:srgbClr val="FFFFFF"/>
                </a:solidFill>
                <a:latin typeface="Segoe UI Light"/>
              </a:rPr>
              <a:t>Runtime</a:t>
            </a:r>
            <a:endParaRPr lang="en-US" dirty="0">
              <a:ln w="0"/>
              <a:solidFill>
                <a:srgbClr val="FFFFFF"/>
              </a:solidFill>
              <a:latin typeface="Segoe UI Light"/>
            </a:endParaRPr>
          </a:p>
        </p:txBody>
      </p:sp>
      <p:sp>
        <p:nvSpPr>
          <p:cNvPr id="85" name="TextBox 84"/>
          <p:cNvSpPr txBox="1"/>
          <p:nvPr/>
        </p:nvSpPr>
        <p:spPr>
          <a:xfrm>
            <a:off x="775585" y="2902024"/>
            <a:ext cx="1877437" cy="461665"/>
          </a:xfrm>
          <a:prstGeom prst="rect">
            <a:avLst/>
          </a:prstGeom>
          <a:noFill/>
        </p:spPr>
        <p:txBody>
          <a:bodyPr wrap="none" rtlCol="0">
            <a:spAutoFit/>
          </a:bodyPr>
          <a:lstStyle/>
          <a:p>
            <a:pPr defTabSz="914363"/>
            <a:r>
              <a:rPr lang="en-US" sz="2400" dirty="0" smtClean="0">
                <a:ln w="0"/>
                <a:solidFill>
                  <a:srgbClr val="FFFFFF"/>
                </a:solidFill>
                <a:latin typeface="Segoe UI Light"/>
              </a:rPr>
              <a:t>Scope Studio</a:t>
            </a:r>
            <a:endParaRPr lang="en-US" sz="2400" dirty="0">
              <a:ln w="0"/>
              <a:solidFill>
                <a:srgbClr val="FFFFFF"/>
              </a:solidFill>
              <a:latin typeface="Segoe UI Light"/>
            </a:endParaRPr>
          </a:p>
        </p:txBody>
      </p:sp>
      <p:pic>
        <p:nvPicPr>
          <p:cNvPr id="3" name="Picture 2"/>
          <p:cNvPicPr>
            <a:picLocks noChangeAspect="1"/>
          </p:cNvPicPr>
          <p:nvPr/>
        </p:nvPicPr>
        <p:blipFill>
          <a:blip r:embed="rId13"/>
          <a:stretch>
            <a:fillRect/>
          </a:stretch>
        </p:blipFill>
        <p:spPr>
          <a:xfrm>
            <a:off x="781916" y="4393959"/>
            <a:ext cx="1992489" cy="1398589"/>
          </a:xfrm>
          <a:prstGeom prst="rect">
            <a:avLst/>
          </a:prstGeom>
        </p:spPr>
      </p:pic>
      <p:sp>
        <p:nvSpPr>
          <p:cNvPr id="45" name="TextBox 44"/>
          <p:cNvSpPr txBox="1"/>
          <p:nvPr/>
        </p:nvSpPr>
        <p:spPr>
          <a:xfrm>
            <a:off x="687468" y="5805651"/>
            <a:ext cx="2697533" cy="461665"/>
          </a:xfrm>
          <a:prstGeom prst="rect">
            <a:avLst/>
          </a:prstGeom>
          <a:noFill/>
        </p:spPr>
        <p:txBody>
          <a:bodyPr wrap="none" rtlCol="0">
            <a:spAutoFit/>
          </a:bodyPr>
          <a:lstStyle>
            <a:defPPr>
              <a:defRPr lang="en-US"/>
            </a:defPPr>
            <a:lvl1pPr defTabSz="914363">
              <a:defRPr>
                <a:ln w="0"/>
                <a:solidFill>
                  <a:srgbClr val="FFFFFF"/>
                </a:solidFill>
                <a:latin typeface="Segoe UI Light"/>
              </a:defRPr>
            </a:lvl1pPr>
          </a:lstStyle>
          <a:p>
            <a:r>
              <a:rPr lang="en-US" sz="2400" dirty="0"/>
              <a:t>Web Interface / API</a:t>
            </a:r>
          </a:p>
        </p:txBody>
      </p:sp>
      <p:cxnSp>
        <p:nvCxnSpPr>
          <p:cNvPr id="61" name="Straight Arrow Connector 60"/>
          <p:cNvCxnSpPr/>
          <p:nvPr/>
        </p:nvCxnSpPr>
        <p:spPr>
          <a:xfrm flipH="1">
            <a:off x="2969717" y="4614438"/>
            <a:ext cx="2162452" cy="850491"/>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sp>
        <p:nvSpPr>
          <p:cNvPr id="62" name="Rectangle 61"/>
          <p:cNvSpPr/>
          <p:nvPr/>
        </p:nvSpPr>
        <p:spPr>
          <a:xfrm>
            <a:off x="112645" y="0"/>
            <a:ext cx="3506752" cy="873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63"/>
            <a:r>
              <a:rPr lang="nb-NO" sz="4800" spc="-300" dirty="0">
                <a:solidFill>
                  <a:srgbClr val="FFFFFF"/>
                </a:solidFill>
                <a:latin typeface="Segoe UI Light" panose="020B0502040204020203" pitchFamily="34" charset="0"/>
                <a:cs typeface="Segoe UI Light" panose="020B0502040204020203" pitchFamily="34" charset="0"/>
              </a:rPr>
              <a:t>Query Life</a:t>
            </a:r>
            <a:endParaRPr lang="en-US" sz="4800" spc="-300" dirty="0">
              <a:solidFill>
                <a:srgbClr val="FFFFFF"/>
              </a:solidFill>
              <a:latin typeface="Segoe UI Light" panose="020B0502040204020203" pitchFamily="34" charset="0"/>
              <a:cs typeface="Segoe UI Light" panose="020B0502040204020203" pitchFamily="34" charset="0"/>
            </a:endParaRPr>
          </a:p>
        </p:txBody>
      </p:sp>
      <p:grpSp>
        <p:nvGrpSpPr>
          <p:cNvPr id="6" name="Group 5"/>
          <p:cNvGrpSpPr/>
          <p:nvPr/>
        </p:nvGrpSpPr>
        <p:grpSpPr>
          <a:xfrm>
            <a:off x="6235272" y="2430332"/>
            <a:ext cx="755023" cy="1045642"/>
            <a:chOff x="6000659" y="7489711"/>
            <a:chExt cx="1447800" cy="2005079"/>
          </a:xfrm>
        </p:grpSpPr>
        <p:sp>
          <p:nvSpPr>
            <p:cNvPr id="68" name="Oval 67"/>
            <p:cNvSpPr/>
            <p:nvPr/>
          </p:nvSpPr>
          <p:spPr>
            <a:xfrm>
              <a:off x="6915059" y="7489711"/>
              <a:ext cx="228600" cy="228600"/>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Oval 68"/>
            <p:cNvSpPr/>
            <p:nvPr/>
          </p:nvSpPr>
          <p:spPr>
            <a:xfrm>
              <a:off x="6610259" y="7830954"/>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70" name="Straight Connector 69"/>
            <p:cNvCxnSpPr>
              <a:stCxn id="69" idx="7"/>
              <a:endCxn id="68" idx="3"/>
            </p:cNvCxnSpPr>
            <p:nvPr/>
          </p:nvCxnSpPr>
          <p:spPr>
            <a:xfrm flipV="1">
              <a:off x="6805381" y="7684833"/>
              <a:ext cx="143156" cy="1795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219859" y="7830952"/>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2" name="Straight Connector 71"/>
            <p:cNvCxnSpPr>
              <a:stCxn id="71" idx="1"/>
              <a:endCxn id="68" idx="5"/>
            </p:cNvCxnSpPr>
            <p:nvPr/>
          </p:nvCxnSpPr>
          <p:spPr>
            <a:xfrm flipH="1" flipV="1">
              <a:off x="7110181" y="7684833"/>
              <a:ext cx="143156" cy="1795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305459" y="8205675"/>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Oval 73"/>
            <p:cNvSpPr/>
            <p:nvPr/>
          </p:nvSpPr>
          <p:spPr>
            <a:xfrm>
              <a:off x="6000659" y="8546918"/>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5" name="Straight Connector 74"/>
            <p:cNvCxnSpPr>
              <a:stCxn id="74" idx="7"/>
              <a:endCxn id="73" idx="3"/>
            </p:cNvCxnSpPr>
            <p:nvPr/>
          </p:nvCxnSpPr>
          <p:spPr>
            <a:xfrm flipV="1">
              <a:off x="6195781" y="8400797"/>
              <a:ext cx="143156" cy="1795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610259" y="8546916"/>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7" name="Straight Connector 76"/>
            <p:cNvCxnSpPr>
              <a:stCxn id="76" idx="1"/>
              <a:endCxn id="73" idx="5"/>
            </p:cNvCxnSpPr>
            <p:nvPr/>
          </p:nvCxnSpPr>
          <p:spPr>
            <a:xfrm flipH="1" flipV="1">
              <a:off x="6500581" y="8400797"/>
              <a:ext cx="143156" cy="1795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7"/>
              <a:endCxn id="69" idx="3"/>
            </p:cNvCxnSpPr>
            <p:nvPr/>
          </p:nvCxnSpPr>
          <p:spPr>
            <a:xfrm flipV="1">
              <a:off x="6500581" y="8026076"/>
              <a:ext cx="143156" cy="2130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607973" y="8924947"/>
              <a:ext cx="230886"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Oval 80"/>
            <p:cNvSpPr/>
            <p:nvPr/>
          </p:nvSpPr>
          <p:spPr>
            <a:xfrm>
              <a:off x="6303173" y="9266190"/>
              <a:ext cx="230886"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4" name="Straight Connector 83"/>
            <p:cNvCxnSpPr>
              <a:stCxn id="81" idx="7"/>
              <a:endCxn id="80" idx="3"/>
            </p:cNvCxnSpPr>
            <p:nvPr/>
          </p:nvCxnSpPr>
          <p:spPr>
            <a:xfrm flipV="1">
              <a:off x="6499540" y="9120069"/>
              <a:ext cx="142953" cy="1795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912773" y="9266188"/>
              <a:ext cx="230886" cy="228600"/>
            </a:xfrm>
            <a:prstGeom prst="ellipse">
              <a:avLst/>
            </a:prstGeom>
            <a:solidFill>
              <a:srgbClr val="E6368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9" name="Straight Connector 88"/>
            <p:cNvCxnSpPr>
              <a:stCxn id="88" idx="1"/>
              <a:endCxn id="80" idx="5"/>
            </p:cNvCxnSpPr>
            <p:nvPr/>
          </p:nvCxnSpPr>
          <p:spPr>
            <a:xfrm flipH="1" flipV="1">
              <a:off x="6804340" y="9120069"/>
              <a:ext cx="142953" cy="1795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0"/>
              <a:endCxn id="76" idx="4"/>
            </p:cNvCxnSpPr>
            <p:nvPr/>
          </p:nvCxnSpPr>
          <p:spPr>
            <a:xfrm flipV="1">
              <a:off x="6723416" y="8775516"/>
              <a:ext cx="1143" cy="1494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18716" y="8239153"/>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2" name="Straight Connector 91"/>
            <p:cNvCxnSpPr>
              <a:stCxn id="91" idx="0"/>
              <a:endCxn id="71" idx="4"/>
            </p:cNvCxnSpPr>
            <p:nvPr/>
          </p:nvCxnSpPr>
          <p:spPr>
            <a:xfrm flipV="1">
              <a:off x="7333016" y="8059552"/>
              <a:ext cx="1143" cy="17960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216430" y="8617184"/>
              <a:ext cx="230886"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4" name="Straight Connector 93"/>
            <p:cNvCxnSpPr>
              <a:stCxn id="93" idx="0"/>
              <a:endCxn id="91" idx="4"/>
            </p:cNvCxnSpPr>
            <p:nvPr/>
          </p:nvCxnSpPr>
          <p:spPr>
            <a:xfrm flipV="1">
              <a:off x="7331873" y="8467753"/>
              <a:ext cx="1143" cy="1494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AutoShape 65"/>
          <p:cNvSpPr>
            <a:spLocks noChangeAspect="1" noChangeArrowheads="1" noTextEdit="1"/>
          </p:cNvSpPr>
          <p:nvPr/>
        </p:nvSpPr>
        <p:spPr bwMode="auto">
          <a:xfrm>
            <a:off x="10006412" y="1575179"/>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9" name="Group 18"/>
          <p:cNvGrpSpPr/>
          <p:nvPr/>
        </p:nvGrpSpPr>
        <p:grpSpPr>
          <a:xfrm>
            <a:off x="9497191" y="2010731"/>
            <a:ext cx="1147396" cy="1102960"/>
            <a:chOff x="9478740" y="2120693"/>
            <a:chExt cx="1147396" cy="1102960"/>
          </a:xfrm>
        </p:grpSpPr>
        <p:sp>
          <p:nvSpPr>
            <p:cNvPr id="17" name="Freeform 67"/>
            <p:cNvSpPr>
              <a:spLocks noEditPoints="1"/>
            </p:cNvSpPr>
            <p:nvPr/>
          </p:nvSpPr>
          <p:spPr bwMode="auto">
            <a:xfrm rot="468372">
              <a:off x="9981880" y="2579397"/>
              <a:ext cx="644256" cy="644256"/>
            </a:xfrm>
            <a:custGeom>
              <a:avLst/>
              <a:gdLst>
                <a:gd name="T0" fmla="*/ 928 w 1152"/>
                <a:gd name="T1" fmla="*/ 369 h 1152"/>
                <a:gd name="T2" fmla="*/ 1051 w 1152"/>
                <a:gd name="T3" fmla="*/ 237 h 1152"/>
                <a:gd name="T4" fmla="*/ 916 w 1152"/>
                <a:gd name="T5" fmla="*/ 102 h 1152"/>
                <a:gd name="T6" fmla="*/ 784 w 1152"/>
                <a:gd name="T7" fmla="*/ 225 h 1152"/>
                <a:gd name="T8" fmla="*/ 679 w 1152"/>
                <a:gd name="T9" fmla="*/ 181 h 1152"/>
                <a:gd name="T10" fmla="*/ 672 w 1152"/>
                <a:gd name="T11" fmla="*/ 0 h 1152"/>
                <a:gd name="T12" fmla="*/ 481 w 1152"/>
                <a:gd name="T13" fmla="*/ 0 h 1152"/>
                <a:gd name="T14" fmla="*/ 474 w 1152"/>
                <a:gd name="T15" fmla="*/ 181 h 1152"/>
                <a:gd name="T16" fmla="*/ 369 w 1152"/>
                <a:gd name="T17" fmla="*/ 225 h 1152"/>
                <a:gd name="T18" fmla="*/ 237 w 1152"/>
                <a:gd name="T19" fmla="*/ 102 h 1152"/>
                <a:gd name="T20" fmla="*/ 102 w 1152"/>
                <a:gd name="T21" fmla="*/ 237 h 1152"/>
                <a:gd name="T22" fmla="*/ 225 w 1152"/>
                <a:gd name="T23" fmla="*/ 369 h 1152"/>
                <a:gd name="T24" fmla="*/ 181 w 1152"/>
                <a:gd name="T25" fmla="*/ 474 h 1152"/>
                <a:gd name="T26" fmla="*/ 0 w 1152"/>
                <a:gd name="T27" fmla="*/ 481 h 1152"/>
                <a:gd name="T28" fmla="*/ 0 w 1152"/>
                <a:gd name="T29" fmla="*/ 672 h 1152"/>
                <a:gd name="T30" fmla="*/ 181 w 1152"/>
                <a:gd name="T31" fmla="*/ 679 h 1152"/>
                <a:gd name="T32" fmla="*/ 225 w 1152"/>
                <a:gd name="T33" fmla="*/ 784 h 1152"/>
                <a:gd name="T34" fmla="*/ 102 w 1152"/>
                <a:gd name="T35" fmla="*/ 916 h 1152"/>
                <a:gd name="T36" fmla="*/ 237 w 1152"/>
                <a:gd name="T37" fmla="*/ 1051 h 1152"/>
                <a:gd name="T38" fmla="*/ 369 w 1152"/>
                <a:gd name="T39" fmla="*/ 928 h 1152"/>
                <a:gd name="T40" fmla="*/ 474 w 1152"/>
                <a:gd name="T41" fmla="*/ 971 h 1152"/>
                <a:gd name="T42" fmla="*/ 481 w 1152"/>
                <a:gd name="T43" fmla="*/ 1152 h 1152"/>
                <a:gd name="T44" fmla="*/ 672 w 1152"/>
                <a:gd name="T45" fmla="*/ 1152 h 1152"/>
                <a:gd name="T46" fmla="*/ 679 w 1152"/>
                <a:gd name="T47" fmla="*/ 971 h 1152"/>
                <a:gd name="T48" fmla="*/ 784 w 1152"/>
                <a:gd name="T49" fmla="*/ 928 h 1152"/>
                <a:gd name="T50" fmla="*/ 916 w 1152"/>
                <a:gd name="T51" fmla="*/ 1051 h 1152"/>
                <a:gd name="T52" fmla="*/ 1051 w 1152"/>
                <a:gd name="T53" fmla="*/ 916 h 1152"/>
                <a:gd name="T54" fmla="*/ 928 w 1152"/>
                <a:gd name="T55" fmla="*/ 784 h 1152"/>
                <a:gd name="T56" fmla="*/ 971 w 1152"/>
                <a:gd name="T57" fmla="*/ 679 h 1152"/>
                <a:gd name="T58" fmla="*/ 1152 w 1152"/>
                <a:gd name="T59" fmla="*/ 672 h 1152"/>
                <a:gd name="T60" fmla="*/ 1152 w 1152"/>
                <a:gd name="T61" fmla="*/ 481 h 1152"/>
                <a:gd name="T62" fmla="*/ 971 w 1152"/>
                <a:gd name="T63" fmla="*/ 474 h 1152"/>
                <a:gd name="T64" fmla="*/ 928 w 1152"/>
                <a:gd name="T65" fmla="*/ 369 h 1152"/>
                <a:gd name="T66" fmla="*/ 732 w 1152"/>
                <a:gd name="T67" fmla="*/ 576 h 1152"/>
                <a:gd name="T68" fmla="*/ 576 w 1152"/>
                <a:gd name="T69" fmla="*/ 732 h 1152"/>
                <a:gd name="T70" fmla="*/ 420 w 1152"/>
                <a:gd name="T71" fmla="*/ 576 h 1152"/>
                <a:gd name="T72" fmla="*/ 576 w 1152"/>
                <a:gd name="T73" fmla="*/ 420 h 1152"/>
                <a:gd name="T74" fmla="*/ 732 w 1152"/>
                <a:gd name="T75"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2" h="1152">
                  <a:moveTo>
                    <a:pt x="928" y="369"/>
                  </a:moveTo>
                  <a:lnTo>
                    <a:pt x="1051" y="237"/>
                  </a:lnTo>
                  <a:lnTo>
                    <a:pt x="916" y="102"/>
                  </a:lnTo>
                  <a:lnTo>
                    <a:pt x="784" y="225"/>
                  </a:lnTo>
                  <a:cubicBezTo>
                    <a:pt x="751" y="206"/>
                    <a:pt x="715" y="191"/>
                    <a:pt x="679" y="181"/>
                  </a:cubicBezTo>
                  <a:lnTo>
                    <a:pt x="672" y="0"/>
                  </a:lnTo>
                  <a:lnTo>
                    <a:pt x="481" y="0"/>
                  </a:lnTo>
                  <a:lnTo>
                    <a:pt x="474" y="181"/>
                  </a:lnTo>
                  <a:cubicBezTo>
                    <a:pt x="437" y="191"/>
                    <a:pt x="402" y="206"/>
                    <a:pt x="369" y="225"/>
                  </a:cubicBezTo>
                  <a:lnTo>
                    <a:pt x="237" y="102"/>
                  </a:lnTo>
                  <a:lnTo>
                    <a:pt x="102" y="237"/>
                  </a:lnTo>
                  <a:lnTo>
                    <a:pt x="225" y="369"/>
                  </a:lnTo>
                  <a:cubicBezTo>
                    <a:pt x="206" y="402"/>
                    <a:pt x="191" y="437"/>
                    <a:pt x="181" y="474"/>
                  </a:cubicBezTo>
                  <a:lnTo>
                    <a:pt x="0" y="481"/>
                  </a:lnTo>
                  <a:lnTo>
                    <a:pt x="0" y="672"/>
                  </a:lnTo>
                  <a:lnTo>
                    <a:pt x="181" y="679"/>
                  </a:lnTo>
                  <a:cubicBezTo>
                    <a:pt x="191" y="715"/>
                    <a:pt x="206" y="751"/>
                    <a:pt x="225" y="784"/>
                  </a:cubicBezTo>
                  <a:lnTo>
                    <a:pt x="102" y="916"/>
                  </a:lnTo>
                  <a:lnTo>
                    <a:pt x="237" y="1051"/>
                  </a:lnTo>
                  <a:lnTo>
                    <a:pt x="369" y="928"/>
                  </a:lnTo>
                  <a:cubicBezTo>
                    <a:pt x="402" y="947"/>
                    <a:pt x="437" y="962"/>
                    <a:pt x="474" y="971"/>
                  </a:cubicBezTo>
                  <a:lnTo>
                    <a:pt x="481" y="1152"/>
                  </a:lnTo>
                  <a:lnTo>
                    <a:pt x="672" y="1152"/>
                  </a:lnTo>
                  <a:lnTo>
                    <a:pt x="679" y="971"/>
                  </a:lnTo>
                  <a:cubicBezTo>
                    <a:pt x="715" y="962"/>
                    <a:pt x="751" y="947"/>
                    <a:pt x="784" y="928"/>
                  </a:cubicBezTo>
                  <a:lnTo>
                    <a:pt x="916" y="1051"/>
                  </a:lnTo>
                  <a:lnTo>
                    <a:pt x="1051" y="916"/>
                  </a:lnTo>
                  <a:lnTo>
                    <a:pt x="928" y="784"/>
                  </a:lnTo>
                  <a:cubicBezTo>
                    <a:pt x="947" y="751"/>
                    <a:pt x="962" y="715"/>
                    <a:pt x="971" y="679"/>
                  </a:cubicBezTo>
                  <a:lnTo>
                    <a:pt x="1152" y="672"/>
                  </a:lnTo>
                  <a:lnTo>
                    <a:pt x="1152" y="481"/>
                  </a:lnTo>
                  <a:lnTo>
                    <a:pt x="971" y="474"/>
                  </a:lnTo>
                  <a:cubicBezTo>
                    <a:pt x="962" y="437"/>
                    <a:pt x="947" y="402"/>
                    <a:pt x="928" y="369"/>
                  </a:cubicBezTo>
                  <a:close/>
                  <a:moveTo>
                    <a:pt x="732" y="576"/>
                  </a:moveTo>
                  <a:cubicBezTo>
                    <a:pt x="732" y="663"/>
                    <a:pt x="663" y="732"/>
                    <a:pt x="576" y="732"/>
                  </a:cubicBezTo>
                  <a:cubicBezTo>
                    <a:pt x="490" y="732"/>
                    <a:pt x="420" y="663"/>
                    <a:pt x="420" y="576"/>
                  </a:cubicBezTo>
                  <a:cubicBezTo>
                    <a:pt x="420" y="490"/>
                    <a:pt x="490" y="420"/>
                    <a:pt x="576" y="420"/>
                  </a:cubicBezTo>
                  <a:cubicBezTo>
                    <a:pt x="663" y="420"/>
                    <a:pt x="732" y="490"/>
                    <a:pt x="732" y="5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67"/>
            <p:cNvSpPr>
              <a:spLocks noEditPoints="1"/>
            </p:cNvSpPr>
            <p:nvPr/>
          </p:nvSpPr>
          <p:spPr bwMode="auto">
            <a:xfrm rot="21106499">
              <a:off x="9478740" y="2385330"/>
              <a:ext cx="522543" cy="522543"/>
            </a:xfrm>
            <a:custGeom>
              <a:avLst/>
              <a:gdLst>
                <a:gd name="T0" fmla="*/ 928 w 1152"/>
                <a:gd name="T1" fmla="*/ 369 h 1152"/>
                <a:gd name="T2" fmla="*/ 1051 w 1152"/>
                <a:gd name="T3" fmla="*/ 237 h 1152"/>
                <a:gd name="T4" fmla="*/ 916 w 1152"/>
                <a:gd name="T5" fmla="*/ 102 h 1152"/>
                <a:gd name="T6" fmla="*/ 784 w 1152"/>
                <a:gd name="T7" fmla="*/ 225 h 1152"/>
                <a:gd name="T8" fmla="*/ 679 w 1152"/>
                <a:gd name="T9" fmla="*/ 181 h 1152"/>
                <a:gd name="T10" fmla="*/ 672 w 1152"/>
                <a:gd name="T11" fmla="*/ 0 h 1152"/>
                <a:gd name="T12" fmla="*/ 481 w 1152"/>
                <a:gd name="T13" fmla="*/ 0 h 1152"/>
                <a:gd name="T14" fmla="*/ 474 w 1152"/>
                <a:gd name="T15" fmla="*/ 181 h 1152"/>
                <a:gd name="T16" fmla="*/ 369 w 1152"/>
                <a:gd name="T17" fmla="*/ 225 h 1152"/>
                <a:gd name="T18" fmla="*/ 237 w 1152"/>
                <a:gd name="T19" fmla="*/ 102 h 1152"/>
                <a:gd name="T20" fmla="*/ 102 w 1152"/>
                <a:gd name="T21" fmla="*/ 237 h 1152"/>
                <a:gd name="T22" fmla="*/ 225 w 1152"/>
                <a:gd name="T23" fmla="*/ 369 h 1152"/>
                <a:gd name="T24" fmla="*/ 181 w 1152"/>
                <a:gd name="T25" fmla="*/ 474 h 1152"/>
                <a:gd name="T26" fmla="*/ 0 w 1152"/>
                <a:gd name="T27" fmla="*/ 481 h 1152"/>
                <a:gd name="T28" fmla="*/ 0 w 1152"/>
                <a:gd name="T29" fmla="*/ 672 h 1152"/>
                <a:gd name="T30" fmla="*/ 181 w 1152"/>
                <a:gd name="T31" fmla="*/ 679 h 1152"/>
                <a:gd name="T32" fmla="*/ 225 w 1152"/>
                <a:gd name="T33" fmla="*/ 784 h 1152"/>
                <a:gd name="T34" fmla="*/ 102 w 1152"/>
                <a:gd name="T35" fmla="*/ 916 h 1152"/>
                <a:gd name="T36" fmla="*/ 237 w 1152"/>
                <a:gd name="T37" fmla="*/ 1051 h 1152"/>
                <a:gd name="T38" fmla="*/ 369 w 1152"/>
                <a:gd name="T39" fmla="*/ 928 h 1152"/>
                <a:gd name="T40" fmla="*/ 474 w 1152"/>
                <a:gd name="T41" fmla="*/ 971 h 1152"/>
                <a:gd name="T42" fmla="*/ 481 w 1152"/>
                <a:gd name="T43" fmla="*/ 1152 h 1152"/>
                <a:gd name="T44" fmla="*/ 672 w 1152"/>
                <a:gd name="T45" fmla="*/ 1152 h 1152"/>
                <a:gd name="T46" fmla="*/ 679 w 1152"/>
                <a:gd name="T47" fmla="*/ 971 h 1152"/>
                <a:gd name="T48" fmla="*/ 784 w 1152"/>
                <a:gd name="T49" fmla="*/ 928 h 1152"/>
                <a:gd name="T50" fmla="*/ 916 w 1152"/>
                <a:gd name="T51" fmla="*/ 1051 h 1152"/>
                <a:gd name="T52" fmla="*/ 1051 w 1152"/>
                <a:gd name="T53" fmla="*/ 916 h 1152"/>
                <a:gd name="T54" fmla="*/ 928 w 1152"/>
                <a:gd name="T55" fmla="*/ 784 h 1152"/>
                <a:gd name="T56" fmla="*/ 971 w 1152"/>
                <a:gd name="T57" fmla="*/ 679 h 1152"/>
                <a:gd name="T58" fmla="*/ 1152 w 1152"/>
                <a:gd name="T59" fmla="*/ 672 h 1152"/>
                <a:gd name="T60" fmla="*/ 1152 w 1152"/>
                <a:gd name="T61" fmla="*/ 481 h 1152"/>
                <a:gd name="T62" fmla="*/ 971 w 1152"/>
                <a:gd name="T63" fmla="*/ 474 h 1152"/>
                <a:gd name="T64" fmla="*/ 928 w 1152"/>
                <a:gd name="T65" fmla="*/ 369 h 1152"/>
                <a:gd name="T66" fmla="*/ 732 w 1152"/>
                <a:gd name="T67" fmla="*/ 576 h 1152"/>
                <a:gd name="T68" fmla="*/ 576 w 1152"/>
                <a:gd name="T69" fmla="*/ 732 h 1152"/>
                <a:gd name="T70" fmla="*/ 420 w 1152"/>
                <a:gd name="T71" fmla="*/ 576 h 1152"/>
                <a:gd name="T72" fmla="*/ 576 w 1152"/>
                <a:gd name="T73" fmla="*/ 420 h 1152"/>
                <a:gd name="T74" fmla="*/ 732 w 1152"/>
                <a:gd name="T75"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2" h="1152">
                  <a:moveTo>
                    <a:pt x="928" y="369"/>
                  </a:moveTo>
                  <a:lnTo>
                    <a:pt x="1051" y="237"/>
                  </a:lnTo>
                  <a:lnTo>
                    <a:pt x="916" y="102"/>
                  </a:lnTo>
                  <a:lnTo>
                    <a:pt x="784" y="225"/>
                  </a:lnTo>
                  <a:cubicBezTo>
                    <a:pt x="751" y="206"/>
                    <a:pt x="715" y="191"/>
                    <a:pt x="679" y="181"/>
                  </a:cubicBezTo>
                  <a:lnTo>
                    <a:pt x="672" y="0"/>
                  </a:lnTo>
                  <a:lnTo>
                    <a:pt x="481" y="0"/>
                  </a:lnTo>
                  <a:lnTo>
                    <a:pt x="474" y="181"/>
                  </a:lnTo>
                  <a:cubicBezTo>
                    <a:pt x="437" y="191"/>
                    <a:pt x="402" y="206"/>
                    <a:pt x="369" y="225"/>
                  </a:cubicBezTo>
                  <a:lnTo>
                    <a:pt x="237" y="102"/>
                  </a:lnTo>
                  <a:lnTo>
                    <a:pt x="102" y="237"/>
                  </a:lnTo>
                  <a:lnTo>
                    <a:pt x="225" y="369"/>
                  </a:lnTo>
                  <a:cubicBezTo>
                    <a:pt x="206" y="402"/>
                    <a:pt x="191" y="437"/>
                    <a:pt x="181" y="474"/>
                  </a:cubicBezTo>
                  <a:lnTo>
                    <a:pt x="0" y="481"/>
                  </a:lnTo>
                  <a:lnTo>
                    <a:pt x="0" y="672"/>
                  </a:lnTo>
                  <a:lnTo>
                    <a:pt x="181" y="679"/>
                  </a:lnTo>
                  <a:cubicBezTo>
                    <a:pt x="191" y="715"/>
                    <a:pt x="206" y="751"/>
                    <a:pt x="225" y="784"/>
                  </a:cubicBezTo>
                  <a:lnTo>
                    <a:pt x="102" y="916"/>
                  </a:lnTo>
                  <a:lnTo>
                    <a:pt x="237" y="1051"/>
                  </a:lnTo>
                  <a:lnTo>
                    <a:pt x="369" y="928"/>
                  </a:lnTo>
                  <a:cubicBezTo>
                    <a:pt x="402" y="947"/>
                    <a:pt x="437" y="962"/>
                    <a:pt x="474" y="971"/>
                  </a:cubicBezTo>
                  <a:lnTo>
                    <a:pt x="481" y="1152"/>
                  </a:lnTo>
                  <a:lnTo>
                    <a:pt x="672" y="1152"/>
                  </a:lnTo>
                  <a:lnTo>
                    <a:pt x="679" y="971"/>
                  </a:lnTo>
                  <a:cubicBezTo>
                    <a:pt x="715" y="962"/>
                    <a:pt x="751" y="947"/>
                    <a:pt x="784" y="928"/>
                  </a:cubicBezTo>
                  <a:lnTo>
                    <a:pt x="916" y="1051"/>
                  </a:lnTo>
                  <a:lnTo>
                    <a:pt x="1051" y="916"/>
                  </a:lnTo>
                  <a:lnTo>
                    <a:pt x="928" y="784"/>
                  </a:lnTo>
                  <a:cubicBezTo>
                    <a:pt x="947" y="751"/>
                    <a:pt x="962" y="715"/>
                    <a:pt x="971" y="679"/>
                  </a:cubicBezTo>
                  <a:lnTo>
                    <a:pt x="1152" y="672"/>
                  </a:lnTo>
                  <a:lnTo>
                    <a:pt x="1152" y="481"/>
                  </a:lnTo>
                  <a:lnTo>
                    <a:pt x="971" y="474"/>
                  </a:lnTo>
                  <a:cubicBezTo>
                    <a:pt x="962" y="437"/>
                    <a:pt x="947" y="402"/>
                    <a:pt x="928" y="369"/>
                  </a:cubicBezTo>
                  <a:close/>
                  <a:moveTo>
                    <a:pt x="732" y="576"/>
                  </a:moveTo>
                  <a:cubicBezTo>
                    <a:pt x="732" y="663"/>
                    <a:pt x="663" y="732"/>
                    <a:pt x="576" y="732"/>
                  </a:cubicBezTo>
                  <a:cubicBezTo>
                    <a:pt x="490" y="732"/>
                    <a:pt x="420" y="663"/>
                    <a:pt x="420" y="576"/>
                  </a:cubicBezTo>
                  <a:cubicBezTo>
                    <a:pt x="420" y="490"/>
                    <a:pt x="490" y="420"/>
                    <a:pt x="576" y="420"/>
                  </a:cubicBezTo>
                  <a:cubicBezTo>
                    <a:pt x="663" y="420"/>
                    <a:pt x="732" y="490"/>
                    <a:pt x="732" y="5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67"/>
            <p:cNvSpPr>
              <a:spLocks noEditPoints="1"/>
            </p:cNvSpPr>
            <p:nvPr/>
          </p:nvSpPr>
          <p:spPr bwMode="auto">
            <a:xfrm rot="21106499">
              <a:off x="9912134" y="2120693"/>
              <a:ext cx="362062" cy="362062"/>
            </a:xfrm>
            <a:custGeom>
              <a:avLst/>
              <a:gdLst>
                <a:gd name="T0" fmla="*/ 928 w 1152"/>
                <a:gd name="T1" fmla="*/ 369 h 1152"/>
                <a:gd name="T2" fmla="*/ 1051 w 1152"/>
                <a:gd name="T3" fmla="*/ 237 h 1152"/>
                <a:gd name="T4" fmla="*/ 916 w 1152"/>
                <a:gd name="T5" fmla="*/ 102 h 1152"/>
                <a:gd name="T6" fmla="*/ 784 w 1152"/>
                <a:gd name="T7" fmla="*/ 225 h 1152"/>
                <a:gd name="T8" fmla="*/ 679 w 1152"/>
                <a:gd name="T9" fmla="*/ 181 h 1152"/>
                <a:gd name="T10" fmla="*/ 672 w 1152"/>
                <a:gd name="T11" fmla="*/ 0 h 1152"/>
                <a:gd name="T12" fmla="*/ 481 w 1152"/>
                <a:gd name="T13" fmla="*/ 0 h 1152"/>
                <a:gd name="T14" fmla="*/ 474 w 1152"/>
                <a:gd name="T15" fmla="*/ 181 h 1152"/>
                <a:gd name="T16" fmla="*/ 369 w 1152"/>
                <a:gd name="T17" fmla="*/ 225 h 1152"/>
                <a:gd name="T18" fmla="*/ 237 w 1152"/>
                <a:gd name="T19" fmla="*/ 102 h 1152"/>
                <a:gd name="T20" fmla="*/ 102 w 1152"/>
                <a:gd name="T21" fmla="*/ 237 h 1152"/>
                <a:gd name="T22" fmla="*/ 225 w 1152"/>
                <a:gd name="T23" fmla="*/ 369 h 1152"/>
                <a:gd name="T24" fmla="*/ 181 w 1152"/>
                <a:gd name="T25" fmla="*/ 474 h 1152"/>
                <a:gd name="T26" fmla="*/ 0 w 1152"/>
                <a:gd name="T27" fmla="*/ 481 h 1152"/>
                <a:gd name="T28" fmla="*/ 0 w 1152"/>
                <a:gd name="T29" fmla="*/ 672 h 1152"/>
                <a:gd name="T30" fmla="*/ 181 w 1152"/>
                <a:gd name="T31" fmla="*/ 679 h 1152"/>
                <a:gd name="T32" fmla="*/ 225 w 1152"/>
                <a:gd name="T33" fmla="*/ 784 h 1152"/>
                <a:gd name="T34" fmla="*/ 102 w 1152"/>
                <a:gd name="T35" fmla="*/ 916 h 1152"/>
                <a:gd name="T36" fmla="*/ 237 w 1152"/>
                <a:gd name="T37" fmla="*/ 1051 h 1152"/>
                <a:gd name="T38" fmla="*/ 369 w 1152"/>
                <a:gd name="T39" fmla="*/ 928 h 1152"/>
                <a:gd name="T40" fmla="*/ 474 w 1152"/>
                <a:gd name="T41" fmla="*/ 971 h 1152"/>
                <a:gd name="T42" fmla="*/ 481 w 1152"/>
                <a:gd name="T43" fmla="*/ 1152 h 1152"/>
                <a:gd name="T44" fmla="*/ 672 w 1152"/>
                <a:gd name="T45" fmla="*/ 1152 h 1152"/>
                <a:gd name="T46" fmla="*/ 679 w 1152"/>
                <a:gd name="T47" fmla="*/ 971 h 1152"/>
                <a:gd name="T48" fmla="*/ 784 w 1152"/>
                <a:gd name="T49" fmla="*/ 928 h 1152"/>
                <a:gd name="T50" fmla="*/ 916 w 1152"/>
                <a:gd name="T51" fmla="*/ 1051 h 1152"/>
                <a:gd name="T52" fmla="*/ 1051 w 1152"/>
                <a:gd name="T53" fmla="*/ 916 h 1152"/>
                <a:gd name="T54" fmla="*/ 928 w 1152"/>
                <a:gd name="T55" fmla="*/ 784 h 1152"/>
                <a:gd name="T56" fmla="*/ 971 w 1152"/>
                <a:gd name="T57" fmla="*/ 679 h 1152"/>
                <a:gd name="T58" fmla="*/ 1152 w 1152"/>
                <a:gd name="T59" fmla="*/ 672 h 1152"/>
                <a:gd name="T60" fmla="*/ 1152 w 1152"/>
                <a:gd name="T61" fmla="*/ 481 h 1152"/>
                <a:gd name="T62" fmla="*/ 971 w 1152"/>
                <a:gd name="T63" fmla="*/ 474 h 1152"/>
                <a:gd name="T64" fmla="*/ 928 w 1152"/>
                <a:gd name="T65" fmla="*/ 369 h 1152"/>
                <a:gd name="T66" fmla="*/ 732 w 1152"/>
                <a:gd name="T67" fmla="*/ 576 h 1152"/>
                <a:gd name="T68" fmla="*/ 576 w 1152"/>
                <a:gd name="T69" fmla="*/ 732 h 1152"/>
                <a:gd name="T70" fmla="*/ 420 w 1152"/>
                <a:gd name="T71" fmla="*/ 576 h 1152"/>
                <a:gd name="T72" fmla="*/ 576 w 1152"/>
                <a:gd name="T73" fmla="*/ 420 h 1152"/>
                <a:gd name="T74" fmla="*/ 732 w 1152"/>
                <a:gd name="T75"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2" h="1152">
                  <a:moveTo>
                    <a:pt x="928" y="369"/>
                  </a:moveTo>
                  <a:lnTo>
                    <a:pt x="1051" y="237"/>
                  </a:lnTo>
                  <a:lnTo>
                    <a:pt x="916" y="102"/>
                  </a:lnTo>
                  <a:lnTo>
                    <a:pt x="784" y="225"/>
                  </a:lnTo>
                  <a:cubicBezTo>
                    <a:pt x="751" y="206"/>
                    <a:pt x="715" y="191"/>
                    <a:pt x="679" y="181"/>
                  </a:cubicBezTo>
                  <a:lnTo>
                    <a:pt x="672" y="0"/>
                  </a:lnTo>
                  <a:lnTo>
                    <a:pt x="481" y="0"/>
                  </a:lnTo>
                  <a:lnTo>
                    <a:pt x="474" y="181"/>
                  </a:lnTo>
                  <a:cubicBezTo>
                    <a:pt x="437" y="191"/>
                    <a:pt x="402" y="206"/>
                    <a:pt x="369" y="225"/>
                  </a:cubicBezTo>
                  <a:lnTo>
                    <a:pt x="237" y="102"/>
                  </a:lnTo>
                  <a:lnTo>
                    <a:pt x="102" y="237"/>
                  </a:lnTo>
                  <a:lnTo>
                    <a:pt x="225" y="369"/>
                  </a:lnTo>
                  <a:cubicBezTo>
                    <a:pt x="206" y="402"/>
                    <a:pt x="191" y="437"/>
                    <a:pt x="181" y="474"/>
                  </a:cubicBezTo>
                  <a:lnTo>
                    <a:pt x="0" y="481"/>
                  </a:lnTo>
                  <a:lnTo>
                    <a:pt x="0" y="672"/>
                  </a:lnTo>
                  <a:lnTo>
                    <a:pt x="181" y="679"/>
                  </a:lnTo>
                  <a:cubicBezTo>
                    <a:pt x="191" y="715"/>
                    <a:pt x="206" y="751"/>
                    <a:pt x="225" y="784"/>
                  </a:cubicBezTo>
                  <a:lnTo>
                    <a:pt x="102" y="916"/>
                  </a:lnTo>
                  <a:lnTo>
                    <a:pt x="237" y="1051"/>
                  </a:lnTo>
                  <a:lnTo>
                    <a:pt x="369" y="928"/>
                  </a:lnTo>
                  <a:cubicBezTo>
                    <a:pt x="402" y="947"/>
                    <a:pt x="437" y="962"/>
                    <a:pt x="474" y="971"/>
                  </a:cubicBezTo>
                  <a:lnTo>
                    <a:pt x="481" y="1152"/>
                  </a:lnTo>
                  <a:lnTo>
                    <a:pt x="672" y="1152"/>
                  </a:lnTo>
                  <a:lnTo>
                    <a:pt x="679" y="971"/>
                  </a:lnTo>
                  <a:cubicBezTo>
                    <a:pt x="715" y="962"/>
                    <a:pt x="751" y="947"/>
                    <a:pt x="784" y="928"/>
                  </a:cubicBezTo>
                  <a:lnTo>
                    <a:pt x="916" y="1051"/>
                  </a:lnTo>
                  <a:lnTo>
                    <a:pt x="1051" y="916"/>
                  </a:lnTo>
                  <a:lnTo>
                    <a:pt x="928" y="784"/>
                  </a:lnTo>
                  <a:cubicBezTo>
                    <a:pt x="947" y="751"/>
                    <a:pt x="962" y="715"/>
                    <a:pt x="971" y="679"/>
                  </a:cubicBezTo>
                  <a:lnTo>
                    <a:pt x="1152" y="672"/>
                  </a:lnTo>
                  <a:lnTo>
                    <a:pt x="1152" y="481"/>
                  </a:lnTo>
                  <a:lnTo>
                    <a:pt x="971" y="474"/>
                  </a:lnTo>
                  <a:cubicBezTo>
                    <a:pt x="962" y="437"/>
                    <a:pt x="947" y="402"/>
                    <a:pt x="928" y="369"/>
                  </a:cubicBezTo>
                  <a:close/>
                  <a:moveTo>
                    <a:pt x="732" y="576"/>
                  </a:moveTo>
                  <a:cubicBezTo>
                    <a:pt x="732" y="663"/>
                    <a:pt x="663" y="732"/>
                    <a:pt x="576" y="732"/>
                  </a:cubicBezTo>
                  <a:cubicBezTo>
                    <a:pt x="490" y="732"/>
                    <a:pt x="420" y="663"/>
                    <a:pt x="420" y="576"/>
                  </a:cubicBezTo>
                  <a:cubicBezTo>
                    <a:pt x="420" y="490"/>
                    <a:pt x="490" y="420"/>
                    <a:pt x="576" y="420"/>
                  </a:cubicBezTo>
                  <a:cubicBezTo>
                    <a:pt x="663" y="420"/>
                    <a:pt x="732" y="490"/>
                    <a:pt x="732" y="5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93111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right)">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right)">
                                      <p:cBhvr>
                                        <p:cTn id="27" dur="500"/>
                                        <p:tgtEl>
                                          <p:spTgt spid="48"/>
                                        </p:tgtEl>
                                      </p:cBhvr>
                                    </p:animEffect>
                                  </p:childTnLst>
                                </p:cTn>
                              </p:par>
                              <p:par>
                                <p:cTn id="28" presetID="22" presetClass="entr" presetSubtype="2"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right)">
                                      <p:cBhvr>
                                        <p:cTn id="30" dur="500"/>
                                        <p:tgtEl>
                                          <p:spTgt spid="61"/>
                                        </p:tgtEl>
                                      </p:cBhvr>
                                    </p:animEffect>
                                  </p:childTnLst>
                                </p:cTn>
                              </p:par>
                              <p:par>
                                <p:cTn id="31" presetID="10"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Wrap Up</a:t>
            </a:r>
            <a:endParaRPr lang="en-US" sz="6000" dirty="0"/>
          </a:p>
        </p:txBody>
      </p:sp>
    </p:spTree>
    <p:extLst>
      <p:ext uri="{BB962C8B-B14F-4D97-AF65-F5344CB8AC3E}">
        <p14:creationId xmlns:p14="http://schemas.microsoft.com/office/powerpoint/2010/main" val="1089165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4" name="Table 5"/>
          <p:cNvGraphicFramePr>
            <a:graphicFrameLocks noGrp="1"/>
          </p:cNvGraphicFramePr>
          <p:nvPr>
            <p:extLst>
              <p:ext uri="{D42A27DB-BD31-4B8C-83A1-F6EECF244321}">
                <p14:modId xmlns:p14="http://schemas.microsoft.com/office/powerpoint/2010/main" val="3893487940"/>
              </p:ext>
            </p:extLst>
          </p:nvPr>
        </p:nvGraphicFramePr>
        <p:xfrm>
          <a:off x="1589" y="-1"/>
          <a:ext cx="12188825" cy="6858002"/>
        </p:xfrm>
        <a:graphic>
          <a:graphicData uri="http://schemas.openxmlformats.org/drawingml/2006/table">
            <a:tbl>
              <a:tblPr firstRow="1" bandRow="1">
                <a:tableStyleId>{073A0DAA-6AF3-43AB-8588-CEC1D06C72B9}</a:tableStyleId>
              </a:tblPr>
              <a:tblGrid>
                <a:gridCol w="3442063"/>
                <a:gridCol w="8746762"/>
              </a:tblGrid>
              <a:tr h="1273801">
                <a:tc>
                  <a:txBody>
                    <a:bodyPr/>
                    <a:lstStyle/>
                    <a:p>
                      <a:pPr algn="r"/>
                      <a:endParaRPr lang="en-US" sz="1400" b="0" dirty="0">
                        <a:solidFill>
                          <a:schemeClr val="bg1"/>
                        </a:solidFill>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4000" b="0" kern="1200" spc="0" dirty="0" smtClean="0">
                          <a:solidFill>
                            <a:schemeClr val="tx1"/>
                          </a:solidFill>
                          <a:latin typeface="Segoe UI Light" panose="020B0502040204020203" pitchFamily="34" charset="0"/>
                          <a:ea typeface="+mn-ea"/>
                          <a:cs typeface="Segoe UI Light" panose="020B0502040204020203" pitchFamily="34" charset="0"/>
                        </a:rPr>
                        <a:t>Guiding Principles</a:t>
                      </a:r>
                      <a:endParaRPr lang="en-US" sz="1400" b="0" kern="1200" spc="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1273801">
                <a:tc>
                  <a:txBody>
                    <a:bodyPr/>
                    <a:lstStyle/>
                    <a:p>
                      <a:pPr algn="r"/>
                      <a:r>
                        <a:rPr lang="en-US" sz="2400" b="0" baseline="0" dirty="0" smtClean="0">
                          <a:solidFill>
                            <a:schemeClr val="tx1"/>
                          </a:solidFill>
                          <a:latin typeface="Segoe UI Light" panose="020B0502040204020203" pitchFamily="34" charset="0"/>
                          <a:cs typeface="Segoe UI Light" panose="020B0502040204020203" pitchFamily="34" charset="0"/>
                        </a:rPr>
                        <a:t>Shared Data as a Service </a:t>
                      </a:r>
                      <a:endParaRPr lang="en-US" sz="2400" b="0" dirty="0">
                        <a:solidFill>
                          <a:schemeClr val="tx1"/>
                        </a:solidFill>
                        <a:latin typeface="Segoe UI Light" panose="020B0502040204020203" pitchFamily="34" charset="0"/>
                        <a:cs typeface="Segoe UI Light" panose="020B0502040204020203"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EA92D"/>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dirty="0" smtClean="0">
                          <a:solidFill>
                            <a:schemeClr val="tx1"/>
                          </a:solidFill>
                          <a:latin typeface="Segoe UI Light" panose="020B0502040204020203" pitchFamily="34" charset="0"/>
                          <a:cs typeface="Segoe UI Light" panose="020B0502040204020203" pitchFamily="34" charset="0"/>
                        </a:rPr>
                        <a:t>Unified repository</a:t>
                      </a:r>
                      <a:r>
                        <a:rPr lang="en-US" sz="1800" baseline="0" dirty="0" smtClean="0">
                          <a:solidFill>
                            <a:schemeClr val="tx1"/>
                          </a:solidFill>
                          <a:latin typeface="Segoe UI Light" panose="020B0502040204020203" pitchFamily="34" charset="0"/>
                          <a:cs typeface="Segoe UI Light" panose="020B0502040204020203" pitchFamily="34" charset="0"/>
                        </a:rPr>
                        <a:t> of high value data assets (Documents/Entities/User Activity/People)</a:t>
                      </a:r>
                      <a:endParaRPr lang="en-US" sz="1800" dirty="0" smtClean="0">
                        <a:solidFill>
                          <a:schemeClr val="tx1"/>
                        </a:solidFill>
                        <a:latin typeface="Segoe UI Light" panose="020B0502040204020203" pitchFamily="34" charset="0"/>
                        <a:cs typeface="Segoe UI Light" panose="020B0502040204020203" pitchFamily="34" charset="0"/>
                      </a:endParaRPr>
                    </a:p>
                    <a:p>
                      <a:pPr lvl="0">
                        <a:buFont typeface="Arial" pitchFamily="34" charset="0"/>
                        <a:buNone/>
                      </a:pPr>
                      <a:r>
                        <a:rPr lang="en-US" sz="1800" dirty="0" smtClean="0">
                          <a:solidFill>
                            <a:schemeClr val="tx1"/>
                          </a:solidFill>
                          <a:latin typeface="Segoe UI Light" panose="020B0502040204020203" pitchFamily="34" charset="0"/>
                          <a:cs typeface="Segoe UI Light" panose="020B0502040204020203" pitchFamily="34" charset="0"/>
                        </a:rPr>
                        <a:t>Sharing by reference model (encourages experimentation between teams)</a:t>
                      </a:r>
                      <a:endParaRPr lang="en-US" sz="1800" baseline="0" dirty="0" smtClean="0">
                        <a:solidFill>
                          <a:schemeClr val="tx1"/>
                        </a:solidFill>
                        <a:latin typeface="Segoe UI Light" panose="020B0502040204020203" pitchFamily="34" charset="0"/>
                        <a:cs typeface="Segoe UI Light" panose="020B0502040204020203" pitchFamily="34" charset="0"/>
                      </a:endParaRPr>
                    </a:p>
                  </a:txBody>
                  <a:tcPr marL="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EA92D"/>
                    </a:solidFill>
                  </a:tcPr>
                </a:tc>
              </a:tr>
              <a:tr h="1779787">
                <a:tc>
                  <a:txBody>
                    <a:bodyPr/>
                    <a:lstStyle/>
                    <a:p>
                      <a:pPr algn="r"/>
                      <a:r>
                        <a:rPr lang="en-US" sz="2400" b="0" kern="1200" dirty="0" smtClean="0">
                          <a:solidFill>
                            <a:schemeClr val="tx1"/>
                          </a:solidFill>
                          <a:latin typeface="Segoe UI Light" panose="020B0502040204020203" pitchFamily="34" charset="0"/>
                          <a:ea typeface="+mn-ea"/>
                          <a:cs typeface="Segoe UI Light" panose="020B0502040204020203" pitchFamily="34" charset="0"/>
                        </a:rPr>
                        <a:t>Approachable Compute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EA92D"/>
                    </a:solidFill>
                  </a:tcPr>
                </a:tc>
                <a:tc>
                  <a:txBody>
                    <a:bodyPr/>
                    <a:lstStyle/>
                    <a:p>
                      <a:pPr>
                        <a:buFont typeface="Arial" pitchFamily="34" charset="0"/>
                        <a:buNone/>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Lower the barrier to write efficient programs - Auto parallelize </a:t>
                      </a:r>
                    </a:p>
                    <a:p>
                      <a:pPr marL="0" marR="0"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Optimize execution for underlying infrastructure; Isolate Users from Hardware failures</a:t>
                      </a:r>
                    </a:p>
                    <a:p>
                      <a:pPr marL="0" marR="0"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Provide a natural evolution for SQL and .NET Programmers</a:t>
                      </a:r>
                    </a:p>
                    <a:p>
                      <a:pPr>
                        <a:buFont typeface="Arial" pitchFamily="34" charset="0"/>
                        <a:buNone/>
                      </a:pPr>
                      <a:endParaRPr lang="en-US" sz="1800" kern="1200" baseline="0" dirty="0" smtClean="0">
                        <a:solidFill>
                          <a:schemeClr val="tx1"/>
                        </a:solidFill>
                        <a:latin typeface="Segoe UI Light" panose="020B0502040204020203" pitchFamily="34" charset="0"/>
                        <a:ea typeface="+mn-ea"/>
                        <a:cs typeface="Segoe UI Light" panose="020B0502040204020203" pitchFamily="34" charset="0"/>
                      </a:endParaRP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EA92D"/>
                    </a:solidFill>
                  </a:tcPr>
                </a:tc>
              </a:tr>
              <a:tr h="1273801">
                <a:tc>
                  <a:txBody>
                    <a:bodyPr/>
                    <a:lstStyle/>
                    <a:p>
                      <a:pPr algn="r"/>
                      <a:r>
                        <a:rPr lang="en-US" sz="2400" b="0" dirty="0" smtClean="0">
                          <a:solidFill>
                            <a:schemeClr val="tx1"/>
                          </a:solidFill>
                          <a:latin typeface="Segoe UI Light" panose="020B0502040204020203" pitchFamily="34" charset="0"/>
                          <a:cs typeface="Segoe UI Light" panose="020B0502040204020203" pitchFamily="34" charset="0"/>
                        </a:rPr>
                        <a:t>Scale at Lowest Cost</a:t>
                      </a:r>
                      <a:endParaRPr lang="en-US" sz="2400" b="0" dirty="0">
                        <a:solidFill>
                          <a:schemeClr val="tx1"/>
                        </a:solidFill>
                        <a:latin typeface="Segoe UI Light" panose="020B0502040204020203" pitchFamily="34" charset="0"/>
                        <a:cs typeface="Segoe UI Light"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EA92D"/>
                    </a:solidFill>
                  </a:tcPr>
                </a:tc>
                <a:tc>
                  <a:txBody>
                    <a:bodyPr/>
                    <a:lstStyle/>
                    <a:p>
                      <a:pPr>
                        <a:buFont typeface="Arial" pitchFamily="34" charset="0"/>
                        <a:buNone/>
                      </a:pPr>
                      <a:r>
                        <a:rPr lang="en-US" sz="1800" dirty="0" smtClean="0">
                          <a:solidFill>
                            <a:schemeClr val="tx1"/>
                          </a:solidFill>
                          <a:latin typeface="Segoe UI Light" panose="020B0502040204020203" pitchFamily="34" charset="0"/>
                          <a:cs typeface="Segoe UI Light" panose="020B0502040204020203" pitchFamily="34" charset="0"/>
                        </a:rPr>
                        <a:t>Large shared processing/storage clusters</a:t>
                      </a:r>
                    </a:p>
                    <a:p>
                      <a:pPr>
                        <a:buFont typeface="Arial" pitchFamily="34" charset="0"/>
                        <a:buNone/>
                      </a:pPr>
                      <a:r>
                        <a:rPr lang="en-US" sz="1800" dirty="0" smtClean="0">
                          <a:solidFill>
                            <a:schemeClr val="tx1"/>
                          </a:solidFill>
                          <a:latin typeface="Segoe UI Light" panose="020B0502040204020203" pitchFamily="34" charset="0"/>
                          <a:cs typeface="Segoe UI Light" panose="020B0502040204020203" pitchFamily="34" charset="0"/>
                        </a:rPr>
                        <a:t>Optimize for maximizing utilization</a:t>
                      </a: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EA92D"/>
                    </a:solidFill>
                  </a:tcPr>
                </a:tc>
              </a:tr>
              <a:tr h="1256812">
                <a:tc>
                  <a:txBody>
                    <a:bodyPr/>
                    <a:lstStyle/>
                    <a:p>
                      <a:pPr algn="r"/>
                      <a:r>
                        <a:rPr lang="en-US" sz="2400" b="0" kern="1200" dirty="0" smtClean="0">
                          <a:solidFill>
                            <a:schemeClr val="tx1"/>
                          </a:solidFill>
                          <a:latin typeface="Segoe UI Light" panose="020B0502040204020203" pitchFamily="34" charset="0"/>
                          <a:ea typeface="+mn-ea"/>
                          <a:cs typeface="Segoe UI Light" panose="020B0502040204020203" pitchFamily="34" charset="0"/>
                        </a:rPr>
                        <a:t>Service Model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EA92D"/>
                    </a:solidFill>
                  </a:tcPr>
                </a:tc>
                <a:tc>
                  <a:txBody>
                    <a:bodyPr/>
                    <a:lstStyle/>
                    <a:p>
                      <a:pPr>
                        <a:buFont typeface="Arial" pitchFamily="34" charset="0"/>
                        <a:buNone/>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Easy to Manage and Operate for customers and Cosmos Team</a:t>
                      </a:r>
                    </a:p>
                    <a:p>
                      <a:pPr>
                        <a:buFont typeface="Arial" pitchFamily="34" charset="0"/>
                        <a:buNone/>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No operations team (DRI Model)</a:t>
                      </a:r>
                      <a:endParaRPr lang="en-US" sz="1800" kern="1200" baseline="0" dirty="0">
                        <a:solidFill>
                          <a:schemeClr val="tx1"/>
                        </a:solidFill>
                        <a:latin typeface="Segoe UI Light" panose="020B0502040204020203" pitchFamily="34" charset="0"/>
                        <a:ea typeface="+mn-ea"/>
                        <a:cs typeface="Segoe UI Light" panose="020B0502040204020203" pitchFamily="34" charset="0"/>
                      </a:endParaRP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EA92D"/>
                    </a:solidFill>
                  </a:tcPr>
                </a:tc>
              </a:tr>
            </a:tbl>
          </a:graphicData>
        </a:graphic>
      </p:graphicFrame>
    </p:spTree>
    <p:extLst>
      <p:ext uri="{BB962C8B-B14F-4D97-AF65-F5344CB8AC3E}">
        <p14:creationId xmlns:p14="http://schemas.microsoft.com/office/powerpoint/2010/main" val="2999654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type="body" sz="quarter" idx="4294967295"/>
          </p:nvPr>
        </p:nvSpPr>
        <p:spPr>
          <a:xfrm>
            <a:off x="838200" y="838200"/>
            <a:ext cx="5257800" cy="4953000"/>
          </a:xfrm>
          <a:prstGeom prst="rect">
            <a:avLst/>
          </a:prstGeom>
        </p:spPr>
        <p:txBody>
          <a:bodyPr>
            <a:noAutofit/>
          </a:bodyPr>
          <a:lstStyle/>
          <a:p>
            <a:pPr marL="0" indent="0">
              <a:buNone/>
            </a:pPr>
            <a:r>
              <a:rPr lang="en-US" sz="2400" dirty="0" smtClean="0">
                <a:solidFill>
                  <a:schemeClr val="tx1"/>
                </a:solidFill>
                <a:latin typeface="Segoe UI Light" panose="020B0502040204020203" pitchFamily="34" charset="0"/>
                <a:cs typeface="Segoe UI Light" panose="020B0502040204020203" pitchFamily="34" charset="0"/>
              </a:rPr>
              <a:t>Our website</a:t>
            </a:r>
          </a:p>
          <a:p>
            <a:pPr marL="0" indent="0">
              <a:buNone/>
            </a:pPr>
            <a:r>
              <a:rPr lang="en-US" sz="2400" dirty="0" smtClean="0">
                <a:solidFill>
                  <a:schemeClr val="accent6">
                    <a:lumMod val="60000"/>
                    <a:lumOff val="40000"/>
                  </a:schemeClr>
                </a:solidFill>
                <a:latin typeface="Segoe UI Light" panose="020B0502040204020203" pitchFamily="34" charset="0"/>
                <a:cs typeface="Segoe UI Light" panose="020B0502040204020203" pitchFamily="34" charset="0"/>
              </a:rPr>
              <a:t>http://aka.ms/Cosmos</a:t>
            </a:r>
          </a:p>
          <a:p>
            <a:pPr marL="0" indent="0">
              <a:buNone/>
            </a:pPr>
            <a:endParaRPr lang="en-US" sz="2400" dirty="0">
              <a:solidFill>
                <a:schemeClr val="tx1"/>
              </a:solidFill>
              <a:latin typeface="Segoe UI Light" panose="020B0502040204020203" pitchFamily="34" charset="0"/>
              <a:cs typeface="Segoe UI Light" panose="020B0502040204020203" pitchFamily="34" charset="0"/>
            </a:endParaRPr>
          </a:p>
          <a:p>
            <a:pPr marL="0" indent="0">
              <a:buNone/>
            </a:pPr>
            <a:r>
              <a:rPr lang="en-US" sz="2400" dirty="0" smtClean="0">
                <a:solidFill>
                  <a:schemeClr val="tx1"/>
                </a:solidFill>
                <a:latin typeface="Segoe UI Light" panose="020B0502040204020203" pitchFamily="34" charset="0"/>
                <a:cs typeface="Segoe UI Light" panose="020B0502040204020203" pitchFamily="34" charset="0"/>
              </a:rPr>
              <a:t>Presentations</a:t>
            </a:r>
            <a:endParaRPr lang="en-US" sz="2400" dirty="0">
              <a:solidFill>
                <a:schemeClr val="tx1"/>
              </a:solidFill>
              <a:latin typeface="Segoe UI Light" panose="020B0502040204020203" pitchFamily="34" charset="0"/>
              <a:cs typeface="Segoe UI Light" panose="020B0502040204020203" pitchFamily="34" charset="0"/>
            </a:endParaRPr>
          </a:p>
          <a:p>
            <a:pPr marL="0" indent="0">
              <a:buNone/>
            </a:pPr>
            <a:r>
              <a:rPr lang="en-US" sz="2400" dirty="0">
                <a:solidFill>
                  <a:schemeClr val="accent6">
                    <a:lumMod val="60000"/>
                    <a:lumOff val="40000"/>
                  </a:schemeClr>
                </a:solidFill>
                <a:latin typeface="Segoe UI Light" panose="020B0502040204020203" pitchFamily="34" charset="0"/>
                <a:cs typeface="Segoe UI Light" panose="020B0502040204020203" pitchFamily="34" charset="0"/>
              </a:rPr>
              <a:t>http</a:t>
            </a:r>
            <a:r>
              <a:rPr lang="en-US" sz="2400" dirty="0" smtClean="0">
                <a:solidFill>
                  <a:schemeClr val="accent6">
                    <a:lumMod val="60000"/>
                    <a:lumOff val="40000"/>
                  </a:schemeClr>
                </a:solidFill>
                <a:latin typeface="Segoe UI Light" panose="020B0502040204020203" pitchFamily="34" charset="0"/>
                <a:cs typeface="Segoe UI Light" panose="020B0502040204020203" pitchFamily="34" charset="0"/>
              </a:rPr>
              <a:t>://aka.ms/CosmosPresentations</a:t>
            </a:r>
          </a:p>
          <a:p>
            <a:pPr marL="0" indent="0">
              <a:buNone/>
            </a:pPr>
            <a:endParaRPr lang="en-US" sz="2400" dirty="0" smtClean="0">
              <a:solidFill>
                <a:schemeClr val="tx1"/>
              </a:solidFill>
              <a:latin typeface="Segoe UI Light" panose="020B0502040204020203" pitchFamily="34" charset="0"/>
              <a:cs typeface="Segoe UI Light" panose="020B0502040204020203" pitchFamily="34" charset="0"/>
            </a:endParaRPr>
          </a:p>
          <a:p>
            <a:pPr marL="0" indent="0">
              <a:buNone/>
            </a:pPr>
            <a:r>
              <a:rPr lang="en-US" sz="2400" dirty="0" smtClean="0">
                <a:solidFill>
                  <a:schemeClr val="tx1"/>
                </a:solidFill>
                <a:latin typeface="Segoe UI Light" panose="020B0502040204020203" pitchFamily="34" charset="0"/>
                <a:cs typeface="Segoe UI Light" panose="020B0502040204020203" pitchFamily="34" charset="0"/>
              </a:rPr>
              <a:t>Scope Tutorial</a:t>
            </a:r>
          </a:p>
          <a:p>
            <a:pPr marL="0" indent="0">
              <a:buNone/>
            </a:pPr>
            <a:r>
              <a:rPr lang="en-US" sz="2400" dirty="0" smtClean="0">
                <a:solidFill>
                  <a:schemeClr val="accent6">
                    <a:lumMod val="60000"/>
                    <a:lumOff val="40000"/>
                  </a:schemeClr>
                </a:solidFill>
                <a:latin typeface="Segoe UI Light" panose="020B0502040204020203" pitchFamily="34" charset="0"/>
                <a:cs typeface="Segoe UI Light" panose="020B0502040204020203" pitchFamily="34" charset="0"/>
              </a:rPr>
              <a:t>http://aka.ms/ScopeTutorial</a:t>
            </a:r>
          </a:p>
          <a:p>
            <a:pPr marL="0" indent="0">
              <a:buNone/>
            </a:pPr>
            <a:endParaRPr lang="en-US" sz="2400" dirty="0">
              <a:solidFill>
                <a:schemeClr val="tx1"/>
              </a:solidFill>
              <a:latin typeface="Segoe UI Light" panose="020B0502040204020203" pitchFamily="34" charset="0"/>
              <a:cs typeface="Segoe UI Light" panose="020B0502040204020203" pitchFamily="34" charset="0"/>
            </a:endParaRPr>
          </a:p>
          <a:p>
            <a:pPr marL="0" indent="0">
              <a:buNone/>
            </a:pPr>
            <a:endParaRPr lang="en-US" sz="2400" dirty="0" smtClean="0">
              <a:latin typeface="Segoe UI Light" panose="020B0502040204020203" pitchFamily="34" charset="0"/>
              <a:cs typeface="Segoe UI Light" panose="020B0502040204020203" pitchFamily="34" charset="0"/>
            </a:endParaRPr>
          </a:p>
          <a:p>
            <a:pPr marL="0" indent="0">
              <a:buNone/>
            </a:pPr>
            <a:endParaRPr lang="en-US" sz="2400" dirty="0" smtClean="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
        <p:nvSpPr>
          <p:cNvPr id="5" name="Content Placeholder 3"/>
          <p:cNvSpPr txBox="1">
            <a:spLocks/>
          </p:cNvSpPr>
          <p:nvPr/>
        </p:nvSpPr>
        <p:spPr>
          <a:xfrm>
            <a:off x="6324600" y="838200"/>
            <a:ext cx="53340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1"/>
                </a:solidFill>
                <a:latin typeface="Segoe UI Light" panose="020B0502040204020203" pitchFamily="34" charset="0"/>
                <a:cs typeface="Segoe UI Light" panose="020B0502040204020203" pitchFamily="34" charset="0"/>
              </a:rPr>
              <a:t>Scope Studio</a:t>
            </a:r>
          </a:p>
          <a:p>
            <a:pPr marL="0" indent="0">
              <a:buNone/>
            </a:pPr>
            <a:r>
              <a:rPr lang="en-US" dirty="0" smtClean="0">
                <a:solidFill>
                  <a:schemeClr val="accent6">
                    <a:lumMod val="60000"/>
                    <a:lumOff val="40000"/>
                  </a:schemeClr>
                </a:solidFill>
                <a:latin typeface="Segoe UI Light" panose="020B0502040204020203" pitchFamily="34" charset="0"/>
                <a:cs typeface="Segoe UI Light" panose="020B0502040204020203" pitchFamily="34" charset="0"/>
              </a:rPr>
              <a:t>http</a:t>
            </a:r>
            <a:r>
              <a:rPr lang="en-US" dirty="0">
                <a:solidFill>
                  <a:schemeClr val="accent6">
                    <a:lumMod val="60000"/>
                    <a:lumOff val="40000"/>
                  </a:schemeClr>
                </a:solidFill>
                <a:latin typeface="Segoe UI Light" panose="020B0502040204020203" pitchFamily="34" charset="0"/>
                <a:cs typeface="Segoe UI Light" panose="020B0502040204020203" pitchFamily="34" charset="0"/>
              </a:rPr>
              <a:t>://aka.ms/ScopeStudioInstall</a:t>
            </a:r>
          </a:p>
          <a:p>
            <a:pPr marL="0" indent="0">
              <a:buNone/>
            </a:pPr>
            <a:endParaRPr lang="en-US" dirty="0">
              <a:solidFill>
                <a:schemeClr val="tx1"/>
              </a:solidFill>
              <a:latin typeface="Segoe UI Light" panose="020B0502040204020203" pitchFamily="34" charset="0"/>
              <a:cs typeface="Segoe UI Light" panose="020B0502040204020203" pitchFamily="34" charset="0"/>
            </a:endParaRPr>
          </a:p>
          <a:p>
            <a:pPr marL="0" indent="0">
              <a:buNone/>
            </a:pPr>
            <a:r>
              <a:rPr lang="en-US" dirty="0" smtClean="0">
                <a:solidFill>
                  <a:schemeClr val="tx1"/>
                </a:solidFill>
                <a:latin typeface="Segoe UI Light" panose="020B0502040204020203" pitchFamily="34" charset="0"/>
                <a:cs typeface="Segoe UI Light" panose="020B0502040204020203" pitchFamily="34" charset="0"/>
              </a:rPr>
              <a:t>Request access to sandbox</a:t>
            </a:r>
          </a:p>
          <a:p>
            <a:pPr marL="0" indent="0">
              <a:buNone/>
            </a:pPr>
            <a:r>
              <a:rPr lang="en-US" dirty="0" smtClean="0">
                <a:solidFill>
                  <a:schemeClr val="accent6">
                    <a:lumMod val="60000"/>
                    <a:lumOff val="40000"/>
                  </a:schemeClr>
                </a:solidFill>
                <a:latin typeface="Segoe UI Light" panose="020B0502040204020203" pitchFamily="34" charset="0"/>
                <a:cs typeface="Segoe UI Light" panose="020B0502040204020203" pitchFamily="34" charset="0"/>
              </a:rPr>
              <a:t>http</a:t>
            </a:r>
            <a:r>
              <a:rPr lang="en-US" dirty="0">
                <a:solidFill>
                  <a:schemeClr val="accent6">
                    <a:lumMod val="60000"/>
                    <a:lumOff val="40000"/>
                  </a:schemeClr>
                </a:solidFill>
                <a:latin typeface="Segoe UI Light" panose="020B0502040204020203" pitchFamily="34" charset="0"/>
                <a:cs typeface="Segoe UI Light" panose="020B0502040204020203" pitchFamily="34" charset="0"/>
              </a:rPr>
              <a:t>://aka.ms/CosmosSandbox </a:t>
            </a:r>
            <a:endParaRPr lang="en-US" dirty="0" smtClean="0">
              <a:solidFill>
                <a:schemeClr val="tx1"/>
              </a:solidFill>
              <a:latin typeface="Segoe UI Light" panose="020B0502040204020203" pitchFamily="34" charset="0"/>
              <a:cs typeface="Segoe UI Light" panose="020B0502040204020203" pitchFamily="34" charset="0"/>
            </a:endParaRPr>
          </a:p>
          <a:p>
            <a:pPr marL="0" indent="0">
              <a:buNone/>
            </a:pPr>
            <a:endParaRPr lang="en-US" dirty="0" smtClean="0">
              <a:solidFill>
                <a:schemeClr val="tx1"/>
              </a:solidFill>
              <a:latin typeface="Segoe UI Light" panose="020B0502040204020203" pitchFamily="34" charset="0"/>
              <a:cs typeface="Segoe UI Light" panose="020B0502040204020203" pitchFamily="34" charset="0"/>
            </a:endParaRPr>
          </a:p>
          <a:p>
            <a:pPr marL="0" indent="0">
              <a:buNone/>
            </a:pPr>
            <a:r>
              <a:rPr lang="en-US" dirty="0" smtClean="0">
                <a:solidFill>
                  <a:schemeClr val="tx1"/>
                </a:solidFill>
                <a:latin typeface="Segoe UI Light" panose="020B0502040204020203" pitchFamily="34" charset="0"/>
                <a:cs typeface="Segoe UI Light" panose="020B0502040204020203" pitchFamily="34" charset="0"/>
              </a:rPr>
              <a:t>Yammer Group</a:t>
            </a:r>
          </a:p>
          <a:p>
            <a:pPr marL="0" indent="0">
              <a:buNone/>
            </a:pPr>
            <a:r>
              <a:rPr lang="en-US" dirty="0" smtClean="0">
                <a:solidFill>
                  <a:srgbClr val="5DD4FF"/>
                </a:solidFill>
                <a:latin typeface="Segoe UI Light" panose="020B0502040204020203" pitchFamily="34" charset="0"/>
                <a:cs typeface="Segoe UI Light" panose="020B0502040204020203" pitchFamily="34" charset="0"/>
              </a:rPr>
              <a:t>http://aka.ms/CosmosYammer</a:t>
            </a:r>
          </a:p>
          <a:p>
            <a:pPr marL="0" indent="0">
              <a:buNone/>
            </a:pPr>
            <a:endParaRPr lang="en-US" dirty="0" smtClean="0">
              <a:solidFill>
                <a:schemeClr val="tx1"/>
              </a:solidFill>
              <a:latin typeface="Segoe UI Light" panose="020B0502040204020203" pitchFamily="34" charset="0"/>
              <a:cs typeface="Segoe UI Light" panose="020B0502040204020203" pitchFamily="34" charset="0"/>
            </a:endParaRPr>
          </a:p>
          <a:p>
            <a:pPr marL="0" indent="0">
              <a:buNone/>
            </a:pPr>
            <a:r>
              <a:rPr lang="en-US" dirty="0" smtClean="0">
                <a:solidFill>
                  <a:schemeClr val="tx1"/>
                </a:solidFill>
                <a:latin typeface="Segoe UI Light" panose="020B0502040204020203" pitchFamily="34" charset="0"/>
                <a:cs typeface="Segoe UI Light" panose="020B0502040204020203" pitchFamily="34" charset="0"/>
              </a:rPr>
              <a:t>Join the discussion</a:t>
            </a:r>
          </a:p>
          <a:p>
            <a:pPr marL="0" indent="0">
              <a:buNone/>
            </a:pPr>
            <a:r>
              <a:rPr lang="en-US" dirty="0" smtClean="0">
                <a:solidFill>
                  <a:schemeClr val="accent6">
                    <a:lumMod val="60000"/>
                    <a:lumOff val="40000"/>
                  </a:schemeClr>
                </a:solidFill>
                <a:latin typeface="Segoe UI Light" panose="020B0502040204020203" pitchFamily="34" charset="0"/>
                <a:cs typeface="Segoe UI Light" panose="020B0502040204020203" pitchFamily="34" charset="0"/>
              </a:rPr>
              <a:t>cosmdisc@microsoft.com</a:t>
            </a:r>
            <a:endParaRPr lang="en-US" dirty="0">
              <a:solidFill>
                <a:schemeClr val="accent6">
                  <a:lumMod val="60000"/>
                  <a:lumOff val="40000"/>
                </a:schemeClr>
              </a:solidFill>
              <a:latin typeface="Segoe UI Light" panose="020B0502040204020203" pitchFamily="34" charset="0"/>
              <a:cs typeface="Segoe UI Light" panose="020B0502040204020203" pitchFamily="34" charset="0"/>
            </a:endParaRPr>
          </a:p>
          <a:p>
            <a:pPr marL="0" indent="0">
              <a:buNone/>
            </a:pPr>
            <a:endParaRPr lang="en-US" dirty="0" smtClean="0">
              <a:solidFill>
                <a:schemeClr val="tx1"/>
              </a:solidFill>
              <a:latin typeface="Segoe UI Light" panose="020B0502040204020203" pitchFamily="34" charset="0"/>
              <a:cs typeface="Segoe UI Light" panose="020B0502040204020203" pitchFamily="34" charset="0"/>
            </a:endParaRPr>
          </a:p>
          <a:p>
            <a:pPr marL="0" indent="0">
              <a:buNone/>
            </a:pPr>
            <a:r>
              <a:rPr lang="en-US" dirty="0" smtClean="0">
                <a:solidFill>
                  <a:schemeClr val="tx1"/>
                </a:solidFill>
                <a:latin typeface="Segoe UI Light" panose="020B0502040204020203" pitchFamily="34" charset="0"/>
                <a:cs typeface="Segoe UI Light" panose="020B0502040204020203" pitchFamily="34" charset="0"/>
              </a:rPr>
              <a:t>Get Cosmos Announcements</a:t>
            </a:r>
          </a:p>
          <a:p>
            <a:pPr marL="0" indent="0">
              <a:buNone/>
            </a:pPr>
            <a:r>
              <a:rPr lang="en-US" dirty="0">
                <a:solidFill>
                  <a:schemeClr val="accent6">
                    <a:lumMod val="60000"/>
                    <a:lumOff val="40000"/>
                  </a:schemeClr>
                </a:solidFill>
                <a:latin typeface="Segoe UI Light" panose="020B0502040204020203" pitchFamily="34" charset="0"/>
                <a:cs typeface="Segoe UI Light" panose="020B0502040204020203" pitchFamily="34" charset="0"/>
              </a:rPr>
              <a:t>cosmosan@microsoft.com</a:t>
            </a:r>
          </a:p>
        </p:txBody>
      </p:sp>
    </p:spTree>
    <p:extLst>
      <p:ext uri="{BB962C8B-B14F-4D97-AF65-F5344CB8AC3E}">
        <p14:creationId xmlns:p14="http://schemas.microsoft.com/office/powerpoint/2010/main" val="395303742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8474895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Backu</a:t>
            </a:r>
            <a:r>
              <a:rPr lang="en-US" sz="7200" dirty="0">
                <a:solidFill>
                  <a:prstClr val="white"/>
                </a:solidFill>
                <a:latin typeface="Segoe UI Light" panose="020B0502040204020203" pitchFamily="34" charset="0"/>
                <a:cs typeface="Segoe UI Light" panose="020B0502040204020203" pitchFamily="34" charset="0"/>
              </a:rPr>
              <a:t>p</a:t>
            </a:r>
          </a:p>
        </p:txBody>
      </p:sp>
    </p:spTree>
    <p:extLst>
      <p:ext uri="{BB962C8B-B14F-4D97-AF65-F5344CB8AC3E}">
        <p14:creationId xmlns:p14="http://schemas.microsoft.com/office/powerpoint/2010/main" val="280545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Demo</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5618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a:t>Search log represents a users activity a session in Bing for a query</a:t>
            </a:r>
            <a:endParaRPr lang="en-US" dirty="0" smtClean="0"/>
          </a:p>
        </p:txBody>
      </p:sp>
      <p:sp>
        <p:nvSpPr>
          <p:cNvPr id="4" name="Rectangle 3"/>
          <p:cNvSpPr/>
          <p:nvPr/>
        </p:nvSpPr>
        <p:spPr>
          <a:xfrm>
            <a:off x="4953000" y="533400"/>
            <a:ext cx="69342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solidFill>
                  <a:schemeClr val="tx1"/>
                </a:solidFill>
                <a:latin typeface="Consolas" panose="020B0609020204030204" pitchFamily="49" charset="0"/>
                <a:cs typeface="Consolas" panose="020B0609020204030204" pitchFamily="49" charset="0"/>
              </a:rPr>
              <a:t>searchlog</a:t>
            </a:r>
            <a:r>
              <a:rPr lang="en-US" sz="1600" dirty="0">
                <a:solidFill>
                  <a:schemeClr val="tx1"/>
                </a:solidFill>
                <a:latin typeface="Consolas" panose="020B0609020204030204" pitchFamily="49" charset="0"/>
                <a:cs typeface="Consolas" panose="020B0609020204030204" pitchFamily="49" charset="0"/>
              </a:rPr>
              <a:t> = </a:t>
            </a:r>
          </a:p>
          <a:p>
            <a:r>
              <a:rPr lang="en-US" sz="1600" dirty="0">
                <a:solidFill>
                  <a:schemeClr val="tx1"/>
                </a:solidFill>
                <a:latin typeface="Consolas" panose="020B0609020204030204" pitchFamily="49" charset="0"/>
                <a:cs typeface="Consolas" panose="020B0609020204030204" pitchFamily="49" charset="0"/>
              </a:rPr>
              <a:t>    EXTRACT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IId:int</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UId:int</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Start:DateTime</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Market:string</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Query:string</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DwellTime:int</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Results:string</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ClickedUrls:string</a:t>
            </a:r>
            <a:endParaRPr lang="en-US" sz="1600" dirty="0">
              <a:solidFill>
                <a:schemeClr val="tx1"/>
              </a:solidFill>
              <a:latin typeface="Consolas" panose="020B0609020204030204" pitchFamily="49" charset="0"/>
              <a:cs typeface="Consolas" panose="020B0609020204030204" pitchFamily="49" charset="0"/>
            </a:endParaRPr>
          </a:p>
          <a:p>
            <a:r>
              <a:rPr lang="en-US" sz="1600" dirty="0">
                <a:solidFill>
                  <a:schemeClr val="tx1"/>
                </a:solidFill>
                <a:latin typeface="Consolas" panose="020B0609020204030204" pitchFamily="49" charset="0"/>
                <a:cs typeface="Consolas" panose="020B0609020204030204" pitchFamily="49" charset="0"/>
              </a:rPr>
              <a:t>    FROM </a:t>
            </a:r>
          </a:p>
          <a:p>
            <a:r>
              <a:rPr lang="en-US" sz="1600" dirty="0">
                <a:solidFill>
                  <a:schemeClr val="tx1"/>
                </a:solidFill>
                <a:latin typeface="Consolas" panose="020B0609020204030204" pitchFamily="49" charset="0"/>
                <a:cs typeface="Consolas" panose="020B0609020204030204" pitchFamily="49" charset="0"/>
              </a:rPr>
              <a:t>	@"/my/</a:t>
            </a:r>
            <a:r>
              <a:rPr lang="en-US" sz="1600" dirty="0" err="1">
                <a:solidFill>
                  <a:schemeClr val="tx1"/>
                </a:solidFill>
                <a:latin typeface="Consolas" panose="020B0609020204030204" pitchFamily="49" charset="0"/>
                <a:cs typeface="Consolas" panose="020B0609020204030204" pitchFamily="49" charset="0"/>
              </a:rPr>
              <a:t>ScopeTutorial</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SampleInputs</a:t>
            </a:r>
            <a:r>
              <a:rPr lang="en-US" sz="1600" dirty="0">
                <a:solidFill>
                  <a:schemeClr val="tx1"/>
                </a:solidFill>
                <a:latin typeface="Consolas" panose="020B0609020204030204" pitchFamily="49" charset="0"/>
                <a:cs typeface="Consolas" panose="020B0609020204030204" pitchFamily="49" charset="0"/>
              </a:rPr>
              <a:t>/SearchLog.txt"</a:t>
            </a:r>
          </a:p>
          <a:p>
            <a:r>
              <a:rPr lang="en-US" sz="1600" dirty="0">
                <a:solidFill>
                  <a:schemeClr val="tx1"/>
                </a:solidFill>
                <a:latin typeface="Consolas" panose="020B0609020204030204" pitchFamily="49" charset="0"/>
                <a:cs typeface="Consolas" panose="020B0609020204030204" pitchFamily="49" charset="0"/>
              </a:rPr>
              <a:t>    USING </a:t>
            </a:r>
          </a:p>
          <a:p>
            <a:r>
              <a:rPr lang="en-US" sz="1600" dirty="0">
                <a:solidFill>
                  <a:schemeClr val="tx1"/>
                </a:solidFill>
                <a:latin typeface="Consolas" panose="020B0609020204030204" pitchFamily="49" charset="0"/>
                <a:cs typeface="Consolas" panose="020B0609020204030204" pitchFamily="49" charset="0"/>
              </a:rPr>
              <a:t>	</a:t>
            </a:r>
            <a:r>
              <a:rPr lang="en-US" sz="1600" dirty="0" err="1">
                <a:solidFill>
                  <a:schemeClr val="tx1"/>
                </a:solidFill>
                <a:latin typeface="Consolas" panose="020B0609020204030204" pitchFamily="49" charset="0"/>
                <a:cs typeface="Consolas" panose="020B0609020204030204" pitchFamily="49" charset="0"/>
              </a:rPr>
              <a:t>DefaultTextExtractor</a:t>
            </a:r>
            <a:r>
              <a:rPr lang="en-US" sz="1600" dirty="0">
                <a:solidFill>
                  <a:schemeClr val="tx1"/>
                </a:solidFill>
                <a:latin typeface="Consolas" panose="020B0609020204030204" pitchFamily="49" charset="0"/>
                <a:cs typeface="Consolas" panose="020B0609020204030204" pitchFamily="49" charset="0"/>
              </a:rPr>
              <a:t>();</a:t>
            </a:r>
          </a:p>
          <a:p>
            <a:endParaRPr lang="en-US" sz="1600" dirty="0">
              <a:solidFill>
                <a:schemeClr val="tx1"/>
              </a:solidFill>
              <a:latin typeface="Consolas" panose="020B0609020204030204" pitchFamily="49" charset="0"/>
              <a:cs typeface="Consolas" panose="020B0609020204030204" pitchFamily="49" charset="0"/>
            </a:endParaRPr>
          </a:p>
          <a:p>
            <a:endParaRPr lang="en-US" sz="1600" dirty="0">
              <a:solidFill>
                <a:schemeClr val="tx1"/>
              </a:solidFill>
              <a:latin typeface="Consolas" panose="020B0609020204030204" pitchFamily="49" charset="0"/>
              <a:cs typeface="Consolas" panose="020B0609020204030204" pitchFamily="49" charset="0"/>
            </a:endParaRPr>
          </a:p>
          <a:p>
            <a:r>
              <a:rPr lang="en-US" sz="1600" dirty="0">
                <a:solidFill>
                  <a:schemeClr val="tx1"/>
                </a:solidFill>
                <a:latin typeface="Consolas" panose="020B0609020204030204" pitchFamily="49" charset="0"/>
                <a:cs typeface="Consolas" panose="020B0609020204030204" pitchFamily="49" charset="0"/>
              </a:rPr>
              <a:t>OUTPUT </a:t>
            </a:r>
            <a:r>
              <a:rPr lang="en-US" sz="1600" dirty="0" err="1">
                <a:solidFill>
                  <a:schemeClr val="tx1"/>
                </a:solidFill>
                <a:latin typeface="Consolas" panose="020B0609020204030204" pitchFamily="49" charset="0"/>
                <a:cs typeface="Consolas" panose="020B0609020204030204" pitchFamily="49" charset="0"/>
              </a:rPr>
              <a:t>searchlog</a:t>
            </a:r>
            <a:r>
              <a:rPr lang="en-US" sz="1600" dirty="0">
                <a:solidFill>
                  <a:schemeClr val="tx1"/>
                </a:solidFill>
                <a:latin typeface="Consolas" panose="020B0609020204030204" pitchFamily="49" charset="0"/>
                <a:cs typeface="Consolas" panose="020B0609020204030204" pitchFamily="49" charset="0"/>
              </a:rPr>
              <a:t> </a:t>
            </a:r>
          </a:p>
          <a:p>
            <a:r>
              <a:rPr lang="en-US" sz="1600" dirty="0">
                <a:solidFill>
                  <a:schemeClr val="tx1"/>
                </a:solidFill>
                <a:latin typeface="Consolas" panose="020B0609020204030204" pitchFamily="49" charset="0"/>
                <a:cs typeface="Consolas" panose="020B0609020204030204" pitchFamily="49" charset="0"/>
              </a:rPr>
              <a:t>	TO @"/my/</a:t>
            </a:r>
            <a:r>
              <a:rPr lang="en-US" sz="1600" dirty="0" err="1">
                <a:solidFill>
                  <a:schemeClr val="tx1"/>
                </a:solidFill>
                <a:latin typeface="Consolas" panose="020B0609020204030204" pitchFamily="49" charset="0"/>
                <a:cs typeface="Consolas" panose="020B0609020204030204" pitchFamily="49" charset="0"/>
              </a:rPr>
              <a:t>ScopeTutorial</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SampleOutputs</a:t>
            </a:r>
            <a:r>
              <a:rPr lang="en-US" sz="1600" dirty="0">
                <a:solidFill>
                  <a:schemeClr val="tx1"/>
                </a:solidFill>
                <a:latin typeface="Consolas" panose="020B0609020204030204" pitchFamily="49" charset="0"/>
                <a:cs typeface="Consolas" panose="020B0609020204030204" pitchFamily="49" charset="0"/>
              </a:rPr>
              <a:t>/SearchLog.txt";</a:t>
            </a:r>
          </a:p>
        </p:txBody>
      </p:sp>
    </p:spTree>
    <p:extLst>
      <p:ext uri="{BB962C8B-B14F-4D97-AF65-F5344CB8AC3E}">
        <p14:creationId xmlns:p14="http://schemas.microsoft.com/office/powerpoint/2010/main" val="1105512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2400" y="1143000"/>
            <a:ext cx="4495800" cy="5562600"/>
          </a:xfrm>
        </p:spPr>
        <p:txBody>
          <a:bodyPr>
            <a:normAutofit/>
          </a:bodyPr>
          <a:lstStyle/>
          <a:p>
            <a:pPr marL="0" indent="0">
              <a:buNone/>
            </a:pPr>
            <a:endParaRPr lang="en-US" dirty="0" smtClean="0"/>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Demo Topics</a:t>
            </a:r>
            <a:endParaRPr lang="en-US" dirty="0"/>
          </a:p>
        </p:txBody>
      </p:sp>
      <p:sp>
        <p:nvSpPr>
          <p:cNvPr id="5" name="Content Placeholder 6"/>
          <p:cNvSpPr txBox="1">
            <a:spLocks/>
          </p:cNvSpPr>
          <p:nvPr/>
        </p:nvSpPr>
        <p:spPr>
          <a:xfrm>
            <a:off x="5410200" y="762000"/>
            <a:ext cx="61722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lang="en-US" sz="2400" b="0" kern="120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Scope Studio</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Authoring</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.NET Integration</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Job Submission</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Interactive Big Data (</a:t>
            </a:r>
            <a:r>
              <a:rPr sz="2800" dirty="0" err="1">
                <a:solidFill>
                  <a:prstClr val="white"/>
                </a:solidFill>
                <a:latin typeface="Segoe UI Semibold" panose="020B0702040204020203" pitchFamily="34" charset="0"/>
                <a:cs typeface="Segoe UI Semibold" panose="020B0702040204020203" pitchFamily="34" charset="0"/>
              </a:rPr>
              <a:t>iScope</a:t>
            </a:r>
            <a:r>
              <a:rPr sz="2800" dirty="0">
                <a:solidFill>
                  <a:prstClr val="white"/>
                </a:solidFill>
                <a:latin typeface="Segoe UI Semibold" panose="020B0702040204020203" pitchFamily="34" charset="0"/>
                <a:cs typeface="Segoe UI Semibold" panose="020B0702040204020203" pitchFamily="34" charset="0"/>
              </a:rPr>
              <a:t>)</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A Sample Application</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Job Analysis</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	Plan</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	Diff</a:t>
            </a: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	Recurrence</a:t>
            </a:r>
          </a:p>
          <a:p>
            <a:pPr marL="0" indent="0">
              <a:buFont typeface="Arial" pitchFamily="34" charset="0"/>
              <a:buNone/>
            </a:pPr>
            <a:endParaRPr sz="2800" dirty="0">
              <a:solidFill>
                <a:prstClr val="white"/>
              </a:solidFill>
              <a:latin typeface="Segoe UI Semibold" panose="020B0702040204020203" pitchFamily="34" charset="0"/>
              <a:cs typeface="Segoe UI Semibold" panose="020B0702040204020203" pitchFamily="34" charset="0"/>
            </a:endParaRPr>
          </a:p>
          <a:p>
            <a:pPr marL="0" indent="0">
              <a:buFont typeface="Arial" pitchFamily="34" charset="0"/>
              <a:buNone/>
            </a:pPr>
            <a:r>
              <a:rPr sz="2800" dirty="0">
                <a:solidFill>
                  <a:prstClr val="white"/>
                </a:solidFill>
                <a:latin typeface="Segoe UI Semibold" panose="020B0702040204020203" pitchFamily="34" charset="0"/>
                <a:cs typeface="Segoe UI Semibold" panose="020B0702040204020203" pitchFamily="34" charset="0"/>
              </a:rPr>
              <a:t>	</a:t>
            </a:r>
          </a:p>
          <a:p>
            <a:pPr marL="0" indent="0">
              <a:buFont typeface="Arial" pitchFamily="34" charset="0"/>
              <a:buNone/>
            </a:pPr>
            <a:endParaRPr sz="2800" dirty="0">
              <a:solidFill>
                <a:prstClr val="white"/>
              </a:solidFill>
            </a:endParaRPr>
          </a:p>
        </p:txBody>
      </p:sp>
    </p:spTree>
    <p:extLst>
      <p:ext uri="{BB962C8B-B14F-4D97-AF65-F5344CB8AC3E}">
        <p14:creationId xmlns:p14="http://schemas.microsoft.com/office/powerpoint/2010/main" val="733906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599" y="748337"/>
            <a:ext cx="6337955" cy="1277273"/>
          </a:xfrm>
          <a:prstGeom prst="rect">
            <a:avLst/>
          </a:prstGeom>
        </p:spPr>
        <p:txBody>
          <a:bodyPr wrap="square">
            <a:spAutoFit/>
          </a:bodyPr>
          <a:lstStyle/>
          <a:p>
            <a:r>
              <a:rPr lang="en-US" sz="1100" dirty="0">
                <a:solidFill>
                  <a:schemeClr val="bg1"/>
                </a:solidFill>
                <a:latin typeface="Consolas" panose="020B0609020204030204" pitchFamily="49" charset="0"/>
                <a:cs typeface="Consolas" panose="020B0609020204030204" pitchFamily="49" charset="0"/>
              </a:rPr>
              <a:t>wiki = SSTREAM @"/shares/</a:t>
            </a:r>
            <a:r>
              <a:rPr lang="en-US" sz="1100" dirty="0" err="1">
                <a:solidFill>
                  <a:schemeClr val="bg1"/>
                </a:solidFill>
                <a:latin typeface="Consolas" panose="020B0609020204030204" pitchFamily="49" charset="0"/>
                <a:cs typeface="Consolas" panose="020B0609020204030204" pitchFamily="49" charset="0"/>
              </a:rPr>
              <a:t>cosmosAdmin</a:t>
            </a:r>
            <a:r>
              <a:rPr lang="en-US" sz="1100" dirty="0">
                <a:solidFill>
                  <a:schemeClr val="bg1"/>
                </a:solidFill>
                <a:latin typeface="Consolas" panose="020B0609020204030204" pitchFamily="49" charset="0"/>
                <a:cs typeface="Consolas" panose="020B0609020204030204" pitchFamily="49" charset="0"/>
              </a:rPr>
              <a:t>/</a:t>
            </a:r>
            <a:r>
              <a:rPr lang="en-US" sz="1100" dirty="0" err="1">
                <a:solidFill>
                  <a:schemeClr val="bg1"/>
                </a:solidFill>
                <a:latin typeface="Consolas" panose="020B0609020204030204" pitchFamily="49" charset="0"/>
                <a:cs typeface="Consolas" panose="020B0609020204030204" pitchFamily="49" charset="0"/>
              </a:rPr>
              <a:t>iScopeCosting</a:t>
            </a:r>
            <a:r>
              <a:rPr lang="en-US" sz="1100" dirty="0">
                <a:solidFill>
                  <a:schemeClr val="bg1"/>
                </a:solidFill>
                <a:latin typeface="Consolas" panose="020B0609020204030204" pitchFamily="49" charset="0"/>
                <a:cs typeface="Consolas" panose="020B0609020204030204" pitchFamily="49" charset="0"/>
              </a:rPr>
              <a:t>/</a:t>
            </a:r>
            <a:r>
              <a:rPr lang="en-US" sz="1100" dirty="0" err="1">
                <a:solidFill>
                  <a:schemeClr val="bg1"/>
                </a:solidFill>
                <a:latin typeface="Consolas" panose="020B0609020204030204" pitchFamily="49" charset="0"/>
                <a:cs typeface="Consolas" panose="020B0609020204030204" pitchFamily="49" charset="0"/>
              </a:rPr>
              <a:t>WikipediaWordCount.ss</a:t>
            </a:r>
            <a:r>
              <a:rPr lang="en-US" sz="1100" dirty="0">
                <a:solidFill>
                  <a:schemeClr val="bg1"/>
                </a:solidFill>
                <a:latin typeface="Consolas" panose="020B0609020204030204" pitchFamily="49" charset="0"/>
                <a:cs typeface="Consolas" panose="020B0609020204030204" pitchFamily="49" charset="0"/>
              </a:rPr>
              <a:t>"; </a:t>
            </a:r>
          </a:p>
          <a:p>
            <a:endParaRPr lang="en-US" sz="1100" dirty="0">
              <a:solidFill>
                <a:schemeClr val="bg1"/>
              </a:solidFill>
              <a:latin typeface="Consolas" panose="020B0609020204030204" pitchFamily="49" charset="0"/>
              <a:cs typeface="Consolas" panose="020B0609020204030204" pitchFamily="49" charset="0"/>
            </a:endParaRPr>
          </a:p>
          <a:p>
            <a:r>
              <a:rPr lang="en-US" sz="1100" dirty="0" err="1">
                <a:solidFill>
                  <a:schemeClr val="bg1"/>
                </a:solidFill>
                <a:latin typeface="Consolas" panose="020B0609020204030204" pitchFamily="49" charset="0"/>
                <a:cs typeface="Consolas" panose="020B0609020204030204" pitchFamily="49" charset="0"/>
              </a:rPr>
              <a:t>rs</a:t>
            </a:r>
            <a:r>
              <a:rPr lang="en-US" sz="1100" dirty="0">
                <a:solidFill>
                  <a:schemeClr val="bg1"/>
                </a:solidFill>
                <a:latin typeface="Consolas" panose="020B0609020204030204" pitchFamily="49" charset="0"/>
                <a:cs typeface="Consolas" panose="020B0609020204030204" pitchFamily="49" charset="0"/>
              </a:rPr>
              <a:t> = SELECT TOP 100 * </a:t>
            </a:r>
          </a:p>
          <a:p>
            <a:r>
              <a:rPr lang="en-US" sz="1100" dirty="0">
                <a:solidFill>
                  <a:schemeClr val="bg1"/>
                </a:solidFill>
                <a:latin typeface="Consolas" panose="020B0609020204030204" pitchFamily="49" charset="0"/>
                <a:cs typeface="Consolas" panose="020B0609020204030204" pitchFamily="49" charset="0"/>
              </a:rPr>
              <a:t> FROM wiki </a:t>
            </a:r>
          </a:p>
          <a:p>
            <a:r>
              <a:rPr lang="en-US" sz="1100" dirty="0">
                <a:solidFill>
                  <a:schemeClr val="bg1"/>
                </a:solidFill>
                <a:latin typeface="Consolas" panose="020B0609020204030204" pitchFamily="49" charset="0"/>
                <a:cs typeface="Consolas" panose="020B0609020204030204" pitchFamily="49" charset="0"/>
              </a:rPr>
              <a:t>WHERE keyword == "</a:t>
            </a:r>
            <a:r>
              <a:rPr lang="en-US" sz="1100" dirty="0" err="1">
                <a:solidFill>
                  <a:schemeClr val="bg1"/>
                </a:solidFill>
                <a:latin typeface="Consolas" panose="020B0609020204030204" pitchFamily="49" charset="0"/>
                <a:cs typeface="Consolas" panose="020B0609020204030204" pitchFamily="49" charset="0"/>
              </a:rPr>
              <a:t>bing</a:t>
            </a:r>
            <a:r>
              <a:rPr lang="en-US" sz="1100" dirty="0">
                <a:solidFill>
                  <a:schemeClr val="bg1"/>
                </a:solidFill>
                <a:latin typeface="Consolas" panose="020B0609020204030204" pitchFamily="49" charset="0"/>
                <a:cs typeface="Consolas" panose="020B0609020204030204" pitchFamily="49" charset="0"/>
              </a:rPr>
              <a:t>"; </a:t>
            </a:r>
          </a:p>
          <a:p>
            <a:endParaRPr lang="en-US" sz="1100" dirty="0">
              <a:solidFill>
                <a:schemeClr val="bg1"/>
              </a:solidFill>
              <a:latin typeface="Consolas" panose="020B0609020204030204" pitchFamily="49" charset="0"/>
              <a:cs typeface="Consolas" panose="020B0609020204030204" pitchFamily="49" charset="0"/>
            </a:endParaRPr>
          </a:p>
          <a:p>
            <a:r>
              <a:rPr lang="en-US" sz="1100" dirty="0">
                <a:solidFill>
                  <a:schemeClr val="bg1"/>
                </a:solidFill>
                <a:latin typeface="Consolas" panose="020B0609020204030204" pitchFamily="49" charset="0"/>
                <a:cs typeface="Consolas" panose="020B0609020204030204" pitchFamily="49" charset="0"/>
              </a:rPr>
              <a:t>OUTPUT </a:t>
            </a:r>
            <a:r>
              <a:rPr lang="en-US" sz="1100" dirty="0" err="1">
                <a:solidFill>
                  <a:schemeClr val="bg1"/>
                </a:solidFill>
                <a:latin typeface="Consolas" panose="020B0609020204030204" pitchFamily="49" charset="0"/>
                <a:cs typeface="Consolas" panose="020B0609020204030204" pitchFamily="49" charset="0"/>
              </a:rPr>
              <a:t>rs</a:t>
            </a:r>
            <a:r>
              <a:rPr lang="en-US" sz="1100" dirty="0">
                <a:solidFill>
                  <a:schemeClr val="bg1"/>
                </a:solidFill>
                <a:latin typeface="Consolas" panose="020B0609020204030204" pitchFamily="49" charset="0"/>
                <a:cs typeface="Consolas" panose="020B0609020204030204" pitchFamily="49" charset="0"/>
              </a:rPr>
              <a:t> TO @"/my/demo-wikipedia.txt" USING </a:t>
            </a:r>
            <a:r>
              <a:rPr lang="en-US" sz="1100" dirty="0" err="1">
                <a:solidFill>
                  <a:schemeClr val="bg1"/>
                </a:solidFill>
                <a:latin typeface="Consolas" panose="020B0609020204030204" pitchFamily="49" charset="0"/>
                <a:cs typeface="Consolas" panose="020B0609020204030204" pitchFamily="49" charset="0"/>
              </a:rPr>
              <a:t>DefaultTextOutputter</a:t>
            </a:r>
            <a:r>
              <a:rPr lang="en-US" sz="1100" dirty="0">
                <a:solidFill>
                  <a:schemeClr val="bg1"/>
                </a:solidFill>
                <a:latin typeface="Consolas" panose="020B0609020204030204" pitchFamily="49" charset="0"/>
                <a:cs typeface="Consolas" panose="020B0609020204030204" pitchFamily="49" charset="0"/>
              </a:rPr>
              <a:t>();</a:t>
            </a:r>
          </a:p>
        </p:txBody>
      </p:sp>
      <p:sp>
        <p:nvSpPr>
          <p:cNvPr id="5" name="Content Placeholder 4"/>
          <p:cNvSpPr>
            <a:spLocks noGrp="1"/>
          </p:cNvSpPr>
          <p:nvPr>
            <p:ph sz="quarter" idx="13"/>
          </p:nvPr>
        </p:nvSpPr>
        <p:spPr/>
        <p:txBody>
          <a:bodyPr/>
          <a:lstStyle/>
          <a:p>
            <a:pPr marL="0" indent="0">
              <a:buNone/>
            </a:pPr>
            <a:r>
              <a:rPr lang="en-US" sz="6000" dirty="0" smtClean="0"/>
              <a:t>Scope</a:t>
            </a:r>
            <a:endParaRPr lang="en-US" sz="6000" dirty="0"/>
          </a:p>
        </p:txBody>
      </p:sp>
    </p:spTree>
    <p:extLst>
      <p:ext uri="{BB962C8B-B14F-4D97-AF65-F5344CB8AC3E}">
        <p14:creationId xmlns:p14="http://schemas.microsoft.com/office/powerpoint/2010/main" val="3027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599" y="748337"/>
            <a:ext cx="6337955" cy="1277273"/>
          </a:xfrm>
          <a:prstGeom prst="rect">
            <a:avLst/>
          </a:prstGeom>
        </p:spPr>
        <p:txBody>
          <a:bodyPr wrap="square">
            <a:spAutoFit/>
          </a:bodyPr>
          <a:lstStyle/>
          <a:p>
            <a:r>
              <a:rPr lang="en-US" sz="1100" dirty="0">
                <a:solidFill>
                  <a:prstClr val="white"/>
                </a:solidFill>
                <a:latin typeface="Consolas" panose="020B0609020204030204" pitchFamily="49" charset="0"/>
                <a:ea typeface="Segoe UI" pitchFamily="34" charset="0"/>
                <a:cs typeface="Consolas" panose="020B0609020204030204" pitchFamily="49" charset="0"/>
              </a:rPr>
              <a:t>wiki = SSTREAM @"/shares/</a:t>
            </a:r>
            <a:r>
              <a:rPr lang="en-US" sz="1100" dirty="0" err="1">
                <a:solidFill>
                  <a:prstClr val="white"/>
                </a:solidFill>
                <a:latin typeface="Consolas" panose="020B0609020204030204" pitchFamily="49" charset="0"/>
                <a:ea typeface="Segoe UI" pitchFamily="34" charset="0"/>
                <a:cs typeface="Consolas" panose="020B0609020204030204" pitchFamily="49" charset="0"/>
              </a:rPr>
              <a:t>cosmosAdmin</a:t>
            </a:r>
            <a:r>
              <a:rPr lang="en-US" sz="1100" dirty="0">
                <a:solidFill>
                  <a:prstClr val="white"/>
                </a:solidFill>
                <a:latin typeface="Consolas" panose="020B0609020204030204" pitchFamily="49" charset="0"/>
                <a:ea typeface="Segoe UI" pitchFamily="34" charset="0"/>
                <a:cs typeface="Consolas" panose="020B0609020204030204" pitchFamily="49" charset="0"/>
              </a:rPr>
              <a:t>/</a:t>
            </a:r>
            <a:r>
              <a:rPr lang="en-US" sz="1100" dirty="0" err="1">
                <a:solidFill>
                  <a:prstClr val="white"/>
                </a:solidFill>
                <a:latin typeface="Consolas" panose="020B0609020204030204" pitchFamily="49" charset="0"/>
                <a:ea typeface="Segoe UI" pitchFamily="34" charset="0"/>
                <a:cs typeface="Consolas" panose="020B0609020204030204" pitchFamily="49" charset="0"/>
              </a:rPr>
              <a:t>iScopeCosting</a:t>
            </a:r>
            <a:r>
              <a:rPr lang="en-US" sz="1100" dirty="0">
                <a:solidFill>
                  <a:prstClr val="white"/>
                </a:solidFill>
                <a:latin typeface="Consolas" panose="020B0609020204030204" pitchFamily="49" charset="0"/>
                <a:ea typeface="Segoe UI" pitchFamily="34" charset="0"/>
                <a:cs typeface="Consolas" panose="020B0609020204030204" pitchFamily="49" charset="0"/>
              </a:rPr>
              <a:t>/</a:t>
            </a:r>
            <a:r>
              <a:rPr lang="en-US" sz="1100" dirty="0" err="1">
                <a:solidFill>
                  <a:prstClr val="white"/>
                </a:solidFill>
                <a:latin typeface="Consolas" panose="020B0609020204030204" pitchFamily="49" charset="0"/>
                <a:ea typeface="Segoe UI" pitchFamily="34" charset="0"/>
                <a:cs typeface="Consolas" panose="020B0609020204030204" pitchFamily="49" charset="0"/>
              </a:rPr>
              <a:t>WikipediaWordCount.ss</a:t>
            </a:r>
            <a:r>
              <a:rPr lang="en-US" sz="1100" dirty="0">
                <a:solidFill>
                  <a:prstClr val="white"/>
                </a:solidFill>
                <a:latin typeface="Consolas" panose="020B0609020204030204" pitchFamily="49" charset="0"/>
                <a:ea typeface="Segoe UI" pitchFamily="34" charset="0"/>
                <a:cs typeface="Consolas" panose="020B0609020204030204" pitchFamily="49" charset="0"/>
              </a:rPr>
              <a:t>"; </a:t>
            </a:r>
          </a:p>
          <a:p>
            <a:endParaRPr lang="en-US" sz="1100" dirty="0">
              <a:solidFill>
                <a:prstClr val="white"/>
              </a:solidFill>
              <a:latin typeface="Consolas" panose="020B0609020204030204" pitchFamily="49" charset="0"/>
              <a:ea typeface="Segoe UI" pitchFamily="34" charset="0"/>
              <a:cs typeface="Consolas" panose="020B0609020204030204" pitchFamily="49" charset="0"/>
            </a:endParaRPr>
          </a:p>
          <a:p>
            <a:r>
              <a:rPr lang="en-US" sz="1100" dirty="0" err="1">
                <a:solidFill>
                  <a:prstClr val="white"/>
                </a:solidFill>
                <a:latin typeface="Consolas" panose="020B0609020204030204" pitchFamily="49" charset="0"/>
                <a:ea typeface="Segoe UI" pitchFamily="34" charset="0"/>
                <a:cs typeface="Consolas" panose="020B0609020204030204" pitchFamily="49" charset="0"/>
              </a:rPr>
              <a:t>rs</a:t>
            </a:r>
            <a:r>
              <a:rPr lang="en-US" sz="1100" dirty="0">
                <a:solidFill>
                  <a:prstClr val="white"/>
                </a:solidFill>
                <a:latin typeface="Consolas" panose="020B0609020204030204" pitchFamily="49" charset="0"/>
                <a:ea typeface="Segoe UI" pitchFamily="34" charset="0"/>
                <a:cs typeface="Consolas" panose="020B0609020204030204" pitchFamily="49" charset="0"/>
              </a:rPr>
              <a:t> = SELECT TOP 100 * </a:t>
            </a:r>
          </a:p>
          <a:p>
            <a:r>
              <a:rPr lang="en-US" sz="1100" dirty="0">
                <a:solidFill>
                  <a:prstClr val="white"/>
                </a:solidFill>
                <a:latin typeface="Consolas" panose="020B0609020204030204" pitchFamily="49" charset="0"/>
                <a:ea typeface="Segoe UI" pitchFamily="34" charset="0"/>
                <a:cs typeface="Consolas" panose="020B0609020204030204" pitchFamily="49" charset="0"/>
              </a:rPr>
              <a:t> 	FROM wiki </a:t>
            </a:r>
          </a:p>
          <a:p>
            <a:r>
              <a:rPr lang="en-US" sz="1100" dirty="0">
                <a:solidFill>
                  <a:prstClr val="white"/>
                </a:solidFill>
                <a:latin typeface="Consolas" panose="020B0609020204030204" pitchFamily="49" charset="0"/>
                <a:ea typeface="Segoe UI" pitchFamily="34" charset="0"/>
                <a:cs typeface="Consolas" panose="020B0609020204030204" pitchFamily="49" charset="0"/>
              </a:rPr>
              <a:t>	WHERE keyword == "</a:t>
            </a:r>
            <a:r>
              <a:rPr lang="en-US" sz="1100" dirty="0" err="1">
                <a:solidFill>
                  <a:prstClr val="white"/>
                </a:solidFill>
                <a:latin typeface="Consolas" panose="020B0609020204030204" pitchFamily="49" charset="0"/>
                <a:ea typeface="Segoe UI" pitchFamily="34" charset="0"/>
                <a:cs typeface="Consolas" panose="020B0609020204030204" pitchFamily="49" charset="0"/>
              </a:rPr>
              <a:t>bing</a:t>
            </a:r>
            <a:r>
              <a:rPr lang="en-US" sz="1100" dirty="0">
                <a:solidFill>
                  <a:prstClr val="white"/>
                </a:solidFill>
                <a:latin typeface="Consolas" panose="020B0609020204030204" pitchFamily="49" charset="0"/>
                <a:ea typeface="Segoe UI" pitchFamily="34" charset="0"/>
                <a:cs typeface="Consolas" panose="020B0609020204030204" pitchFamily="49" charset="0"/>
              </a:rPr>
              <a:t>"; </a:t>
            </a:r>
          </a:p>
          <a:p>
            <a:endParaRPr lang="en-US" sz="1100" dirty="0">
              <a:solidFill>
                <a:prstClr val="white"/>
              </a:solidFill>
              <a:latin typeface="Consolas" panose="020B0609020204030204" pitchFamily="49" charset="0"/>
              <a:ea typeface="Segoe UI" pitchFamily="34" charset="0"/>
              <a:cs typeface="Consolas" panose="020B0609020204030204" pitchFamily="49" charset="0"/>
            </a:endParaRPr>
          </a:p>
          <a:p>
            <a:r>
              <a:rPr lang="en-US" sz="1100" dirty="0">
                <a:solidFill>
                  <a:prstClr val="white"/>
                </a:solidFill>
                <a:latin typeface="Consolas" panose="020B0609020204030204" pitchFamily="49" charset="0"/>
                <a:ea typeface="Segoe UI" pitchFamily="34" charset="0"/>
                <a:cs typeface="Consolas" panose="020B0609020204030204" pitchFamily="49" charset="0"/>
              </a:rPr>
              <a:t>OUTPUT </a:t>
            </a:r>
            <a:r>
              <a:rPr lang="en-US" sz="1100" dirty="0" err="1">
                <a:solidFill>
                  <a:prstClr val="white"/>
                </a:solidFill>
                <a:latin typeface="Consolas" panose="020B0609020204030204" pitchFamily="49" charset="0"/>
                <a:ea typeface="Segoe UI" pitchFamily="34" charset="0"/>
                <a:cs typeface="Consolas" panose="020B0609020204030204" pitchFamily="49" charset="0"/>
              </a:rPr>
              <a:t>rs</a:t>
            </a:r>
            <a:r>
              <a:rPr lang="en-US" sz="1100" dirty="0">
                <a:solidFill>
                  <a:prstClr val="white"/>
                </a:solidFill>
                <a:latin typeface="Consolas" panose="020B0609020204030204" pitchFamily="49" charset="0"/>
                <a:ea typeface="Segoe UI" pitchFamily="34" charset="0"/>
                <a:cs typeface="Consolas" panose="020B0609020204030204" pitchFamily="49" charset="0"/>
              </a:rPr>
              <a:t> TO CONSOLE; </a:t>
            </a:r>
          </a:p>
        </p:txBody>
      </p:sp>
      <p:sp>
        <p:nvSpPr>
          <p:cNvPr id="5" name="Content Placeholder 4"/>
          <p:cNvSpPr>
            <a:spLocks noGrp="1"/>
          </p:cNvSpPr>
          <p:nvPr>
            <p:ph sz="quarter" idx="13"/>
          </p:nvPr>
        </p:nvSpPr>
        <p:spPr/>
        <p:txBody>
          <a:bodyPr/>
          <a:lstStyle/>
          <a:p>
            <a:pPr marL="0" indent="0">
              <a:buNone/>
            </a:pPr>
            <a:r>
              <a:rPr lang="en-US" sz="6000" dirty="0" err="1" smtClean="0"/>
              <a:t>iScope</a:t>
            </a:r>
            <a:endParaRPr lang="en-US" sz="6000" dirty="0"/>
          </a:p>
        </p:txBody>
      </p:sp>
    </p:spTree>
    <p:extLst>
      <p:ext uri="{BB962C8B-B14F-4D97-AF65-F5344CB8AC3E}">
        <p14:creationId xmlns:p14="http://schemas.microsoft.com/office/powerpoint/2010/main" val="216028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938992"/>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Scope Studio</a:t>
            </a:r>
          </a:p>
          <a:p>
            <a:pPr algn="ctr"/>
            <a:r>
              <a:rPr lang="en-US" sz="4800" dirty="0" smtClean="0">
                <a:solidFill>
                  <a:prstClr val="white"/>
                </a:solidFill>
                <a:latin typeface="Segoe UI Light" panose="020B0502040204020203" pitchFamily="34" charset="0"/>
                <a:cs typeface="Segoe UI Light" panose="020B0502040204020203" pitchFamily="34" charset="0"/>
              </a:rPr>
              <a:t>(Add-In for Visual Studio)</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36695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07717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0"/>
            <a:ext cx="12192000" cy="6858000"/>
          </a:xfrm>
          <a:prstGeom prst="rect">
            <a:avLst/>
          </a:prstGeom>
          <a:solidFill>
            <a:srgbClr val="3A965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05038" y="651801"/>
            <a:ext cx="4756299" cy="12541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6000" dirty="0" smtClean="0">
                <a:solidFill>
                  <a:srgbClr val="FFFFFF"/>
                </a:solidFill>
                <a:latin typeface="Segoe UI Light"/>
                <a:ea typeface="Segoe UI" pitchFamily="34" charset="0"/>
                <a:cs typeface="Segoe UI" pitchFamily="34" charset="0"/>
              </a:rPr>
              <a:t>Ecosystem</a:t>
            </a:r>
            <a:endParaRPr lang="en-US" sz="2800" dirty="0">
              <a:solidFill>
                <a:srgbClr val="FFFFFF"/>
              </a:solidFill>
              <a:latin typeface="Segoe UI Light"/>
              <a:ea typeface="Segoe UI" pitchFamily="34" charset="0"/>
              <a:cs typeface="Segoe UI" pitchFamily="34" charset="0"/>
            </a:endParaRPr>
          </a:p>
          <a:p>
            <a:pPr defTabSz="914099" fontAlgn="base">
              <a:spcBef>
                <a:spcPct val="0"/>
              </a:spcBef>
              <a:spcAft>
                <a:spcPct val="0"/>
              </a:spcAft>
            </a:pPr>
            <a:r>
              <a:rPr lang="en-US" sz="2800" dirty="0">
                <a:solidFill>
                  <a:srgbClr val="FFFFFF"/>
                </a:solidFill>
                <a:latin typeface="Segoe UI Light"/>
                <a:ea typeface="Segoe UI" pitchFamily="34" charset="0"/>
                <a:cs typeface="Segoe UI" pitchFamily="34" charset="0"/>
              </a:rPr>
              <a:t>Bing Ad Center, MSN, Maps, Windows Phone, Xbox live, Windows Live, …</a:t>
            </a:r>
          </a:p>
        </p:txBody>
      </p:sp>
      <p:graphicFrame>
        <p:nvGraphicFramePr>
          <p:cNvPr id="26" name="Chart 25"/>
          <p:cNvGraphicFramePr/>
          <p:nvPr>
            <p:extLst/>
          </p:nvPr>
        </p:nvGraphicFramePr>
        <p:xfrm>
          <a:off x="6084666" y="1541381"/>
          <a:ext cx="5643671" cy="4948508"/>
        </p:xfrm>
        <a:graphic>
          <a:graphicData uri="http://schemas.openxmlformats.org/drawingml/2006/chart">
            <c:chart xmlns:c="http://schemas.openxmlformats.org/drawingml/2006/chart" xmlns:r="http://schemas.openxmlformats.org/officeDocument/2006/relationships" r:id="rId3"/>
          </a:graphicData>
        </a:graphic>
      </p:graphicFrame>
      <p:sp>
        <p:nvSpPr>
          <p:cNvPr id="27" name="Rectangle 26"/>
          <p:cNvSpPr/>
          <p:nvPr/>
        </p:nvSpPr>
        <p:spPr bwMode="auto">
          <a:xfrm>
            <a:off x="199763" y="3070280"/>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4800" dirty="0" smtClean="0">
                <a:gradFill>
                  <a:gsLst>
                    <a:gs pos="0">
                      <a:srgbClr val="FFFFFF"/>
                    </a:gs>
                    <a:gs pos="100000">
                      <a:srgbClr val="FFFFFF"/>
                    </a:gs>
                  </a:gsLst>
                  <a:lin ang="5400000" scaled="0"/>
                </a:gradFill>
                <a:ea typeface="Segoe UI" pitchFamily="34" charset="0"/>
                <a:cs typeface="Segoe UI" pitchFamily="34" charset="0"/>
              </a:rPr>
              <a:t>5K+</a:t>
            </a:r>
            <a:endParaRPr lang="en-US" sz="4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2018499" y="3070280"/>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a:ea typeface="Segoe UI" pitchFamily="34" charset="0"/>
                <a:cs typeface="Segoe UI" pitchFamily="34" charset="0"/>
              </a:rPr>
              <a:t>Developers</a:t>
            </a:r>
          </a:p>
        </p:txBody>
      </p:sp>
      <p:sp>
        <p:nvSpPr>
          <p:cNvPr id="29" name="Rectangle 28"/>
          <p:cNvSpPr/>
          <p:nvPr/>
        </p:nvSpPr>
        <p:spPr bwMode="auto">
          <a:xfrm>
            <a:off x="186769" y="4007657"/>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4800" dirty="0">
                <a:gradFill>
                  <a:gsLst>
                    <a:gs pos="0">
                      <a:srgbClr val="FFFFFF"/>
                    </a:gs>
                    <a:gs pos="100000">
                      <a:srgbClr val="FFFFFF"/>
                    </a:gs>
                  </a:gsLst>
                  <a:lin ang="5400000" scaled="0"/>
                </a:gradFill>
                <a:ea typeface="Segoe UI" pitchFamily="34" charset="0"/>
                <a:cs typeface="Segoe UI" pitchFamily="34" charset="0"/>
              </a:rPr>
              <a:t>1</a:t>
            </a:r>
            <a:r>
              <a:rPr lang="en-US" sz="4800" dirty="0" smtClean="0">
                <a:gradFill>
                  <a:gsLst>
                    <a:gs pos="0">
                      <a:srgbClr val="FFFFFF"/>
                    </a:gs>
                    <a:gs pos="100000">
                      <a:srgbClr val="FFFFFF"/>
                    </a:gs>
                  </a:gsLst>
                  <a:lin ang="5400000" scaled="0"/>
                </a:gradFill>
                <a:ea typeface="Segoe UI" pitchFamily="34" charset="0"/>
                <a:cs typeface="Segoe UI" pitchFamily="34" charset="0"/>
              </a:rPr>
              <a:t>00s</a:t>
            </a:r>
            <a:endParaRPr lang="en-US" sz="4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2005505" y="4007657"/>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a:ea typeface="Segoe UI" pitchFamily="34" charset="0"/>
                <a:cs typeface="Segoe UI" pitchFamily="34" charset="0"/>
              </a:rPr>
              <a:t>Feature Teams</a:t>
            </a:r>
          </a:p>
        </p:txBody>
      </p:sp>
      <p:sp>
        <p:nvSpPr>
          <p:cNvPr id="31" name="Rectangle 30"/>
          <p:cNvSpPr/>
          <p:nvPr/>
        </p:nvSpPr>
        <p:spPr bwMode="auto">
          <a:xfrm>
            <a:off x="199763" y="4915787"/>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4800" dirty="0" smtClean="0">
                <a:gradFill>
                  <a:gsLst>
                    <a:gs pos="0">
                      <a:srgbClr val="FFFFFF"/>
                    </a:gs>
                    <a:gs pos="100000">
                      <a:srgbClr val="FFFFFF"/>
                    </a:gs>
                  </a:gsLst>
                  <a:lin ang="5400000" scaled="0"/>
                </a:gradFill>
                <a:ea typeface="Segoe UI" pitchFamily="34" charset="0"/>
                <a:cs typeface="Segoe UI" pitchFamily="34" charset="0"/>
              </a:rPr>
              <a:t>1K+</a:t>
            </a:r>
            <a:endParaRPr lang="en-US" sz="4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018499" y="4915787"/>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a:ea typeface="Segoe UI" pitchFamily="34" charset="0"/>
                <a:cs typeface="Segoe UI" pitchFamily="34" charset="0"/>
              </a:rPr>
              <a:t>Virtual Clusters</a:t>
            </a:r>
          </a:p>
        </p:txBody>
      </p:sp>
      <p:graphicFrame>
        <p:nvGraphicFramePr>
          <p:cNvPr id="35" name="Chart 34"/>
          <p:cNvGraphicFramePr/>
          <p:nvPr>
            <p:extLst>
              <p:ext uri="{D42A27DB-BD31-4B8C-83A1-F6EECF244321}">
                <p14:modId xmlns:p14="http://schemas.microsoft.com/office/powerpoint/2010/main" val="166693442"/>
              </p:ext>
            </p:extLst>
          </p:nvPr>
        </p:nvGraphicFramePr>
        <p:xfrm>
          <a:off x="5415605" y="30774"/>
          <a:ext cx="6614021" cy="67210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3998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938992"/>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Scope Studio</a:t>
            </a:r>
            <a:endParaRPr lang="en-US" sz="4800" dirty="0">
              <a:solidFill>
                <a:prstClr val="white"/>
              </a:solidFill>
              <a:latin typeface="Segoe UI Light" panose="020B0502040204020203" pitchFamily="34" charset="0"/>
              <a:cs typeface="Segoe UI Light" panose="020B0502040204020203" pitchFamily="34" charset="0"/>
            </a:endParaRPr>
          </a:p>
          <a:p>
            <a:pPr algn="ctr"/>
            <a:r>
              <a:rPr lang="en-US" sz="4800" dirty="0" smtClean="0">
                <a:solidFill>
                  <a:prstClr val="white"/>
                </a:solidFill>
                <a:latin typeface="Segoe UI Light" panose="020B0502040204020203" pitchFamily="34" charset="0"/>
                <a:cs typeface="Segoe UI Light" panose="020B0502040204020203" pitchFamily="34" charset="0"/>
              </a:rPr>
              <a:t>Job Profile Animation</a:t>
            </a:r>
            <a:endParaRPr lang="en-US" sz="7200" dirty="0" smtClean="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06142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2819982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938992"/>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Scope Studio</a:t>
            </a:r>
            <a:endParaRPr lang="en-US" sz="4800" dirty="0">
              <a:solidFill>
                <a:prstClr val="white"/>
              </a:solidFill>
              <a:latin typeface="Segoe UI Light" panose="020B0502040204020203" pitchFamily="34" charset="0"/>
              <a:cs typeface="Segoe UI Light" panose="020B0502040204020203" pitchFamily="34" charset="0"/>
            </a:endParaRPr>
          </a:p>
          <a:p>
            <a:pPr algn="ctr"/>
            <a:r>
              <a:rPr lang="en-US" sz="4800" dirty="0" smtClean="0">
                <a:solidFill>
                  <a:prstClr val="white"/>
                </a:solidFill>
                <a:latin typeface="Segoe UI Light" panose="020B0502040204020203" pitchFamily="34" charset="0"/>
                <a:cs typeface="Segoe UI Light" panose="020B0502040204020203" pitchFamily="34" charset="0"/>
              </a:rPr>
              <a:t>Job Diff</a:t>
            </a:r>
            <a:endParaRPr lang="en-US" sz="7200" dirty="0" smtClean="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18310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0797570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Recurring Job Analysis</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05002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47801"/>
            <a:ext cx="12211272" cy="3956156"/>
          </a:xfrm>
          <a:prstGeom prst="rect">
            <a:avLst/>
          </a:prstGeom>
        </p:spPr>
      </p:pic>
    </p:spTree>
    <p:extLst>
      <p:ext uri="{BB962C8B-B14F-4D97-AF65-F5344CB8AC3E}">
        <p14:creationId xmlns:p14="http://schemas.microsoft.com/office/powerpoint/2010/main" val="4958581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Manage Storage Capacity</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588663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8352999" y="1524000"/>
            <a:ext cx="3352800" cy="18288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8277368" y="1301234"/>
            <a:ext cx="1371600"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Chicago</a:t>
            </a:r>
          </a:p>
        </p:txBody>
      </p:sp>
      <p:sp>
        <p:nvSpPr>
          <p:cNvPr id="9" name="Oval 8"/>
          <p:cNvSpPr/>
          <p:nvPr/>
        </p:nvSpPr>
        <p:spPr>
          <a:xfrm>
            <a:off x="5228799" y="3657600"/>
            <a:ext cx="3352800" cy="18288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28799" y="3352800"/>
            <a:ext cx="1900451"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San Antonio</a:t>
            </a:r>
          </a:p>
        </p:txBody>
      </p:sp>
      <p:cxnSp>
        <p:nvCxnSpPr>
          <p:cNvPr id="16" name="Straight Arrow Connector 15"/>
          <p:cNvCxnSpPr/>
          <p:nvPr/>
        </p:nvCxnSpPr>
        <p:spPr>
          <a:xfrm flipH="1">
            <a:off x="7286199" y="2247900"/>
            <a:ext cx="2057400" cy="208383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Can 2"/>
          <p:cNvSpPr/>
          <p:nvPr/>
        </p:nvSpPr>
        <p:spPr>
          <a:xfrm>
            <a:off x="9383973" y="1828800"/>
            <a:ext cx="388393" cy="489466"/>
          </a:xfrm>
          <a:prstGeom prst="can">
            <a:avLst/>
          </a:prstGeom>
          <a:solidFill>
            <a:srgbClr val="EE7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n 16"/>
          <p:cNvSpPr/>
          <p:nvPr/>
        </p:nvSpPr>
        <p:spPr>
          <a:xfrm>
            <a:off x="10029399" y="2438400"/>
            <a:ext cx="388393" cy="489466"/>
          </a:xfrm>
          <a:prstGeom prst="can">
            <a:avLst/>
          </a:prstGeom>
          <a:solidFill>
            <a:srgbClr val="01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10598056" y="1858370"/>
            <a:ext cx="388393" cy="489466"/>
          </a:xfrm>
          <a:prstGeom prst="can">
            <a:avLst/>
          </a:prstGeom>
          <a:solidFill>
            <a:srgbClr val="01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n 18"/>
          <p:cNvSpPr/>
          <p:nvPr/>
        </p:nvSpPr>
        <p:spPr>
          <a:xfrm>
            <a:off x="6863688" y="4178047"/>
            <a:ext cx="388393" cy="489466"/>
          </a:xfrm>
          <a:prstGeom prst="can">
            <a:avLst/>
          </a:prstGeom>
          <a:solidFill>
            <a:srgbClr val="EE7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sz="quarter" idx="13"/>
          </p:nvPr>
        </p:nvSpPr>
        <p:spPr/>
        <p:txBody>
          <a:bodyPr/>
          <a:lstStyle/>
          <a:p>
            <a:pPr marL="0" indent="0">
              <a:buNone/>
            </a:pPr>
            <a:r>
              <a:rPr lang="en-US" sz="3600" dirty="0"/>
              <a:t>Geo-Replication</a:t>
            </a:r>
          </a:p>
          <a:p>
            <a:pPr marL="0" indent="0">
              <a:buNone/>
            </a:pPr>
            <a:r>
              <a:rPr lang="en-US" dirty="0">
                <a:ea typeface="Calibri" panose="020F0502020204030204" pitchFamily="34" charset="0"/>
              </a:rPr>
              <a:t>high-value datasets are copied (geo-replicated) between clusters for </a:t>
            </a:r>
            <a:r>
              <a:rPr lang="en-US" dirty="0">
                <a:latin typeface="Segoe UI Semibold" panose="020B0702040204020203" pitchFamily="34" charset="0"/>
                <a:ea typeface="Calibri" panose="020F0502020204030204" pitchFamily="34" charset="0"/>
                <a:cs typeface="Segoe UI Semibold" panose="020B0702040204020203" pitchFamily="34" charset="0"/>
              </a:rPr>
              <a:t>Availability</a:t>
            </a:r>
            <a:r>
              <a:rPr lang="en-US" dirty="0">
                <a:ea typeface="Calibri" panose="020F0502020204030204" pitchFamily="34" charset="0"/>
              </a:rPr>
              <a:t> and </a:t>
            </a:r>
            <a:r>
              <a:rPr lang="en-US" dirty="0">
                <a:latin typeface="Segoe UI Semibold" panose="020B0702040204020203" pitchFamily="34" charset="0"/>
                <a:ea typeface="Calibri" panose="020F0502020204030204" pitchFamily="34" charset="0"/>
                <a:cs typeface="Segoe UI Semibold" panose="020B0702040204020203" pitchFamily="34" charset="0"/>
              </a:rPr>
              <a:t>Business Continuity</a:t>
            </a:r>
            <a:endParaRPr lang="en-US" dirty="0"/>
          </a:p>
        </p:txBody>
      </p:sp>
    </p:spTree>
    <p:extLst>
      <p:ext uri="{BB962C8B-B14F-4D97-AF65-F5344CB8AC3E}">
        <p14:creationId xmlns:p14="http://schemas.microsoft.com/office/powerpoint/2010/main" val="265491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aseline="0" dirty="0" smtClean="0"/>
              <a:t>The SCOPE Compiler and Optimizer</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The SCOPE Compiler and Optimizer take SCOPE programs and create:</a:t>
            </a:r>
          </a:p>
          <a:p>
            <a:pPr lvl="1"/>
            <a:r>
              <a:rPr lang="en-US" dirty="0" smtClean="0"/>
              <a:t>The algebra describing the computation</a:t>
            </a:r>
          </a:p>
          <a:p>
            <a:pPr lvl="1"/>
            <a:r>
              <a:rPr lang="en-US" dirty="0" smtClean="0"/>
              <a:t>The breakdown of the work into processing units</a:t>
            </a:r>
          </a:p>
          <a:p>
            <a:pPr lvl="1"/>
            <a:r>
              <a:rPr lang="en-US" dirty="0" smtClean="0"/>
              <a:t>The description of the inputs and outputs from the processing units</a:t>
            </a:r>
          </a:p>
          <a:p>
            <a:r>
              <a:rPr lang="en-US" dirty="0" smtClean="0"/>
              <a:t> Many decisions about compiling and optimizing are driven by data size and minimizing data movement</a:t>
            </a:r>
          </a:p>
        </p:txBody>
      </p:sp>
      <p:sp>
        <p:nvSpPr>
          <p:cNvPr id="6" name="Content Placeholder 5"/>
          <p:cNvSpPr>
            <a:spLocks noGrp="1"/>
          </p:cNvSpPr>
          <p:nvPr>
            <p:ph sz="half" idx="2"/>
          </p:nvPr>
        </p:nvSpPr>
        <p:spPr/>
        <p:txBody>
          <a:bodyPr>
            <a:normAutofit lnSpcReduction="10000"/>
          </a:bodyPr>
          <a:lstStyle/>
          <a:p>
            <a:endParaRPr lang="en-US" dirty="0"/>
          </a:p>
        </p:txBody>
      </p:sp>
      <p:sp>
        <p:nvSpPr>
          <p:cNvPr id="5" name="Slide Number Placeholder 4"/>
          <p:cNvSpPr>
            <a:spLocks noGrp="1"/>
          </p:cNvSpPr>
          <p:nvPr>
            <p:ph type="sldNum" sz="quarter" idx="12"/>
          </p:nvPr>
        </p:nvSpPr>
        <p:spPr/>
        <p:txBody>
          <a:bodyPr/>
          <a:lstStyle/>
          <a:p>
            <a:fld id="{69EA9B5B-59BF-4CC0-BD4A-0399B6750FE1}" type="slidenum">
              <a:rPr lang="en-US" smtClean="0"/>
              <a:pPr/>
              <a:t>68</a:t>
            </a:fld>
            <a:endParaRPr lang="en-US" dirty="0"/>
          </a:p>
        </p:txBody>
      </p:sp>
      <p:grpSp>
        <p:nvGrpSpPr>
          <p:cNvPr id="13" name="Group 12"/>
          <p:cNvGrpSpPr/>
          <p:nvPr/>
        </p:nvGrpSpPr>
        <p:grpSpPr>
          <a:xfrm>
            <a:off x="6021388" y="1535113"/>
            <a:ext cx="4572000" cy="1905000"/>
            <a:chOff x="4267200" y="762000"/>
            <a:chExt cx="4572000" cy="1905000"/>
          </a:xfrm>
        </p:grpSpPr>
        <p:sp>
          <p:nvSpPr>
            <p:cNvPr id="21" name="Rectangle 20"/>
            <p:cNvSpPr/>
            <p:nvPr/>
          </p:nvSpPr>
          <p:spPr>
            <a:xfrm>
              <a:off x="4267200" y="762000"/>
              <a:ext cx="4572000" cy="1905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bg1"/>
                  </a:solidFill>
                  <a:latin typeface="+mj-lt"/>
                </a:rPr>
                <a:t>SCOPE </a:t>
              </a:r>
              <a:br>
                <a:rPr lang="en-US" sz="1200" dirty="0">
                  <a:solidFill>
                    <a:schemeClr val="bg1"/>
                  </a:solidFill>
                  <a:latin typeface="+mj-lt"/>
                </a:rPr>
              </a:br>
              <a:r>
                <a:rPr lang="en-US" sz="1200" dirty="0">
                  <a:solidFill>
                    <a:schemeClr val="bg1"/>
                  </a:solidFill>
                  <a:latin typeface="+mj-lt"/>
                </a:rPr>
                <a:t>Layer</a:t>
              </a:r>
            </a:p>
          </p:txBody>
        </p:sp>
        <p:cxnSp>
          <p:nvCxnSpPr>
            <p:cNvPr id="22" name="Straight Connector 21"/>
            <p:cNvCxnSpPr/>
            <p:nvPr/>
          </p:nvCxnSpPr>
          <p:spPr>
            <a:xfrm>
              <a:off x="6096000" y="2209800"/>
              <a:ext cx="1066800"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4665133" y="1308100"/>
              <a:ext cx="1011767" cy="838200"/>
            </a:xfrm>
            <a:custGeom>
              <a:avLst/>
              <a:gdLst>
                <a:gd name="connsiteX0" fmla="*/ 1011767 w 1011767"/>
                <a:gd name="connsiteY0" fmla="*/ 0 h 838200"/>
                <a:gd name="connsiteX1" fmla="*/ 110067 w 1011767"/>
                <a:gd name="connsiteY1" fmla="*/ 482600 h 838200"/>
                <a:gd name="connsiteX2" fmla="*/ 351367 w 1011767"/>
                <a:gd name="connsiteY2" fmla="*/ 838200 h 838200"/>
              </a:gdLst>
              <a:ahLst/>
              <a:cxnLst>
                <a:cxn ang="0">
                  <a:pos x="connsiteX0" y="connsiteY0"/>
                </a:cxn>
                <a:cxn ang="0">
                  <a:pos x="connsiteX1" y="connsiteY1"/>
                </a:cxn>
                <a:cxn ang="0">
                  <a:pos x="connsiteX2" y="connsiteY2"/>
                </a:cxn>
              </a:cxnLst>
              <a:rect l="l" t="t" r="r" b="b"/>
              <a:pathLst>
                <a:path w="1011767" h="838200">
                  <a:moveTo>
                    <a:pt x="1011767" y="0"/>
                  </a:moveTo>
                  <a:cubicBezTo>
                    <a:pt x="615950" y="171450"/>
                    <a:pt x="220134" y="342900"/>
                    <a:pt x="110067" y="482600"/>
                  </a:cubicBezTo>
                  <a:cubicBezTo>
                    <a:pt x="0" y="622300"/>
                    <a:pt x="175683" y="730250"/>
                    <a:pt x="351367" y="838200"/>
                  </a:cubicBezTo>
                </a:path>
              </a:pathLst>
            </a:custGeom>
            <a:ln w="762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atin typeface="+mj-lt"/>
              </a:endParaRPr>
            </a:p>
          </p:txBody>
        </p:sp>
        <p:sp>
          <p:nvSpPr>
            <p:cNvPr id="24" name="Rectangle 23"/>
            <p:cNvSpPr/>
            <p:nvPr/>
          </p:nvSpPr>
          <p:spPr>
            <a:xfrm>
              <a:off x="5257800" y="914400"/>
              <a:ext cx="3352800" cy="762000"/>
            </a:xfrm>
            <a:prstGeom prst="rect">
              <a:avLst/>
            </a:prstGeom>
            <a:solidFill>
              <a:srgbClr val="01BC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bg1"/>
                  </a:solidFill>
                  <a:latin typeface="Consolas" panose="020B0609020204030204" pitchFamily="49" charset="0"/>
                  <a:cs typeface="Consolas" panose="020B0609020204030204" pitchFamily="49" charset="0"/>
                </a:rPr>
                <a:t>Data = SELECT * FROM S</a:t>
              </a:r>
              <a:br>
                <a:rPr lang="en-US" sz="1100" b="1" dirty="0">
                  <a:solidFill>
                    <a:schemeClr val="bg1"/>
                  </a:solidFill>
                  <a:latin typeface="Consolas" panose="020B0609020204030204" pitchFamily="49" charset="0"/>
                  <a:cs typeface="Consolas" panose="020B0609020204030204" pitchFamily="49" charset="0"/>
                </a:rPr>
              </a:br>
              <a:r>
                <a:rPr lang="en-US" sz="1100" b="1" dirty="0">
                  <a:solidFill>
                    <a:schemeClr val="bg1"/>
                  </a:solidFill>
                  <a:latin typeface="Consolas" panose="020B0609020204030204" pitchFamily="49" charset="0"/>
                  <a:cs typeface="Consolas" panose="020B0609020204030204" pitchFamily="49" charset="0"/>
                </a:rPr>
                <a:t>       WHERE Col-1 &gt; 10</a:t>
              </a:r>
            </a:p>
          </p:txBody>
        </p:sp>
        <p:sp>
          <p:nvSpPr>
            <p:cNvPr id="25" name="Rounded Rectangle 24"/>
            <p:cNvSpPr/>
            <p:nvPr/>
          </p:nvSpPr>
          <p:spPr>
            <a:xfrm>
              <a:off x="6705600" y="1905000"/>
              <a:ext cx="1295400" cy="609600"/>
            </a:xfrm>
            <a:prstGeom prst="roundRect">
              <a:avLst/>
            </a:prstGeom>
            <a:solidFill>
              <a:srgbClr val="01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SCOPE</a:t>
              </a:r>
            </a:p>
            <a:p>
              <a:pPr algn="ctr"/>
              <a:r>
                <a:rPr lang="en-US" sz="1100" dirty="0">
                  <a:solidFill>
                    <a:schemeClr val="bg1"/>
                  </a:solidFill>
                  <a:latin typeface="+mj-lt"/>
                </a:rPr>
                <a:t>Optimizer</a:t>
              </a:r>
            </a:p>
          </p:txBody>
        </p:sp>
        <p:sp>
          <p:nvSpPr>
            <p:cNvPr id="27" name="Rounded Rectangle 26"/>
            <p:cNvSpPr/>
            <p:nvPr/>
          </p:nvSpPr>
          <p:spPr>
            <a:xfrm>
              <a:off x="5029200" y="1905000"/>
              <a:ext cx="1295400" cy="609600"/>
            </a:xfrm>
            <a:prstGeom prst="roundRect">
              <a:avLst/>
            </a:prstGeom>
            <a:solidFill>
              <a:srgbClr val="01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SCOPE</a:t>
              </a:r>
            </a:p>
            <a:p>
              <a:pPr algn="ctr"/>
              <a:r>
                <a:rPr lang="en-US" sz="1100" dirty="0">
                  <a:solidFill>
                    <a:schemeClr val="bg1"/>
                  </a:solidFill>
                  <a:latin typeface="+mj-lt"/>
                </a:rPr>
                <a:t>Compiler</a:t>
              </a:r>
            </a:p>
          </p:txBody>
        </p:sp>
      </p:grpSp>
    </p:spTree>
    <p:extLst>
      <p:ext uri="{BB962C8B-B14F-4D97-AF65-F5344CB8AC3E}">
        <p14:creationId xmlns:p14="http://schemas.microsoft.com/office/powerpoint/2010/main" val="27681935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Cosmos &amp; Azure</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Not much in terms of native support</a:t>
            </a:r>
          </a:p>
          <a:p>
            <a:r>
              <a:rPr lang="en-US" sz="2000" dirty="0" smtClean="0"/>
              <a:t>Azure based teams are recent customers of Cosmos</a:t>
            </a:r>
          </a:p>
          <a:p>
            <a:r>
              <a:rPr lang="en-US" sz="2000" dirty="0" smtClean="0"/>
              <a:t>Working on improving the story in 2013</a:t>
            </a:r>
          </a:p>
          <a:p>
            <a:pPr lvl="1"/>
            <a:endParaRPr lang="en-US" sz="1600" dirty="0" smtClean="0"/>
          </a:p>
          <a:p>
            <a:pPr marL="0" indent="0">
              <a:buNone/>
            </a:pPr>
            <a:r>
              <a:rPr lang="en-US" sz="1800" dirty="0" smtClean="0"/>
              <a:t>If direct connectivity is possible/preferred</a:t>
            </a:r>
          </a:p>
          <a:p>
            <a:r>
              <a:rPr lang="en-US" sz="2000" dirty="0" smtClean="0"/>
              <a:t>Open connectivity to Cosmos back end</a:t>
            </a:r>
          </a:p>
          <a:p>
            <a:r>
              <a:rPr lang="en-US" sz="2000" dirty="0" smtClean="0"/>
              <a:t>Requires engaging with Azure using steps </a:t>
            </a:r>
            <a:r>
              <a:rPr lang="en-US" sz="2000" dirty="0" smtClean="0">
                <a:hlinkClick r:id="rId2"/>
              </a:rPr>
              <a:t>here</a:t>
            </a:r>
            <a:endParaRPr lang="en-US" sz="2000" dirty="0" smtClean="0"/>
          </a:p>
          <a:p>
            <a:endParaRPr lang="en-US" sz="1800" dirty="0" smtClean="0"/>
          </a:p>
          <a:p>
            <a:pPr marL="0" indent="0">
              <a:buNone/>
            </a:pPr>
            <a:r>
              <a:rPr lang="en-US" sz="1800" dirty="0" smtClean="0"/>
              <a:t>Open ACLs for every Azure VIP to Cosmos</a:t>
            </a:r>
          </a:p>
          <a:p>
            <a:r>
              <a:rPr lang="en-US" sz="2000" dirty="0" smtClean="0"/>
              <a:t>Cosmos can open ACLs for VIPs</a:t>
            </a:r>
          </a:p>
          <a:p>
            <a:r>
              <a:rPr lang="en-US" sz="2000" dirty="0" smtClean="0"/>
              <a:t>Not recommended due to dynamic VIPs on Azure</a:t>
            </a:r>
          </a:p>
          <a:p>
            <a:endParaRPr lang="en-US" sz="1800" dirty="0" smtClean="0"/>
          </a:p>
          <a:p>
            <a:pPr marL="0" indent="0">
              <a:buNone/>
            </a:pPr>
            <a:r>
              <a:rPr lang="en-US" sz="1800" dirty="0" smtClean="0"/>
              <a:t>If direct connectivity isn't possible</a:t>
            </a:r>
          </a:p>
          <a:p>
            <a:r>
              <a:rPr lang="en-US" sz="2000" dirty="0" smtClean="0"/>
              <a:t>Create intermediate service within GFS domain</a:t>
            </a:r>
          </a:p>
          <a:p>
            <a:r>
              <a:rPr lang="en-US" sz="2000" dirty="0" smtClean="0"/>
              <a:t>Requires custom work on your part</a:t>
            </a:r>
            <a:endParaRPr lang="en-US" sz="2000" dirty="0"/>
          </a:p>
        </p:txBody>
      </p:sp>
    </p:spTree>
    <p:extLst>
      <p:ext uri="{BB962C8B-B14F-4D97-AF65-F5344CB8AC3E}">
        <p14:creationId xmlns:p14="http://schemas.microsoft.com/office/powerpoint/2010/main" val="174593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600" dirty="0" smtClean="0"/>
              <a:t>How Customers Use Cosmos</a:t>
            </a:r>
            <a:endParaRPr lang="en-US" sz="6600" dirty="0"/>
          </a:p>
        </p:txBody>
      </p:sp>
    </p:spTree>
    <p:extLst>
      <p:ext uri="{BB962C8B-B14F-4D97-AF65-F5344CB8AC3E}">
        <p14:creationId xmlns:p14="http://schemas.microsoft.com/office/powerpoint/2010/main" val="3753486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a:latin typeface="Segoe UI Semibold" panose="020B0702040204020203" pitchFamily="34" charset="0"/>
                <a:cs typeface="Segoe UI Semibold" panose="020B0702040204020203" pitchFamily="34" charset="0"/>
              </a:rPr>
              <a:t>Log </a:t>
            </a:r>
            <a:r>
              <a:rPr lang="en-US" dirty="0" smtClean="0">
                <a:latin typeface="Segoe UI Semibold" panose="020B0702040204020203" pitchFamily="34" charset="0"/>
                <a:cs typeface="Segoe UI Semibold" panose="020B0702040204020203" pitchFamily="34" charset="0"/>
              </a:rPr>
              <a:t>Processing</a:t>
            </a:r>
            <a:endParaRPr lang="en-US" dirty="0">
              <a:latin typeface="Segoe UI Semibold" panose="020B0702040204020203" pitchFamily="34" charset="0"/>
              <a:cs typeface="Segoe UI Semibold" panose="020B0702040204020203" pitchFamily="34" charset="0"/>
            </a:endParaRPr>
          </a:p>
        </p:txBody>
      </p:sp>
      <p:sp>
        <p:nvSpPr>
          <p:cNvPr id="6" name="Oval 5"/>
          <p:cNvSpPr/>
          <p:nvPr/>
        </p:nvSpPr>
        <p:spPr>
          <a:xfrm>
            <a:off x="5372100" y="2872514"/>
            <a:ext cx="4419600" cy="2681786"/>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7" name="Rectangle 6"/>
          <p:cNvSpPr/>
          <p:nvPr/>
        </p:nvSpPr>
        <p:spPr>
          <a:xfrm>
            <a:off x="5562600" y="533400"/>
            <a:ext cx="4229100" cy="1117206"/>
          </a:xfrm>
          <a:prstGeom prst="rect">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5" name="Rectangle 4"/>
          <p:cNvSpPr/>
          <p:nvPr/>
        </p:nvSpPr>
        <p:spPr>
          <a:xfrm>
            <a:off x="7090563" y="3299007"/>
            <a:ext cx="914400" cy="41170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Raw Log Data</a:t>
            </a:r>
            <a:endParaRPr lang="en-US" sz="1100" dirty="0"/>
          </a:p>
        </p:txBody>
      </p:sp>
      <p:sp>
        <p:nvSpPr>
          <p:cNvPr id="8" name="Rectangle 7"/>
          <p:cNvSpPr/>
          <p:nvPr/>
        </p:nvSpPr>
        <p:spPr>
          <a:xfrm>
            <a:off x="9791700" y="899160"/>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Front-End Machines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9" name="Rectangle 8"/>
          <p:cNvSpPr/>
          <p:nvPr/>
        </p:nvSpPr>
        <p:spPr>
          <a:xfrm>
            <a:off x="5715000" y="632460"/>
            <a:ext cx="533400" cy="533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m1</a:t>
            </a:r>
            <a:endParaRPr lang="en-US" sz="1100" dirty="0"/>
          </a:p>
        </p:txBody>
      </p:sp>
      <p:sp>
        <p:nvSpPr>
          <p:cNvPr id="10" name="Rectangle 9"/>
          <p:cNvSpPr/>
          <p:nvPr/>
        </p:nvSpPr>
        <p:spPr>
          <a:xfrm>
            <a:off x="6390742" y="632460"/>
            <a:ext cx="533400" cy="533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m2</a:t>
            </a:r>
            <a:endParaRPr lang="en-US" sz="1100" dirty="0"/>
          </a:p>
        </p:txBody>
      </p:sp>
      <p:sp>
        <p:nvSpPr>
          <p:cNvPr id="11" name="Rectangle 10"/>
          <p:cNvSpPr/>
          <p:nvPr/>
        </p:nvSpPr>
        <p:spPr>
          <a:xfrm>
            <a:off x="7066484" y="632460"/>
            <a:ext cx="533400" cy="533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m3</a:t>
            </a:r>
            <a:endParaRPr lang="en-US" sz="1100" dirty="0"/>
          </a:p>
        </p:txBody>
      </p:sp>
      <p:sp>
        <p:nvSpPr>
          <p:cNvPr id="12" name="Rectangle 11"/>
          <p:cNvSpPr/>
          <p:nvPr/>
        </p:nvSpPr>
        <p:spPr>
          <a:xfrm>
            <a:off x="7742226" y="632460"/>
            <a:ext cx="533400" cy="533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m4</a:t>
            </a:r>
            <a:endParaRPr lang="en-US" sz="1100" dirty="0"/>
          </a:p>
        </p:txBody>
      </p:sp>
      <p:sp>
        <p:nvSpPr>
          <p:cNvPr id="15" name="Rectangle 14"/>
          <p:cNvSpPr/>
          <p:nvPr/>
        </p:nvSpPr>
        <p:spPr>
          <a:xfrm>
            <a:off x="8417968" y="632460"/>
            <a:ext cx="533400" cy="533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m5</a:t>
            </a:r>
            <a:endParaRPr lang="en-US" sz="1100" dirty="0"/>
          </a:p>
        </p:txBody>
      </p:sp>
      <p:sp>
        <p:nvSpPr>
          <p:cNvPr id="16" name="Rectangle 15"/>
          <p:cNvSpPr/>
          <p:nvPr/>
        </p:nvSpPr>
        <p:spPr>
          <a:xfrm>
            <a:off x="9093708" y="632460"/>
            <a:ext cx="533400" cy="533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m6</a:t>
            </a:r>
            <a:endParaRPr lang="en-US" sz="1100" dirty="0"/>
          </a:p>
        </p:txBody>
      </p:sp>
      <p:sp>
        <p:nvSpPr>
          <p:cNvPr id="18" name="Rectangle 17"/>
          <p:cNvSpPr/>
          <p:nvPr/>
        </p:nvSpPr>
        <p:spPr>
          <a:xfrm>
            <a:off x="8932436" y="2889052"/>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Cosmos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9" name="Rectangle 18"/>
          <p:cNvSpPr/>
          <p:nvPr/>
        </p:nvSpPr>
        <p:spPr>
          <a:xfrm>
            <a:off x="5702808" y="1213979"/>
            <a:ext cx="533400" cy="20802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0" name="Rectangle 19"/>
          <p:cNvSpPr/>
          <p:nvPr/>
        </p:nvSpPr>
        <p:spPr>
          <a:xfrm>
            <a:off x="6379769" y="1213979"/>
            <a:ext cx="533400" cy="20802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1" name="Rectangle 20"/>
          <p:cNvSpPr/>
          <p:nvPr/>
        </p:nvSpPr>
        <p:spPr>
          <a:xfrm>
            <a:off x="7056730" y="1213979"/>
            <a:ext cx="533400" cy="20802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2" name="Rectangle 21"/>
          <p:cNvSpPr/>
          <p:nvPr/>
        </p:nvSpPr>
        <p:spPr>
          <a:xfrm>
            <a:off x="7733691" y="1213979"/>
            <a:ext cx="533400" cy="20802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3" name="Rectangle 22"/>
          <p:cNvSpPr/>
          <p:nvPr/>
        </p:nvSpPr>
        <p:spPr>
          <a:xfrm>
            <a:off x="8410652" y="1213979"/>
            <a:ext cx="533400" cy="20802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4" name="Rectangle 23"/>
          <p:cNvSpPr/>
          <p:nvPr/>
        </p:nvSpPr>
        <p:spPr>
          <a:xfrm>
            <a:off x="9087612" y="1213979"/>
            <a:ext cx="533400" cy="20802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5" name="Rectangle 24"/>
          <p:cNvSpPr/>
          <p:nvPr/>
        </p:nvSpPr>
        <p:spPr>
          <a:xfrm>
            <a:off x="7090563" y="4520915"/>
            <a:ext cx="914400" cy="411707"/>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Cooked Log Data</a:t>
            </a:r>
            <a:endParaRPr lang="en-US" sz="1100" dirty="0"/>
          </a:p>
        </p:txBody>
      </p:sp>
      <p:cxnSp>
        <p:nvCxnSpPr>
          <p:cNvPr id="26" name="Straight Arrow Connector 25"/>
          <p:cNvCxnSpPr>
            <a:endCxn id="25" idx="0"/>
          </p:cNvCxnSpPr>
          <p:nvPr/>
        </p:nvCxnSpPr>
        <p:spPr>
          <a:xfrm>
            <a:off x="7547763" y="3710714"/>
            <a:ext cx="0" cy="810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191500" y="4851006"/>
            <a:ext cx="1162812" cy="480110"/>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354312" y="5194636"/>
            <a:ext cx="20431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Cleanup, Join, Remove Duplicates</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34" name="Straight Arrow Connector 33"/>
          <p:cNvCxnSpPr>
            <a:stCxn id="19" idx="2"/>
            <a:endCxn id="5" idx="0"/>
          </p:cNvCxnSpPr>
          <p:nvPr/>
        </p:nvCxnSpPr>
        <p:spPr>
          <a:xfrm>
            <a:off x="5969508" y="1422006"/>
            <a:ext cx="1578255"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2"/>
            <a:endCxn id="5" idx="0"/>
          </p:cNvCxnSpPr>
          <p:nvPr/>
        </p:nvCxnSpPr>
        <p:spPr>
          <a:xfrm>
            <a:off x="6646469" y="1422006"/>
            <a:ext cx="901294"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2"/>
          </p:cNvCxnSpPr>
          <p:nvPr/>
        </p:nvCxnSpPr>
        <p:spPr>
          <a:xfrm>
            <a:off x="7323430" y="1422006"/>
            <a:ext cx="224333"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2"/>
          </p:cNvCxnSpPr>
          <p:nvPr/>
        </p:nvCxnSpPr>
        <p:spPr>
          <a:xfrm flipH="1">
            <a:off x="7543649" y="1422006"/>
            <a:ext cx="456742"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2"/>
            <a:endCxn id="5" idx="0"/>
          </p:cNvCxnSpPr>
          <p:nvPr/>
        </p:nvCxnSpPr>
        <p:spPr>
          <a:xfrm flipH="1">
            <a:off x="7547763" y="1422006"/>
            <a:ext cx="1129589"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2"/>
            <a:endCxn id="5" idx="0"/>
          </p:cNvCxnSpPr>
          <p:nvPr/>
        </p:nvCxnSpPr>
        <p:spPr>
          <a:xfrm flipH="1">
            <a:off x="7547763" y="1422006"/>
            <a:ext cx="1806549"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0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smtClean="0">
                <a:latin typeface="Segoe UI Semibold" panose="020B0702040204020203" pitchFamily="34" charset="0"/>
                <a:cs typeface="Segoe UI Semibold" panose="020B0702040204020203" pitchFamily="34" charset="0"/>
              </a:rPr>
              <a:t>Data Mining</a:t>
            </a:r>
          </a:p>
          <a:p>
            <a:pPr marL="0" indent="0">
              <a:buNone/>
            </a:pPr>
            <a:r>
              <a:rPr lang="en-US" dirty="0" smtClean="0"/>
              <a:t>Perform traditional analysis/reporting on large datasets</a:t>
            </a:r>
          </a:p>
        </p:txBody>
      </p:sp>
      <p:sp>
        <p:nvSpPr>
          <p:cNvPr id="6" name="Oval 5"/>
          <p:cNvSpPr/>
          <p:nvPr/>
        </p:nvSpPr>
        <p:spPr>
          <a:xfrm>
            <a:off x="5486400" y="609600"/>
            <a:ext cx="5867400" cy="40386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25" name="Rectangle 24"/>
          <p:cNvSpPr/>
          <p:nvPr/>
        </p:nvSpPr>
        <p:spPr>
          <a:xfrm>
            <a:off x="7848600" y="1295400"/>
            <a:ext cx="914400" cy="41170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Cooked Log Data</a:t>
            </a:r>
            <a:endParaRPr lang="en-US" sz="1100" dirty="0"/>
          </a:p>
        </p:txBody>
      </p:sp>
      <p:sp>
        <p:nvSpPr>
          <p:cNvPr id="30" name="Rectangle 29"/>
          <p:cNvSpPr/>
          <p:nvPr/>
        </p:nvSpPr>
        <p:spPr>
          <a:xfrm>
            <a:off x="6477000" y="2743200"/>
            <a:ext cx="914400" cy="72192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System/ Operational Analytics</a:t>
            </a:r>
            <a:endParaRPr lang="en-US" sz="1100" dirty="0"/>
          </a:p>
        </p:txBody>
      </p:sp>
      <p:cxnSp>
        <p:nvCxnSpPr>
          <p:cNvPr id="35" name="Straight Arrow Connector 34"/>
          <p:cNvCxnSpPr>
            <a:stCxn id="25" idx="2"/>
            <a:endCxn id="30" idx="0"/>
          </p:cNvCxnSpPr>
          <p:nvPr/>
        </p:nvCxnSpPr>
        <p:spPr>
          <a:xfrm flipH="1">
            <a:off x="6934200" y="1707107"/>
            <a:ext cx="1371600" cy="103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848600" y="2743200"/>
            <a:ext cx="914400" cy="72192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Flight analysis</a:t>
            </a:r>
            <a:endParaRPr lang="en-US" sz="1100" dirty="0"/>
          </a:p>
        </p:txBody>
      </p:sp>
      <p:cxnSp>
        <p:nvCxnSpPr>
          <p:cNvPr id="38" name="Straight Arrow Connector 37"/>
          <p:cNvCxnSpPr>
            <a:stCxn id="25" idx="2"/>
            <a:endCxn id="36" idx="0"/>
          </p:cNvCxnSpPr>
          <p:nvPr/>
        </p:nvCxnSpPr>
        <p:spPr>
          <a:xfrm>
            <a:off x="8305800" y="1707107"/>
            <a:ext cx="0" cy="103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5" idx="2"/>
            <a:endCxn id="43" idx="0"/>
          </p:cNvCxnSpPr>
          <p:nvPr/>
        </p:nvCxnSpPr>
        <p:spPr>
          <a:xfrm>
            <a:off x="8305800" y="1707107"/>
            <a:ext cx="1600200" cy="103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448800" y="2743200"/>
            <a:ext cx="914400" cy="72192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Usage Trends</a:t>
            </a:r>
            <a:endParaRPr lang="en-US" sz="1100" dirty="0"/>
          </a:p>
        </p:txBody>
      </p:sp>
    </p:spTree>
    <p:extLst>
      <p:ext uri="{BB962C8B-B14F-4D97-AF65-F5344CB8AC3E}">
        <p14:creationId xmlns:p14="http://schemas.microsoft.com/office/powerpoint/2010/main" val="1715715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ingBootCamp">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5CD3FF"/>
      </a:hlink>
      <a:folHlink>
        <a:srgbClr val="5CD3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5CD3FF"/>
      </a:hlink>
      <a:folHlink>
        <a:srgbClr val="5CD3FF"/>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etro Template-Template White-Blue">
  <a:themeElements>
    <a:clrScheme name="TT - White back with Blue Accent">
      <a:dk1>
        <a:srgbClr val="000000"/>
      </a:dk1>
      <a:lt1>
        <a:srgbClr val="FFFFFF"/>
      </a:lt1>
      <a:dk2>
        <a:srgbClr val="00BCF2"/>
      </a:dk2>
      <a:lt2>
        <a:srgbClr val="D2D2D2"/>
      </a:lt2>
      <a:accent1>
        <a:srgbClr val="00BCF2"/>
      </a:accent1>
      <a:accent2>
        <a:srgbClr val="7FBA00"/>
      </a:accent2>
      <a:accent3>
        <a:srgbClr val="FF8C00"/>
      </a:accent3>
      <a:accent4>
        <a:srgbClr val="B4009E"/>
      </a:accent4>
      <a:accent5>
        <a:srgbClr val="0072C6"/>
      </a:accent5>
      <a:accent6>
        <a:srgbClr val="FFB900"/>
      </a:accent6>
      <a:hlink>
        <a:srgbClr val="000000"/>
      </a:hlink>
      <a:folHlink>
        <a:srgbClr val="0000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BingBootCamp">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5CD3FF"/>
      </a:hlink>
      <a:folHlink>
        <a:srgbClr val="5CD3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5CD3FF"/>
      </a:hlink>
      <a:folHlink>
        <a:srgbClr val="5CD3FF"/>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8D28B2772E614F8E0D4BBAD31B4A34" ma:contentTypeVersion="1" ma:contentTypeDescription="Create a new document." ma:contentTypeScope="" ma:versionID="e934e0e3c379c6e2e462eb9b2694c051">
  <xsd:schema xmlns:xsd="http://www.w3.org/2001/XMLSchema" xmlns:xs="http://www.w3.org/2001/XMLSchema" xmlns:p="http://schemas.microsoft.com/office/2006/metadata/properties" xmlns:ns2="3ee6f675-c5eb-4c97-b153-b766850c20d5" targetNamespace="http://schemas.microsoft.com/office/2006/metadata/properties" ma:root="true" ma:fieldsID="5aeda71d92b88b618e1c036afcda55fe" ns2:_="">
    <xsd:import namespace="3ee6f675-c5eb-4c97-b153-b766850c20d5"/>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6f675-c5eb-4c97-b153-b766850c20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FFFA80-381E-4FC9-BFA4-F66CD57332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e6f675-c5eb-4c97-b153-b766850c2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576DC3-9851-47FC-BB43-3F4A049CAC5A}">
  <ds:schemaRefs>
    <ds:schemaRef ds:uri="http://schemas.microsoft.com/sharepoint/v3/contenttype/forms"/>
  </ds:schemaRefs>
</ds:datastoreItem>
</file>

<file path=customXml/itemProps3.xml><?xml version="1.0" encoding="utf-8"?>
<ds:datastoreItem xmlns:ds="http://schemas.openxmlformats.org/officeDocument/2006/customXml" ds:itemID="{D72366A3-0CC5-4683-88B2-283493C75477}">
  <ds:schemaRefs>
    <ds:schemaRef ds:uri="http://schemas.microsoft.com/office/2006/metadata/properties"/>
    <ds:schemaRef ds:uri="http://purl.org/dc/terms/"/>
    <ds:schemaRef ds:uri="3ee6f675-c5eb-4c97-b153-b766850c20d5"/>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23051</TotalTime>
  <Words>4304</Words>
  <Application>Microsoft Office PowerPoint</Application>
  <PresentationFormat>Widescreen</PresentationFormat>
  <Paragraphs>795</Paragraphs>
  <Slides>69</Slides>
  <Notes>17</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69</vt:i4>
      </vt:variant>
    </vt:vector>
  </HeadingPairs>
  <TitlesOfParts>
    <vt:vector size="82" baseType="lpstr">
      <vt:lpstr>Arial</vt:lpstr>
      <vt:lpstr>Calibri</vt:lpstr>
      <vt:lpstr>Consolas</vt:lpstr>
      <vt:lpstr>Segoe UI</vt:lpstr>
      <vt:lpstr>Segoe UI Light</vt:lpstr>
      <vt:lpstr>Segoe UI Semibold</vt:lpstr>
      <vt:lpstr>Wingdings</vt:lpstr>
      <vt:lpstr>BingBootCamp</vt:lpstr>
      <vt:lpstr>Custom Design</vt:lpstr>
      <vt:lpstr>2_Metro Template-Template White-Blue</vt:lpstr>
      <vt:lpstr>1_BingBootCamp</vt:lpstr>
      <vt:lpstr>1_Custom Design</vt:lpstr>
      <vt:lpstr>Visio</vt:lpstr>
      <vt:lpstr>Cosmos Big Data at Microsoft</vt:lpstr>
      <vt:lpstr>PowerPoint Presentation</vt:lpstr>
      <vt:lpstr>What is COSMOS</vt:lpstr>
      <vt:lpstr>PowerPoint Presentation</vt:lpstr>
      <vt:lpstr>PowerPoint Presentation</vt:lpstr>
      <vt:lpstr>PowerPoint Presentation</vt:lpstr>
      <vt:lpstr>How Customers Use Cosmos</vt:lpstr>
      <vt:lpstr>PowerPoint Presentation</vt:lpstr>
      <vt:lpstr>PowerPoint Presentation</vt:lpstr>
      <vt:lpstr>PowerPoint Presentation</vt:lpstr>
      <vt:lpstr>PowerPoint Presentation</vt:lpstr>
      <vt:lpstr>PowerPoint Presentation</vt:lpstr>
      <vt:lpstr>How do you Reliably Store 700TB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COSMOS Concepts – (Virtual) Clusters</vt:lpstr>
      <vt:lpstr>Virtual Cluster</vt:lpstr>
      <vt:lpstr>Bonus Computing</vt:lpstr>
      <vt:lpstr>How many tokens will my Job need</vt:lpstr>
      <vt:lpstr>PowerPoint Presentation</vt:lpstr>
      <vt:lpstr>PowerPoint Presentation</vt:lpstr>
      <vt:lpstr>PowerPoint Presentation</vt:lpstr>
      <vt:lpstr>COSMOS Concepts - Streams</vt:lpstr>
      <vt:lpstr>COSMOS Concepts - Paths</vt:lpstr>
      <vt:lpstr>Streams</vt:lpstr>
      <vt:lpstr>PowerPoint Presentation</vt:lpstr>
      <vt:lpstr>PowerPoint Presentation</vt:lpstr>
      <vt:lpstr>PowerPoint Presentation</vt:lpstr>
      <vt:lpstr>PowerPoint Presentation</vt:lpstr>
      <vt:lpstr>PowerPoint Presentation</vt:lpstr>
      <vt:lpstr>PowerPoint Presentation</vt:lpstr>
      <vt:lpstr>WITH UNSTRUCTURED STREAMS</vt:lpstr>
      <vt:lpstr>WITH STRUCTURED STREAMS</vt:lpstr>
      <vt:lpstr>PowerPoint Presentation</vt:lpstr>
      <vt:lpstr>PowerPoint Presentation</vt:lpstr>
      <vt:lpstr>Computation</vt:lpstr>
      <vt:lpstr>PowerPoint Presentation</vt:lpstr>
      <vt:lpstr>Wrap Up</vt:lpstr>
      <vt:lpstr>PowerPoint Presentation</vt:lpstr>
      <vt:lpstr>Questions</vt:lpstr>
      <vt:lpstr>PowerPoint Presentation</vt:lpstr>
      <vt:lpstr>PowerPoint Presentation</vt:lpstr>
      <vt:lpstr>PowerPoint Presentation</vt:lpstr>
      <vt:lpstr>Demo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SCOPE Compiler and Optimizer</vt:lpstr>
      <vt:lpstr>Cosmos &amp; Azure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Cosmos Bootcamp</dc:title>
  <dc:creator>Saveen Reddy</dc:creator>
  <cp:keywords/>
  <cp:lastModifiedBy>Nabeel Kaushal</cp:lastModifiedBy>
  <cp:revision>317</cp:revision>
  <dcterms:created xsi:type="dcterms:W3CDTF">2011-12-06T18:57:10Z</dcterms:created>
  <dcterms:modified xsi:type="dcterms:W3CDTF">2014-03-17T21:27:55Z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0x010100C98D28B2772E614F8E0D4BBAD31B4A34</vt:lpwstr>
  </property>
  <property fmtid="{D5CDD505-2E9C-101B-9397-08002B2CF9AE}" pid="3" name="IsMyDocuments">
    <vt:bool>true</vt:bool>
  </property>
  <property fmtid="{D5CDD505-2E9C-101B-9397-08002B2CF9AE}" pid="4" name="TaxKeyword">
    <vt:lpwstr/>
  </property>
</Properties>
</file>