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75" d="100"/>
          <a:sy n="75" d="100"/>
        </p:scale>
        <p:origin x="-6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D98254-5300-4DDE-8420-D5A04C9669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893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A92A29-327F-49A9-A851-2F5EEB624E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596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0E585-6560-4BD4-A958-AE2E1D9B6B3A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0E585-6560-4BD4-A958-AE2E1D9B6B3A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0E585-6560-4BD4-A958-AE2E1D9B6B3A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0E585-6560-4BD4-A958-AE2E1D9B6B3A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0E585-6560-4BD4-A958-AE2E1D9B6B3A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0E585-6560-4BD4-A958-AE2E1D9B6B3A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0E585-6560-4BD4-A958-AE2E1D9B6B3A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8FCE79C-9A45-4B05-944E-9E5A1A44918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83FE3-B386-4C51-9401-8D9948C253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17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8395A-18D3-4CD6-A7B0-3FBB912585D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76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51FB7-A5E4-48F4-8FBE-D1900CC94A9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18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3FC28-7FDF-4027-B110-4BEBF327A4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93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C7FB4-195A-4E6A-9AFD-53FD5E8E6C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73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A3099-9B59-4426-AE22-6D408D5BBB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75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06A34-A453-4042-AA6D-957B91B62A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96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F81C6-B859-409F-B424-BE81DA58D1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63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28A04-277E-438B-B5A1-5283EB4413A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11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BB727-18A4-49C5-90D3-28B8204A59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3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entury Gothic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Century Gothic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B45CF802-2D42-474E-BF24-D0666808D89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476672"/>
            <a:ext cx="7085013" cy="10668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理财的方式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银行存款</a:t>
            </a:r>
            <a:endParaRPr lang="en-US" altLang="zh-CN" dirty="0" smtClean="0"/>
          </a:p>
          <a:p>
            <a:r>
              <a:rPr lang="zh-CN" altLang="en-US" dirty="0" smtClean="0"/>
              <a:t>理财产品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04588"/>
              </p:ext>
            </p:extLst>
          </p:nvPr>
        </p:nvGraphicFramePr>
        <p:xfrm>
          <a:off x="395536" y="1484785"/>
          <a:ext cx="8352928" cy="4896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10"/>
                <a:gridCol w="4503318"/>
              </a:tblGrid>
              <a:tr h="1165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种类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投资方式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462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/>
                        <a:t>银行存款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被动</a:t>
                      </a:r>
                      <a:endParaRPr lang="en-US" sz="2000" b="1" dirty="0"/>
                    </a:p>
                  </a:txBody>
                  <a:tcPr/>
                </a:tc>
              </a:tr>
              <a:tr h="7462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/>
                        <a:t>理财产品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被动</a:t>
                      </a:r>
                      <a:endParaRPr lang="en-US" sz="2000" b="1" dirty="0"/>
                    </a:p>
                  </a:txBody>
                  <a:tcPr/>
                </a:tc>
              </a:tr>
              <a:tr h="746237"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基金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被动</a:t>
                      </a:r>
                      <a:endParaRPr lang="en-US" sz="2000" b="1" dirty="0"/>
                    </a:p>
                  </a:txBody>
                  <a:tcPr/>
                </a:tc>
              </a:tr>
              <a:tr h="7462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股票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主动  （国内的股票太特殊）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46237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杠杆类交易（期货、外汇等）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主动   （风险太大）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476672"/>
            <a:ext cx="7085013" cy="1066800"/>
          </a:xfrm>
        </p:spPr>
        <p:txBody>
          <a:bodyPr anchor="t"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基金种类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07662"/>
              </p:ext>
            </p:extLst>
          </p:nvPr>
        </p:nvGraphicFramePr>
        <p:xfrm>
          <a:off x="395536" y="1196752"/>
          <a:ext cx="835292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70"/>
                <a:gridCol w="1502062"/>
                <a:gridCol w="3993284"/>
                <a:gridCol w="1392154"/>
                <a:gridCol w="879256"/>
              </a:tblGrid>
              <a:tr h="3600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No.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种类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说明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收益率</a:t>
                      </a:r>
                      <a:endParaRPr lang="en-US" altLang="zh-CN" sz="20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年化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风险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货币型基金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投资于货币市场</a:t>
                      </a:r>
                      <a:endParaRPr lang="en-US" altLang="zh-CN" sz="1600" dirty="0" smtClean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altLang="zh-CN" sz="1600" dirty="0" smtClean="0"/>
                        <a:t>%</a:t>
                      </a:r>
                      <a:r>
                        <a:rPr lang="en-US" sz="1600" dirty="0" smtClean="0"/>
                        <a:t> to</a:t>
                      </a:r>
                      <a:r>
                        <a:rPr lang="en-US" altLang="zh-CN" sz="1600" dirty="0" smtClean="0"/>
                        <a:t> 5%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极小</a:t>
                      </a:r>
                      <a:endParaRPr lang="en-US" sz="1600" dirty="0"/>
                    </a:p>
                  </a:txBody>
                  <a:tcPr/>
                </a:tc>
              </a:tr>
              <a:tr h="1767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债券型基金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以债务为主（政府债、金融债、和企业债）</a:t>
                      </a:r>
                      <a:endParaRPr lang="en-US" altLang="zh-CN" sz="1600" dirty="0" smtClean="0"/>
                    </a:p>
                    <a:p>
                      <a:pPr algn="l"/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-4%</a:t>
                      </a:r>
                      <a:r>
                        <a:rPr lang="en-US" sz="1600" dirty="0" smtClean="0"/>
                        <a:t> to</a:t>
                      </a:r>
                      <a:r>
                        <a:rPr lang="en-US" altLang="zh-CN" sz="1600" dirty="0" smtClean="0"/>
                        <a:t> 23%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小</a:t>
                      </a:r>
                      <a:endParaRPr lang="en-US" sz="1600" dirty="0" smtClean="0"/>
                    </a:p>
                  </a:txBody>
                  <a:tcPr/>
                </a:tc>
              </a:tr>
              <a:tr h="4453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混合型基金</a:t>
                      </a: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（货币、债务）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货币 </a:t>
                      </a:r>
                      <a:r>
                        <a:rPr lang="en-US" altLang="zh-CN" sz="1600" dirty="0" smtClean="0"/>
                        <a:t>10% - 30%</a:t>
                      </a:r>
                    </a:p>
                    <a:p>
                      <a:pPr algn="l"/>
                      <a:r>
                        <a:rPr lang="zh-CN" altLang="en-US" sz="1600" dirty="0" smtClean="0"/>
                        <a:t>债务 </a:t>
                      </a:r>
                      <a:r>
                        <a:rPr lang="en-US" altLang="zh-CN" sz="1600" dirty="0" smtClean="0"/>
                        <a:t>70% - 90%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</a:t>
                      </a:r>
                      <a:r>
                        <a:rPr lang="en-US" altLang="zh-CN" sz="1600" dirty="0" smtClean="0"/>
                        <a:t>%</a:t>
                      </a:r>
                      <a:r>
                        <a:rPr lang="en-US" sz="1600" dirty="0" smtClean="0"/>
                        <a:t> to</a:t>
                      </a:r>
                      <a:r>
                        <a:rPr lang="en-US" altLang="zh-CN" sz="1600" dirty="0" smtClean="0"/>
                        <a:t> 5%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小</a:t>
                      </a:r>
                      <a:endParaRPr lang="en-US" sz="1600" dirty="0"/>
                    </a:p>
                  </a:txBody>
                  <a:tcPr/>
                </a:tc>
              </a:tr>
              <a:tr h="310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股票型基金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以投资股票为主</a:t>
                      </a:r>
                      <a:endParaRPr lang="en-US" altLang="zh-CN" sz="1600" dirty="0" smtClean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-30%</a:t>
                      </a:r>
                      <a:r>
                        <a:rPr lang="en-US" sz="1600" dirty="0" smtClean="0"/>
                        <a:t> to</a:t>
                      </a:r>
                      <a:r>
                        <a:rPr lang="en-US" altLang="zh-CN" sz="1600" dirty="0" smtClean="0"/>
                        <a:t> 90%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中</a:t>
                      </a:r>
                      <a:endParaRPr lang="en-US" sz="1600" dirty="0"/>
                    </a:p>
                  </a:txBody>
                  <a:tcPr/>
                </a:tc>
              </a:tr>
              <a:tr h="310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混合型基金</a:t>
                      </a: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（股票、债务）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债务 </a:t>
                      </a:r>
                      <a:r>
                        <a:rPr lang="en-US" altLang="zh-CN" sz="1600" dirty="0" smtClean="0"/>
                        <a:t>10% - 30%</a:t>
                      </a:r>
                    </a:p>
                    <a:p>
                      <a:pPr algn="l"/>
                      <a:r>
                        <a:rPr lang="zh-CN" altLang="en-US" sz="1600" dirty="0" smtClean="0"/>
                        <a:t>股票 </a:t>
                      </a:r>
                      <a:r>
                        <a:rPr lang="en-US" altLang="zh-CN" sz="1600" dirty="0" smtClean="0"/>
                        <a:t>70% - 90%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-30%</a:t>
                      </a:r>
                      <a:r>
                        <a:rPr lang="en-US" sz="1600" dirty="0" smtClean="0"/>
                        <a:t> to</a:t>
                      </a:r>
                      <a:r>
                        <a:rPr lang="en-US" altLang="zh-CN" sz="1600" dirty="0" smtClean="0"/>
                        <a:t> 90%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中</a:t>
                      </a:r>
                      <a:endParaRPr lang="en-US" sz="1600" dirty="0"/>
                    </a:p>
                  </a:txBody>
                  <a:tcPr/>
                </a:tc>
              </a:tr>
              <a:tr h="244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FOF</a:t>
                      </a:r>
                      <a:r>
                        <a:rPr lang="zh-CN" altLang="en-US" sz="1600" dirty="0" smtClean="0"/>
                        <a:t>基金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专门投资于其他证券投资基金的基金</a:t>
                      </a:r>
                      <a:endParaRPr lang="en-US" altLang="zh-CN" sz="1600" dirty="0" smtClean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-1%</a:t>
                      </a:r>
                      <a:r>
                        <a:rPr lang="en-US" sz="1600" dirty="0" smtClean="0"/>
                        <a:t> to</a:t>
                      </a:r>
                      <a:r>
                        <a:rPr lang="en-US" altLang="zh-CN" sz="1600" dirty="0" smtClean="0"/>
                        <a:t> 12%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中</a:t>
                      </a:r>
                      <a:endParaRPr lang="en-US" sz="1600" dirty="0"/>
                    </a:p>
                  </a:txBody>
                  <a:tcPr/>
                </a:tc>
              </a:tr>
              <a:tr h="4137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QDII</a:t>
                      </a:r>
                      <a:r>
                        <a:rPr lang="zh-CN" altLang="en-US" sz="1600" dirty="0" smtClean="0"/>
                        <a:t>基金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主要投资于境外股票、债券的基金，适合看好海外市场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高</a:t>
                      </a:r>
                      <a:endParaRPr lang="en-US" sz="1600" dirty="0"/>
                    </a:p>
                  </a:txBody>
                  <a:tcPr/>
                </a:tc>
              </a:tr>
              <a:tr h="4137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指数</a:t>
                      </a:r>
                      <a:r>
                        <a:rPr lang="en-US" altLang="zh-CN" sz="1600" dirty="0" smtClean="0"/>
                        <a:t>ETL</a:t>
                      </a:r>
                      <a:r>
                        <a:rPr lang="zh-CN" altLang="en-US" sz="1600" dirty="0" smtClean="0"/>
                        <a:t>基金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指数的影子，通过跟踪指数，力求做到和指数如影随形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个人能力</a:t>
                      </a:r>
                      <a:endParaRPr lang="en-US" altLang="zh-CN" sz="1600" dirty="0" smtClean="0"/>
                    </a:p>
                    <a:p>
                      <a:pPr algn="l"/>
                      <a:r>
                        <a:rPr lang="en-US" altLang="zh-CN" sz="1600" dirty="0" smtClean="0"/>
                        <a:t>ETL</a:t>
                      </a:r>
                      <a:r>
                        <a:rPr lang="zh-CN" altLang="en-US" sz="1600" dirty="0" smtClean="0"/>
                        <a:t>交易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高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76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404664"/>
            <a:ext cx="7085013" cy="79208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70C0"/>
                </a:solidFill>
              </a:rPr>
              <a:t>我的理财策略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6453336"/>
            <a:ext cx="8208912" cy="494928"/>
          </a:xfrm>
        </p:spPr>
        <p:txBody>
          <a:bodyPr/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 被动投资时，每个种类为什么要持有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个或以上，因为需要现金的时候，可以把相同的级别的产品利润少的出掉，及时换取现金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15520"/>
              </p:ext>
            </p:extLst>
          </p:nvPr>
        </p:nvGraphicFramePr>
        <p:xfrm>
          <a:off x="251520" y="1286407"/>
          <a:ext cx="8640958" cy="554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1"/>
                <a:gridCol w="1051943"/>
                <a:gridCol w="676249"/>
                <a:gridCol w="676249"/>
                <a:gridCol w="676249"/>
                <a:gridCol w="976804"/>
                <a:gridCol w="1051943"/>
                <a:gridCol w="976804"/>
                <a:gridCol w="2028746"/>
              </a:tblGrid>
              <a:tr h="7508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级别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种类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类别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风险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资金</a:t>
                      </a:r>
                      <a:endParaRPr lang="en-US" altLang="zh-CN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比例</a:t>
                      </a:r>
                      <a:endParaRPr lang="en-US" altLang="zh-CN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（成）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产品个数</a:t>
                      </a:r>
                      <a:endParaRPr lang="en-US" altLang="zh-CN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（个）</a:t>
                      </a:r>
                      <a:r>
                        <a:rPr lang="zh-CN" altLang="en-US" sz="14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收益范围</a:t>
                      </a:r>
                      <a:endParaRPr lang="en-US" altLang="zh-CN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（年化率）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持有时间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备注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69262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余额宝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1.97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%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随存随取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参照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692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理财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</a:p>
                    <a:p>
                      <a:pPr algn="l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货币基金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被动</a:t>
                      </a:r>
                      <a:endParaRPr lang="en-US" altLang="zh-CN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投资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极小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</a:rPr>
                        <a:t>成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+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%</a:t>
                      </a: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 to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 3%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随存随取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不要买长期的理财，要能随时能拿到现金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65696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混合型基金</a:t>
                      </a:r>
                      <a:endParaRPr lang="en-US" altLang="zh-CN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l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（货币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债务）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被动</a:t>
                      </a:r>
                      <a:endParaRPr lang="en-US" altLang="zh-CN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投资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极小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</a:rPr>
                        <a:t>成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+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%</a:t>
                      </a: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 to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 5%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随存随取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最短持有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30</a:t>
                      </a: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天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65696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FOF</a:t>
                      </a: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基金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被动</a:t>
                      </a:r>
                      <a:endParaRPr lang="en-US" altLang="zh-CN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投资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小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</a:rPr>
                        <a:t>成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+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-1%</a:t>
                      </a: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 to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 12%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随存随取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最短持有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60</a:t>
                      </a: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天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63507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债券基金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被动</a:t>
                      </a:r>
                      <a:endParaRPr lang="en-US" altLang="zh-CN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投资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中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</a:rPr>
                        <a:t>成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+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-4%</a:t>
                      </a: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 to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 23%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中长期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最短持有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180</a:t>
                      </a: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天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63507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混合型基金</a:t>
                      </a:r>
                      <a:endParaRPr lang="en-US" altLang="zh-CN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l"/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债务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股票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被动</a:t>
                      </a:r>
                      <a:endParaRPr lang="en-US" altLang="zh-CN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投资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中高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</a:rPr>
                        <a:t>成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en-US" altLang="zh-CN" sz="1200" b="1" smtClean="0">
                          <a:solidFill>
                            <a:srgbClr val="7030A0"/>
                          </a:solidFill>
                        </a:rPr>
                        <a:t>+</a:t>
                      </a:r>
                      <a:endParaRPr lang="en-US" sz="1200" b="1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-30%</a:t>
                      </a: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 to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 90%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长期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最短持有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年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63612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指数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ETL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基金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主动</a:t>
                      </a:r>
                      <a:endParaRPr lang="en-US" altLang="zh-CN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投资</a:t>
                      </a:r>
                      <a:endParaRPr lang="en-US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高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</a:rPr>
                        <a:t>成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依据个人能力</a:t>
                      </a:r>
                      <a:endParaRPr lang="en-US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波段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风险大</a:t>
                      </a:r>
                      <a:endParaRPr lang="en-US" altLang="zh-CN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以天做波段最少持有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天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3507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外汇期货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主动</a:t>
                      </a:r>
                      <a:endParaRPr lang="en-US" altLang="zh-CN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投资</a:t>
                      </a:r>
                      <a:endParaRPr lang="en-US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极高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</a:rPr>
                        <a:t>成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依据个人能力</a:t>
                      </a:r>
                      <a:endParaRPr lang="en-US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趋势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风险大</a:t>
                      </a:r>
                      <a:endParaRPr lang="en-US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86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404664"/>
            <a:ext cx="7085013" cy="79208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70C0"/>
                </a:solidFill>
              </a:rPr>
              <a:t>我的理财策略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6453336"/>
            <a:ext cx="8208912" cy="494928"/>
          </a:xfrm>
        </p:spPr>
        <p:txBody>
          <a:bodyPr/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 被动投资时，每个种类为什么要持有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个或以上，因为需要现金的时候，可以把相同的级别的产品利润少的出掉，及时换取现金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62152"/>
              </p:ext>
            </p:extLst>
          </p:nvPr>
        </p:nvGraphicFramePr>
        <p:xfrm>
          <a:off x="251520" y="1286407"/>
          <a:ext cx="8784976" cy="557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22"/>
                <a:gridCol w="1161650"/>
                <a:gridCol w="726031"/>
                <a:gridCol w="871237"/>
                <a:gridCol w="653428"/>
                <a:gridCol w="3630155"/>
                <a:gridCol w="1234253"/>
              </a:tblGrid>
              <a:tr h="8520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级别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种类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类别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风险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资金</a:t>
                      </a:r>
                      <a:endParaRPr lang="en-US" altLang="zh-CN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比例</a:t>
                      </a:r>
                      <a:endParaRPr lang="en-US" altLang="zh-CN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（成）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持有产品</a:t>
                      </a:r>
                      <a:endParaRPr lang="en-US" altLang="zh-CN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收益范围</a:t>
                      </a:r>
                      <a:endParaRPr lang="en-US" altLang="zh-CN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（年化率）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32542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余额宝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1.97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%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53254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理财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</a:p>
                    <a:p>
                      <a:pPr algn="l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货币基金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被动</a:t>
                      </a:r>
                      <a:endParaRPr lang="en-US" altLang="zh-CN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投资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极小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</a:rPr>
                        <a:t>成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+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%</a:t>
                      </a: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 to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 3%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7455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混合型基金</a:t>
                      </a:r>
                      <a:endParaRPr lang="en-US" altLang="zh-CN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l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（货币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债务）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被动</a:t>
                      </a:r>
                      <a:endParaRPr lang="en-US" altLang="zh-CN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投资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极小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</a:rPr>
                        <a:t>成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、南方理财佳   </a:t>
                      </a: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.9%</a:t>
                      </a: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endParaRPr lang="en-US" altLang="zh-CN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、建信理财佳   </a:t>
                      </a: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.5%</a:t>
                      </a: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%</a:t>
                      </a: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 to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 5%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7455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FOF</a:t>
                      </a: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基金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被动</a:t>
                      </a:r>
                      <a:endParaRPr lang="en-US" altLang="zh-CN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投资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小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</a:rPr>
                        <a:t>成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、南方和顺多资产配置混合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en-US" altLang="zh-CN" sz="1200" b="1" baseline="0" dirty="0" smtClean="0">
                          <a:solidFill>
                            <a:srgbClr val="7030A0"/>
                          </a:solidFill>
                        </a:rPr>
                        <a:t>   12%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-1%</a:t>
                      </a: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 to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 12%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72071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债券基金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被动</a:t>
                      </a:r>
                      <a:endParaRPr lang="en-US" altLang="zh-CN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投资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中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</a:rPr>
                        <a:t>成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、富国信用债债券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C   </a:t>
                      </a:r>
                      <a:r>
                        <a:rPr lang="en-US" altLang="zh-CN" sz="1200" b="1" baseline="0" dirty="0" smtClean="0">
                          <a:solidFill>
                            <a:srgbClr val="7030A0"/>
                          </a:solidFill>
                        </a:rPr>
                        <a:t>7%</a:t>
                      </a:r>
                      <a:endParaRPr lang="en-US" altLang="zh-CN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、华夏鼎茂债券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en-US" altLang="zh-CN" sz="1200" b="1" baseline="0" dirty="0" smtClean="0">
                          <a:solidFill>
                            <a:srgbClr val="7030A0"/>
                          </a:solidFill>
                        </a:rPr>
                        <a:t>     7%</a:t>
                      </a:r>
                    </a:p>
                    <a:p>
                      <a:r>
                        <a:rPr lang="en-US" sz="1200" b="1" baseline="0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r>
                        <a:rPr lang="zh-CN" altLang="en-US" sz="1200" b="1" baseline="0" dirty="0" smtClean="0">
                          <a:solidFill>
                            <a:srgbClr val="7030A0"/>
                          </a:solidFill>
                        </a:rPr>
                        <a:t>、易方达双债增强债券</a:t>
                      </a:r>
                      <a:r>
                        <a:rPr lang="en-US" altLang="zh-CN" sz="1200" b="1" baseline="0" dirty="0" smtClean="0">
                          <a:solidFill>
                            <a:srgbClr val="7030A0"/>
                          </a:solidFill>
                        </a:rPr>
                        <a:t>A    15%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-4%</a:t>
                      </a: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 to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 23%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72071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混合型基金</a:t>
                      </a:r>
                      <a:endParaRPr lang="en-US" altLang="zh-CN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l"/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债务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股票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被动</a:t>
                      </a:r>
                      <a:endParaRPr lang="en-US" altLang="zh-CN" sz="12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投资</a:t>
                      </a: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中高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</a:rPr>
                        <a:t>成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zh-CN" altLang="en-US" sz="1200" b="1" dirty="0" smtClean="0">
                          <a:solidFill>
                            <a:srgbClr val="7030A0"/>
                          </a:solidFill>
                        </a:rPr>
                        <a:t>、广发双擎升级混合    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89%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7219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指数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ETL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基金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主动</a:t>
                      </a:r>
                      <a:endParaRPr lang="en-US" altLang="zh-CN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投资</a:t>
                      </a:r>
                      <a:endParaRPr lang="en-US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高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</a:rPr>
                        <a:t>成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、招商深证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TMT50ETF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链接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依据个人能力</a:t>
                      </a:r>
                      <a:endParaRPr lang="en-US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00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476672"/>
            <a:ext cx="7085013" cy="10668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被动投资的注意点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1628800"/>
            <a:ext cx="6768752" cy="460851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rgbClr val="FF0000"/>
                </a:solidFill>
              </a:rPr>
              <a:t>货币基金不持有长期品种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/>
              <a:t>这部分是要对于日常先应急的资金，所以不要买长期品种</a:t>
            </a:r>
            <a:endParaRPr lang="en-US" altLang="zh-CN" sz="1600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rgbClr val="FF0000"/>
                </a:solidFill>
              </a:rPr>
              <a:t>每个级别为什么要持有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个或以上产品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因为急需要现金的时候，可以把相同的级别的产品利润少的出掉，即时换取现金</a:t>
            </a:r>
            <a:endParaRPr lang="en-US" altLang="zh-CN" sz="1600" dirty="0"/>
          </a:p>
          <a:p>
            <a:endParaRPr lang="en-US" altLang="zh-CN" sz="1600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rgbClr val="FF0000"/>
                </a:solidFill>
              </a:rPr>
              <a:t>每个级别的产品怎么选择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/>
              <a:t>答  ： 以混合型（债务和股票）基金为例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</a:t>
            </a:r>
            <a:r>
              <a:rPr lang="zh-CN" altLang="en-US" sz="1600" b="1" dirty="0" smtClean="0"/>
              <a:t>我的策略是：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    激进型 ：排行头三名的基金持有一个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    稳健性 </a:t>
            </a:r>
            <a:r>
              <a:rPr lang="en-US" altLang="zh-CN" sz="1600" b="1" dirty="0" smtClean="0"/>
              <a:t>: </a:t>
            </a:r>
            <a:r>
              <a:rPr lang="zh-CN" altLang="en-US" sz="1600" b="1" dirty="0" smtClean="0"/>
              <a:t>排行中上游基金持有一个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rgbClr val="FF0000"/>
                </a:solidFill>
              </a:rPr>
              <a:t>不要持有同一家基金公司的过多品种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/>
              <a:t>答 ：增加风险，原因很多，可能都是相同的基金经理</a:t>
            </a:r>
          </a:p>
        </p:txBody>
      </p:sp>
    </p:spTree>
    <p:extLst>
      <p:ext uri="{BB962C8B-B14F-4D97-AF65-F5344CB8AC3E}">
        <p14:creationId xmlns:p14="http://schemas.microsoft.com/office/powerpoint/2010/main" val="336178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476672"/>
            <a:ext cx="7085013" cy="10668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主动投资 </a:t>
            </a:r>
            <a:r>
              <a:rPr lang="en-US" altLang="zh-CN" b="1" dirty="0" smtClean="0">
                <a:solidFill>
                  <a:srgbClr val="0070C0"/>
                </a:solidFill>
              </a:rPr>
              <a:t>--- </a:t>
            </a:r>
            <a:r>
              <a:rPr lang="zh-CN" altLang="en-US" b="1" dirty="0" smtClean="0">
                <a:solidFill>
                  <a:srgbClr val="0070C0"/>
                </a:solidFill>
              </a:rPr>
              <a:t>指数</a:t>
            </a:r>
            <a:r>
              <a:rPr lang="en-US" altLang="zh-CN" b="1" dirty="0" smtClean="0">
                <a:solidFill>
                  <a:srgbClr val="0070C0"/>
                </a:solidFill>
              </a:rPr>
              <a:t>ETL</a:t>
            </a:r>
            <a:r>
              <a:rPr lang="zh-CN" altLang="en-US" b="1" dirty="0" smtClean="0">
                <a:solidFill>
                  <a:srgbClr val="0070C0"/>
                </a:solidFill>
              </a:rPr>
              <a:t>交易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3" y="2132856"/>
            <a:ext cx="5276106" cy="1829544"/>
          </a:xfrm>
        </p:spPr>
        <p:txBody>
          <a:bodyPr/>
          <a:lstStyle/>
          <a:p>
            <a:r>
              <a:rPr lang="en-US" altLang="zh-CN" dirty="0" smtClean="0"/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5142" y="1628800"/>
            <a:ext cx="8961354" cy="4875651"/>
            <a:chOff x="0" y="0"/>
            <a:chExt cx="11010900" cy="604266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3801" t="17313" r="20946" b="9267"/>
            <a:stretch/>
          </p:blipFill>
          <p:spPr>
            <a:xfrm>
              <a:off x="0" y="0"/>
              <a:ext cx="11010900" cy="6042660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838200" y="4922519"/>
              <a:ext cx="495300" cy="27432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" name="椭圆 6"/>
            <p:cNvSpPr/>
            <p:nvPr/>
          </p:nvSpPr>
          <p:spPr>
            <a:xfrm>
              <a:off x="6118860" y="4556759"/>
              <a:ext cx="495300" cy="27432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" name="椭圆 7"/>
            <p:cNvSpPr/>
            <p:nvPr/>
          </p:nvSpPr>
          <p:spPr>
            <a:xfrm>
              <a:off x="3200400" y="4732019"/>
              <a:ext cx="495300" cy="27432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" name="椭圆 8"/>
            <p:cNvSpPr/>
            <p:nvPr/>
          </p:nvSpPr>
          <p:spPr>
            <a:xfrm>
              <a:off x="7985760" y="4701539"/>
              <a:ext cx="495300" cy="27432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" name="椭圆 9"/>
            <p:cNvSpPr/>
            <p:nvPr/>
          </p:nvSpPr>
          <p:spPr>
            <a:xfrm>
              <a:off x="9250680" y="4952999"/>
              <a:ext cx="495300" cy="27432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164080" y="4122419"/>
              <a:ext cx="198120" cy="4800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297680" y="3970019"/>
              <a:ext cx="198120" cy="4800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437120" y="3939539"/>
              <a:ext cx="198120" cy="4800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473440" y="4213859"/>
              <a:ext cx="198120" cy="4800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142220" y="4091939"/>
              <a:ext cx="198120" cy="4800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51760" y="4175759"/>
              <a:ext cx="289560" cy="9220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770120" y="4091939"/>
              <a:ext cx="289560" cy="9220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364480" y="4122419"/>
              <a:ext cx="289560" cy="9220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74152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476672"/>
            <a:ext cx="7085013" cy="10668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主动投资 </a:t>
            </a:r>
            <a:r>
              <a:rPr lang="en-US" altLang="zh-CN" b="1" dirty="0" smtClean="0">
                <a:solidFill>
                  <a:srgbClr val="0070C0"/>
                </a:solidFill>
              </a:rPr>
              <a:t>--- </a:t>
            </a:r>
            <a:r>
              <a:rPr lang="zh-CN" altLang="en-US" b="1" dirty="0" smtClean="0">
                <a:solidFill>
                  <a:srgbClr val="0070C0"/>
                </a:solidFill>
              </a:rPr>
              <a:t>外汇期货交易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2204864"/>
            <a:ext cx="5400600" cy="331236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杠杆交易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---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风险太大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>
                <a:solidFill>
                  <a:srgbClr val="FF0000"/>
                </a:solidFill>
              </a:rPr>
              <a:t>不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准备花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年时间专研的人就不要接触了</a:t>
            </a:r>
            <a:endParaRPr lang="en-US" altLang="zh-CN" sz="3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91278"/>
      </p:ext>
    </p:extLst>
  </p:cSld>
  <p:clrMapOvr>
    <a:masterClrMapping/>
  </p:clrMapOvr>
</p:sld>
</file>

<file path=ppt/theme/theme1.xml><?xml version="1.0" encoding="utf-8"?>
<a:theme xmlns:a="http://schemas.openxmlformats.org/drawingml/2006/main" name="书堆型设计模板">
  <a:themeElements>
    <a:clrScheme name="StackofBooksDesignTemplate_TP0115944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ofBooksDesignTemplate_TP01159440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ofBooksDesignTemplate_TP0115944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书堆型设计模板</Template>
  <TotalTime>211</TotalTime>
  <Words>871</Words>
  <Application>Microsoft Office PowerPoint</Application>
  <PresentationFormat>全屏显示(4:3)</PresentationFormat>
  <Paragraphs>254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书堆型设计模板</vt:lpstr>
      <vt:lpstr>理财的方式</vt:lpstr>
      <vt:lpstr>基金种类</vt:lpstr>
      <vt:lpstr>我的理财策略</vt:lpstr>
      <vt:lpstr>我的理财策略</vt:lpstr>
      <vt:lpstr>被动投资的注意点</vt:lpstr>
      <vt:lpstr>主动投资 --- 指数ETL交易</vt:lpstr>
      <vt:lpstr>主动投资 --- 外汇期货交易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tian</dc:creator>
  <cp:lastModifiedBy>ye tian</cp:lastModifiedBy>
  <cp:revision>20</cp:revision>
  <dcterms:created xsi:type="dcterms:W3CDTF">2020-04-19T08:24:55Z</dcterms:created>
  <dcterms:modified xsi:type="dcterms:W3CDTF">2020-04-19T13:11:08Z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TC011594402052</vt:lpwstr>
  </property>
</Properties>
</file>