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10" r:id="rId3"/>
    <p:sldId id="317" r:id="rId4"/>
    <p:sldId id="314" r:id="rId5"/>
    <p:sldId id="311" r:id="rId6"/>
    <p:sldId id="307" r:id="rId7"/>
    <p:sldId id="293" r:id="rId8"/>
    <p:sldId id="289" r:id="rId9"/>
    <p:sldId id="306" r:id="rId10"/>
    <p:sldId id="290" r:id="rId11"/>
    <p:sldId id="305" r:id="rId12"/>
    <p:sldId id="288" r:id="rId13"/>
    <p:sldId id="309" r:id="rId14"/>
    <p:sldId id="304" r:id="rId15"/>
    <p:sldId id="308" r:id="rId16"/>
    <p:sldId id="315" r:id="rId17"/>
    <p:sldId id="294" r:id="rId18"/>
    <p:sldId id="318" r:id="rId19"/>
    <p:sldId id="291" r:id="rId20"/>
    <p:sldId id="299" r:id="rId21"/>
    <p:sldId id="301" r:id="rId22"/>
    <p:sldId id="302" r:id="rId23"/>
    <p:sldId id="297" r:id="rId24"/>
    <p:sldId id="298" r:id="rId25"/>
    <p:sldId id="316" r:id="rId26"/>
    <p:sldId id="295" r:id="rId27"/>
    <p:sldId id="30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0F8C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5" autoAdjust="0"/>
    <p:restoredTop sz="83926" autoAdjust="0"/>
  </p:normalViewPr>
  <p:slideViewPr>
    <p:cSldViewPr>
      <p:cViewPr varScale="1">
        <p:scale>
          <a:sx n="87" d="100"/>
          <a:sy n="87" d="100"/>
        </p:scale>
        <p:origin x="-14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12/2/2017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016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12/2/2017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188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12/2/2017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066800"/>
            <a:ext cx="6781800" cy="190500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大数据技术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3200" dirty="0" smtClean="0"/>
              <a:t>                                      ---  </a:t>
            </a:r>
            <a:r>
              <a:rPr lang="zh-CN" altLang="en-US" sz="3200" dirty="0" smtClean="0"/>
              <a:t>经验</a:t>
            </a:r>
            <a:r>
              <a:rPr lang="zh-CN" altLang="en-US" sz="3200" dirty="0" smtClean="0"/>
              <a:t>分享</a:t>
            </a:r>
            <a:endParaRPr lang="zh-CN" sz="3200" dirty="0"/>
          </a:p>
        </p:txBody>
      </p:sp>
      <p:sp>
        <p:nvSpPr>
          <p:cNvPr id="3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49376" y="3352800"/>
            <a:ext cx="6866024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 dirty="0" smtClean="0"/>
              <a:t>                                                        认知的角度解析大数据技术    </a:t>
            </a:r>
            <a:endParaRPr lang="en-US" altLang="zh-CN" sz="2000" b="0" dirty="0" smtClean="0"/>
          </a:p>
          <a:p>
            <a:r>
              <a:rPr lang="zh-CN" altLang="en-US" sz="2000" b="0" dirty="0" smtClean="0"/>
              <a:t>  </a:t>
            </a:r>
            <a:endParaRPr lang="zh-CN" altLang="en-US" sz="2000" b="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思考方式</a:t>
            </a:r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en-US" b="1" dirty="0" smtClean="0">
                <a:ea typeface="宋体" pitchFamily="2" charset="-122"/>
              </a:rPr>
              <a:t>： 并发 与 并行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并行</a:t>
            </a:r>
            <a:r>
              <a:rPr lang="zh-CN" altLang="en-US" sz="2800" dirty="0"/>
              <a:t>是指两个或者多个事件在</a:t>
            </a:r>
            <a:r>
              <a:rPr lang="zh-CN" altLang="en-US" sz="2800" b="1" i="1" dirty="0"/>
              <a:t>同一时刻</a:t>
            </a:r>
            <a:r>
              <a:rPr lang="zh-CN" altLang="en-US" sz="2800" dirty="0" smtClean="0"/>
              <a:t>发生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并发</a:t>
            </a:r>
            <a:r>
              <a:rPr lang="zh-CN" altLang="en-US" sz="2800" dirty="0"/>
              <a:t>是指两个或多个事件在</a:t>
            </a:r>
            <a:r>
              <a:rPr lang="zh-CN" altLang="en-US" sz="2800" b="1" i="1" dirty="0"/>
              <a:t>同一时间间隔</a:t>
            </a:r>
            <a:r>
              <a:rPr lang="zh-CN" altLang="en-US" sz="2800" dirty="0"/>
              <a:t>发生</a:t>
            </a:r>
            <a:endParaRPr 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并行</a:t>
            </a:r>
            <a:r>
              <a:rPr lang="zh-CN" altLang="en-US" sz="2800" dirty="0"/>
              <a:t>是在</a:t>
            </a:r>
            <a:r>
              <a:rPr lang="zh-CN" altLang="en-US" sz="2800" b="1" i="1" dirty="0"/>
              <a:t>不同实体上</a:t>
            </a:r>
            <a:r>
              <a:rPr lang="zh-CN" altLang="en-US" sz="2800" dirty="0"/>
              <a:t>的多个</a:t>
            </a:r>
            <a:r>
              <a:rPr lang="zh-CN" altLang="en-US" sz="2800" dirty="0" smtClean="0"/>
              <a:t>事件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并发</a:t>
            </a:r>
            <a:r>
              <a:rPr lang="zh-CN" altLang="en-US" sz="2800" dirty="0"/>
              <a:t>是在</a:t>
            </a:r>
            <a:r>
              <a:rPr lang="zh-CN" altLang="en-US" sz="2800" b="1" i="1" dirty="0"/>
              <a:t>同一实体上</a:t>
            </a:r>
            <a:r>
              <a:rPr lang="zh-CN" altLang="en-US" sz="2800" dirty="0"/>
              <a:t>的多个</a:t>
            </a:r>
            <a:r>
              <a:rPr lang="zh-CN" altLang="en-US" sz="2800" dirty="0" smtClean="0"/>
              <a:t>事件</a:t>
            </a:r>
            <a:endParaRPr lang="en-US" altLang="zh-CN" sz="2800" dirty="0" smtClean="0"/>
          </a:p>
          <a:p>
            <a:pPr marL="0" indent="0">
              <a:buNone/>
            </a:pPr>
            <a:endParaRPr 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5740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en-US" b="1" dirty="0" smtClean="0">
                <a:ea typeface="宋体" pitchFamily="2" charset="-122"/>
              </a:rPr>
              <a:t>： 并发 与 并行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大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技术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            </a:t>
            </a:r>
            <a:r>
              <a:rPr lang="zh-CN" altLang="en-US" sz="2800" dirty="0" smtClean="0"/>
              <a:t>时刻充斥着并发与并行计算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EG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Hadoop</a:t>
            </a:r>
            <a:r>
              <a:rPr lang="zh-CN" altLang="en-US" sz="2800" dirty="0"/>
              <a:t>分布式集群</a:t>
            </a:r>
          </a:p>
          <a:p>
            <a:pPr marL="0" indent="0">
              <a:buNone/>
            </a:pPr>
            <a:r>
              <a:rPr lang="en-US" altLang="zh-CN" sz="2800" dirty="0"/>
              <a:t> 	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在</a:t>
            </a:r>
            <a:r>
              <a:rPr lang="zh-CN" altLang="en-US" sz="2800" b="1" i="1" dirty="0"/>
              <a:t>一台</a:t>
            </a:r>
            <a:r>
              <a:rPr lang="zh-CN" altLang="en-US" sz="2800" dirty="0"/>
              <a:t>处理器上同时处理</a:t>
            </a:r>
            <a:r>
              <a:rPr lang="zh-CN" altLang="en-US" sz="2800" b="1" i="1" dirty="0"/>
              <a:t>多个任务</a:t>
            </a:r>
            <a:endParaRPr lang="en-US" altLang="zh-CN" sz="2800" b="1" i="1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在</a:t>
            </a:r>
            <a:r>
              <a:rPr lang="zh-CN" altLang="en-US" sz="2800" b="1" i="1" dirty="0"/>
              <a:t>多台</a:t>
            </a:r>
            <a:r>
              <a:rPr lang="zh-CN" altLang="en-US" sz="2800" dirty="0"/>
              <a:t>处理器上同时处理</a:t>
            </a:r>
            <a:r>
              <a:rPr lang="zh-CN" altLang="en-US" sz="2800" b="1" i="1" dirty="0"/>
              <a:t>多个</a:t>
            </a:r>
            <a:r>
              <a:rPr lang="zh-CN" altLang="en-US" sz="2800" b="1" i="1" dirty="0" smtClean="0"/>
              <a:t>任务</a:t>
            </a:r>
            <a:endParaRPr lang="zh-CN" altLang="en-US" sz="2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408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4</a:t>
            </a:r>
            <a:r>
              <a:rPr lang="zh-CN" altLang="en-US" b="1" dirty="0"/>
              <a:t>： 分布式</a:t>
            </a:r>
            <a:r>
              <a:rPr lang="zh-CN" altLang="en-US" b="1" dirty="0" smtClean="0"/>
              <a:t>存储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800" b="1" dirty="0" smtClean="0">
                <a:ea typeface="宋体" pitchFamily="2" charset="-122"/>
              </a:rPr>
              <a:t>NoSQL</a:t>
            </a:r>
            <a:r>
              <a:rPr lang="zh-CN" altLang="en-US" sz="4800" b="1" dirty="0" smtClean="0">
                <a:ea typeface="宋体" pitchFamily="2" charset="-122"/>
              </a:rPr>
              <a:t>  </a:t>
            </a:r>
            <a:r>
              <a:rPr lang="en-US" altLang="zh-CN" sz="4800" b="1" dirty="0" smtClean="0">
                <a:ea typeface="宋体" pitchFamily="2" charset="-122"/>
              </a:rPr>
              <a:t>DB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Key-value Stores</a:t>
            </a:r>
          </a:p>
          <a:p>
            <a:pPr marL="0" indent="0">
              <a:buNone/>
            </a:pPr>
            <a:r>
              <a:rPr lang="en-US" sz="2000" dirty="0" smtClean="0">
                <a:latin typeface="+mn-ea"/>
              </a:rPr>
              <a:t>	</a:t>
            </a:r>
            <a:r>
              <a:rPr lang="en-US" sz="2000" dirty="0" err="1" smtClean="0">
                <a:latin typeface="+mn-ea"/>
              </a:rPr>
              <a:t>Redis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sz="2000" dirty="0">
                <a:latin typeface="+mn-ea"/>
              </a:rPr>
              <a:t>  </a:t>
            </a:r>
            <a:r>
              <a:rPr lang="en-US" sz="2000" dirty="0" smtClean="0">
                <a:latin typeface="+mn-ea"/>
              </a:rPr>
              <a:t> </a:t>
            </a:r>
            <a:r>
              <a:rPr lang="en-US" sz="2000" dirty="0" err="1" smtClean="0">
                <a:latin typeface="+mn-ea"/>
              </a:rPr>
              <a:t>RocksDB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sz="2000" dirty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en-US" dirty="0"/>
              <a:t>Document </a:t>
            </a:r>
            <a:r>
              <a:rPr lang="en-US" dirty="0" smtClean="0"/>
              <a:t>Stores</a:t>
            </a:r>
          </a:p>
          <a:p>
            <a:pPr marL="0" indent="0">
              <a:buNone/>
            </a:pPr>
            <a:r>
              <a:rPr lang="en-US" sz="2000" dirty="0" smtClean="0">
                <a:latin typeface="+mn-ea"/>
              </a:rPr>
              <a:t>	MongoDB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sz="2000" dirty="0" smtClean="0">
                <a:latin typeface="+mn-ea"/>
              </a:rPr>
              <a:t> </a:t>
            </a:r>
            <a:r>
              <a:rPr lang="en-US" sz="2000" dirty="0">
                <a:latin typeface="+mn-ea"/>
              </a:rPr>
              <a:t>C++ </a:t>
            </a:r>
            <a:r>
              <a:rPr lang="zh-CN" altLang="en-US" sz="2000" dirty="0" smtClean="0">
                <a:latin typeface="+mn-ea"/>
              </a:rPr>
              <a:t>） </a:t>
            </a:r>
            <a:r>
              <a:rPr lang="en-US" sz="2000" dirty="0" smtClean="0">
                <a:latin typeface="+mn-ea"/>
              </a:rPr>
              <a:t> </a:t>
            </a:r>
            <a:r>
              <a:rPr lang="en-US" sz="2000" dirty="0">
                <a:latin typeface="+mn-ea"/>
              </a:rPr>
              <a:t>Amazon </a:t>
            </a:r>
            <a:r>
              <a:rPr lang="en-US" sz="2000" dirty="0" err="1">
                <a:latin typeface="+mn-ea"/>
              </a:rPr>
              <a:t>DynamoDB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sz="2000" dirty="0">
                <a:latin typeface="+mn-ea"/>
              </a:rPr>
              <a:t>C</a:t>
            </a:r>
            <a:r>
              <a:rPr lang="en-US" sz="2000" dirty="0" smtClean="0">
                <a:latin typeface="+mn-ea"/>
              </a:rPr>
              <a:t>++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dirty="0"/>
          </a:p>
          <a:p>
            <a:r>
              <a:rPr lang="en-US" dirty="0"/>
              <a:t>Wide Column </a:t>
            </a:r>
            <a:r>
              <a:rPr lang="en-US" dirty="0" smtClean="0"/>
              <a:t>Stores</a:t>
            </a:r>
          </a:p>
          <a:p>
            <a:pPr marL="0" indent="0">
              <a:buNone/>
            </a:pPr>
            <a:r>
              <a:rPr lang="en-US" sz="2000" dirty="0" smtClean="0">
                <a:latin typeface="+mn-ea"/>
              </a:rPr>
              <a:t>	Cassandra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sz="2000" dirty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）  </a:t>
            </a:r>
            <a:r>
              <a:rPr lang="en-US" altLang="zh-CN" sz="2000" dirty="0" err="1" smtClean="0">
                <a:latin typeface="+mn-ea"/>
              </a:rPr>
              <a:t>HBase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sz="2000" dirty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en-US" dirty="0"/>
              <a:t>Search Engines</a:t>
            </a:r>
          </a:p>
          <a:p>
            <a:pPr marL="0" indent="0">
              <a:buNone/>
            </a:pPr>
            <a:r>
              <a:rPr lang="zh-CN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	</a:t>
            </a:r>
            <a:r>
              <a:rPr lang="en-US" altLang="zh-CN" sz="2200" dirty="0" err="1" smtClean="0">
                <a:latin typeface="+mn-ea"/>
              </a:rPr>
              <a:t>ElasticSearch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sz="2200" dirty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）</a:t>
            </a:r>
            <a:r>
              <a:rPr lang="en-US" sz="2200" dirty="0" smtClean="0">
                <a:latin typeface="+mn-ea"/>
              </a:rPr>
              <a:t> </a:t>
            </a:r>
            <a:r>
              <a:rPr lang="en-US" altLang="zh-CN" sz="2200" dirty="0" err="1">
                <a:latin typeface="+mn-ea"/>
              </a:rPr>
              <a:t>Solr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sz="2200" dirty="0">
                <a:latin typeface="+mn-ea"/>
              </a:rPr>
              <a:t>Java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sz="2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172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 分布式存储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两个重要概念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主从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拆分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备份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  </a:t>
            </a:r>
            <a:r>
              <a:rPr lang="en-US" altLang="zh-CN" dirty="0" smtClean="0"/>
              <a:t>--- </a:t>
            </a:r>
            <a:r>
              <a:rPr lang="zh-CN" altLang="en-US" dirty="0"/>
              <a:t>分布式存储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550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CAP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dirty="0"/>
          </a:p>
          <a:p>
            <a:endParaRPr lang="zh-CN" dirty="0"/>
          </a:p>
          <a:p>
            <a:endParaRPr lang="zh-CN" dirty="0"/>
          </a:p>
        </p:txBody>
      </p:sp>
      <p:pic>
        <p:nvPicPr>
          <p:cNvPr id="4" name="图片 3" descr="https://gss3.bdstatic.com/7Po3dSag_xI4khGkpoWK1HF6hhy/baike/c0%3Dbaike92%2C5%2C5%2C92%2C30/sign=d060223b7cc6a7efad2ba0749c93c434/5bafa40f4bfbfbed9c15b19b72f0f736aec31f8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232"/>
            <a:ext cx="7696201" cy="66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1365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en-US" b="1" dirty="0"/>
              <a:t>分布式计算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批处理框架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dirty="0"/>
              <a:t>Apache </a:t>
            </a:r>
            <a:r>
              <a:rPr lang="en-US" dirty="0" smtClean="0"/>
              <a:t>Hadoop </a:t>
            </a:r>
            <a:r>
              <a:rPr lang="en-US" altLang="zh-CN" dirty="0" smtClean="0"/>
              <a:t>MapReduce</a:t>
            </a:r>
          </a:p>
          <a:p>
            <a:r>
              <a:rPr lang="zh-CN" altLang="en-US" dirty="0" smtClean="0"/>
              <a:t>流</a:t>
            </a:r>
            <a:r>
              <a:rPr lang="zh-CN" altLang="en-US" dirty="0"/>
              <a:t>处理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Storm</a:t>
            </a:r>
          </a:p>
          <a:p>
            <a:r>
              <a:rPr lang="zh-CN" altLang="en-US" dirty="0"/>
              <a:t>混合框架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Spark SQL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Spark Streaming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5593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：</a:t>
            </a:r>
            <a:r>
              <a:rPr lang="zh-CN" altLang="en-US" b="1" dirty="0"/>
              <a:t>分布式计算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 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计算框架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25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 smtClean="0"/>
              <a:t>常用</a:t>
            </a:r>
            <a:r>
              <a:rPr lang="zh-CN" altLang="en-US" b="1" dirty="0"/>
              <a:t>技术：大数据技术栈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参考  </a:t>
            </a:r>
            <a:r>
              <a:rPr lang="en-US" altLang="zh-CN" dirty="0" smtClean="0"/>
              <a:t>---  </a:t>
            </a:r>
            <a:r>
              <a:rPr lang="zh-CN" altLang="en-US" dirty="0" smtClean="0"/>
              <a:t>数据</a:t>
            </a:r>
            <a:r>
              <a:rPr lang="zh-CN" altLang="en-US" dirty="0"/>
              <a:t>技术栈</a:t>
            </a:r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80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 smtClean="0"/>
              <a:t>常用技术：</a:t>
            </a:r>
            <a:r>
              <a:rPr lang="zh-CN" altLang="en-US" b="1" dirty="0"/>
              <a:t>消息中间件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应用解耦</a:t>
            </a:r>
          </a:p>
          <a:p>
            <a:r>
              <a:rPr lang="zh-CN" altLang="en-US" dirty="0"/>
              <a:t>流量削锋</a:t>
            </a:r>
          </a:p>
          <a:p>
            <a:r>
              <a:rPr lang="zh-CN" altLang="en-US" dirty="0"/>
              <a:t>日志处理</a:t>
            </a:r>
          </a:p>
          <a:p>
            <a:r>
              <a:rPr lang="zh-CN" altLang="en-US" dirty="0"/>
              <a:t>消息通讯</a:t>
            </a:r>
          </a:p>
          <a:p>
            <a:endParaRPr lang="en-US" altLang="zh-CN" dirty="0" smtClean="0"/>
          </a:p>
          <a:p>
            <a:pPr marL="0" indent="0" algn="r">
              <a:buNone/>
            </a:pPr>
            <a:r>
              <a:rPr lang="zh-CN" altLang="en-US" sz="1300" dirty="0" smtClean="0"/>
              <a:t>参照</a:t>
            </a:r>
            <a:r>
              <a:rPr lang="en-US" altLang="zh-CN" sz="1300" dirty="0" smtClean="0"/>
              <a:t>http</a:t>
            </a:r>
            <a:r>
              <a:rPr lang="en-US" altLang="zh-CN" sz="1300" dirty="0"/>
              <a:t>://blog.csdn.net/shaobingj126/article/details/50585035</a:t>
            </a:r>
            <a:endParaRPr lang="zh-CN" altLang="en-US" sz="1300" dirty="0"/>
          </a:p>
          <a:p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071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常用技术：消息</a:t>
            </a:r>
            <a:r>
              <a:rPr lang="zh-CN" altLang="en-US" b="1" dirty="0" smtClean="0"/>
              <a:t>队列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1 Kafka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一</a:t>
            </a:r>
            <a:r>
              <a:rPr lang="zh-CN" altLang="en-US" sz="1800" dirty="0"/>
              <a:t>种高吞吐量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分布式</a:t>
            </a:r>
            <a:r>
              <a:rPr lang="zh-CN" altLang="en-US" sz="1800" dirty="0" smtClean="0"/>
              <a:t>发布</a:t>
            </a:r>
            <a:r>
              <a:rPr lang="zh-CN" altLang="en-US" sz="1800" dirty="0"/>
              <a:t>订阅消息系统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参考 </a:t>
            </a:r>
            <a:r>
              <a:rPr lang="en-US" altLang="zh-CN" sz="1800" dirty="0" smtClean="0"/>
              <a:t>-----  </a:t>
            </a:r>
            <a:r>
              <a:rPr lang="zh-CN" altLang="en-US" sz="1800" dirty="0" smtClean="0"/>
              <a:t>消息</a:t>
            </a:r>
            <a:r>
              <a:rPr lang="zh-CN" altLang="en-US" sz="1800" dirty="0"/>
              <a:t>中间</a:t>
            </a:r>
            <a:r>
              <a:rPr lang="zh-CN" altLang="en-US" sz="1800" dirty="0" smtClean="0"/>
              <a:t>件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ActiveMQ</a:t>
            </a:r>
            <a:endParaRPr lang="en-US" altLang="zh-CN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RabbitMQ</a:t>
            </a:r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944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大数据系统表相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数据技术认知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数据思维方式 （技术角度）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大</a:t>
            </a:r>
            <a:r>
              <a:rPr lang="zh-CN" altLang="en-US" sz="1600" dirty="0" smtClean="0"/>
              <a:t>数据常用技术</a:t>
            </a: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/>
              <a:t>解决方案分析</a:t>
            </a:r>
            <a:endParaRPr lang="zh-CN" sz="1600" dirty="0"/>
          </a:p>
        </p:txBody>
      </p:sp>
      <p:sp>
        <p:nvSpPr>
          <p:cNvPr id="4" name="右箭头标注 3"/>
          <p:cNvSpPr/>
          <p:nvPr/>
        </p:nvSpPr>
        <p:spPr>
          <a:xfrm>
            <a:off x="838200" y="3623896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表相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右箭头标注 5"/>
          <p:cNvSpPr/>
          <p:nvPr/>
        </p:nvSpPr>
        <p:spPr>
          <a:xfrm>
            <a:off x="2362200" y="3623896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认知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右箭头标注 6"/>
          <p:cNvSpPr/>
          <p:nvPr/>
        </p:nvSpPr>
        <p:spPr>
          <a:xfrm>
            <a:off x="3886200" y="3657600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思维方式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右箭头标注 7"/>
          <p:cNvSpPr/>
          <p:nvPr/>
        </p:nvSpPr>
        <p:spPr>
          <a:xfrm>
            <a:off x="5410200" y="3628292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常用技术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9743" y="3691304"/>
            <a:ext cx="914400" cy="918796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案例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分析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895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常用技术： </a:t>
            </a:r>
            <a:r>
              <a:rPr lang="en-US" altLang="zh-CN" b="1" dirty="0" smtClean="0"/>
              <a:t>IOT </a:t>
            </a:r>
            <a:r>
              <a:rPr lang="zh-CN" altLang="en-US" b="1" dirty="0" smtClean="0"/>
              <a:t>之 </a:t>
            </a:r>
            <a:r>
              <a:rPr lang="en-US" altLang="zh-CN" b="1" dirty="0" smtClean="0"/>
              <a:t>MQTT</a:t>
            </a:r>
            <a:endParaRPr lang="zh-CN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Message Queuing Telemetry </a:t>
            </a:r>
            <a:r>
              <a:rPr lang="en-US" dirty="0" smtClean="0"/>
              <a:t>Transport</a:t>
            </a:r>
          </a:p>
          <a:p>
            <a:r>
              <a:rPr lang="zh-CN" altLang="en-US" dirty="0" smtClean="0"/>
              <a:t>消息</a:t>
            </a:r>
            <a:r>
              <a:rPr lang="zh-CN" altLang="en-US" dirty="0"/>
              <a:t>队列遥测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用作</a:t>
            </a:r>
            <a:r>
              <a:rPr lang="en-US" dirty="0" smtClean="0"/>
              <a:t>IM</a:t>
            </a:r>
            <a:r>
              <a:rPr lang="zh-CN" altLang="en-US" dirty="0" smtClean="0"/>
              <a:t>（</a:t>
            </a:r>
            <a:r>
              <a:rPr lang="zh-CN" altLang="en-US" dirty="0"/>
              <a:t>即时通讯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万链接</a:t>
            </a:r>
            <a:endParaRPr lang="en-US" altLang="zh-CN" dirty="0" smtClean="0"/>
          </a:p>
          <a:p>
            <a:r>
              <a:rPr lang="zh-CN" altLang="en-US" dirty="0" smtClean="0"/>
              <a:t>支持多样的通信协议</a:t>
            </a:r>
            <a:endParaRPr lang="zh-CN" altLang="en-US" dirty="0"/>
          </a:p>
          <a:p>
            <a:endParaRPr lang="zh-CN" dirty="0"/>
          </a:p>
          <a:p>
            <a:endParaRPr lang="zh-CN" dirty="0"/>
          </a:p>
          <a:p>
            <a:pPr marL="0" indent="0" algn="r">
              <a:buNone/>
            </a:pPr>
            <a:r>
              <a:rPr lang="zh-CN" altLang="en-US" sz="1600" dirty="0" smtClean="0"/>
              <a:t>参考 ：</a:t>
            </a:r>
            <a:r>
              <a:rPr lang="en-US" altLang="zh-CN" sz="1600" dirty="0"/>
              <a:t>http://dataguild.org/?p=6817</a:t>
            </a:r>
            <a:endParaRPr 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6202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/>
              <a:t>常用技术： </a:t>
            </a:r>
            <a:r>
              <a:rPr lang="en-US" altLang="zh-CN" b="1" dirty="0" smtClean="0"/>
              <a:t>MQTT </a:t>
            </a:r>
            <a:r>
              <a:rPr lang="zh-CN" altLang="en-US" b="1" dirty="0" smtClean="0"/>
              <a:t>与 </a:t>
            </a:r>
            <a:r>
              <a:rPr lang="en-US" altLang="zh-CN" b="1" dirty="0" smtClean="0"/>
              <a:t>Kafka </a:t>
            </a:r>
            <a:r>
              <a:rPr lang="zh-CN" altLang="en-US" b="1" dirty="0" smtClean="0"/>
              <a:t>比较</a:t>
            </a:r>
            <a:endParaRPr lang="zh-CN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Message Queuing Telemetry </a:t>
            </a:r>
            <a:r>
              <a:rPr lang="en-US" sz="2000" dirty="0" smtClean="0"/>
              <a:t>Transport</a:t>
            </a:r>
          </a:p>
          <a:p>
            <a:r>
              <a:rPr lang="zh-CN" altLang="en-US" sz="2000" b="1" dirty="0" smtClean="0"/>
              <a:t>不同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场景应用</a:t>
            </a:r>
            <a:endParaRPr lang="zh-CN" sz="2000" b="1" dirty="0"/>
          </a:p>
          <a:p>
            <a:endParaRPr lang="en-US" altLang="zh-CN" dirty="0" smtClean="0"/>
          </a:p>
          <a:p>
            <a:r>
              <a:rPr lang="zh-CN" altLang="en-US" dirty="0" smtClean="0"/>
              <a:t>结合使用</a:t>
            </a:r>
            <a:endParaRPr lang="en-US" altLang="zh-CN" dirty="0" smtClean="0"/>
          </a:p>
          <a:p>
            <a:pPr lvl="1"/>
            <a:r>
              <a:rPr lang="zh-CN" altLang="en-US" sz="1600" dirty="0"/>
              <a:t>用</a:t>
            </a:r>
            <a:r>
              <a:rPr lang="en-US" altLang="zh-CN" sz="1600" dirty="0"/>
              <a:t>MQTT</a:t>
            </a:r>
            <a:r>
              <a:rPr lang="zh-CN" altLang="en-US" sz="1600" dirty="0"/>
              <a:t>接受物联网设备上传的数据，然后接入</a:t>
            </a:r>
            <a:r>
              <a:rPr lang="en-US" altLang="zh-CN" sz="1600" dirty="0"/>
              <a:t>Kafka</a:t>
            </a:r>
            <a:r>
              <a:rPr lang="zh-CN" altLang="en-US" sz="1600" dirty="0"/>
              <a:t>，最后可以同时分发到</a:t>
            </a:r>
            <a:r>
              <a:rPr lang="en-US" altLang="zh-CN" sz="1600" dirty="0"/>
              <a:t>HDFS</a:t>
            </a:r>
            <a:r>
              <a:rPr lang="zh-CN" altLang="en-US" sz="1600" dirty="0"/>
              <a:t>归档、数据仓库做</a:t>
            </a:r>
            <a:r>
              <a:rPr lang="en-US" altLang="zh-CN" sz="1600" dirty="0"/>
              <a:t>OLAP</a:t>
            </a:r>
            <a:r>
              <a:rPr lang="zh-CN" altLang="en-US" sz="1600" dirty="0"/>
              <a:t>分析、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做全文检索</a:t>
            </a:r>
            <a:endParaRPr lang="zh-CN" sz="1600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572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应用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–  </a:t>
            </a:r>
            <a:r>
              <a:rPr lang="zh-CN" altLang="en-US" b="1" dirty="0" smtClean="0"/>
              <a:t>日志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ELK</a:t>
            </a:r>
            <a:endParaRPr lang="zh-CN" alt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Logstash</a:t>
            </a:r>
            <a:r>
              <a:rPr lang="en-US" sz="2400" dirty="0"/>
              <a:t> </a:t>
            </a:r>
            <a:r>
              <a:rPr lang="zh-CN" altLang="en-US" sz="2400" dirty="0"/>
              <a:t>： </a:t>
            </a:r>
            <a:r>
              <a:rPr lang="en-US" sz="2400" dirty="0"/>
              <a:t> </a:t>
            </a:r>
            <a:r>
              <a:rPr lang="en-US" sz="2400" dirty="0" err="1"/>
              <a:t>logstash</a:t>
            </a:r>
            <a:r>
              <a:rPr lang="en-US" sz="2400" dirty="0"/>
              <a:t> server</a:t>
            </a:r>
            <a:r>
              <a:rPr lang="zh-CN" altLang="en-US" sz="2400" dirty="0"/>
              <a:t>端用来搜集</a:t>
            </a:r>
            <a:r>
              <a:rPr lang="zh-CN" altLang="en-US" sz="2400" dirty="0" smtClean="0"/>
              <a:t>日志</a:t>
            </a:r>
            <a:endParaRPr lang="en-US" sz="2400" dirty="0" smtClean="0"/>
          </a:p>
          <a:p>
            <a:r>
              <a:rPr lang="en-US" sz="2400" dirty="0" err="1" smtClean="0"/>
              <a:t>Elasticsearch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存储各类</a:t>
            </a:r>
            <a:r>
              <a:rPr lang="zh-CN" altLang="en-US" sz="2400" dirty="0" smtClean="0"/>
              <a:t>日志</a:t>
            </a:r>
            <a:endParaRPr lang="en-US" altLang="zh-CN" sz="2400" dirty="0" smtClean="0"/>
          </a:p>
          <a:p>
            <a:r>
              <a:rPr lang="en-US" sz="2400" dirty="0" err="1" smtClean="0"/>
              <a:t>Kibana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web</a:t>
            </a:r>
            <a:r>
              <a:rPr lang="zh-CN" altLang="en-US" sz="2400" dirty="0"/>
              <a:t>化接口用作查寻和可视化</a:t>
            </a:r>
            <a:r>
              <a:rPr lang="zh-CN" altLang="en-US" sz="2400" dirty="0" smtClean="0"/>
              <a:t>日志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/>
              <a:t>参考  </a:t>
            </a:r>
            <a:r>
              <a:rPr lang="en-US" altLang="zh-CN" dirty="0"/>
              <a:t>---  </a:t>
            </a:r>
            <a:r>
              <a:rPr lang="zh-CN" altLang="en-US" dirty="0" smtClean="0"/>
              <a:t> </a:t>
            </a:r>
            <a:r>
              <a:rPr lang="en-US" altLang="zh-CN" dirty="0" smtClean="0"/>
              <a:t>ELK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dirty="0"/>
          </a:p>
          <a:p>
            <a:endParaRPr lang="zh-CN" dirty="0"/>
          </a:p>
          <a:p>
            <a:endParaRPr lang="zh-CN" dirty="0"/>
          </a:p>
        </p:txBody>
      </p:sp>
      <p:pic>
        <p:nvPicPr>
          <p:cNvPr id="4" name="图片 3" descr="http://images2015.cnblogs.com/blog/927655/201612/927655-20161215134029636-174712636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" y="3200400"/>
            <a:ext cx="9031121" cy="3505200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48413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应用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 </a:t>
            </a:r>
            <a:r>
              <a:rPr lang="en-US" altLang="zh-CN" b="1" dirty="0" smtClean="0"/>
              <a:t>–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网络</a:t>
            </a:r>
            <a:r>
              <a:rPr lang="zh-CN" altLang="en-US" b="1" dirty="0" smtClean="0"/>
              <a:t>爬虫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dirty="0"/>
          </a:p>
          <a:p>
            <a:r>
              <a:rPr lang="zh-CN" altLang="en-US" dirty="0" smtClean="0"/>
              <a:t>参考  </a:t>
            </a:r>
            <a:r>
              <a:rPr lang="en-US" altLang="zh-CN" dirty="0" smtClean="0"/>
              <a:t>---  </a:t>
            </a:r>
            <a:r>
              <a:rPr lang="zh-CN" altLang="en-US" dirty="0" smtClean="0"/>
              <a:t> 网络爬虫</a:t>
            </a:r>
            <a:endParaRPr lang="zh-CN" dirty="0"/>
          </a:p>
        </p:txBody>
      </p:sp>
      <p:pic>
        <p:nvPicPr>
          <p:cNvPr id="6" name="图片 5" descr="这里写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976702" cy="4876800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4164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 smtClean="0"/>
              <a:t>应用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-  IOT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dirty="0"/>
          </a:p>
          <a:p>
            <a:r>
              <a:rPr lang="zh-CN" altLang="en-US" dirty="0" smtClean="0"/>
              <a:t>参考   </a:t>
            </a:r>
            <a:r>
              <a:rPr lang="en-US" altLang="zh-CN" dirty="0" smtClean="0"/>
              <a:t>---  IOT</a:t>
            </a:r>
            <a:endParaRPr lang="zh-CN" dirty="0"/>
          </a:p>
        </p:txBody>
      </p:sp>
      <p:pic>
        <p:nvPicPr>
          <p:cNvPr id="4" name="图片 3" descr="https://timgsa.baidu.com/timg?image&amp;quality=80&amp;size=b9999_10000&amp;sec=1511984122699&amp;di=5706995529c3eb724f2edc57a8b63d7f&amp;imgtype=0&amp;src=http%3A%2F%2Fdata.useit.com.cn%2Fuseitdata%2Fforum%2F201608%2F09%2F110832bhoe9mhimzku9feq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2859" y="1257300"/>
            <a:ext cx="9166859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38477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rgbClr val="A10F8C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zh-CN" altLang="en-US" sz="6000" b="1" dirty="0" smtClean="0">
                <a:solidFill>
                  <a:srgbClr val="00B050"/>
                </a:solidFill>
              </a:rPr>
              <a:t>疑问解答</a:t>
            </a:r>
            <a:endParaRPr lang="zh-CN" sz="6000" b="1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730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附录： 协程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r>
              <a:rPr lang="zh-CN" altLang="en-US" dirty="0" smtClean="0"/>
              <a:t>协程</a:t>
            </a:r>
            <a:endParaRPr lang="zh-CN" dirty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用户级别线程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go</a:t>
            </a:r>
            <a:r>
              <a:rPr lang="zh-CN" altLang="en-US" dirty="0" smtClean="0"/>
              <a:t>语言天生支持协程（语言级）</a:t>
            </a:r>
            <a:endParaRPr lang="zh-CN" dirty="0"/>
          </a:p>
          <a:p>
            <a:pPr marL="914400" lvl="2" indent="0">
              <a:buNone/>
            </a:pPr>
            <a:r>
              <a:rPr lang="en-US" altLang="zh-CN" sz="3200" dirty="0" smtClean="0"/>
              <a:t> java</a:t>
            </a:r>
            <a:r>
              <a:rPr lang="zh-CN" altLang="en-US" sz="3200" dirty="0" smtClean="0"/>
              <a:t>协程框架</a:t>
            </a:r>
            <a:r>
              <a:rPr lang="en-US" altLang="zh-CN" sz="3200" dirty="0" smtClean="0"/>
              <a:t>Kilim </a:t>
            </a:r>
            <a:r>
              <a:rPr lang="zh-CN" altLang="en-US" sz="3200" dirty="0" smtClean="0"/>
              <a:t> （框架级）</a:t>
            </a:r>
            <a:endParaRPr 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9119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附录：大数据处理常用技术</a:t>
            </a:r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Apache </a:t>
            </a:r>
            <a:r>
              <a:rPr lang="en-US" sz="2200" dirty="0" smtClean="0"/>
              <a:t>Hadoop</a:t>
            </a:r>
            <a:r>
              <a:rPr lang="zh-CN" altLang="en-US" sz="2200" dirty="0"/>
              <a:t> 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 smtClean="0"/>
              <a:t>一</a:t>
            </a:r>
            <a:r>
              <a:rPr lang="zh-CN" altLang="en-US" sz="2200" dirty="0"/>
              <a:t>个分布式计算开源框架</a:t>
            </a:r>
            <a:endParaRPr lang="en-US" altLang="zh-CN" sz="2200" dirty="0" smtClean="0"/>
          </a:p>
          <a:p>
            <a:r>
              <a:rPr lang="en-US" sz="2200" dirty="0"/>
              <a:t>Apache </a:t>
            </a:r>
            <a:r>
              <a:rPr lang="en-US" sz="2200" dirty="0" smtClean="0"/>
              <a:t>Hive</a:t>
            </a:r>
            <a:endParaRPr lang="en-US" sz="2200" dirty="0"/>
          </a:p>
          <a:p>
            <a:pPr marL="457200" lvl="1" indent="0">
              <a:buNone/>
            </a:pPr>
            <a:r>
              <a:rPr lang="zh-CN" altLang="en-US" sz="2200" dirty="0"/>
              <a:t> </a:t>
            </a:r>
            <a:r>
              <a:rPr lang="zh-CN" altLang="en-US" sz="2200" dirty="0" smtClean="0"/>
              <a:t>       类</a:t>
            </a:r>
            <a:r>
              <a:rPr lang="en-US" altLang="zh-CN" sz="2200" dirty="0" smtClean="0"/>
              <a:t>SQL</a:t>
            </a:r>
            <a:r>
              <a:rPr lang="zh-CN" altLang="en-US" sz="2200" dirty="0" smtClean="0"/>
              <a:t>语句</a:t>
            </a:r>
            <a:r>
              <a:rPr lang="zh-CN" altLang="en-US" sz="2200" dirty="0"/>
              <a:t>快速实现</a:t>
            </a:r>
            <a:r>
              <a:rPr lang="zh-CN" altLang="en-US" sz="2200" dirty="0" smtClean="0"/>
              <a:t>简单的</a:t>
            </a:r>
            <a:r>
              <a:rPr lang="en-US" altLang="zh-CN" sz="2200" dirty="0" smtClean="0"/>
              <a:t>MapReduce</a:t>
            </a:r>
            <a:r>
              <a:rPr lang="zh-CN" altLang="en-US" sz="2200" dirty="0" smtClean="0"/>
              <a:t>统计</a:t>
            </a:r>
          </a:p>
          <a:p>
            <a:r>
              <a:rPr lang="en-US" sz="2200" dirty="0" smtClean="0"/>
              <a:t>Apache</a:t>
            </a:r>
            <a:r>
              <a:rPr lang="en-US" sz="2200" dirty="0"/>
              <a:t> </a:t>
            </a:r>
            <a:r>
              <a:rPr lang="en-US" sz="2200" dirty="0" err="1" smtClean="0"/>
              <a:t>HBase</a:t>
            </a:r>
            <a:r>
              <a:rPr lang="zh-CN" altLang="en-US" sz="2200" dirty="0"/>
              <a:t> 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分布式存储系统</a:t>
            </a:r>
            <a:endParaRPr lang="en-US" sz="2200" dirty="0" smtClean="0"/>
          </a:p>
          <a:p>
            <a:r>
              <a:rPr lang="en-US" sz="2200" dirty="0"/>
              <a:t>Apache </a:t>
            </a:r>
            <a:r>
              <a:rPr lang="en-US" sz="2200" dirty="0" smtClean="0"/>
              <a:t>Zookeeper</a:t>
            </a:r>
            <a:r>
              <a:rPr lang="zh-CN" altLang="en-US" sz="2200" dirty="0"/>
              <a:t> 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</a:t>
            </a:r>
            <a:r>
              <a:rPr lang="zh-CN" altLang="en-US" sz="2200" dirty="0" smtClean="0"/>
              <a:t>为</a:t>
            </a:r>
            <a:r>
              <a:rPr lang="zh-CN" altLang="en-US" sz="2200" dirty="0"/>
              <a:t>分布式应用所设计的分布的</a:t>
            </a:r>
            <a:r>
              <a:rPr lang="zh-CN" altLang="en-US" sz="2200" dirty="0" smtClean="0"/>
              <a:t>、  开</a:t>
            </a:r>
            <a:r>
              <a:rPr lang="zh-CN" altLang="en-US" sz="2200" dirty="0"/>
              <a:t>源的</a:t>
            </a:r>
            <a:r>
              <a:rPr lang="zh-CN" altLang="en-US" sz="2200" dirty="0" smtClean="0"/>
              <a:t>协调</a:t>
            </a:r>
            <a:r>
              <a:rPr lang="zh-CN" altLang="en-US" sz="2200" dirty="0"/>
              <a:t>服务</a:t>
            </a:r>
            <a:r>
              <a:rPr lang="zh-CN" altLang="en-US" sz="2200" dirty="0" smtClean="0"/>
              <a:t>存储系统</a:t>
            </a:r>
            <a:endParaRPr lang="en-US" sz="2200" dirty="0" smtClean="0"/>
          </a:p>
          <a:p>
            <a:r>
              <a:rPr lang="en-US" sz="2200" dirty="0"/>
              <a:t>Apache </a:t>
            </a:r>
            <a:r>
              <a:rPr lang="en-US" sz="2200" dirty="0" smtClean="0"/>
              <a:t>Mahout    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</a:t>
            </a:r>
            <a:r>
              <a:rPr lang="zh-CN" altLang="en-US" sz="2200" dirty="0" smtClean="0"/>
              <a:t>机器学习</a:t>
            </a:r>
            <a:r>
              <a:rPr lang="zh-CN" altLang="en-US" sz="2200" dirty="0"/>
              <a:t>和数据挖掘的一个</a:t>
            </a:r>
            <a:r>
              <a:rPr lang="zh-CN" altLang="en-US" sz="2200" dirty="0" smtClean="0"/>
              <a:t>分布式框架</a:t>
            </a:r>
            <a:endParaRPr lang="en-US" altLang="zh-CN" sz="2200" dirty="0" smtClean="0"/>
          </a:p>
          <a:p>
            <a:r>
              <a:rPr lang="en-US" sz="2200" dirty="0"/>
              <a:t>Apache </a:t>
            </a:r>
            <a:r>
              <a:rPr lang="en-US" sz="2200" dirty="0" smtClean="0"/>
              <a:t>Flume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</a:t>
            </a:r>
            <a:r>
              <a:rPr lang="zh-CN" altLang="en-US" sz="2200" dirty="0" smtClean="0"/>
              <a:t>日志</a:t>
            </a:r>
            <a:r>
              <a:rPr lang="zh-CN" altLang="en-US" sz="2200" dirty="0"/>
              <a:t>数据</a:t>
            </a:r>
            <a:r>
              <a:rPr lang="zh-CN" altLang="en-US" sz="2200" dirty="0" smtClean="0"/>
              <a:t>收集，</a:t>
            </a:r>
            <a:r>
              <a:rPr lang="zh-CN" altLang="en-US" sz="2200" dirty="0"/>
              <a:t>日志</a:t>
            </a:r>
            <a:r>
              <a:rPr lang="zh-CN" altLang="en-US" sz="2200" dirty="0" smtClean="0"/>
              <a:t>数据处理</a:t>
            </a:r>
            <a:r>
              <a:rPr lang="zh-CN" altLang="en-US" sz="2200" dirty="0"/>
              <a:t>，日志数据传输系统</a:t>
            </a:r>
          </a:p>
          <a:p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664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大</a:t>
            </a:r>
            <a:r>
              <a:rPr lang="zh-CN" altLang="en-US" b="1" dirty="0" smtClean="0"/>
              <a:t>数据系统的表相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常用的简单分布式</a:t>
            </a:r>
            <a:r>
              <a:rPr lang="zh-CN" altLang="en-US" sz="2400" b="1" dirty="0"/>
              <a:t>系统</a:t>
            </a:r>
            <a:endParaRPr lang="en-US" altLang="zh-CN" sz="2400" b="1" dirty="0"/>
          </a:p>
          <a:p>
            <a:pPr marL="800100" lvl="2" indent="0">
              <a:buNone/>
            </a:pPr>
            <a:r>
              <a:rPr lang="en-US" altLang="zh-CN" sz="2000" dirty="0" smtClean="0"/>
              <a:t>Spring MVC</a:t>
            </a:r>
          </a:p>
          <a:p>
            <a:pPr marL="800100" lvl="2" indent="0">
              <a:buNone/>
            </a:pPr>
            <a:r>
              <a:rPr lang="en-US" altLang="zh-CN" sz="2000" dirty="0" smtClean="0"/>
              <a:t>Spring </a:t>
            </a:r>
            <a:r>
              <a:rPr lang="en-US" altLang="zh-CN" sz="2000" dirty="0" smtClean="0">
                <a:solidFill>
                  <a:sysClr val="windowText" lastClr="000000"/>
                </a:solidFill>
              </a:rPr>
              <a:t>Security</a:t>
            </a:r>
          </a:p>
          <a:p>
            <a:pPr marL="800100" lvl="2" indent="0">
              <a:buNone/>
            </a:pPr>
            <a:r>
              <a:rPr lang="en-US" altLang="zh-CN" sz="2000" dirty="0" smtClean="0">
                <a:solidFill>
                  <a:sysClr val="windowText" lastClr="000000"/>
                </a:solidFill>
              </a:rPr>
              <a:t>Spring Web Service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ysClr val="windowText" lastClr="000000"/>
                </a:solidFill>
              </a:rPr>
              <a:t>Spring Batch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ysClr val="windowText" lastClr="000000"/>
                </a:solidFill>
              </a:rPr>
              <a:t>Spring JPA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ysClr val="windowText" lastClr="000000"/>
                </a:solidFill>
              </a:rPr>
              <a:t>Spring Integration</a:t>
            </a:r>
          </a:p>
          <a:p>
            <a:pPr marL="800100" lvl="2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zh-CN" altLang="en-US" sz="2400" b="1" dirty="0" smtClean="0"/>
              <a:t>大数据技术栈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数据</a:t>
            </a:r>
            <a:r>
              <a:rPr lang="zh-CN" altLang="en-US" sz="2400" b="1" dirty="0" smtClean="0"/>
              <a:t>理论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参考  </a:t>
            </a:r>
            <a:r>
              <a:rPr lang="en-US" altLang="zh-CN" sz="2400" b="1" dirty="0" smtClean="0"/>
              <a:t>--- </a:t>
            </a:r>
            <a:r>
              <a:rPr lang="zh-CN" altLang="en-US" sz="2400" b="1" dirty="0"/>
              <a:t>分布式系统， 大数据技术</a:t>
            </a:r>
            <a:r>
              <a:rPr lang="zh-CN" altLang="en-US" sz="2400" b="1" dirty="0" smtClean="0"/>
              <a:t>栈， 数据</a:t>
            </a:r>
            <a:r>
              <a:rPr lang="zh-CN" altLang="en-US" sz="2400" b="1" dirty="0"/>
              <a:t>理论</a:t>
            </a:r>
            <a:endParaRPr lang="en-US" altLang="zh-CN" sz="2400" b="1" dirty="0" smtClean="0"/>
          </a:p>
          <a:p>
            <a:endParaRPr 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034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大</a:t>
            </a:r>
            <a:r>
              <a:rPr lang="zh-CN" altLang="en-US" b="1" dirty="0" smtClean="0"/>
              <a:t>数据技术认知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28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3000" dirty="0" smtClean="0"/>
          </a:p>
          <a:p>
            <a:pPr marL="0" indent="0">
              <a:buNone/>
            </a:pPr>
            <a:endParaRPr lang="en-US" altLang="zh-CN" sz="3000" dirty="0" smtClean="0"/>
          </a:p>
          <a:p>
            <a:pPr marL="0" indent="0">
              <a:buNone/>
            </a:pPr>
            <a:endParaRPr lang="en-US" altLang="zh-CN" sz="3000" dirty="0" smtClean="0"/>
          </a:p>
          <a:p>
            <a:pPr marL="0" indent="0">
              <a:buNone/>
            </a:pPr>
            <a:endParaRPr lang="en-US" altLang="zh-CN" sz="3000" dirty="0" smtClean="0"/>
          </a:p>
          <a:p>
            <a:pPr marL="0" indent="0">
              <a:buNone/>
            </a:pPr>
            <a:r>
              <a:rPr lang="zh-CN" altLang="en-US" sz="3000" dirty="0" smtClean="0"/>
              <a:t>时代的产物</a:t>
            </a:r>
            <a:endParaRPr lang="en-US" altLang="zh-CN" sz="3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台</a:t>
            </a:r>
            <a:r>
              <a:rPr lang="zh-CN" altLang="en-US" sz="2000" dirty="0"/>
              <a:t>计算机处理不了，</a:t>
            </a:r>
            <a:r>
              <a:rPr lang="en-US" altLang="zh-CN" sz="2000" dirty="0"/>
              <a:t>N</a:t>
            </a:r>
            <a:r>
              <a:rPr lang="zh-CN" altLang="en-US" sz="2000" dirty="0"/>
              <a:t>个计算机同时处理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 smtClean="0"/>
              <a:t>原有</a:t>
            </a:r>
            <a:r>
              <a:rPr lang="zh-CN" altLang="en-US" sz="3000" dirty="0" smtClean="0"/>
              <a:t>技术模块的</a:t>
            </a:r>
            <a:r>
              <a:rPr lang="zh-CN" altLang="en-US" sz="3000" dirty="0"/>
              <a:t>一种新的</a:t>
            </a:r>
            <a:r>
              <a:rPr lang="zh-CN" altLang="en-US" sz="3000" dirty="0" smtClean="0"/>
              <a:t>组合</a:t>
            </a:r>
            <a:endParaRPr lang="en-US" altLang="zh-CN" sz="3000" dirty="0" smtClean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000" dirty="0" smtClean="0"/>
              <a:t>集群</a:t>
            </a:r>
            <a:endParaRPr lang="en-US" altLang="zh-CN" sz="2000" dirty="0" smtClean="0"/>
          </a:p>
          <a:p>
            <a:r>
              <a:rPr lang="zh-CN" altLang="en-US" sz="2000" dirty="0" smtClean="0"/>
              <a:t>分布式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200" dirty="0"/>
              <a:t>	</a:t>
            </a:r>
          </a:p>
          <a:p>
            <a:pPr marL="0" indent="0">
              <a:buNone/>
            </a:pPr>
            <a:endParaRPr lang="en-US" altLang="zh-CN" sz="2200" dirty="0"/>
          </a:p>
          <a:p>
            <a:endParaRPr lang="zh-CN" sz="2200" dirty="0"/>
          </a:p>
        </p:txBody>
      </p:sp>
      <p:sp>
        <p:nvSpPr>
          <p:cNvPr id="6" name="右箭头标注 5"/>
          <p:cNvSpPr/>
          <p:nvPr/>
        </p:nvSpPr>
        <p:spPr>
          <a:xfrm>
            <a:off x="990600" y="1676400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单机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右箭头标注 6"/>
          <p:cNvSpPr/>
          <p:nvPr/>
        </p:nvSpPr>
        <p:spPr>
          <a:xfrm>
            <a:off x="4114800" y="1670539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分布式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右箭头标注 7"/>
          <p:cNvSpPr/>
          <p:nvPr/>
        </p:nvSpPr>
        <p:spPr>
          <a:xfrm>
            <a:off x="2514600" y="1702777"/>
            <a:ext cx="1417320" cy="952500"/>
          </a:xfrm>
          <a:prstGeom prst="rightArrowCallout">
            <a:avLst/>
          </a:prstGeom>
          <a:solidFill>
            <a:srgbClr val="00B05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服务器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000" y="1710104"/>
            <a:ext cx="914400" cy="918796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集群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8070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大</a:t>
            </a:r>
            <a:r>
              <a:rPr lang="zh-CN" altLang="en-US" b="1" dirty="0"/>
              <a:t>数据思维</a:t>
            </a:r>
            <a:r>
              <a:rPr lang="zh-CN" altLang="en-US" b="1" dirty="0" smtClean="0"/>
              <a:t>方式 （技术角度）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/>
              <a:t>小   </a:t>
            </a:r>
            <a:r>
              <a:rPr lang="en-US" altLang="zh-CN" sz="4800" b="1" dirty="0" smtClean="0">
                <a:sym typeface="Wingdings" panose="05000000000000000000" pitchFamily="2" charset="2"/>
              </a:rPr>
              <a:t></a:t>
            </a:r>
            <a:r>
              <a:rPr lang="zh-CN" altLang="en-US" sz="4800" b="1" dirty="0" smtClean="0"/>
              <a:t>  大</a:t>
            </a:r>
            <a:endParaRPr lang="en-US" altLang="zh-CN" sz="48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800" dirty="0" smtClean="0"/>
              <a:t>从</a:t>
            </a:r>
            <a:r>
              <a:rPr lang="zh-CN" altLang="en-US" sz="2800" dirty="0"/>
              <a:t>以下几个认识角度去解析一下大</a:t>
            </a:r>
            <a:r>
              <a:rPr lang="zh-CN" altLang="en-US" sz="2800" dirty="0" smtClean="0"/>
              <a:t>数据系统</a:t>
            </a:r>
            <a:endParaRPr lang="en-US" altLang="zh-CN" sz="2800" b="1" dirty="0" smtClean="0"/>
          </a:p>
          <a:p>
            <a:r>
              <a:rPr lang="zh-CN" altLang="en-US" sz="1800" dirty="0" smtClean="0"/>
              <a:t>分布式与集群</a:t>
            </a:r>
            <a:endParaRPr lang="en-US" altLang="zh-CN" sz="1800" dirty="0" smtClean="0"/>
          </a:p>
          <a:p>
            <a:r>
              <a:rPr lang="zh-CN" altLang="en-US" sz="1800" dirty="0" smtClean="0"/>
              <a:t>并发与并行</a:t>
            </a:r>
            <a:endParaRPr lang="en-US" altLang="zh-CN" sz="1800" dirty="0" smtClean="0"/>
          </a:p>
          <a:p>
            <a:r>
              <a:rPr lang="zh-CN" altLang="en-US" sz="1800" dirty="0" smtClean="0"/>
              <a:t>能力与效率</a:t>
            </a:r>
            <a:endParaRPr lang="en-US" altLang="zh-CN" sz="1800" dirty="0" smtClean="0"/>
          </a:p>
          <a:p>
            <a:r>
              <a:rPr lang="zh-CN" altLang="en-US" sz="1800" dirty="0" smtClean="0"/>
              <a:t>分布式存储</a:t>
            </a:r>
            <a:endParaRPr lang="en-US" altLang="zh-CN" sz="1800" dirty="0" smtClean="0"/>
          </a:p>
          <a:p>
            <a:r>
              <a:rPr lang="zh-CN" altLang="en-US" sz="1800" dirty="0" smtClean="0"/>
              <a:t>分布式计算</a:t>
            </a:r>
            <a:endParaRPr 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3949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1 </a:t>
            </a:r>
            <a:r>
              <a:rPr lang="zh-CN" altLang="en-US" b="1" dirty="0" smtClean="0"/>
              <a:t>：分布式 与 集群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100" dirty="0" smtClean="0"/>
              <a:t>分布式</a:t>
            </a:r>
            <a:endParaRPr lang="en-US" altLang="zh-CN" sz="51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3300" dirty="0"/>
              <a:t>一个业务分拆多个子业务，部署在不同的服务器</a:t>
            </a:r>
            <a:r>
              <a:rPr lang="zh-CN" altLang="en-US" sz="2600" dirty="0" smtClean="0"/>
              <a:t>上</a:t>
            </a:r>
            <a:endParaRPr lang="en-US" altLang="zh-CN" sz="2600" dirty="0" smtClean="0"/>
          </a:p>
          <a:p>
            <a:r>
              <a:rPr lang="zh-CN" altLang="en-US" sz="5100" dirty="0"/>
              <a:t>集群</a:t>
            </a:r>
            <a:endParaRPr lang="en-US" altLang="zh-CN" sz="51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3300" dirty="0"/>
              <a:t>同一个业务，部署在多个服务器</a:t>
            </a:r>
            <a:r>
              <a:rPr lang="zh-CN" altLang="en-US" sz="3300" dirty="0" smtClean="0"/>
              <a:t>上</a:t>
            </a:r>
            <a:endParaRPr lang="en-US" altLang="zh-CN" sz="3300" dirty="0" smtClean="0"/>
          </a:p>
          <a:p>
            <a:r>
              <a:rPr lang="zh-CN" altLang="en-US" sz="5100" dirty="0"/>
              <a:t>效率</a:t>
            </a:r>
            <a:endParaRPr lang="en-US" altLang="zh-CN" sz="51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3300" dirty="0"/>
              <a:t>分布式是以缩短单个任务的执行时间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/>
              <a:t>	</a:t>
            </a:r>
            <a:r>
              <a:rPr lang="zh-CN" altLang="en-US" sz="3300" dirty="0"/>
              <a:t>集群是提高单位时间内执行的任务数</a:t>
            </a:r>
            <a:r>
              <a:rPr lang="zh-CN" altLang="en-US" sz="3300" dirty="0" smtClean="0"/>
              <a:t>提升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3800" dirty="0" smtClean="0"/>
          </a:p>
          <a:p>
            <a:pPr marL="0" indent="0">
              <a:buNone/>
            </a:pPr>
            <a:endParaRPr lang="en-US" altLang="zh-CN" sz="3800" dirty="0" smtClean="0"/>
          </a:p>
          <a:p>
            <a:pPr marL="0" indent="0">
              <a:buNone/>
            </a:pPr>
            <a:r>
              <a:rPr lang="zh-CN" altLang="en-US" sz="2200" dirty="0" smtClean="0"/>
              <a:t>附：集群</a:t>
            </a:r>
            <a:r>
              <a:rPr lang="zh-CN" altLang="en-US" sz="2200" dirty="0"/>
              <a:t>特点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 smtClean="0"/>
              <a:t>可扩展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可用性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负载均衡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错误恢复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集群地址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内部</a:t>
            </a:r>
            <a:r>
              <a:rPr lang="zh-CN" altLang="en-US" sz="2200" dirty="0"/>
              <a:t>通讯</a:t>
            </a:r>
            <a:endParaRPr 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268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/>
              <a:t>1 </a:t>
            </a:r>
            <a:r>
              <a:rPr lang="zh-CN" altLang="en-US" b="1" dirty="0"/>
              <a:t>：分布式 与 集群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大</a:t>
            </a:r>
            <a:r>
              <a:rPr lang="zh-CN" altLang="en-US"/>
              <a:t>数据</a:t>
            </a:r>
            <a:r>
              <a:rPr lang="zh-CN" altLang="en-US" smtClean="0"/>
              <a:t>技术</a:t>
            </a:r>
            <a:endParaRPr lang="en-US" altLang="zh-CN" b="1" dirty="0"/>
          </a:p>
          <a:p>
            <a:pPr marL="0" indent="0" algn="ctr">
              <a:buNone/>
            </a:pPr>
            <a:r>
              <a:rPr lang="zh-CN" altLang="en-US" sz="4800" b="1" dirty="0" smtClean="0"/>
              <a:t>分布式</a:t>
            </a:r>
            <a:endParaRPr lang="en-US" altLang="zh-CN" sz="4800" dirty="0"/>
          </a:p>
          <a:p>
            <a:pPr marL="0" indent="0" algn="ctr">
              <a:buNone/>
            </a:pPr>
            <a:r>
              <a:rPr lang="zh-CN" altLang="en-US" b="1" dirty="0" smtClean="0"/>
              <a:t>和 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zh-CN" altLang="en-US" sz="4800" b="1" dirty="0" smtClean="0"/>
              <a:t>集群</a:t>
            </a:r>
            <a:endParaRPr lang="en-US" altLang="zh-CN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7359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：能力与效率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/ O  </a:t>
            </a:r>
            <a:r>
              <a:rPr lang="zh-CN" altLang="en-US" dirty="0" smtClean="0"/>
              <a:t>（磁盘</a:t>
            </a:r>
            <a:r>
              <a:rPr lang="en-US" altLang="zh-CN" dirty="0"/>
              <a:t>I/O </a:t>
            </a:r>
            <a:r>
              <a:rPr lang="zh-CN" altLang="en-US" dirty="0" smtClean="0"/>
              <a:t>，网络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单机的效率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JVM</a:t>
            </a:r>
            <a:r>
              <a:rPr lang="zh-CN" altLang="en-US" dirty="0" smtClean="0"/>
              <a:t>调优</a:t>
            </a:r>
            <a:r>
              <a:rPr lang="en-US" altLang="zh-CN" dirty="0" smtClean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	 SQL</a:t>
            </a:r>
            <a:r>
              <a:rPr lang="zh-CN" altLang="en-US" dirty="0" smtClean="0"/>
              <a:t>优化（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的执行计划）</a:t>
            </a:r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0521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ea typeface="宋体" pitchFamily="2" charset="-122"/>
              </a:rPr>
              <a:t>思考方式</a:t>
            </a:r>
            <a:r>
              <a:rPr lang="en-US" altLang="zh-CN" b="1" dirty="0" smtClean="0">
                <a:ea typeface="宋体" pitchFamily="2" charset="-122"/>
              </a:rPr>
              <a:t>2</a:t>
            </a:r>
            <a:r>
              <a:rPr lang="zh-CN" altLang="en-US" b="1" dirty="0" smtClean="0">
                <a:ea typeface="宋体" pitchFamily="2" charset="-122"/>
              </a:rPr>
              <a:t> ： 能力与效率</a:t>
            </a:r>
            <a:endParaRPr 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2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技术框架原理</a:t>
            </a:r>
            <a:r>
              <a:rPr lang="zh-CN" altLang="en-US" dirty="0" smtClean="0"/>
              <a:t>  的基础上思考</a:t>
            </a:r>
            <a:endParaRPr lang="en-US" altLang="zh-CN" sz="1000" dirty="0"/>
          </a:p>
          <a:p>
            <a:pPr marL="0" indent="0">
              <a:buNone/>
            </a:pPr>
            <a:r>
              <a:rPr lang="en-US" altLang="zh-CN" dirty="0" smtClean="0"/>
              <a:t>+</a:t>
            </a:r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zh-CN" altLang="en-US" dirty="0" smtClean="0"/>
              <a:t>集群中单节点能效：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节点</a:t>
            </a:r>
            <a:r>
              <a:rPr lang="zh-CN" altLang="en-US" dirty="0" smtClean="0"/>
              <a:t>   </a:t>
            </a:r>
            <a:r>
              <a:rPr lang="en-US" altLang="zh-CN" b="1" dirty="0" smtClean="0"/>
              <a:t>CPU-</a:t>
            </a:r>
            <a:r>
              <a:rPr lang="zh-CN" altLang="en-US" b="1" dirty="0" smtClean="0"/>
              <a:t>内存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磁盘</a:t>
            </a:r>
            <a:r>
              <a:rPr lang="zh-CN" altLang="en-US" dirty="0" smtClean="0"/>
              <a:t>   的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集群的</a:t>
            </a:r>
            <a:r>
              <a:rPr lang="zh-CN" altLang="en-US" dirty="0" smtClean="0"/>
              <a:t>处理能效：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所有节点处理能效的累加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522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546</Words>
  <Application>Microsoft Office PowerPoint</Application>
  <PresentationFormat>全屏显示(4:3)</PresentationFormat>
  <Paragraphs>240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培训</vt:lpstr>
      <vt:lpstr>大数据技术                                       ---  经验分享</vt:lpstr>
      <vt:lpstr>目录</vt:lpstr>
      <vt:lpstr>1. 大数据系统的表相</vt:lpstr>
      <vt:lpstr>2. 大数据技术认知</vt:lpstr>
      <vt:lpstr>3. 大数据思维方式 （技术角度）</vt:lpstr>
      <vt:lpstr>思考方式1 ：分布式 与 集群</vt:lpstr>
      <vt:lpstr>思考方式1 ：分布式 与 集群</vt:lpstr>
      <vt:lpstr>思考方式2 ：能力与效率</vt:lpstr>
      <vt:lpstr>思考方式2 ： 能力与效率</vt:lpstr>
      <vt:lpstr>思考方式3： 并发 与 并行</vt:lpstr>
      <vt:lpstr>思考方式3： 并发 与 并行</vt:lpstr>
      <vt:lpstr>思考方式4： 分布式存储</vt:lpstr>
      <vt:lpstr>思考方式4： 分布式存储</vt:lpstr>
      <vt:lpstr>附录1：CAP</vt:lpstr>
      <vt:lpstr>思考方式5：分布式计算</vt:lpstr>
      <vt:lpstr>思考方式5：分布式计算</vt:lpstr>
      <vt:lpstr>常用技术：大数据技术栈</vt:lpstr>
      <vt:lpstr>常用技术：消息中间件</vt:lpstr>
      <vt:lpstr>常用技术：消息队列</vt:lpstr>
      <vt:lpstr>常用技术： IOT 之 MQTT</vt:lpstr>
      <vt:lpstr>常用技术： MQTT 与 Kafka 比较</vt:lpstr>
      <vt:lpstr>应用1：–  日志处理ELK</vt:lpstr>
      <vt:lpstr>应用2： –  网络爬虫</vt:lpstr>
      <vt:lpstr>应用3：-  IOT</vt:lpstr>
      <vt:lpstr>PowerPoint 演示文稿</vt:lpstr>
      <vt:lpstr>附录： 协程</vt:lpstr>
      <vt:lpstr>附录：大数据处理常用技术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2017-11-26T10:11:00Z</dcterms:created>
  <dcterms:modified xsi:type="dcterms:W3CDTF">2017-12-02T02:24:24Z</dcterms:modified>
</cp:coreProperties>
</file>