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4"/>
    <p:sldMasterId id="2147483848" r:id="rId5"/>
  </p:sldMasterIdLst>
  <p:notesMasterIdLst>
    <p:notesMasterId r:id="rId34"/>
  </p:notesMasterIdLst>
  <p:handoutMasterIdLst>
    <p:handoutMasterId r:id="rId35"/>
  </p:handoutMasterIdLst>
  <p:sldIdLst>
    <p:sldId id="654" r:id="rId6"/>
    <p:sldId id="732" r:id="rId7"/>
    <p:sldId id="733" r:id="rId8"/>
    <p:sldId id="758" r:id="rId9"/>
    <p:sldId id="759" r:id="rId10"/>
    <p:sldId id="735" r:id="rId11"/>
    <p:sldId id="737" r:id="rId12"/>
    <p:sldId id="736" r:id="rId13"/>
    <p:sldId id="738" r:id="rId14"/>
    <p:sldId id="739" r:id="rId15"/>
    <p:sldId id="740" r:id="rId16"/>
    <p:sldId id="741" r:id="rId17"/>
    <p:sldId id="742" r:id="rId18"/>
    <p:sldId id="743" r:id="rId19"/>
    <p:sldId id="753" r:id="rId20"/>
    <p:sldId id="744" r:id="rId21"/>
    <p:sldId id="745" r:id="rId22"/>
    <p:sldId id="746" r:id="rId23"/>
    <p:sldId id="747" r:id="rId24"/>
    <p:sldId id="754" r:id="rId25"/>
    <p:sldId id="748" r:id="rId26"/>
    <p:sldId id="749" r:id="rId27"/>
    <p:sldId id="755" r:id="rId28"/>
    <p:sldId id="750" r:id="rId29"/>
    <p:sldId id="751" r:id="rId30"/>
    <p:sldId id="756" r:id="rId31"/>
    <p:sldId id="757" r:id="rId32"/>
    <p:sldId id="752" r:id="rId33"/>
  </p:sldIdLst>
  <p:sldSz cx="9144000" cy="5143500" type="screen16x9"/>
  <p:notesSz cx="6797675" cy="9928225"/>
  <p:embeddedFontLst>
    <p:embeddedFont>
      <p:font typeface="HP Simplified" charset="0"/>
      <p:regular r:id="rId36"/>
      <p:bold r:id="rId37"/>
      <p:italic r:id="rId38"/>
      <p:boldItalic r:id="rId39"/>
    </p:embeddedFont>
    <p:embeddedFont>
      <p:font typeface="Lucida Grande" charset="-128"/>
      <p:regular r:id="rId40"/>
      <p:bold r:id="rId41"/>
      <p:italic r:id="rId42"/>
    </p:embeddedFont>
    <p:embeddedFont>
      <p:font typeface="Futura Bk" charset="0"/>
      <p:regular r:id="rId43"/>
      <p:bold r:id="rId44"/>
      <p: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247" userDrawn="1">
          <p15:clr>
            <a:srgbClr val="A4A3A4"/>
          </p15:clr>
        </p15:guide>
        <p15:guide id="10" pos="2736">
          <p15:clr>
            <a:srgbClr val="A4A3A4"/>
          </p15:clr>
        </p15:guide>
        <p15:guide id="11" pos="589" userDrawn="1">
          <p15:clr>
            <a:srgbClr val="A4A3A4"/>
          </p15:clr>
        </p15:guide>
        <p15:guide id="12" pos="5329" userDrawn="1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3366FF"/>
    <a:srgbClr val="B9B8BB"/>
    <a:srgbClr val="E5E8E8"/>
    <a:srgbClr val="822980"/>
    <a:srgbClr val="B9B9BB"/>
    <a:srgbClr val="B6B8BB"/>
    <a:srgbClr val="87898B"/>
    <a:srgbClr val="CCCCCC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0185" autoAdjust="0"/>
  </p:normalViewPr>
  <p:slideViewPr>
    <p:cSldViewPr snapToGrid="0">
      <p:cViewPr>
        <p:scale>
          <a:sx n="93" d="100"/>
          <a:sy n="93" d="100"/>
        </p:scale>
        <p:origin x="-936" y="-174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247"/>
        <p:guide pos="2736"/>
        <p:guide pos="589"/>
        <p:guide pos="5329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6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9.fntdata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>
                <a:latin typeface="HP Simplified"/>
                <a:cs typeface="HP Simplified"/>
              </a:rPr>
              <a:t>2/9/2015</a:t>
            </a:r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&lt;#&gt;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r>
              <a:rPr lang="en-US" dirty="0"/>
              <a:t>2/9/2015</a:t>
            </a:r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&lt;#&gt;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2/9/2015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11481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D10710-2C21-479F-A7DC-60E9B39BF96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6859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725" y="315468"/>
            <a:ext cx="8375650" cy="3298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ts val="247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75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7715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562073"/>
            <a:ext cx="8229600" cy="3770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250"/>
              </a:lnSpc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9"/>
            <a:ext cx="8229600" cy="39241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310882"/>
            <a:ext cx="8466436" cy="295236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48905" y="4746601"/>
            <a:ext cx="182186" cy="124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25" smtClean="0">
                <a:solidFill>
                  <a:srgbClr val="C2C2C2"/>
                </a:solidFill>
                <a:latin typeface="Futura Bk"/>
              </a:defRPr>
            </a:lvl1pPr>
          </a:lstStyle>
          <a:p>
            <a:pPr marL="143100" indent="-143100">
              <a:lnSpc>
                <a:spcPts val="750"/>
              </a:lnSpc>
            </a:pPr>
            <a:fld id="{33088DE5-1DDF-C242-AF39-BA25983D68D6}" type="slidenum">
              <a:rPr lang="en-US" altLang="ja-JP" smtClean="0"/>
              <a:pPr marL="143100" indent="-143100">
                <a:lnSpc>
                  <a:spcPts val="750"/>
                </a:lnSpc>
              </a:pPr>
              <a:t>&lt;#&gt;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144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タイトルと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720" y="1"/>
            <a:ext cx="7039708" cy="4976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67376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182981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3665806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161580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9936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29471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49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3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accent5"/>
                </a:solidFill>
                <a:latin typeface="HP Simplified"/>
                <a:cs typeface="HP Simplified"/>
              </a:rPr>
              <a:t>© Copyright 201</a:t>
            </a:r>
            <a:r>
              <a:rPr lang="en-US" altLang="ja-JP" sz="700" b="0" i="0" dirty="0">
                <a:solidFill>
                  <a:schemeClr val="accent5"/>
                </a:solidFill>
                <a:latin typeface="HP Simplified"/>
                <a:cs typeface="HP Simplified"/>
              </a:rPr>
              <a:t>4</a:t>
            </a:r>
            <a:r>
              <a:rPr lang="en-US" sz="700" b="0" i="0" dirty="0">
                <a:solidFill>
                  <a:schemeClr val="accent5"/>
                </a:solidFill>
                <a:latin typeface="HP Simplified"/>
                <a:cs typeface="HP Simplified"/>
              </a:rPr>
              <a:t> Hewlett-Packard Development Company, L.P. </a:t>
            </a:r>
            <a:r>
              <a:rPr lang="en-US" sz="700" b="0" i="0" baseline="0" dirty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891219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96996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81812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316996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P Simplified"/>
                <a:cs typeface="HP Simplified"/>
              </a:rPr>
              <a:t>© Copyright 201</a:t>
            </a:r>
            <a:r>
              <a:rPr lang="en-US" altLang="ja-JP" sz="700" b="0" i="0" dirty="0">
                <a:solidFill>
                  <a:schemeClr val="bg1"/>
                </a:solidFill>
                <a:latin typeface="HP Simplified"/>
                <a:cs typeface="HP Simplified"/>
              </a:rPr>
              <a:t>4</a:t>
            </a:r>
            <a:r>
              <a:rPr lang="en-US" sz="700" b="0" i="0" dirty="0">
                <a:solidFill>
                  <a:schemeClr val="bg1"/>
                </a:solidFill>
                <a:latin typeface="HP Simplified"/>
                <a:cs typeface="HP Simplified"/>
              </a:rPr>
              <a:t> Hewlett-Packard Development Company, L.P. </a:t>
            </a:r>
            <a:r>
              <a:rPr lang="en-US" sz="700" b="0" i="0" baseline="0" dirty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ja-JP" altLang="en-US" noProof="0"/>
              <a:t>マスタ タイトルの書式設定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12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&lt;#&gt;</a:t>
            </a:fld>
            <a:endParaRPr lang="en-US" sz="1200" b="0" i="0" kern="1200" dirty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9" r:id="rId6"/>
    <p:sldLayoutId id="2147483823" r:id="rId7"/>
    <p:sldLayoutId id="2147483824" r:id="rId8"/>
    <p:sldLayoutId id="2147483825" r:id="rId9"/>
    <p:sldLayoutId id="2147483844" r:id="rId10"/>
    <p:sldLayoutId id="2147483845" r:id="rId11"/>
    <p:sldLayoutId id="2147483861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kumimoji="1"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kumimoji="1"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kumimoji="1"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kumimoji="1"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kumimoji="1"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kumimoji="1"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&lt;#&gt;</a:t>
            </a:fld>
            <a:endParaRPr lang="en-US" sz="700" dirty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4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OpenStackSwift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Future Data</a:t>
            </a:r>
            <a:r>
              <a:rPr lang="ja-JP" altLang="en-US" dirty="0"/>
              <a:t>株式会社</a:t>
            </a:r>
            <a:endParaRPr lang="en-US" altLang="ja-JP" dirty="0"/>
          </a:p>
          <a:p>
            <a:r>
              <a:rPr kumimoji="1" lang="ja-JP" altLang="en-US" dirty="0"/>
              <a:t>諏訪部　康成</a:t>
            </a:r>
          </a:p>
        </p:txBody>
      </p:sp>
    </p:spTree>
    <p:extLst>
      <p:ext uri="{BB962C8B-B14F-4D97-AF65-F5344CB8AC3E}">
        <p14:creationId xmlns:p14="http://schemas.microsoft.com/office/powerpoint/2010/main" xmlns="" val="18122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5167901" cy="39883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Ⅱ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でのアプリケーション設計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クライアントライブラリ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クライアントライブラリ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認証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交換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ストレージリクエスト：基本的使用法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多言語のクライアントライブラリ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Ruby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PHP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Java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ストレージリクエスト：高度な使用法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Python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を使う際のほかの顧慮事項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5167901" cy="39883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Ⅱ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でのアプリケーション設計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2372" y="472829"/>
            <a:ext cx="7042826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高度な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機能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ラージオブジェクト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オブジェクトバージョニング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オブジェクトエクスバイア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一時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URL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ミドルウェア（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TempURL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）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フォームポストミドルウェア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カスタムメタデータ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メタデータの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PUT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と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POST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クロスオリジンリソースシェアリング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クラスタ情報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範囲リクエスト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ドメインリマッピングミドルウェア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静的な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WEB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ホスティング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Content-Type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ヘッダ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一括操作ミドルウェア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5167901" cy="39883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Ⅱ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でのアプリケーション設計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31824" y="421459"/>
            <a:ext cx="7042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コードの例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静的なラージオブジェクト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動的ラージオブジェクト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オブジェクトバージョニング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一時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URL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ミドルウェア（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TempURL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）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フォームポスト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クロスオリジンリソースシェアリング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カスタムメタデータ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クラスタ情報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範囲リクエスト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ドメインリマッピングミドルウェア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7.15.11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静的な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WEB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ホスティング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7.15.12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Content-Type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ヘッダ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7.15.13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一括アップロード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7.15.14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一括削除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7.16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5167901" cy="39883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Ⅱ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でのアプリケーション設計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ミドルウェアの開発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WSGI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の概要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WSGI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のプログラミング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データのストリーミングと修正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Paste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によるミドルウェアの設定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ミドルウェアの記述方法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内側から外側へ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簡単な例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ミドルウェアでのさらなる機能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おさらいと今後の展望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8.10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rgbClr val="FFC000"/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Ⅲ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のインストール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21549" y="493377"/>
            <a:ext cx="7042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OpenStackSwift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のダウンロード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依存関係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CLI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9.1.3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9.1.4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設定ファイルのコピー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の設定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へのドライブの追加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ストレージポリシー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リングビルダファイルの作成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リングビルダファイルのデバイスの追加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ドライブの追加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9.2.6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リングの作成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ログの設定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ログ設定ファイルの作成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Rsyslog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を再起動して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のログ出力を開始する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rgbClr val="FFC000"/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Ⅲ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のインストール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プロキシサーバの設定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ハッシュパス接頭辞と接尾辞の設定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プロキシサーバの起動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での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TempAuth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認証および認可の設定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memcached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の起動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proxy-server.conf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へのユーザの追加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サーバの起動とプロキシの再起動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アカウント認証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アカウントアクセスの検証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コンテナの作成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オブジェクトのアップロード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一貫性プロセスの起動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9.9.1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rsync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の設定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9.9.2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残りの一貫性プロセスの起動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9.10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rgbClr val="FFC000"/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Ⅲ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のインストール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2371" y="444598"/>
            <a:ext cx="7042826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コントローラとノードの概要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コントローラ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ノード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を利用した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クラスタの作成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コントローラユーザの作成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ノードソフトウェアのインストール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新しいノードの申請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クラスタの作成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ノードの取り込み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ノードの有効化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ノードのプロビジョニング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ユーザの追加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Cluster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へのデプロイ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10.2.11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コンテナの作成と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Web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コンソールからのオブジェクトのアップロード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のハードウェア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ノードのハードウェアスペック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CPU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RAM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11.1.3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ドライブ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クラスタネットワークの構成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ネットワークカード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外向けネットワーク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クラスタ向きネットワーク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レプリケーションネットワーク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専用管理ネットワーク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11.2.6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そのたネットワーク接続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452282"/>
            <a:ext cx="7042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の導入計画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読者のユースケース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システム設計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何台ノードが必要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階層化ノードサービス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クラスタ空間の定義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12.2.4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ノードの命名規則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12.2.5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認証と認可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ネットワークの構成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外向きネットワーク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クラスタ向きネットワーク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導入例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小規模クラスタ：数ノード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中規模クラスタ：複数ノード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12.4.3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大規模クラスタ：マルチリージョン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認証と認可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認証の仕組み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認証リクエスト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13.1.3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認証手続き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13.1.4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認証の応答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ストレージリクエスト中での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Au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ｔｈトークンの利用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認可の例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認可の仕組み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13.3.3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ストレージリクエストの処理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13.3.4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トークンの検証と認可情報の検索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13.3.5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認可のコールバックと応答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認可とアクセスレベル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2971298" cy="398834"/>
          </a:xfrm>
        </p:spPr>
        <p:txBody>
          <a:bodyPr/>
          <a:lstStyle/>
          <a:p>
            <a:r>
              <a:rPr lang="ja-JP" altLang="en-US" sz="2100" dirty="0">
                <a:latin typeface="+mj-ea"/>
              </a:rPr>
              <a:t>目次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I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部　基礎とアーキテクチャ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ストレージの進化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2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の紹介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のデータモデルとアーキテクチャ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の基本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Ⅱ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部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でのアプリケーション設計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の概要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6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クライアントライブラリ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7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高度な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機能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8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ミドルウェアの開発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アカウントレベルのアクセス制御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read-only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権限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13.5.2  read-write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権限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13.5.3  admin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権限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アカウントアクセス制御のための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JSON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コンテナレベルのアクセス制御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13.6.1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コンテナ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ACL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認証システム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13.7.1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Keystone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13.7.2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TempAuth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13.7.3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SWAuth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認証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システム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13.8.1  SwiftStack Auth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13.8.2  SwiftStack LDAP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13.8.3  SwiftStack Active Directory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クラスタのチューニングと最適化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の設定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ワーカー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チャンクサイズ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14.1.3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バックグラウンドデーモンの設定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外にある設定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ミドルウェア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ミドルウェアパイプライン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基本的なミドルウェア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14.3.3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特に役立つミドルウェア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14.3.4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そのほかのミドルウェア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のアプローチ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クラスの運用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運用の顧慮事項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のデータの配布方法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リングとビルダファイルの管理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容量管理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避けるべき事項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容量追加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既存クラスタ：最初のリングが配布された状態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15.2.4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ノードの追加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容量削除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ディスク削除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3893907" cy="3988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Ⅳ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の導入計画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での容量追加の管理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容量追加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ドライブの追加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ノードの追加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容量削除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15.4.6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ディスク削除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クラスタの管理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固有のメトリック：監視対象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監視ルーツ、ログの出力ツール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ツール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での運用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5732981" cy="398834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Ⅴ</a:t>
            </a:r>
            <a:r>
              <a:rPr lang="ja-JP" altLang="en-US" sz="2400">
                <a:latin typeface="+mn-ea"/>
              </a:rPr>
              <a:t>部　デバッグとトラブルシューティング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ハードウェア障害と復旧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ドライブ障害への対応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フル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ドライブへの対応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セクター故障、または部分的なドライブ障害（ビット崩壊）への対応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到達できないノードへの対応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ノード障害への対応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ノード障害のケーススタディ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5732981" cy="398834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Ⅴ</a:t>
            </a:r>
            <a:r>
              <a:rPr lang="ja-JP" altLang="en-US" sz="2400">
                <a:latin typeface="+mn-ea"/>
              </a:rPr>
              <a:t>部　デバッグとトラブルシューティング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472829"/>
            <a:ext cx="7042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ベンチマーク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性能評価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性能メトリック、ベンチマーク、テスト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ベンチマーク対象クラスタの準備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17.2.2 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避けるべき落とし穴と間違い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17.2.3 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ベンチマークの目的とルール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17.2.4 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欲張りすぎないように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17.2.5 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ボトルネック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ssbench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によるベンチマーク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ssbench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基本的な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ssbench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の実行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ユースケースの定義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ssbench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の動作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基本性能の測定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ssbench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を使いこなす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シナリオファイルを定義する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5732981" cy="398834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Ⅴ</a:t>
            </a:r>
            <a:r>
              <a:rPr lang="ja-JP" altLang="en-US" sz="2400">
                <a:latin typeface="+mn-ea"/>
              </a:rPr>
              <a:t>部　デバッグとトラブルシューティング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ssbench-worker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17.3.9  ssbench-worker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の開始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swift-bench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によるベンチマーク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準備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swift-bench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の動作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コンテナの数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高い並列度のテスト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(-c,-b)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遅延のテスト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オブジェクトサイズ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(-s,-l)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オブジェクトの数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(-n)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17.4.8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GET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の数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(-g)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17.4.9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削除しないオプション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(-x)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17.4.10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設定ファイルの作成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17.4.11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swift-bench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の実行例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5732981" cy="398834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Ⅴ</a:t>
            </a:r>
            <a:r>
              <a:rPr lang="ja-JP" altLang="en-US" sz="2400">
                <a:latin typeface="+mn-ea"/>
              </a:rPr>
              <a:t>部　デバッグとトラブルシューティング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分散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swift-bench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の実行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swift-bench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の設定ファイル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統計ツール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5732981" cy="398834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Ⅴ</a:t>
            </a:r>
            <a:r>
              <a:rPr lang="ja-JP" altLang="en-US" sz="2400">
                <a:latin typeface="+mn-ea"/>
              </a:rPr>
              <a:t>部　デバッグとトラブルシューティング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あとがき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オブジェクトストレージへの移行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オープンであることが重要な理由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オブジェクトストレージの標準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みなの出番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2971298" cy="398834"/>
          </a:xfrm>
        </p:spPr>
        <p:txBody>
          <a:bodyPr/>
          <a:lstStyle/>
          <a:p>
            <a:r>
              <a:rPr lang="ja-JP" altLang="en-US" sz="2100" dirty="0">
                <a:latin typeface="+mj-ea"/>
              </a:rPr>
              <a:t>目次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442008"/>
            <a:ext cx="7042826" cy="43088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Ⅲ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部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9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10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のインストール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Ⅳ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部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の導入計画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11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のハードウェア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12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の導入計画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13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認証と認可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14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クラスタのチューニングと最適化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15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クラスの運用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Ⅴ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部　デバッグとトラブルシューティング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16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ハードウェア障害と復旧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17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ベンチマーク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(</a:t>
            </a:r>
            <a:r>
              <a:rPr kumimoji="1" lang="ja-JP" altLang="en-US" smtClean="0">
                <a:solidFill>
                  <a:srgbClr val="FF0000"/>
                </a:solidFill>
                <a:latin typeface="+mn-ea"/>
                <a:cs typeface="HP Simplified" pitchFamily="34" charset="0"/>
              </a:rPr>
              <a:t>性能の指標</a:t>
            </a:r>
            <a:r>
              <a:rPr kumimoji="1" lang="en-US" altLang="ja-JP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)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あとがき</a:t>
            </a:r>
            <a:endParaRPr kumimoji="1" lang="en-US" altLang="ja-JP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2537719" cy="398834"/>
          </a:xfrm>
          <a:solidFill>
            <a:srgbClr val="C00000"/>
          </a:solidFill>
        </p:spPr>
        <p:txBody>
          <a:bodyPr/>
          <a:lstStyle/>
          <a:p>
            <a:r>
              <a:rPr lang="en-US" altLang="ja-JP" sz="2400" smtClean="0">
                <a:latin typeface="+mn-ea"/>
              </a:rPr>
              <a:t>OpenStack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266" y="704957"/>
            <a:ext cx="7462825" cy="362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6" y="1"/>
            <a:ext cx="1726061" cy="398834"/>
          </a:xfrm>
          <a:solidFill>
            <a:srgbClr val="C00000"/>
          </a:solidFill>
        </p:spPr>
        <p:txBody>
          <a:bodyPr/>
          <a:lstStyle/>
          <a:p>
            <a:r>
              <a:rPr lang="en-US" altLang="ja-JP" sz="2400" smtClean="0">
                <a:latin typeface="+mn-ea"/>
              </a:rPr>
              <a:t>OpenStack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3444" y="123290"/>
            <a:ext cx="6703833" cy="487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8" y="1"/>
            <a:ext cx="3688422" cy="39883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I</a:t>
            </a:r>
            <a:r>
              <a:rPr lang="ja-JP" altLang="en-US" sz="2400">
                <a:latin typeface="+mn-ea"/>
              </a:rPr>
              <a:t>部　基礎とアーキテクチャ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472829"/>
            <a:ext cx="7042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ストレージの進化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1.1 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今日のデータにおけるストレージのニーズ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1.1.1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データの増加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1.1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非構造化データを格納するための要件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全てに適合するストレージがない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オブジェクトストレージと他のストレージの比較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新たなストレージアーキテクチャ：ソフトウェア定義型ストレージ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ソフトウェア定義型ストレージのコンポーネント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ソフトウェア定義型ストレージの利点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なぜ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OpenStackSwift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なのか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1.7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紹介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SwiftStack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の紹介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8" y="1"/>
            <a:ext cx="3688422" cy="39883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I</a:t>
            </a:r>
            <a:r>
              <a:rPr lang="ja-JP" altLang="en-US" sz="2400">
                <a:latin typeface="+mn-ea"/>
              </a:rPr>
              <a:t>部　基礎とアーキテクチャ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483103"/>
            <a:ext cx="7042826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のデータモデルとアーキテクチャ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データモデル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アーキテクチャ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サーバプロセス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一貫性プロセス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データの配置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リングの基礎：ハッシュ関数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リングの基礎：コンシステントハッシュリング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リング：コンシステントハッシュリング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データの配布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リングの作成と更新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3.6.1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ビルダファイルの作成と更新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3.6.2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リングのリバランス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3.6.3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リングの内部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3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8" y="1"/>
            <a:ext cx="3688422" cy="39883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I</a:t>
            </a:r>
            <a:r>
              <a:rPr lang="ja-JP" altLang="en-US" sz="2400">
                <a:latin typeface="+mn-ea"/>
              </a:rPr>
              <a:t>部　基礎とアーキテクチャ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の基本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クラスタとのやり取り：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リクエストの送信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4.2.1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ストレージ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URL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4.2.2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4.2.3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Http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メソッド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認可と動作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レスポンスの取得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コミュニケーションツール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コマンドラインインタフェース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カスタムクライアントアプリケーション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シナリオ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例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4.7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まとめ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547" y="1"/>
            <a:ext cx="5167901" cy="39883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ja-JP" sz="2400">
                <a:latin typeface="+mn-ea"/>
              </a:rPr>
              <a:t>Ⅱ</a:t>
            </a:r>
            <a:r>
              <a:rPr lang="ja-JP" altLang="en-US" sz="2400">
                <a:latin typeface="+mn-ea"/>
              </a:rPr>
              <a:t>部　</a:t>
            </a:r>
            <a:r>
              <a:rPr lang="en-US" altLang="ja-JP" sz="2400">
                <a:latin typeface="+mn-ea"/>
              </a:rPr>
              <a:t>Swift</a:t>
            </a:r>
            <a:r>
              <a:rPr lang="ja-JP" altLang="en-US" sz="2400">
                <a:latin typeface="+mn-ea"/>
              </a:rPr>
              <a:t>でのアプリケーション設計</a:t>
            </a: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r>
              <a:rPr lang="en-US" altLang="ja-JP" sz="2400">
                <a:latin typeface="+mn-ea"/>
              </a:rPr>
              <a:t/>
            </a:r>
            <a:br>
              <a:rPr lang="en-US" altLang="ja-JP" sz="2400">
                <a:latin typeface="+mn-ea"/>
              </a:rPr>
            </a:br>
            <a:endParaRPr lang="ja-JP" altLang="en-US" sz="2100" dirty="0">
              <a:latin typeface="+mj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223751" y="428010"/>
            <a:ext cx="119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kumimoji="1" lang="ja-JP" alt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2646" y="544748"/>
            <a:ext cx="7042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第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章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の概要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とは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CAP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定理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の核心：高い可用性、冗長化、スループット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の背景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5.4.1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HTTP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（ハイパーテキスト転送プロトコル）の復習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5.4.2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REST</a:t>
            </a: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  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5.4.3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、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HTTP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、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REST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API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の使用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5.5.1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Swift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クラスタについて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5.5.2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認証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5.5.3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データの取得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5.5.4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データの格納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5.5.5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データの削除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5.5.6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メタデータの更新</a:t>
            </a:r>
            <a:endParaRPr kumimoji="1" lang="en-US" altLang="ja-JP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　</a:t>
            </a:r>
            <a:r>
              <a:rPr kumimoji="1" lang="en-US" altLang="ja-JP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5.6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　</a:t>
            </a:r>
            <a:r>
              <a:rPr kumimoji="1" lang="ja-JP" altLang="en-US" sz="1400" smtClean="0">
                <a:solidFill>
                  <a:srgbClr val="000000"/>
                </a:solidFill>
                <a:latin typeface="+mn-ea"/>
                <a:cs typeface="HP Simplified" pitchFamily="34" charset="0"/>
              </a:rPr>
              <a:t>まとめ</a:t>
            </a:r>
            <a:endParaRPr kumimoji="1" lang="ja-JP" altLang="en-US" sz="1400" smtClean="0">
              <a:solidFill>
                <a:srgbClr val="000000"/>
              </a:solidFill>
              <a:latin typeface="+mn-ea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機器構成説明用_2014_v2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ＭＳ Ｐゴシック"/>
        <a:cs typeface=""/>
      </a:majorFont>
      <a:minorFont>
        <a:latin typeface="HP Simplifie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HPVertica_BusinessDeck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x8a00__x8a9e_ xmlns="4ed1c363-ac05-48cc-b15e-747562c9cf19">日本語</_x8a00__x8a9e_>
    <_x30b3__x30e1__x30f3__x30c8_ xmlns="4ed1c363-ac05-48cc-b15e-747562c9cf19">基本となるPPTテンプレート(16x9)</_x30b3__x30e1__x30f3__x30c8_>
    <_x9806__x756a_ xmlns="4ed1c363-ac05-48cc-b15e-747562c9cf19">1</_x9806__x756a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3E64F85A0F6FA4D8D75103F4528FED6" ma:contentTypeVersion="4" ma:contentTypeDescription="新しいドキュメントを作成します。" ma:contentTypeScope="" ma:versionID="ffaa9aef3f4bd1264597363e65814674">
  <xsd:schema xmlns:xsd="http://www.w3.org/2001/XMLSchema" xmlns:p="http://schemas.microsoft.com/office/2006/metadata/properties" xmlns:ns2="4ed1c363-ac05-48cc-b15e-747562c9cf19" targetNamespace="http://schemas.microsoft.com/office/2006/metadata/properties" ma:root="true" ma:fieldsID="4d471d986503ab743428caec7df6d04f" ns2:_="">
    <xsd:import namespace="4ed1c363-ac05-48cc-b15e-747562c9cf19"/>
    <xsd:element name="properties">
      <xsd:complexType>
        <xsd:sequence>
          <xsd:element name="documentManagement">
            <xsd:complexType>
              <xsd:all>
                <xsd:element ref="ns2:_x30b3__x30e1__x30f3__x30c8_" minOccurs="0"/>
                <xsd:element ref="ns2:_x8a00__x8a9e_" minOccurs="0"/>
                <xsd:element ref="ns2:_x9806__x756a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ed1c363-ac05-48cc-b15e-747562c9cf19" elementFormDefault="qualified">
    <xsd:import namespace="http://schemas.microsoft.com/office/2006/documentManagement/types"/>
    <xsd:element name="_x30b3__x30e1__x30f3__x30c8_" ma:index="8" nillable="true" ma:displayName="コメント" ma:internalName="_x30b3__x30e1__x30f3__x30c8_">
      <xsd:simpleType>
        <xsd:restriction base="dms:Note"/>
      </xsd:simpleType>
    </xsd:element>
    <xsd:element name="_x8a00__x8a9e_" ma:index="9" nillable="true" ma:displayName="言語" ma:internalName="_x8a00__x8a9e_">
      <xsd:simpleType>
        <xsd:restriction base="dms:Text">
          <xsd:maxLength value="255"/>
        </xsd:restriction>
      </xsd:simpleType>
    </xsd:element>
    <xsd:element name="_x9806__x756a_" ma:index="10" nillable="true" ma:displayName="順番" ma:internalName="_x9806__x756a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 ma:readOnly="true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2EB2BD7-74BF-49CB-87F0-85FB679222C7}">
  <ds:schemaRefs>
    <ds:schemaRef ds:uri="http://schemas.openxmlformats.org/package/2006/metadata/core-properties"/>
    <ds:schemaRef ds:uri="http://purl.org/dc/terms/"/>
    <ds:schemaRef ds:uri="4ed1c363-ac05-48cc-b15e-747562c9cf1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958DB2-AFF9-4038-8225-9F5E4F3EC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43887-6434-4FBF-B282-CC738DA2A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c363-ac05-48cc-b15e-747562c9cf1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機器構成説明用_2014_v2</Template>
  <TotalTime>15783</TotalTime>
  <Words>88</Words>
  <Application>Microsoft Office PowerPoint</Application>
  <PresentationFormat>画面に合わせる (16:9)</PresentationFormat>
  <Paragraphs>384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Arial</vt:lpstr>
      <vt:lpstr>ＭＳ Ｐゴシック</vt:lpstr>
      <vt:lpstr>HP Simplified</vt:lpstr>
      <vt:lpstr>Lucida Grande</vt:lpstr>
      <vt:lpstr>Futura Bk</vt:lpstr>
      <vt:lpstr>機器構成説明用_2014_v2</vt:lpstr>
      <vt:lpstr>HPVertica_BusinessDeck</vt:lpstr>
      <vt:lpstr>OpenStackSwift</vt:lpstr>
      <vt:lpstr>目次</vt:lpstr>
      <vt:lpstr>目次</vt:lpstr>
      <vt:lpstr>OpenStack     </vt:lpstr>
      <vt:lpstr>OpenStack     </vt:lpstr>
      <vt:lpstr>I部　基礎とアーキテクチャ </vt:lpstr>
      <vt:lpstr>I部　基礎とアーキテクチャ </vt:lpstr>
      <vt:lpstr>I部　基礎とアーキテクチャ </vt:lpstr>
      <vt:lpstr>Ⅱ部　Swiftでのアプリケーション設計  </vt:lpstr>
      <vt:lpstr>Ⅱ部　Swiftでのアプリケーション設計  </vt:lpstr>
      <vt:lpstr>Ⅱ部　Swiftでのアプリケーション設計  </vt:lpstr>
      <vt:lpstr>Ⅱ部　Swiftでのアプリケーション設計  </vt:lpstr>
      <vt:lpstr>Ⅱ部　Swiftでのアプリケーション設計  </vt:lpstr>
      <vt:lpstr>Ⅲ部　Swiftのインストール   </vt:lpstr>
      <vt:lpstr>Ⅲ部　Swiftのインストール   </vt:lpstr>
      <vt:lpstr>Ⅲ部　Swiftのインストール   </vt:lpstr>
      <vt:lpstr>Ⅳ部　Swiftの導入計画    </vt:lpstr>
      <vt:lpstr>Ⅳ部　Swiftの導入計画    </vt:lpstr>
      <vt:lpstr>Ⅳ部　Swiftの導入計画    </vt:lpstr>
      <vt:lpstr>Ⅳ部　Swiftの導入計画    </vt:lpstr>
      <vt:lpstr>Ⅳ部　Swiftの導入計画    </vt:lpstr>
      <vt:lpstr>Ⅳ部　Swiftの導入計画    </vt:lpstr>
      <vt:lpstr>Ⅳ部　Swiftの導入計画    </vt:lpstr>
      <vt:lpstr>Ⅴ部　デバッグとトラブルシューティング     </vt:lpstr>
      <vt:lpstr>Ⅴ部　デバッグとトラブルシューティング     </vt:lpstr>
      <vt:lpstr>Ⅴ部　デバッグとトラブルシューティング     </vt:lpstr>
      <vt:lpstr>Ⅴ部　デバッグとトラブルシューティング     </vt:lpstr>
      <vt:lpstr>Ⅴ部　デバッグとトラブルシューティング     </vt:lpstr>
    </vt:vector>
  </TitlesOfParts>
  <Company>HP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 システム構成案（第版）</dc:title>
  <dc:creator>Tasuku Yoshioka</dc:creator>
  <cp:lastModifiedBy>Windows User</cp:lastModifiedBy>
  <cp:revision>406</cp:revision>
  <cp:lastPrinted>2015-02-06T08:35:52Z</cp:lastPrinted>
  <dcterms:created xsi:type="dcterms:W3CDTF">2014-11-26T02:12:17Z</dcterms:created>
  <dcterms:modified xsi:type="dcterms:W3CDTF">2018-11-23T13:31:57Z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0x01010013E64F85A0F6FA4D8D75103F4528FED6</vt:lpwstr>
  </property>
</Properties>
</file>