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433F15-603E-478C-8024-A31A4A64F88D}">
  <a:tblStyle styleId="{E4433F15-603E-478C-8024-A31A4A64F8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a8c5f998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a8c5f99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a8c5f998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a8c5f998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a8c5f998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a8c5f998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a8c5f998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a8c5f998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a8c5f998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a8c5f998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a8c5f998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a8c5f998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a8c5f998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a8c5f998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a8c5f998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a8c5f998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a8c5f998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a8c5f998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a8c5f998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a8c5f998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a8c5f99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a8c5f99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a8c5f998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a8c5f998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a8c5f998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a8c5f998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a8c5f99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a8c5f99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a8c5f998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a8c5f998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a8c5f998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a8c5f998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a8c5f998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a8c5f998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a8c5f998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a8c5f998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frontiersin.org/articles/10.3389/fmicb.2021.634511/fu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ML Method on Microbiome Dataset</a:t>
            </a:r>
            <a:endParaRPr>
              <a:solidFill>
                <a:schemeClr val="dk1"/>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Tianyi Xu</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1432500" y="80725"/>
            <a:ext cx="580067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Investigation</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great advantage of using </a:t>
            </a:r>
            <a:r>
              <a:rPr lang="en"/>
              <a:t>traditional</a:t>
            </a:r>
            <a:r>
              <a:rPr lang="en"/>
              <a:t> ML algorithm is the </a:t>
            </a:r>
            <a:r>
              <a:rPr lang="en"/>
              <a:t>interpretability</a:t>
            </a:r>
            <a:r>
              <a:rPr lang="en"/>
              <a:t> of such models. We look to see which features (OTUs) does the model relies most on or think is the most important. Then, for each level, we also see which features does all models agree on. We filter to the top 20 most important taxa </a:t>
            </a:r>
            <a:r>
              <a:rPr lang="en"/>
              <a:t>identified by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9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a:t>
            </a:r>
            <a:endParaRPr/>
          </a:p>
        </p:txBody>
      </p:sp>
      <p:pic>
        <p:nvPicPr>
          <p:cNvPr id="148" name="Google Shape;148;p24"/>
          <p:cNvPicPr preferRelativeResize="0"/>
          <p:nvPr/>
        </p:nvPicPr>
        <p:blipFill>
          <a:blip r:embed="rId3">
            <a:alphaModFix/>
          </a:blip>
          <a:stretch>
            <a:fillRect/>
          </a:stretch>
        </p:blipFill>
        <p:spPr>
          <a:xfrm>
            <a:off x="173300" y="1192450"/>
            <a:ext cx="3937201" cy="3379025"/>
          </a:xfrm>
          <a:prstGeom prst="rect">
            <a:avLst/>
          </a:prstGeom>
          <a:noFill/>
          <a:ln>
            <a:noFill/>
          </a:ln>
        </p:spPr>
      </p:pic>
      <p:pic>
        <p:nvPicPr>
          <p:cNvPr id="149" name="Google Shape;149;p24"/>
          <p:cNvPicPr preferRelativeResize="0"/>
          <p:nvPr/>
        </p:nvPicPr>
        <p:blipFill>
          <a:blip r:embed="rId4">
            <a:alphaModFix/>
          </a:blip>
          <a:stretch>
            <a:fillRect/>
          </a:stretch>
        </p:blipFill>
        <p:spPr>
          <a:xfrm>
            <a:off x="4379775" y="0"/>
            <a:ext cx="3095600" cy="2360375"/>
          </a:xfrm>
          <a:prstGeom prst="rect">
            <a:avLst/>
          </a:prstGeom>
          <a:noFill/>
          <a:ln>
            <a:noFill/>
          </a:ln>
        </p:spPr>
      </p:pic>
      <p:pic>
        <p:nvPicPr>
          <p:cNvPr id="150" name="Google Shape;150;p24"/>
          <p:cNvPicPr preferRelativeResize="0"/>
          <p:nvPr/>
        </p:nvPicPr>
        <p:blipFill>
          <a:blip r:embed="rId5">
            <a:alphaModFix/>
          </a:blip>
          <a:stretch>
            <a:fillRect/>
          </a:stretch>
        </p:blipFill>
        <p:spPr>
          <a:xfrm>
            <a:off x="4486525" y="2433350"/>
            <a:ext cx="2988850" cy="242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Families</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Families identified as important by all 3 methods:</a:t>
            </a:r>
            <a:endParaRPr/>
          </a:p>
          <a:p>
            <a:pPr indent="0" lvl="0" marL="0" rtl="0" algn="l">
              <a:spcBef>
                <a:spcPts val="1200"/>
              </a:spcBef>
              <a:spcAft>
                <a:spcPts val="1200"/>
              </a:spcAft>
              <a:buNone/>
            </a:pPr>
            <a:r>
              <a:rPr lang="en"/>
              <a:t>Syntrophacae, Simkaniaceae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9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Genus</a:t>
            </a:r>
            <a:endParaRPr/>
          </a:p>
        </p:txBody>
      </p:sp>
      <p:pic>
        <p:nvPicPr>
          <p:cNvPr id="162" name="Google Shape;162;p26"/>
          <p:cNvPicPr preferRelativeResize="0"/>
          <p:nvPr/>
        </p:nvPicPr>
        <p:blipFill>
          <a:blip r:embed="rId3">
            <a:alphaModFix/>
          </a:blip>
          <a:stretch>
            <a:fillRect/>
          </a:stretch>
        </p:blipFill>
        <p:spPr>
          <a:xfrm>
            <a:off x="311698" y="1386773"/>
            <a:ext cx="3715150" cy="3150125"/>
          </a:xfrm>
          <a:prstGeom prst="rect">
            <a:avLst/>
          </a:prstGeom>
          <a:noFill/>
          <a:ln>
            <a:noFill/>
          </a:ln>
        </p:spPr>
      </p:pic>
      <p:pic>
        <p:nvPicPr>
          <p:cNvPr id="163" name="Google Shape;163;p26"/>
          <p:cNvPicPr preferRelativeResize="0"/>
          <p:nvPr/>
        </p:nvPicPr>
        <p:blipFill>
          <a:blip r:embed="rId4">
            <a:alphaModFix/>
          </a:blip>
          <a:stretch>
            <a:fillRect/>
          </a:stretch>
        </p:blipFill>
        <p:spPr>
          <a:xfrm>
            <a:off x="4572001" y="0"/>
            <a:ext cx="3254551" cy="2346699"/>
          </a:xfrm>
          <a:prstGeom prst="rect">
            <a:avLst/>
          </a:prstGeom>
          <a:noFill/>
          <a:ln>
            <a:noFill/>
          </a:ln>
        </p:spPr>
      </p:pic>
      <p:pic>
        <p:nvPicPr>
          <p:cNvPr id="164" name="Google Shape;164;p26"/>
          <p:cNvPicPr preferRelativeResize="0"/>
          <p:nvPr/>
        </p:nvPicPr>
        <p:blipFill>
          <a:blip r:embed="rId5">
            <a:alphaModFix/>
          </a:blip>
          <a:stretch>
            <a:fillRect/>
          </a:stretch>
        </p:blipFill>
        <p:spPr>
          <a:xfrm>
            <a:off x="5049350" y="2571750"/>
            <a:ext cx="2864275" cy="244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Genuses</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genuses identified as important by all 3 methods:</a:t>
            </a:r>
            <a:endParaRPr/>
          </a:p>
          <a:p>
            <a:pPr indent="0" lvl="0" marL="0" rtl="0" algn="l">
              <a:spcBef>
                <a:spcPts val="1200"/>
              </a:spcBef>
              <a:spcAft>
                <a:spcPts val="1200"/>
              </a:spcAft>
              <a:buNone/>
            </a:pPr>
            <a:r>
              <a:rPr lang="en"/>
              <a:t>Bacillus, Aquicella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9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Species</a:t>
            </a:r>
            <a:endParaRPr/>
          </a:p>
        </p:txBody>
      </p:sp>
      <p:pic>
        <p:nvPicPr>
          <p:cNvPr id="176" name="Google Shape;176;p28"/>
          <p:cNvPicPr preferRelativeResize="0"/>
          <p:nvPr/>
        </p:nvPicPr>
        <p:blipFill>
          <a:blip r:embed="rId3">
            <a:alphaModFix/>
          </a:blip>
          <a:stretch>
            <a:fillRect/>
          </a:stretch>
        </p:blipFill>
        <p:spPr>
          <a:xfrm>
            <a:off x="152400" y="1216225"/>
            <a:ext cx="4182012" cy="3774875"/>
          </a:xfrm>
          <a:prstGeom prst="rect">
            <a:avLst/>
          </a:prstGeom>
          <a:noFill/>
          <a:ln>
            <a:noFill/>
          </a:ln>
        </p:spPr>
      </p:pic>
      <p:pic>
        <p:nvPicPr>
          <p:cNvPr id="177" name="Google Shape;177;p28"/>
          <p:cNvPicPr preferRelativeResize="0"/>
          <p:nvPr/>
        </p:nvPicPr>
        <p:blipFill>
          <a:blip r:embed="rId4">
            <a:alphaModFix/>
          </a:blip>
          <a:stretch>
            <a:fillRect/>
          </a:stretch>
        </p:blipFill>
        <p:spPr>
          <a:xfrm>
            <a:off x="5049350" y="0"/>
            <a:ext cx="2968050" cy="2448125"/>
          </a:xfrm>
          <a:prstGeom prst="rect">
            <a:avLst/>
          </a:prstGeom>
          <a:noFill/>
          <a:ln>
            <a:noFill/>
          </a:ln>
        </p:spPr>
      </p:pic>
      <p:pic>
        <p:nvPicPr>
          <p:cNvPr id="178" name="Google Shape;178;p28"/>
          <p:cNvPicPr preferRelativeResize="0"/>
          <p:nvPr/>
        </p:nvPicPr>
        <p:blipFill>
          <a:blip r:embed="rId5">
            <a:alphaModFix/>
          </a:blip>
          <a:stretch>
            <a:fillRect/>
          </a:stretch>
        </p:blipFill>
        <p:spPr>
          <a:xfrm>
            <a:off x="5049350" y="2571750"/>
            <a:ext cx="3325849" cy="224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Species</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species identified as important by all 3 methods:</a:t>
            </a:r>
            <a:endParaRPr/>
          </a:p>
          <a:p>
            <a:pPr indent="0" lvl="0" marL="0" rtl="0" algn="l">
              <a:spcBef>
                <a:spcPts val="1200"/>
              </a:spcBef>
              <a:spcAft>
                <a:spcPts val="1200"/>
              </a:spcAft>
              <a:buNone/>
            </a:pPr>
            <a:r>
              <a:rPr lang="en"/>
              <a:t>F</a:t>
            </a:r>
            <a:r>
              <a:rPr lang="en"/>
              <a:t>lavida, Acetylicum, Megaterium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9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Phylum</a:t>
            </a:r>
            <a:endParaRPr/>
          </a:p>
        </p:txBody>
      </p:sp>
      <p:pic>
        <p:nvPicPr>
          <p:cNvPr id="190" name="Google Shape;190;p30"/>
          <p:cNvPicPr preferRelativeResize="0"/>
          <p:nvPr/>
        </p:nvPicPr>
        <p:blipFill>
          <a:blip r:embed="rId3">
            <a:alphaModFix/>
          </a:blip>
          <a:stretch>
            <a:fillRect/>
          </a:stretch>
        </p:blipFill>
        <p:spPr>
          <a:xfrm>
            <a:off x="478752" y="1416275"/>
            <a:ext cx="3325850" cy="2967512"/>
          </a:xfrm>
          <a:prstGeom prst="rect">
            <a:avLst/>
          </a:prstGeom>
          <a:noFill/>
          <a:ln>
            <a:noFill/>
          </a:ln>
        </p:spPr>
      </p:pic>
      <p:pic>
        <p:nvPicPr>
          <p:cNvPr id="191" name="Google Shape;191;p30"/>
          <p:cNvPicPr preferRelativeResize="0"/>
          <p:nvPr/>
        </p:nvPicPr>
        <p:blipFill>
          <a:blip r:embed="rId4">
            <a:alphaModFix/>
          </a:blip>
          <a:stretch>
            <a:fillRect/>
          </a:stretch>
        </p:blipFill>
        <p:spPr>
          <a:xfrm>
            <a:off x="4742950" y="203850"/>
            <a:ext cx="3021524" cy="2414050"/>
          </a:xfrm>
          <a:prstGeom prst="rect">
            <a:avLst/>
          </a:prstGeom>
          <a:noFill/>
          <a:ln>
            <a:noFill/>
          </a:ln>
        </p:spPr>
      </p:pic>
      <p:pic>
        <p:nvPicPr>
          <p:cNvPr id="192" name="Google Shape;192;p30"/>
          <p:cNvPicPr preferRelativeResize="0"/>
          <p:nvPr/>
        </p:nvPicPr>
        <p:blipFill>
          <a:blip r:embed="rId5">
            <a:alphaModFix/>
          </a:blip>
          <a:stretch>
            <a:fillRect/>
          </a:stretch>
        </p:blipFill>
        <p:spPr>
          <a:xfrm>
            <a:off x="4904399" y="2666500"/>
            <a:ext cx="3228326" cy="2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Phylum</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phylum identified as important by all 3 methods:</a:t>
            </a:r>
            <a:endParaRPr/>
          </a:p>
          <a:p>
            <a:pPr indent="0" lvl="0" marL="0" rtl="0" algn="l">
              <a:spcBef>
                <a:spcPts val="1200"/>
              </a:spcBef>
              <a:spcAft>
                <a:spcPts val="1200"/>
              </a:spcAft>
              <a:buNone/>
            </a:pPr>
            <a:r>
              <a:rPr lang="en"/>
              <a:t>Firmicutes, Elusimicrobia, Acidobacteria, Chlamydiae, Thaumarchaeota, Zixibacteria, Latescibacteria, Dependentiae, Deinococcus-Thermus, FBP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 a gut microbiome dataset, which is a set of OTUs, we would like to predict the </a:t>
            </a:r>
            <a:r>
              <a:rPr lang="en"/>
              <a:t>diagnostic</a:t>
            </a:r>
            <a:r>
              <a:rPr lang="en"/>
              <a:t> group of the sample.</a:t>
            </a:r>
            <a:endParaRPr/>
          </a:p>
          <a:p>
            <a:pPr indent="-342900" lvl="0" marL="457200" rtl="0" algn="l">
              <a:spcBef>
                <a:spcPts val="0"/>
              </a:spcBef>
              <a:spcAft>
                <a:spcPts val="0"/>
              </a:spcAft>
              <a:buSzPts val="1800"/>
              <a:buChar char="●"/>
            </a:pPr>
            <a:r>
              <a:rPr lang="en"/>
              <a:t>At the time of the work, I did not have access to the gut microbiome data yet. </a:t>
            </a:r>
            <a:endParaRPr/>
          </a:p>
          <a:p>
            <a:pPr indent="-342900" lvl="0" marL="457200" rtl="0" algn="l">
              <a:spcBef>
                <a:spcPts val="0"/>
              </a:spcBef>
              <a:spcAft>
                <a:spcPts val="0"/>
              </a:spcAft>
              <a:buSzPts val="1800"/>
              <a:buChar char="●"/>
            </a:pPr>
            <a:r>
              <a:rPr lang="en"/>
              <a:t>Thus, I will use one of the dataset I have, which is a soil microbiome dataset to simulate the situation. Instead of predicting </a:t>
            </a:r>
            <a:r>
              <a:rPr lang="en"/>
              <a:t>diagnostic</a:t>
            </a:r>
            <a:r>
              <a:rPr lang="en"/>
              <a:t> group (AD or not), we are predicting the fumigation status.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6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Setup</a:t>
            </a:r>
            <a:endParaRPr/>
          </a:p>
        </p:txBody>
      </p:sp>
      <p:sp>
        <p:nvSpPr>
          <p:cNvPr id="72" name="Google Shape;72;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 the soil dataset to simulate the process of predicting diagnostic group.</a:t>
            </a:r>
            <a:endParaRPr/>
          </a:p>
          <a:p>
            <a:pPr indent="-342900" lvl="0" marL="457200" rtl="0" algn="l">
              <a:spcBef>
                <a:spcPts val="0"/>
              </a:spcBef>
              <a:spcAft>
                <a:spcPts val="0"/>
              </a:spcAft>
              <a:buSzPts val="1800"/>
              <a:buChar char="●"/>
            </a:pPr>
            <a:r>
              <a:rPr lang="en"/>
              <a:t>Each soil sample is simulating a human subject.</a:t>
            </a:r>
            <a:endParaRPr/>
          </a:p>
          <a:p>
            <a:pPr indent="-342900" lvl="0" marL="457200" rtl="0" algn="l">
              <a:spcBef>
                <a:spcPts val="0"/>
              </a:spcBef>
              <a:spcAft>
                <a:spcPts val="0"/>
              </a:spcAft>
              <a:buSzPts val="1800"/>
              <a:buChar char="●"/>
            </a:pPr>
            <a:r>
              <a:rPr lang="en"/>
              <a:t>Fumigation status is simulating the diagnostic group. </a:t>
            </a:r>
            <a:endParaRPr/>
          </a:p>
        </p:txBody>
      </p:sp>
      <p:graphicFrame>
        <p:nvGraphicFramePr>
          <p:cNvPr id="73" name="Google Shape;73;p15"/>
          <p:cNvGraphicFramePr/>
          <p:nvPr/>
        </p:nvGraphicFramePr>
        <p:xfrm>
          <a:off x="886350" y="2000400"/>
          <a:ext cx="3000000" cy="3000000"/>
        </p:xfrm>
        <a:graphic>
          <a:graphicData uri="http://schemas.openxmlformats.org/drawingml/2006/table">
            <a:tbl>
              <a:tblPr>
                <a:noFill/>
                <a:tableStyleId>{E4433F15-603E-478C-8024-A31A4A64F88D}</a:tableStyleId>
              </a:tblPr>
              <a:tblGrid>
                <a:gridCol w="2270775"/>
                <a:gridCol w="2270775"/>
                <a:gridCol w="2270775"/>
              </a:tblGrid>
              <a:tr h="31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Gut Microbiome Dataset</a:t>
                      </a:r>
                      <a:endParaRPr/>
                    </a:p>
                  </a:txBody>
                  <a:tcPr marT="91425" marB="91425" marR="91425" marL="91425"/>
                </a:tc>
                <a:tc>
                  <a:txBody>
                    <a:bodyPr/>
                    <a:lstStyle/>
                    <a:p>
                      <a:pPr indent="0" lvl="0" marL="0" rtl="0" algn="l">
                        <a:spcBef>
                          <a:spcPts val="0"/>
                        </a:spcBef>
                        <a:spcAft>
                          <a:spcPts val="0"/>
                        </a:spcAft>
                        <a:buNone/>
                      </a:pPr>
                      <a:r>
                        <a:rPr lang="en"/>
                        <a:t>Soil Microbiome Dataset</a:t>
                      </a:r>
                      <a:endParaRPr/>
                    </a:p>
                  </a:txBody>
                  <a:tcPr marT="91425" marB="91425" marR="91425" marL="91425"/>
                </a:tc>
              </a:tr>
              <a:tr h="313425">
                <a:tc>
                  <a:txBody>
                    <a:bodyPr/>
                    <a:lstStyle/>
                    <a:p>
                      <a:pPr indent="0" lvl="0" marL="0" rtl="0" algn="l">
                        <a:spcBef>
                          <a:spcPts val="0"/>
                        </a:spcBef>
                        <a:spcAft>
                          <a:spcPts val="0"/>
                        </a:spcAft>
                        <a:buNone/>
                      </a:pPr>
                      <a:r>
                        <a:rPr lang="en"/>
                        <a:t>Samples</a:t>
                      </a:r>
                      <a:endParaRPr/>
                    </a:p>
                  </a:txBody>
                  <a:tcPr marT="91425" marB="91425" marR="91425" marL="91425"/>
                </a:tc>
                <a:tc>
                  <a:txBody>
                    <a:bodyPr/>
                    <a:lstStyle/>
                    <a:p>
                      <a:pPr indent="0" lvl="0" marL="0" rtl="0" algn="l">
                        <a:spcBef>
                          <a:spcPts val="0"/>
                        </a:spcBef>
                        <a:spcAft>
                          <a:spcPts val="0"/>
                        </a:spcAft>
                        <a:buNone/>
                      </a:pPr>
                      <a:r>
                        <a:rPr lang="en"/>
                        <a:t>Human Subjects</a:t>
                      </a:r>
                      <a:endParaRPr/>
                    </a:p>
                  </a:txBody>
                  <a:tcPr marT="91425" marB="91425" marR="91425" marL="91425"/>
                </a:tc>
                <a:tc>
                  <a:txBody>
                    <a:bodyPr/>
                    <a:lstStyle/>
                    <a:p>
                      <a:pPr indent="0" lvl="0" marL="0" rtl="0" algn="l">
                        <a:spcBef>
                          <a:spcPts val="0"/>
                        </a:spcBef>
                        <a:spcAft>
                          <a:spcPts val="0"/>
                        </a:spcAft>
                        <a:buNone/>
                      </a:pPr>
                      <a:r>
                        <a:rPr lang="en"/>
                        <a:t>Area of Grass</a:t>
                      </a:r>
                      <a:endParaRPr/>
                    </a:p>
                  </a:txBody>
                  <a:tcPr marT="91425" marB="91425" marR="91425" marL="91425"/>
                </a:tc>
              </a:tr>
              <a:tr h="313425">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l">
                        <a:spcBef>
                          <a:spcPts val="0"/>
                        </a:spcBef>
                        <a:spcAft>
                          <a:spcPts val="0"/>
                        </a:spcAft>
                        <a:buNone/>
                      </a:pPr>
                      <a:r>
                        <a:rPr lang="en"/>
                        <a:t>Microbiome Taxa</a:t>
                      </a:r>
                      <a:endParaRPr/>
                    </a:p>
                  </a:txBody>
                  <a:tcPr marT="91425" marB="91425" marR="91425" marL="91425"/>
                </a:tc>
                <a:tc>
                  <a:txBody>
                    <a:bodyPr/>
                    <a:lstStyle/>
                    <a:p>
                      <a:pPr indent="0" lvl="0" marL="0" rtl="0" algn="l">
                        <a:spcBef>
                          <a:spcPts val="0"/>
                        </a:spcBef>
                        <a:spcAft>
                          <a:spcPts val="0"/>
                        </a:spcAft>
                        <a:buNone/>
                      </a:pPr>
                      <a:r>
                        <a:rPr lang="en"/>
                        <a:t>Microbiome Taxa</a:t>
                      </a:r>
                      <a:endParaRPr/>
                    </a:p>
                  </a:txBody>
                  <a:tcPr marT="91425" marB="91425" marR="91425" marL="91425"/>
                </a:tc>
              </a:tr>
              <a:tr h="492725">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AD/Not AD</a:t>
                      </a:r>
                      <a:endParaRPr/>
                    </a:p>
                  </a:txBody>
                  <a:tcPr marT="91425" marB="91425" marR="91425" marL="91425"/>
                </a:tc>
                <a:tc>
                  <a:txBody>
                    <a:bodyPr/>
                    <a:lstStyle/>
                    <a:p>
                      <a:pPr indent="0" lvl="0" marL="0" rtl="0" algn="l">
                        <a:spcBef>
                          <a:spcPts val="0"/>
                        </a:spcBef>
                        <a:spcAft>
                          <a:spcPts val="0"/>
                        </a:spcAft>
                        <a:buNone/>
                      </a:pPr>
                      <a:r>
                        <a:rPr lang="en"/>
                        <a:t>Not fumigated/Recently fumigated/Fumigated more than a month ago</a:t>
                      </a:r>
                      <a:endParaRPr/>
                    </a:p>
                  </a:txBody>
                  <a:tcPr marT="91425" marB="91425" marR="91425" marL="91425"/>
                </a:tc>
              </a:tr>
              <a:tr h="492725">
                <a:tc>
                  <a:txBody>
                    <a:bodyPr/>
                    <a:lstStyle/>
                    <a:p>
                      <a:pPr indent="0" lvl="0" marL="0" rtl="0" algn="l">
                        <a:spcBef>
                          <a:spcPts val="0"/>
                        </a:spcBef>
                        <a:spcAft>
                          <a:spcPts val="0"/>
                        </a:spcAft>
                        <a:buNone/>
                      </a:pPr>
                      <a:r>
                        <a:rPr lang="en"/>
                        <a:t>Research Question</a:t>
                      </a:r>
                      <a:endParaRPr/>
                    </a:p>
                  </a:txBody>
                  <a:tcPr marT="91425" marB="91425" marR="91425" marL="91425"/>
                </a:tc>
                <a:tc>
                  <a:txBody>
                    <a:bodyPr/>
                    <a:lstStyle/>
                    <a:p>
                      <a:pPr indent="0" lvl="0" marL="0" rtl="0" algn="l">
                        <a:spcBef>
                          <a:spcPts val="0"/>
                        </a:spcBef>
                        <a:spcAft>
                          <a:spcPts val="0"/>
                        </a:spcAft>
                        <a:buNone/>
                      </a:pPr>
                      <a:r>
                        <a:rPr lang="en"/>
                        <a:t>Predict whether each human subject is of class of AD or not.</a:t>
                      </a:r>
                      <a:endParaRPr/>
                    </a:p>
                  </a:txBody>
                  <a:tcPr marT="91425" marB="91425" marR="91425" marL="91425"/>
                </a:tc>
                <a:tc>
                  <a:txBody>
                    <a:bodyPr/>
                    <a:lstStyle/>
                    <a:p>
                      <a:pPr indent="0" lvl="0" marL="0" rtl="0" algn="l">
                        <a:spcBef>
                          <a:spcPts val="0"/>
                        </a:spcBef>
                        <a:spcAft>
                          <a:spcPts val="0"/>
                        </a:spcAft>
                        <a:buNone/>
                      </a:pPr>
                      <a:r>
                        <a:rPr lang="en"/>
                        <a:t>Predict whether each sample is fumigated, or not fumigated.</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09875" y="15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a:t>
            </a:r>
            <a:r>
              <a:rPr lang="en"/>
              <a:t>Setup</a:t>
            </a:r>
            <a:endParaRPr/>
          </a:p>
        </p:txBody>
      </p:sp>
      <p:sp>
        <p:nvSpPr>
          <p:cNvPr id="79" name="Google Shape;79;p16"/>
          <p:cNvSpPr/>
          <p:nvPr/>
        </p:nvSpPr>
        <p:spPr>
          <a:xfrm>
            <a:off x="209875" y="2127700"/>
            <a:ext cx="1672200" cy="1440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Raw Data</a:t>
            </a:r>
            <a:endParaRPr>
              <a:latin typeface="Proxima Nova"/>
              <a:ea typeface="Proxima Nova"/>
              <a:cs typeface="Proxima Nova"/>
              <a:sym typeface="Proxima Nova"/>
            </a:endParaRPr>
          </a:p>
        </p:txBody>
      </p:sp>
      <p:sp>
        <p:nvSpPr>
          <p:cNvPr id="80" name="Google Shape;80;p16"/>
          <p:cNvSpPr/>
          <p:nvPr/>
        </p:nvSpPr>
        <p:spPr>
          <a:xfrm>
            <a:off x="2908413" y="982900"/>
            <a:ext cx="1349400" cy="6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Phylum</a:t>
            </a:r>
            <a:endParaRPr>
              <a:latin typeface="Proxima Nova"/>
              <a:ea typeface="Proxima Nova"/>
              <a:cs typeface="Proxima Nova"/>
              <a:sym typeface="Proxima Nova"/>
            </a:endParaRPr>
          </a:p>
        </p:txBody>
      </p:sp>
      <p:sp>
        <p:nvSpPr>
          <p:cNvPr id="81" name="Google Shape;81;p16"/>
          <p:cNvSpPr/>
          <p:nvPr/>
        </p:nvSpPr>
        <p:spPr>
          <a:xfrm>
            <a:off x="2908413" y="1946301"/>
            <a:ext cx="1349400" cy="6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Family</a:t>
            </a:r>
            <a:endParaRPr>
              <a:latin typeface="Proxima Nova"/>
              <a:ea typeface="Proxima Nova"/>
              <a:cs typeface="Proxima Nova"/>
              <a:sym typeface="Proxima Nova"/>
            </a:endParaRPr>
          </a:p>
        </p:txBody>
      </p:sp>
      <p:sp>
        <p:nvSpPr>
          <p:cNvPr id="82" name="Google Shape;82;p16"/>
          <p:cNvSpPr/>
          <p:nvPr/>
        </p:nvSpPr>
        <p:spPr>
          <a:xfrm>
            <a:off x="2908413" y="2909702"/>
            <a:ext cx="1349400" cy="6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Genus</a:t>
            </a:r>
            <a:endParaRPr>
              <a:latin typeface="Proxima Nova"/>
              <a:ea typeface="Proxima Nova"/>
              <a:cs typeface="Proxima Nova"/>
              <a:sym typeface="Proxima Nova"/>
            </a:endParaRPr>
          </a:p>
        </p:txBody>
      </p:sp>
      <p:sp>
        <p:nvSpPr>
          <p:cNvPr id="83" name="Google Shape;83;p16"/>
          <p:cNvSpPr/>
          <p:nvPr/>
        </p:nvSpPr>
        <p:spPr>
          <a:xfrm>
            <a:off x="2908413" y="3820007"/>
            <a:ext cx="1349400" cy="6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Species</a:t>
            </a:r>
            <a:endParaRPr>
              <a:latin typeface="Proxima Nova"/>
              <a:ea typeface="Proxima Nova"/>
              <a:cs typeface="Proxima Nova"/>
              <a:sym typeface="Proxima Nova"/>
            </a:endParaRPr>
          </a:p>
        </p:txBody>
      </p:sp>
      <p:sp>
        <p:nvSpPr>
          <p:cNvPr id="84" name="Google Shape;84;p16"/>
          <p:cNvSpPr/>
          <p:nvPr/>
        </p:nvSpPr>
        <p:spPr>
          <a:xfrm>
            <a:off x="5549400" y="1031800"/>
            <a:ext cx="2179800" cy="866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Logistic Regression</a:t>
            </a:r>
            <a:endParaRPr>
              <a:latin typeface="Proxima Nova"/>
              <a:ea typeface="Proxima Nova"/>
              <a:cs typeface="Proxima Nova"/>
              <a:sym typeface="Proxima Nova"/>
            </a:endParaRPr>
          </a:p>
        </p:txBody>
      </p:sp>
      <p:sp>
        <p:nvSpPr>
          <p:cNvPr id="85" name="Google Shape;85;p16"/>
          <p:cNvSpPr/>
          <p:nvPr/>
        </p:nvSpPr>
        <p:spPr>
          <a:xfrm>
            <a:off x="5549400" y="2277100"/>
            <a:ext cx="2179800" cy="866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Random Forest</a:t>
            </a:r>
            <a:endParaRPr>
              <a:latin typeface="Proxima Nova"/>
              <a:ea typeface="Proxima Nova"/>
              <a:cs typeface="Proxima Nova"/>
              <a:sym typeface="Proxima Nova"/>
            </a:endParaRPr>
          </a:p>
        </p:txBody>
      </p:sp>
      <p:sp>
        <p:nvSpPr>
          <p:cNvPr id="86" name="Google Shape;86;p16"/>
          <p:cNvSpPr/>
          <p:nvPr/>
        </p:nvSpPr>
        <p:spPr>
          <a:xfrm>
            <a:off x="5549400" y="3522400"/>
            <a:ext cx="2179800" cy="866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XGBoost</a:t>
            </a:r>
            <a:endParaRPr>
              <a:latin typeface="Proxima Nova"/>
              <a:ea typeface="Proxima Nova"/>
              <a:cs typeface="Proxima Nova"/>
              <a:sym typeface="Proxima Nova"/>
            </a:endParaRPr>
          </a:p>
        </p:txBody>
      </p:sp>
      <p:cxnSp>
        <p:nvCxnSpPr>
          <p:cNvPr id="87" name="Google Shape;87;p16"/>
          <p:cNvCxnSpPr>
            <a:stCxn id="79" idx="3"/>
            <a:endCxn id="80" idx="1"/>
          </p:cNvCxnSpPr>
          <p:nvPr/>
        </p:nvCxnSpPr>
        <p:spPr>
          <a:xfrm flipH="1" rot="10800000">
            <a:off x="1882075" y="1291750"/>
            <a:ext cx="1026300" cy="15561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88" name="Google Shape;88;p16"/>
          <p:cNvCxnSpPr>
            <a:stCxn id="79" idx="3"/>
            <a:endCxn id="81" idx="1"/>
          </p:cNvCxnSpPr>
          <p:nvPr/>
        </p:nvCxnSpPr>
        <p:spPr>
          <a:xfrm flipH="1" rot="10800000">
            <a:off x="1882075" y="2255050"/>
            <a:ext cx="1026300" cy="5928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89" name="Google Shape;89;p16"/>
          <p:cNvCxnSpPr>
            <a:stCxn id="79" idx="3"/>
            <a:endCxn id="82" idx="1"/>
          </p:cNvCxnSpPr>
          <p:nvPr/>
        </p:nvCxnSpPr>
        <p:spPr>
          <a:xfrm>
            <a:off x="1882075" y="2847850"/>
            <a:ext cx="1026300" cy="370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90" name="Google Shape;90;p16"/>
          <p:cNvCxnSpPr>
            <a:stCxn id="79" idx="3"/>
            <a:endCxn id="83" idx="1"/>
          </p:cNvCxnSpPr>
          <p:nvPr/>
        </p:nvCxnSpPr>
        <p:spPr>
          <a:xfrm>
            <a:off x="1882075" y="2847850"/>
            <a:ext cx="1026300" cy="12810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91" name="Google Shape;91;p16"/>
          <p:cNvCxnSpPr>
            <a:stCxn id="80" idx="3"/>
            <a:endCxn id="84" idx="1"/>
          </p:cNvCxnSpPr>
          <p:nvPr/>
        </p:nvCxnSpPr>
        <p:spPr>
          <a:xfrm>
            <a:off x="4257813" y="1291600"/>
            <a:ext cx="1291500" cy="1734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a:stCxn id="80" idx="3"/>
            <a:endCxn id="85" idx="1"/>
          </p:cNvCxnSpPr>
          <p:nvPr/>
        </p:nvCxnSpPr>
        <p:spPr>
          <a:xfrm>
            <a:off x="4257813" y="1291600"/>
            <a:ext cx="1291500" cy="14187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6"/>
          <p:cNvCxnSpPr>
            <a:stCxn id="80" idx="3"/>
            <a:endCxn id="86" idx="1"/>
          </p:cNvCxnSpPr>
          <p:nvPr/>
        </p:nvCxnSpPr>
        <p:spPr>
          <a:xfrm>
            <a:off x="4257813" y="1291600"/>
            <a:ext cx="1291500" cy="26640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a:stCxn id="81" idx="3"/>
            <a:endCxn id="84" idx="1"/>
          </p:cNvCxnSpPr>
          <p:nvPr/>
        </p:nvCxnSpPr>
        <p:spPr>
          <a:xfrm flipH="1" rot="10800000">
            <a:off x="4257813" y="1464801"/>
            <a:ext cx="1291500" cy="7902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6"/>
          <p:cNvCxnSpPr>
            <a:stCxn id="81" idx="3"/>
            <a:endCxn id="85" idx="1"/>
          </p:cNvCxnSpPr>
          <p:nvPr/>
        </p:nvCxnSpPr>
        <p:spPr>
          <a:xfrm>
            <a:off x="4257813" y="2255001"/>
            <a:ext cx="1291500" cy="4551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a:stCxn id="81" idx="3"/>
            <a:endCxn id="86" idx="1"/>
          </p:cNvCxnSpPr>
          <p:nvPr/>
        </p:nvCxnSpPr>
        <p:spPr>
          <a:xfrm>
            <a:off x="4257813" y="2255001"/>
            <a:ext cx="1291500" cy="17004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a:stCxn id="82" idx="3"/>
            <a:endCxn id="84" idx="1"/>
          </p:cNvCxnSpPr>
          <p:nvPr/>
        </p:nvCxnSpPr>
        <p:spPr>
          <a:xfrm flipH="1" rot="10800000">
            <a:off x="4257813" y="1464902"/>
            <a:ext cx="1291500" cy="17535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6"/>
          <p:cNvCxnSpPr>
            <a:stCxn id="82" idx="3"/>
            <a:endCxn id="85" idx="1"/>
          </p:cNvCxnSpPr>
          <p:nvPr/>
        </p:nvCxnSpPr>
        <p:spPr>
          <a:xfrm flipH="1" rot="10800000">
            <a:off x="4257813" y="2710202"/>
            <a:ext cx="1291500" cy="5082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a:stCxn id="82" idx="3"/>
            <a:endCxn id="86" idx="1"/>
          </p:cNvCxnSpPr>
          <p:nvPr/>
        </p:nvCxnSpPr>
        <p:spPr>
          <a:xfrm>
            <a:off x="4257813" y="3218402"/>
            <a:ext cx="1291500" cy="7371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6"/>
          <p:cNvCxnSpPr>
            <a:stCxn id="83" idx="3"/>
            <a:endCxn id="84" idx="1"/>
          </p:cNvCxnSpPr>
          <p:nvPr/>
        </p:nvCxnSpPr>
        <p:spPr>
          <a:xfrm flipH="1" rot="10800000">
            <a:off x="4257813" y="1464707"/>
            <a:ext cx="1291500" cy="2664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a:stCxn id="83" idx="3"/>
            <a:endCxn id="85" idx="1"/>
          </p:cNvCxnSpPr>
          <p:nvPr/>
        </p:nvCxnSpPr>
        <p:spPr>
          <a:xfrm flipH="1" rot="10800000">
            <a:off x="4257813" y="2710007"/>
            <a:ext cx="1291500" cy="14187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a:stCxn id="83" idx="3"/>
            <a:endCxn id="86" idx="1"/>
          </p:cNvCxnSpPr>
          <p:nvPr/>
        </p:nvCxnSpPr>
        <p:spPr>
          <a:xfrm flipH="1" rot="10800000">
            <a:off x="4257813" y="3955307"/>
            <a:ext cx="1291500" cy="17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8" name="Google Shape;10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raw data consists of information including the sequence information, the </a:t>
            </a:r>
            <a:r>
              <a:rPr lang="en"/>
              <a:t>taxonomic</a:t>
            </a:r>
            <a:r>
              <a:rPr lang="en"/>
              <a:t> information of each level and the count of them in each samples.</a:t>
            </a:r>
            <a:endParaRPr/>
          </a:p>
          <a:p>
            <a:pPr indent="0" lvl="0" marL="0" rtl="0" algn="l">
              <a:spcBef>
                <a:spcPts val="1200"/>
              </a:spcBef>
              <a:spcAft>
                <a:spcPts val="1200"/>
              </a:spcAft>
              <a:buNone/>
            </a:pPr>
            <a:r>
              <a:rPr lang="en"/>
              <a:t>We aggregate on each </a:t>
            </a:r>
            <a:r>
              <a:rPr lang="en"/>
              <a:t>taxonomic</a:t>
            </a:r>
            <a:r>
              <a:rPr lang="en"/>
              <a:t> level and then try to predict the fumigation status in each level using 3 different </a:t>
            </a:r>
            <a:r>
              <a:rPr lang="en"/>
              <a:t>traditional</a:t>
            </a:r>
            <a:r>
              <a:rPr lang="en"/>
              <a:t> machine learning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Choice</a:t>
            </a:r>
            <a:endParaRPr/>
          </a:p>
        </p:txBody>
      </p:sp>
      <p:sp>
        <p:nvSpPr>
          <p:cNvPr id="114" name="Google Shape;11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methods described in the past for predicting diagnostic groups in microbiome dataset includes Logistic Regression, Random Forest, and XGBoost (</a:t>
            </a:r>
            <a:r>
              <a:rPr lang="en" u="sng">
                <a:solidFill>
                  <a:schemeClr val="hlink"/>
                </a:solidFill>
                <a:hlinkClick r:id="rId3"/>
              </a:rPr>
              <a:t>https://www.frontiersin.org/articles/10.3389/fmicb.2021.634511/full</a:t>
            </a:r>
            <a:r>
              <a:rPr lang="en"/>
              <a:t>).</a:t>
            </a:r>
            <a:endParaRPr/>
          </a:p>
          <a:p>
            <a:pPr indent="0" lvl="0" marL="0" rtl="0" algn="l">
              <a:spcBef>
                <a:spcPts val="1200"/>
              </a:spcBef>
              <a:spcAft>
                <a:spcPts val="1200"/>
              </a:spcAft>
              <a:buNone/>
            </a:pPr>
            <a:r>
              <a:rPr lang="en"/>
              <a:t>We experiment them in this dataset for all the 4 levels.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120" name="Google Shape;120;p19"/>
          <p:cNvPicPr preferRelativeResize="0"/>
          <p:nvPr/>
        </p:nvPicPr>
        <p:blipFill>
          <a:blip r:embed="rId3">
            <a:alphaModFix/>
          </a:blip>
          <a:stretch>
            <a:fillRect/>
          </a:stretch>
        </p:blipFill>
        <p:spPr>
          <a:xfrm>
            <a:off x="2347775" y="321025"/>
            <a:ext cx="4654800" cy="438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 Confusion Matrix</a:t>
            </a:r>
            <a:endParaRPr/>
          </a:p>
        </p:txBody>
      </p:sp>
      <p:pic>
        <p:nvPicPr>
          <p:cNvPr id="126" name="Google Shape;126;p20"/>
          <p:cNvPicPr preferRelativeResize="0"/>
          <p:nvPr/>
        </p:nvPicPr>
        <p:blipFill>
          <a:blip r:embed="rId3">
            <a:alphaModFix/>
          </a:blip>
          <a:stretch>
            <a:fillRect/>
          </a:stretch>
        </p:blipFill>
        <p:spPr>
          <a:xfrm>
            <a:off x="1540252" y="671750"/>
            <a:ext cx="5185500" cy="4125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1340075" y="128638"/>
            <a:ext cx="5512549" cy="4793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