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A343-E66B-62A6-7F08-71EB02A9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10608-F567-02AC-6812-F4FD55961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7C07-F32B-2347-C44E-DC946132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A80A-18F9-CC19-17E8-08CDEE83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1BDF-E89B-11EC-814D-5F53C89D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95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E317-31DA-1278-EBEA-B8AEEDB3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B4C9A-F1A5-59C6-507F-4FBA186B6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407E-C170-8F42-D86F-6646B9D5C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DF54E-4290-C14F-55E0-E658C0C7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955C-4795-3B21-0A90-CC899E83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4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F8C8A-0E49-3C00-DF28-FE2FBD48B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2559-81B4-0B82-F30A-850E8624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7459-5EDA-F6C2-26A4-B1C59AF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8FACE-0DA1-1DC8-5A25-0A201E7E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AC75F-CC73-8EC6-B0AD-0C757EBC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354B-D1DF-40BD-3830-6A1BAC2D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BD03-389D-5549-E5EE-7374E6C2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652F4-15E5-702C-C71B-C45D3CE37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EC375-9B5E-79CC-AE87-10C02588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21F0E-4591-512A-82C4-1C6E377DA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49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E041-430D-F444-0F4A-CB6DB6F1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D6108-F2AA-ADA6-014C-2D3E00E3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0860-09E7-C631-DC6A-1D72AEA41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466AE-2310-B87C-48C9-92AB3C51D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02B21-338C-97D1-A6AE-F62A449B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9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E836-DDAE-7F1E-EEEE-63DDF25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E480-83A5-C99A-842B-BDC7FA545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8D024-D473-9A1D-61B2-7DA34E8A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AC00-FD72-5546-B266-C6F30262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05C0-68E0-17FD-AA90-6DD771C4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3FA0C-A83A-98A6-716A-1F7CB03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247C-5CD9-7D23-3540-BBEE6437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C81B5-9744-A866-946C-7277FAF2D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3F631-0C50-F760-9517-ACC1B6E33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55452-E083-0CC7-2B79-B6D95C4F8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65BB-8ABC-FAF8-EB53-7D42A39A5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C35F48-5E9F-F39B-FAE6-6BBE1DE4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CEB9F-52AD-8D4B-05C4-A6BFE130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6A51C-F10B-35A4-E7EA-90957064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58F0-04BA-3382-12F1-49CB1FE3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CD7E0-0D6D-DF76-31DE-0E5BB490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0798C-BAB2-3204-09CC-B59BB7E39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610B3-425C-61B0-5D7D-C1C0E9475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24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32625-799C-CB4F-2D4B-18AF854B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09252-BF24-504F-30B7-26413275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15531-5C3C-8141-9367-429E3362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0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30BF-F586-A7C1-6ACB-A62475AE4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4E25-70E4-1190-D560-EC17517A3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7D450-6876-3DC1-E8D3-D32D23D4F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9DE6-F5E8-57B0-02D6-6B7C2B56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7D774-4946-9C52-9B56-73F6754B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C9853-A9E8-5CB1-0ACF-DA968458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34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61B5-CF47-AB6C-8C5B-1CB98EFEA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F8C82-FF9E-01DA-9C37-3AFD854C2F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9B851-C2A2-EAB5-607B-5BDA2299C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F5317-CC6E-AF71-291B-54C4F811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89C-2871-6074-E4AF-D3A1BFF4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24CCD-FF93-EB8B-C14F-BD653B35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3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2A9ED-808A-1526-0E18-E5737241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4EECF-71E9-E276-88E9-2EF488CD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05355-6A0D-58E0-7DCA-4BA17FA6D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819D0-2F33-4506-8D11-5F9240E4424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6DD-03D1-36F2-51A4-F9C8D0B2D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8A30-3AE7-191A-7CD4-F46B40B6A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E687A-538A-4723-A215-36D249D3F4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75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opengridscheduler/24248086419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thadz/1221330840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animelair.com/2011/09/05/coralin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97E3-8A76-3142-E97E-9A19A5CDF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28"/>
            <a:ext cx="9144000" cy="1204799"/>
          </a:xfrm>
        </p:spPr>
        <p:txBody>
          <a:bodyPr/>
          <a:lstStyle/>
          <a:p>
            <a:r>
              <a:rPr lang="en-GB" dirty="0"/>
              <a:t>Review Writing: </a:t>
            </a:r>
            <a:r>
              <a:rPr lang="en-GB" i="1" dirty="0"/>
              <a:t>Wonder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D74D4-7EF8-268A-6551-F44205836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13300"/>
            <a:ext cx="9144000" cy="756419"/>
          </a:xfrm>
        </p:spPr>
        <p:txBody>
          <a:bodyPr/>
          <a:lstStyle/>
          <a:p>
            <a:pPr algn="l"/>
            <a:r>
              <a:rPr lang="en-GB" dirty="0"/>
              <a:t>LO: To consider the features of a review and my thoughts on Wonder as a novel. </a:t>
            </a:r>
          </a:p>
        </p:txBody>
      </p:sp>
      <p:pic>
        <p:nvPicPr>
          <p:cNvPr id="5" name="Picture 4" descr="A yellow post-it note&#10;&#10;AI-generated content may be incorrect.">
            <a:extLst>
              <a:ext uri="{FF2B5EF4-FFF2-40B4-BE49-F238E27FC236}">
                <a16:creationId xmlns:a16="http://schemas.microsoft.com/office/drawing/2014/main" id="{5C2C0159-6C65-E86C-5C79-313ADED0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40782" y="1800508"/>
            <a:ext cx="4301366" cy="2847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7E9B3-5057-E0C5-BBF4-5E83F8786D3B}"/>
              </a:ext>
            </a:extLst>
          </p:cNvPr>
          <p:cNvSpPr txBox="1"/>
          <p:nvPr/>
        </p:nvSpPr>
        <p:spPr>
          <a:xfrm>
            <a:off x="921327" y="2292927"/>
            <a:ext cx="5791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Starter</a:t>
            </a:r>
          </a:p>
          <a:p>
            <a:endParaRPr lang="en-GB" b="1" dirty="0"/>
          </a:p>
          <a:p>
            <a:r>
              <a:rPr lang="en-GB" dirty="0"/>
              <a:t>On your </a:t>
            </a:r>
            <a:r>
              <a:rPr lang="en-GB" dirty="0" err="1"/>
              <a:t>post-it</a:t>
            </a:r>
            <a:r>
              <a:rPr lang="en-GB" dirty="0"/>
              <a:t> note, write the following about </a:t>
            </a:r>
            <a:r>
              <a:rPr lang="en-GB" i="1" dirty="0"/>
              <a:t>Wonder:</a:t>
            </a:r>
          </a:p>
          <a:p>
            <a:endParaRPr lang="en-GB" i="1" dirty="0"/>
          </a:p>
          <a:p>
            <a:r>
              <a:rPr lang="en-GB" b="1" i="1" dirty="0"/>
              <a:t>WWW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What is something you really enjoyed about the novel? Think about its structure, characters, language, plot line, themes etc…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i="1" dirty="0">
              <a:sym typeface="Wingdings" panose="05000000000000000000" pitchFamily="2" charset="2"/>
            </a:endParaRPr>
          </a:p>
          <a:p>
            <a:r>
              <a:rPr lang="en-GB" b="1" i="1" dirty="0">
                <a:sym typeface="Wingdings" panose="05000000000000000000" pitchFamily="2" charset="2"/>
              </a:rPr>
              <a:t>EBI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i="1" dirty="0">
                <a:sym typeface="Wingdings" panose="05000000000000000000" pitchFamily="2" charset="2"/>
              </a:rPr>
              <a:t>What s something you were less keen on? Did it make you feel a certain way? Were there any parts you felt dragged? Why?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i="1" dirty="0">
              <a:sym typeface="Wingdings" panose="05000000000000000000" pitchFamily="2" charset="2"/>
            </a:endParaRPr>
          </a:p>
          <a:p>
            <a:r>
              <a:rPr lang="en-GB" b="1" dirty="0">
                <a:sym typeface="Wingdings" panose="05000000000000000000" pitchFamily="2" charset="2"/>
              </a:rPr>
              <a:t>An overall score out of 10. </a:t>
            </a:r>
            <a:endParaRPr lang="en-GB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833D5-661A-DD38-D8A0-6BF9F41B8CE9}"/>
              </a:ext>
            </a:extLst>
          </p:cNvPr>
          <p:cNvSpPr/>
          <p:nvPr/>
        </p:nvSpPr>
        <p:spPr>
          <a:xfrm>
            <a:off x="7516091" y="5049982"/>
            <a:ext cx="3955473" cy="16071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FC: What are some features of a review article? List them in your notes. </a:t>
            </a:r>
          </a:p>
        </p:txBody>
      </p:sp>
    </p:spTree>
    <p:extLst>
      <p:ext uri="{BB962C8B-B14F-4D97-AF65-F5344CB8AC3E}">
        <p14:creationId xmlns:p14="http://schemas.microsoft.com/office/powerpoint/2010/main" val="12801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8904C-8189-7B47-15E4-131E4F4E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b="1" dirty="0"/>
              <a:t>Writing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56E24-D90C-FB7F-03BF-FAFC74C27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Discuss with the person sat next to you:</a:t>
            </a:r>
          </a:p>
          <a:p>
            <a:pPr marL="0" indent="0">
              <a:buNone/>
            </a:pPr>
            <a:endParaRPr lang="en-GB" sz="2400" b="1"/>
          </a:p>
          <a:p>
            <a:pPr marL="514350" indent="-514350">
              <a:buAutoNum type="arabicParenR"/>
            </a:pPr>
            <a:r>
              <a:rPr lang="en-GB" sz="2400" b="1"/>
              <a:t>What is the purpose of a book review? </a:t>
            </a:r>
          </a:p>
          <a:p>
            <a:pPr marL="514350" indent="-514350">
              <a:buAutoNum type="arabicParenR"/>
            </a:pPr>
            <a:r>
              <a:rPr lang="en-GB" sz="2400" b="1"/>
              <a:t>What would you expect a review to contain? </a:t>
            </a:r>
          </a:p>
          <a:p>
            <a:pPr marL="514350" indent="-514350">
              <a:buAutoNum type="arabicParenR"/>
            </a:pPr>
            <a:r>
              <a:rPr lang="en-GB" sz="2400" b="1"/>
              <a:t>Who might the review be for (in the case of Wonder). </a:t>
            </a:r>
          </a:p>
          <a:p>
            <a:pPr marL="514350" indent="-514350">
              <a:buAutoNum type="arabicParenR"/>
            </a:pPr>
            <a:r>
              <a:rPr lang="en-GB" sz="2400" b="1"/>
              <a:t>What kind of language would you expect a review to be written in? </a:t>
            </a:r>
            <a:endParaRPr lang="en-GB" sz="2400"/>
          </a:p>
        </p:txBody>
      </p:sp>
      <p:pic>
        <p:nvPicPr>
          <p:cNvPr id="5" name="Picture 4" descr="Close-up of a newspaper with a picture of the planet earth&#10;&#10;AI-generated content may be incorrect.">
            <a:extLst>
              <a:ext uri="{FF2B5EF4-FFF2-40B4-BE49-F238E27FC236}">
                <a16:creationId xmlns:a16="http://schemas.microsoft.com/office/drawing/2014/main" id="{CDCD1BB4-23ED-1FEC-3042-F434F0CD3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95" r="25155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55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21-9BFD-ABCB-6063-9675F44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Features of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BDDC-46F8-D81D-F076-A6030CD4E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/>
              <a:t>Purpose: </a:t>
            </a:r>
          </a:p>
          <a:p>
            <a:pPr marL="0" indent="0">
              <a:buNone/>
            </a:pPr>
            <a:r>
              <a:rPr lang="en-GB" dirty="0"/>
              <a:t>To express opinion and inform potential readers about the book’s quality.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Features: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Opinion + evidence (</a:t>
            </a:r>
            <a:r>
              <a:rPr lang="en-GB" i="1" dirty="0"/>
              <a:t>I thought the novel was scary because…)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A brief overview of the story (without spoilers)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dirty="0"/>
              <a:t>Comment on the book’s main features: structure, quality of writing, characters, themes and morals from the story.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49DE5-6069-C9CE-D3E9-E68F54600FBF}"/>
              </a:ext>
            </a:extLst>
          </p:cNvPr>
          <p:cNvSpPr txBox="1"/>
          <p:nvPr/>
        </p:nvSpPr>
        <p:spPr>
          <a:xfrm>
            <a:off x="6906491" y="782782"/>
            <a:ext cx="4911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Target Audience: </a:t>
            </a:r>
          </a:p>
          <a:p>
            <a:endParaRPr lang="en-GB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Potential readers! In the case of </a:t>
            </a:r>
            <a:r>
              <a:rPr lang="en-GB" i="1" dirty="0">
                <a:sym typeface="Wingdings" panose="05000000000000000000" pitchFamily="2" charset="2"/>
              </a:rPr>
              <a:t>Wonder</a:t>
            </a:r>
            <a:r>
              <a:rPr lang="en-GB" dirty="0">
                <a:sym typeface="Wingdings" panose="05000000000000000000" pitchFamily="2" charset="2"/>
              </a:rPr>
              <a:t>, more likely to be for children.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Potentially for parents! If written by an adult, it may also inform parents about the benefits/drawbacks of buying this novel for their children.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46EF6-7343-7DAC-D50A-D904019D8419}"/>
              </a:ext>
            </a:extLst>
          </p:cNvPr>
          <p:cNvSpPr txBox="1"/>
          <p:nvPr/>
        </p:nvSpPr>
        <p:spPr>
          <a:xfrm>
            <a:off x="6761018" y="3766895"/>
            <a:ext cx="4911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Kind of language : </a:t>
            </a:r>
          </a:p>
          <a:p>
            <a:endParaRPr lang="en-GB" sz="20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Dependent on target audience: if for children, more simplistic.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Use of first person to express opinion. 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sz="2000" dirty="0">
                <a:sym typeface="Wingdings" panose="05000000000000000000" pitchFamily="2" charset="2"/>
              </a:rPr>
              <a:t>A balance of formal and informal language.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319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6721-FEF6-1FB1-A911-AA0E478D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69AC-F21B-EB04-4ECE-9E7BA7E7B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Read through the book review of </a:t>
            </a:r>
            <a:r>
              <a:rPr lang="en-GB" i="1" dirty="0"/>
              <a:t>Coraline</a:t>
            </a:r>
            <a:r>
              <a:rPr lang="en-GB" dirty="0"/>
              <a:t>. Consider the following questions as you go: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Where do we see the typical features of reviews in this example? </a:t>
            </a:r>
          </a:p>
          <a:p>
            <a:pPr marL="514350" indent="-514350">
              <a:buAutoNum type="arabicParenR"/>
            </a:pPr>
            <a:r>
              <a:rPr lang="en-GB" dirty="0"/>
              <a:t>What is the </a:t>
            </a:r>
            <a:r>
              <a:rPr lang="en-GB" b="1" dirty="0"/>
              <a:t>structure</a:t>
            </a:r>
            <a:r>
              <a:rPr lang="en-GB" dirty="0"/>
              <a:t> of the review? Put a title for each of the paragraphs to outline what the purpose of each is.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570D7-AB2D-E21F-277C-E2C76CAA7736}"/>
              </a:ext>
            </a:extLst>
          </p:cNvPr>
          <p:cNvSpPr txBox="1"/>
          <p:nvPr/>
        </p:nvSpPr>
        <p:spPr>
          <a:xfrm>
            <a:off x="6784081" y="4467966"/>
            <a:ext cx="5026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Further Challenge:</a:t>
            </a:r>
          </a:p>
          <a:p>
            <a:endParaRPr lang="en-GB" b="1" dirty="0"/>
          </a:p>
          <a:p>
            <a:r>
              <a:rPr lang="en-GB" dirty="0"/>
              <a:t>Give the article a WWW and EBI. </a:t>
            </a:r>
          </a:p>
          <a:p>
            <a:endParaRPr lang="en-GB" dirty="0"/>
          </a:p>
          <a:p>
            <a:r>
              <a:rPr lang="en-GB" dirty="0"/>
              <a:t>What makes it a good review? How could it be improved? </a:t>
            </a:r>
          </a:p>
        </p:txBody>
      </p:sp>
      <p:pic>
        <p:nvPicPr>
          <p:cNvPr id="6" name="Picture 5" descr="A group of cartoon characters around a table&#10;&#10;AI-generated content may be incorrect.">
            <a:extLst>
              <a:ext uri="{FF2B5EF4-FFF2-40B4-BE49-F238E27FC236}">
                <a16:creationId xmlns:a16="http://schemas.microsoft.com/office/drawing/2014/main" id="{8F0EF794-6942-466F-708B-ACF3D925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21041" y="799102"/>
            <a:ext cx="4876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AED5-A2E2-AFBD-9314-D09B6E5E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to you!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3ADB-8FD4-D599-1694-CA848DC9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Write your review of </a:t>
            </a:r>
            <a:r>
              <a:rPr lang="en-GB" b="1" i="1" dirty="0"/>
              <a:t>Wonder, </a:t>
            </a:r>
            <a:r>
              <a:rPr lang="en-GB" b="1" dirty="0"/>
              <a:t>following the features of a typical review.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Consider the following things:</a:t>
            </a:r>
          </a:p>
          <a:p>
            <a:pPr marL="514350" indent="-514350">
              <a:buAutoNum type="arabicParenR"/>
            </a:pPr>
            <a:r>
              <a:rPr lang="en-GB" dirty="0"/>
              <a:t>What aspects of the novel did you enjoy and think were of good quality? (Plot, themes, emotions, structure, quality of writing etc.)</a:t>
            </a:r>
          </a:p>
          <a:p>
            <a:pPr marL="514350" indent="-514350">
              <a:buAutoNum type="arabicParenR"/>
            </a:pPr>
            <a:r>
              <a:rPr lang="en-GB" dirty="0"/>
              <a:t>Include key quotations or messages from </a:t>
            </a:r>
            <a:r>
              <a:rPr lang="en-GB"/>
              <a:t>the novel. </a:t>
            </a:r>
            <a:endParaRPr lang="en-GB" dirty="0"/>
          </a:p>
          <a:p>
            <a:pPr marL="514350" indent="-514350">
              <a:buAutoNum type="arabicParenR"/>
            </a:pPr>
            <a:r>
              <a:rPr lang="en-GB" dirty="0"/>
              <a:t>If there were any defects, what were they and how did the impact your enjoyment?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If you think the novel was without defects, justify why you think the book was </a:t>
            </a:r>
            <a:r>
              <a:rPr lang="en-GB" i="1" dirty="0"/>
              <a:t>“ideal” or “perfect”!</a:t>
            </a:r>
          </a:p>
          <a:p>
            <a:pPr marL="514350" indent="-514350">
              <a:buFont typeface="+mj-lt"/>
              <a:buAutoNum type="arabicParenR"/>
            </a:pPr>
            <a:r>
              <a:rPr lang="en-GB" dirty="0"/>
              <a:t>Target Audience: Children aged 10-14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1AD9CA-77A7-199D-56C3-36FC21DC3060}"/>
              </a:ext>
            </a:extLst>
          </p:cNvPr>
          <p:cNvSpPr/>
          <p:nvPr/>
        </p:nvSpPr>
        <p:spPr>
          <a:xfrm>
            <a:off x="7764187" y="257346"/>
            <a:ext cx="3756158" cy="9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 opening sentence to hook the reader &amp; introduce the novel.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1EE6BA-FD1F-85D7-0788-F28C9F7EB1BD}"/>
              </a:ext>
            </a:extLst>
          </p:cNvPr>
          <p:cNvCxnSpPr/>
          <p:nvPr/>
        </p:nvCxnSpPr>
        <p:spPr>
          <a:xfrm>
            <a:off x="9445150" y="1215550"/>
            <a:ext cx="0" cy="3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2AA42C4-F87C-52AB-F2E5-B7CF7EE8038F}"/>
              </a:ext>
            </a:extLst>
          </p:cNvPr>
          <p:cNvSpPr/>
          <p:nvPr/>
        </p:nvSpPr>
        <p:spPr>
          <a:xfrm>
            <a:off x="7757115" y="1630771"/>
            <a:ext cx="3756158" cy="9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 paragraph of overview on the main plot points, characters – introduce the novel &amp; writer. What is the writer’s aim?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4F81F5-8A4A-564F-DDF6-59B4B4712882}"/>
              </a:ext>
            </a:extLst>
          </p:cNvPr>
          <p:cNvCxnSpPr/>
          <p:nvPr/>
        </p:nvCxnSpPr>
        <p:spPr>
          <a:xfrm>
            <a:off x="9445150" y="2588975"/>
            <a:ext cx="0" cy="3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035B506-DB4F-DE2E-BF95-EBFBF53DE756}"/>
              </a:ext>
            </a:extLst>
          </p:cNvPr>
          <p:cNvSpPr/>
          <p:nvPr/>
        </p:nvSpPr>
        <p:spPr>
          <a:xfrm>
            <a:off x="7764187" y="3008160"/>
            <a:ext cx="3756158" cy="9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WWW Paragraph: What did you enjoy? Why do you think the novel is of good quality? Did it achieve its purpose?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3C3B7-8C77-0383-8A60-21953C9F2843}"/>
              </a:ext>
            </a:extLst>
          </p:cNvPr>
          <p:cNvSpPr/>
          <p:nvPr/>
        </p:nvSpPr>
        <p:spPr>
          <a:xfrm>
            <a:off x="7764187" y="4343257"/>
            <a:ext cx="3756158" cy="9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EBI Paragraph: Any elements you felt detracted from your enjoyment? Why?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8B74EA-B900-264A-EC28-F08384DCAF0F}"/>
              </a:ext>
            </a:extLst>
          </p:cNvPr>
          <p:cNvCxnSpPr/>
          <p:nvPr/>
        </p:nvCxnSpPr>
        <p:spPr>
          <a:xfrm>
            <a:off x="9445150" y="4001294"/>
            <a:ext cx="0" cy="3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1AFA7C2-D6A7-219A-07D1-FBFA9308E337}"/>
              </a:ext>
            </a:extLst>
          </p:cNvPr>
          <p:cNvSpPr/>
          <p:nvPr/>
        </p:nvSpPr>
        <p:spPr>
          <a:xfrm>
            <a:off x="7764187" y="5678354"/>
            <a:ext cx="3756158" cy="958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Concluding paragraph: Final comments – should someone buy this book? Why? For whom?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2FABB-AF02-BD97-F894-6275BAE0BC4E}"/>
              </a:ext>
            </a:extLst>
          </p:cNvPr>
          <p:cNvCxnSpPr/>
          <p:nvPr/>
        </p:nvCxnSpPr>
        <p:spPr>
          <a:xfrm>
            <a:off x="9373057" y="5301461"/>
            <a:ext cx="0" cy="344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78DA700-F059-A143-1CFF-18E850487D3B}"/>
              </a:ext>
            </a:extLst>
          </p:cNvPr>
          <p:cNvSpPr txBox="1"/>
          <p:nvPr/>
        </p:nvSpPr>
        <p:spPr>
          <a:xfrm>
            <a:off x="5688991" y="460594"/>
            <a:ext cx="173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>
                <a:solidFill>
                  <a:srgbClr val="FF0000"/>
                </a:solidFill>
              </a:rPr>
              <a:t>Give it a rating out of 10!</a:t>
            </a:r>
          </a:p>
        </p:txBody>
      </p:sp>
    </p:spTree>
    <p:extLst>
      <p:ext uri="{BB962C8B-B14F-4D97-AF65-F5344CB8AC3E}">
        <p14:creationId xmlns:p14="http://schemas.microsoft.com/office/powerpoint/2010/main" val="15163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600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Wingdings</vt:lpstr>
      <vt:lpstr>Office Theme</vt:lpstr>
      <vt:lpstr>Review Writing: Wonder</vt:lpstr>
      <vt:lpstr>Writing a Review</vt:lpstr>
      <vt:lpstr>Features of a review</vt:lpstr>
      <vt:lpstr>Example Review</vt:lpstr>
      <vt:lpstr>Over to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G Washbourn</dc:creator>
  <cp:lastModifiedBy>Mr G Washbourn</cp:lastModifiedBy>
  <cp:revision>2</cp:revision>
  <dcterms:created xsi:type="dcterms:W3CDTF">2025-09-26T09:04:28Z</dcterms:created>
  <dcterms:modified xsi:type="dcterms:W3CDTF">2025-09-26T09:29:16Z</dcterms:modified>
</cp:coreProperties>
</file>