
<file path=[Content_Types].xml><?xml version="1.0" encoding="utf-8"?>
<Types xmlns="http://schemas.openxmlformats.org/package/2006/content-types">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_rels/slideMaster1.xml.rels" ContentType="application/vnd.openxmlformats-package.relationships+xml"/>
  <Override PartName="/ppt/theme/theme1.xml" ContentType="application/vnd.openxmlformats-officedocument.theme+xml"/>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media/image1.png" ContentType="image/png"/>
  <Override PartName="/ppt/media/image2.png" ContentType="image/png"/>
  <Override PartName="/ppt/media/image3.png" ContentType="image/png"/>
  <Override PartName="/ppt/media/image4.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Lst>
  <p:sldSz cx="9144000" cy="51435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85800" y="1598760"/>
            <a:ext cx="7771680" cy="1100880"/>
          </a:xfrm>
          <a:prstGeom prst="rect">
            <a:avLst/>
          </a:prstGeom>
        </p:spPr>
        <p:txBody>
          <a:bodyPr lIns="0" rIns="0" tIns="0" bIns="0" anchor="ctr"/>
          <a:p>
            <a:pPr algn="ctr"/>
            <a:endParaRPr b="0" lang="en-US" sz="4400" spc="-1" strike="noStrike">
              <a:latin typeface="Arial"/>
            </a:endParaRPr>
          </a:p>
        </p:txBody>
      </p:sp>
      <p:sp>
        <p:nvSpPr>
          <p:cNvPr id="24"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85800" y="1598760"/>
            <a:ext cx="7771680" cy="1100880"/>
          </a:xfrm>
          <a:prstGeom prst="rect">
            <a:avLst/>
          </a:prstGeom>
        </p:spPr>
        <p:txBody>
          <a:bodyPr lIns="0" rIns="0" tIns="0" bIns="0" anchor="ctr"/>
          <a:p>
            <a:pPr algn="ctr"/>
            <a:endParaRPr b="0" lang="en-US" sz="4400" spc="-1" strike="noStrike">
              <a:latin typeface="Arial"/>
            </a:endParaRPr>
          </a:p>
        </p:txBody>
      </p:sp>
      <p:sp>
        <p:nvSpPr>
          <p:cNvPr id="27"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85800" y="1598760"/>
            <a:ext cx="7771680" cy="1100880"/>
          </a:xfrm>
          <a:prstGeom prst="rect">
            <a:avLst/>
          </a:prstGeom>
        </p:spPr>
        <p:txBody>
          <a:bodyPr lIns="0" rIns="0" tIns="0" bIns="0" anchor="ctr"/>
          <a:p>
            <a:pPr algn="ctr"/>
            <a:endParaRPr b="0" lang="en-US" sz="4400" spc="-1" strike="noStrike">
              <a:latin typeface="Arial"/>
            </a:endParaRPr>
          </a:p>
        </p:txBody>
      </p:sp>
      <p:sp>
        <p:nvSpPr>
          <p:cNvPr id="32"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6022080" y="2761920"/>
            <a:ext cx="2649600" cy="142272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457200" y="2761920"/>
            <a:ext cx="26496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1598760"/>
            <a:ext cx="7771680" cy="1100880"/>
          </a:xfrm>
          <a:prstGeom prst="rect">
            <a:avLst/>
          </a:prstGeom>
        </p:spPr>
        <p:txBody>
          <a:bodyPr lIns="0" rIns="0" tIns="0" bIns="0" anchor="ctr"/>
          <a:p>
            <a:pPr algn="ctr"/>
            <a:endParaRPr b="0" lang="en-US" sz="4400" spc="-1" strike="noStrike">
              <a:latin typeface="Arial"/>
            </a:endParaRPr>
          </a:p>
        </p:txBody>
      </p:sp>
      <p:sp>
        <p:nvSpPr>
          <p:cNvPr id="3"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85800" y="1598760"/>
            <a:ext cx="7771680" cy="1100880"/>
          </a:xfrm>
          <a:prstGeom prst="rect">
            <a:avLst/>
          </a:prstGeom>
        </p:spPr>
        <p:txBody>
          <a:bodyPr lIns="0" rIns="0" tIns="0" bIns="0" anchor="ctr"/>
          <a:p>
            <a:pPr algn="ctr"/>
            <a:endParaRPr b="0" lang="en-US" sz="4400" spc="-1" strike="noStrike">
              <a:latin typeface="Arial"/>
            </a:endParaRPr>
          </a:p>
        </p:txBody>
      </p:sp>
      <p:sp>
        <p:nvSpPr>
          <p:cNvPr id="5"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85800" y="1598760"/>
            <a:ext cx="7771680" cy="1100880"/>
          </a:xfrm>
          <a:prstGeom prst="rect">
            <a:avLst/>
          </a:prstGeom>
        </p:spPr>
        <p:txBody>
          <a:bodyPr lIns="0" rIns="0" tIns="0" bIns="0" anchor="ctr"/>
          <a:p>
            <a:pPr algn="ctr"/>
            <a:endParaRPr b="0" lang="en-US" sz="4400" spc="-1" strike="noStrike">
              <a:latin typeface="Arial"/>
            </a:endParaRPr>
          </a:p>
        </p:txBody>
      </p:sp>
      <p:sp>
        <p:nvSpPr>
          <p:cNvPr id="7"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85800" y="1598760"/>
            <a:ext cx="7771680" cy="110088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85800" y="1598760"/>
            <a:ext cx="7771680" cy="51044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85800" y="1598760"/>
            <a:ext cx="7771680" cy="1100880"/>
          </a:xfrm>
          <a:prstGeom prst="rect">
            <a:avLst/>
          </a:prstGeom>
        </p:spPr>
        <p:txBody>
          <a:bodyPr lIns="0" rIns="0" tIns="0" bIns="0" anchor="ctr"/>
          <a:p>
            <a:pPr algn="ctr"/>
            <a:endParaRPr b="0" lang="en-US" sz="4400" spc="-1" strike="noStrike">
              <a:latin typeface="Arial"/>
            </a:endParaRPr>
          </a:p>
        </p:txBody>
      </p:sp>
      <p:sp>
        <p:nvSpPr>
          <p:cNvPr id="12"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85800" y="1598760"/>
            <a:ext cx="7771680" cy="1100880"/>
          </a:xfrm>
          <a:prstGeom prst="rect">
            <a:avLst/>
          </a:prstGeom>
        </p:spPr>
        <p:txBody>
          <a:bodyPr lIns="0" rIns="0" tIns="0" bIns="0" anchor="ctr"/>
          <a:p>
            <a:pPr algn="ctr"/>
            <a:endParaRPr b="0" lang="en-US" sz="4400" spc="-1" strike="noStrike">
              <a:latin typeface="Arial"/>
            </a:endParaRPr>
          </a:p>
        </p:txBody>
      </p:sp>
      <p:sp>
        <p:nvSpPr>
          <p:cNvPr id="16"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85800" y="1598760"/>
            <a:ext cx="7771680" cy="1100880"/>
          </a:xfrm>
          <a:prstGeom prst="rect">
            <a:avLst/>
          </a:prstGeom>
        </p:spPr>
        <p:txBody>
          <a:bodyPr lIns="0" rIns="0" tIns="0" bIns="0" anchor="ctr"/>
          <a:p>
            <a:pPr algn="ctr"/>
            <a:endParaRPr b="0" lang="en-US" sz="4400" spc="-1" strike="noStrike">
              <a:latin typeface="Arial"/>
            </a:endParaRPr>
          </a:p>
        </p:txBody>
      </p:sp>
      <p:sp>
        <p:nvSpPr>
          <p:cNvPr id="20"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85800" y="1598760"/>
            <a:ext cx="7771680" cy="1100880"/>
          </a:xfrm>
          <a:prstGeom prst="rect">
            <a:avLst/>
          </a:prstGeom>
        </p:spPr>
        <p:txBody>
          <a:bodyPr lIns="0" rIns="0" tIns="0" bIns="0" anchor="ctr"/>
          <a:p>
            <a:r>
              <a:rPr b="0" lang="en-US" sz="1800" spc="-1" strike="noStrike">
                <a:latin typeface="Arial"/>
              </a:rPr>
              <a:t>单击鼠标编辑标题文字格式</a:t>
            </a:r>
            <a:endParaRPr b="0" lang="en-US" sz="1800" spc="-1" strike="noStrike">
              <a:latin typeface="Arial"/>
            </a:endParaRPr>
          </a:p>
        </p:txBody>
      </p:sp>
      <p:sp>
        <p:nvSpPr>
          <p:cNvPr id="1"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单击鼠标编辑大纲文字格式</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第二个大纲级</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第三大纲级别</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第四大纲级别</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第五大纲级别</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第六大纲级别</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第七大纲级别</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slideLayout" Target="../slideLayouts/slideLayout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 name="CustomShape 1"/>
          <p:cNvSpPr/>
          <p:nvPr/>
        </p:nvSpPr>
        <p:spPr>
          <a:xfrm>
            <a:off x="0" y="0"/>
            <a:ext cx="9143280" cy="5142960"/>
          </a:xfrm>
          <a:prstGeom prst="rect">
            <a:avLst/>
          </a:prstGeom>
          <a:solidFill>
            <a:srgbClr val="007cac"/>
          </a:solidFill>
          <a:ln w="9360">
            <a:noFill/>
          </a:ln>
        </p:spPr>
        <p:style>
          <a:lnRef idx="0"/>
          <a:fillRef idx="0"/>
          <a:effectRef idx="0"/>
          <a:fontRef idx="minor"/>
        </p:style>
      </p:sp>
      <p:sp>
        <p:nvSpPr>
          <p:cNvPr id="39" name="CustomShape 2"/>
          <p:cNvSpPr/>
          <p:nvPr/>
        </p:nvSpPr>
        <p:spPr>
          <a:xfrm rot="2700000">
            <a:off x="4226400" y="2806560"/>
            <a:ext cx="2503080" cy="1987200"/>
          </a:xfrm>
          <a:prstGeom prst="rect">
            <a:avLst/>
          </a:prstGeom>
          <a:gradFill>
            <a:gsLst>
              <a:gs pos="0">
                <a:srgbClr val="00517a"/>
              </a:gs>
              <a:gs pos="50000">
                <a:srgbClr val="00517a"/>
              </a:gs>
              <a:gs pos="100000">
                <a:srgbClr val="00517a"/>
              </a:gs>
            </a:gsLst>
            <a:lin ang="18900000"/>
          </a:gradFill>
          <a:ln w="9360">
            <a:noFill/>
          </a:ln>
        </p:spPr>
        <p:style>
          <a:lnRef idx="0"/>
          <a:fillRef idx="0"/>
          <a:effectRef idx="0"/>
          <a:fontRef idx="minor"/>
        </p:style>
      </p:sp>
      <p:sp>
        <p:nvSpPr>
          <p:cNvPr id="40" name="CustomShape 3"/>
          <p:cNvSpPr/>
          <p:nvPr/>
        </p:nvSpPr>
        <p:spPr>
          <a:xfrm>
            <a:off x="3578400" y="1897200"/>
            <a:ext cx="1986840" cy="1987200"/>
          </a:xfrm>
          <a:prstGeom prst="ellipse">
            <a:avLst/>
          </a:prstGeom>
          <a:solidFill>
            <a:srgbClr val="00b3ee"/>
          </a:solidFill>
          <a:ln w="9360">
            <a:noFill/>
          </a:ln>
        </p:spPr>
        <p:style>
          <a:lnRef idx="0"/>
          <a:fillRef idx="0"/>
          <a:effectRef idx="0"/>
          <a:fontRef idx="minor"/>
        </p:style>
      </p:sp>
      <p:sp>
        <p:nvSpPr>
          <p:cNvPr id="41" name="CustomShape 4"/>
          <p:cNvSpPr/>
          <p:nvPr/>
        </p:nvSpPr>
        <p:spPr>
          <a:xfrm>
            <a:off x="3715560" y="2034360"/>
            <a:ext cx="1712520" cy="1712520"/>
          </a:xfrm>
          <a:prstGeom prst="ellipse">
            <a:avLst/>
          </a:prstGeom>
          <a:solidFill>
            <a:srgbClr val="0080a8"/>
          </a:solidFill>
          <a:ln w="9360">
            <a:noFill/>
          </a:ln>
        </p:spPr>
        <p:style>
          <a:lnRef idx="0"/>
          <a:fillRef idx="0"/>
          <a:effectRef idx="0"/>
          <a:fontRef idx="minor"/>
        </p:style>
      </p:sp>
      <p:sp>
        <p:nvSpPr>
          <p:cNvPr id="42" name="CustomShape 5"/>
          <p:cNvSpPr/>
          <p:nvPr/>
        </p:nvSpPr>
        <p:spPr>
          <a:xfrm>
            <a:off x="0" y="679320"/>
            <a:ext cx="9143280" cy="699480"/>
          </a:xfrm>
          <a:prstGeom prst="rect">
            <a:avLst/>
          </a:prstGeom>
          <a:noFill/>
          <a:ln w="9360">
            <a:noFill/>
          </a:ln>
        </p:spPr>
        <p:style>
          <a:lnRef idx="0"/>
          <a:fillRef idx="0"/>
          <a:effectRef idx="0"/>
          <a:fontRef idx="minor"/>
        </p:style>
        <p:txBody>
          <a:bodyPr lIns="90000" rIns="90000" tIns="45000" bIns="45000"/>
          <a:p>
            <a:pPr algn="ctr">
              <a:lnSpc>
                <a:spcPct val="100000"/>
              </a:lnSpc>
            </a:pPr>
            <a:r>
              <a:rPr b="1" lang="en-US" sz="4000" spc="-1" strike="noStrike">
                <a:solidFill>
                  <a:srgbClr val="ffffff"/>
                </a:solidFill>
                <a:latin typeface="微软雅黑"/>
                <a:ea typeface="微软雅黑"/>
              </a:rPr>
              <a:t>智能历史提问匹配系统</a:t>
            </a:r>
            <a:endParaRPr b="0" lang="en-US" sz="4000" spc="-1" strike="noStrike">
              <a:latin typeface="Arial"/>
            </a:endParaRPr>
          </a:p>
        </p:txBody>
      </p:sp>
      <p:sp>
        <p:nvSpPr>
          <p:cNvPr id="43" name="CustomShape 6"/>
          <p:cNvSpPr/>
          <p:nvPr/>
        </p:nvSpPr>
        <p:spPr>
          <a:xfrm>
            <a:off x="0" y="4199040"/>
            <a:ext cx="9143280" cy="333360"/>
          </a:xfrm>
          <a:prstGeom prst="rect">
            <a:avLst/>
          </a:prstGeom>
          <a:noFill/>
          <a:ln w="9360">
            <a:noFill/>
          </a:ln>
        </p:spPr>
        <p:style>
          <a:lnRef idx="0"/>
          <a:fillRef idx="0"/>
          <a:effectRef idx="0"/>
          <a:fontRef idx="minor"/>
        </p:style>
        <p:txBody>
          <a:bodyPr lIns="90000" rIns="90000" tIns="45000" bIns="45000"/>
          <a:p>
            <a:pPr algn="ctr">
              <a:lnSpc>
                <a:spcPct val="100000"/>
              </a:lnSpc>
            </a:pPr>
            <a:r>
              <a:rPr b="0" lang="en-US" sz="1600" spc="-1" strike="noStrike">
                <a:solidFill>
                  <a:srgbClr val="000000"/>
                </a:solidFill>
                <a:latin typeface="Arial"/>
                <a:ea typeface="微软雅黑"/>
              </a:rPr>
              <a:t>组员：梁天一，周乐诚，郑东旭</a:t>
            </a:r>
            <a:r>
              <a:rPr b="0" lang="en-US" sz="1600" spc="-1" strike="noStrike">
                <a:solidFill>
                  <a:srgbClr val="000000"/>
                </a:solidFill>
                <a:latin typeface="Arial"/>
                <a:ea typeface="微软雅黑"/>
              </a:rPr>
              <a:t>	</a:t>
            </a:r>
            <a:r>
              <a:rPr b="0" lang="en-US" sz="1600" spc="-1" strike="noStrike">
                <a:solidFill>
                  <a:srgbClr val="000000"/>
                </a:solidFill>
                <a:latin typeface="Arial"/>
                <a:ea typeface="微软雅黑"/>
              </a:rPr>
              <a:t>指导老师：胡庆春</a:t>
            </a:r>
            <a:endParaRPr b="0" lang="en-US" sz="1600" spc="-1" strike="noStrike">
              <a:latin typeface="Arial"/>
            </a:endParaRPr>
          </a:p>
        </p:txBody>
      </p:sp>
      <p:sp>
        <p:nvSpPr>
          <p:cNvPr id="44" name="CustomShape 7"/>
          <p:cNvSpPr/>
          <p:nvPr/>
        </p:nvSpPr>
        <p:spPr>
          <a:xfrm>
            <a:off x="0" y="1671480"/>
            <a:ext cx="143640" cy="1799640"/>
          </a:xfrm>
          <a:prstGeom prst="rect">
            <a:avLst/>
          </a:prstGeom>
          <a:solidFill>
            <a:srgbClr val="8abc1d"/>
          </a:solidFill>
          <a:ln w="9360">
            <a:noFill/>
          </a:ln>
        </p:spPr>
        <p:style>
          <a:lnRef idx="0"/>
          <a:fillRef idx="0"/>
          <a:effectRef idx="0"/>
          <a:fontRef idx="minor"/>
        </p:style>
      </p:sp>
      <p:sp>
        <p:nvSpPr>
          <p:cNvPr id="45" name="CustomShape 8"/>
          <p:cNvSpPr/>
          <p:nvPr/>
        </p:nvSpPr>
        <p:spPr>
          <a:xfrm>
            <a:off x="139680" y="1671480"/>
            <a:ext cx="143640" cy="1799640"/>
          </a:xfrm>
          <a:prstGeom prst="rect">
            <a:avLst/>
          </a:prstGeom>
          <a:solidFill>
            <a:srgbClr val="00517a"/>
          </a:solidFill>
          <a:ln w="9360">
            <a:noFill/>
          </a:ln>
        </p:spPr>
        <p:style>
          <a:lnRef idx="0"/>
          <a:fillRef idx="0"/>
          <a:effectRef idx="0"/>
          <a:fontRef idx="minor"/>
        </p:style>
      </p:sp>
      <p:sp>
        <p:nvSpPr>
          <p:cNvPr id="46" name="CustomShape 9"/>
          <p:cNvSpPr/>
          <p:nvPr/>
        </p:nvSpPr>
        <p:spPr>
          <a:xfrm>
            <a:off x="8871120" y="1671480"/>
            <a:ext cx="143640" cy="1799640"/>
          </a:xfrm>
          <a:prstGeom prst="rect">
            <a:avLst/>
          </a:prstGeom>
          <a:solidFill>
            <a:srgbClr val="00517a"/>
          </a:solidFill>
          <a:ln w="9360">
            <a:noFill/>
          </a:ln>
        </p:spPr>
        <p:style>
          <a:lnRef idx="0"/>
          <a:fillRef idx="0"/>
          <a:effectRef idx="0"/>
          <a:fontRef idx="minor"/>
        </p:style>
      </p:sp>
      <p:sp>
        <p:nvSpPr>
          <p:cNvPr id="47" name="CustomShape 10"/>
          <p:cNvSpPr/>
          <p:nvPr/>
        </p:nvSpPr>
        <p:spPr>
          <a:xfrm>
            <a:off x="9012240" y="1671480"/>
            <a:ext cx="143640" cy="1799640"/>
          </a:xfrm>
          <a:prstGeom prst="rect">
            <a:avLst/>
          </a:prstGeom>
          <a:solidFill>
            <a:srgbClr val="8abc1d"/>
          </a:solidFill>
          <a:ln w="9360">
            <a:noFill/>
          </a:ln>
        </p:spPr>
        <p:style>
          <a:lnRef idx="0"/>
          <a:fillRef idx="0"/>
          <a:effectRef idx="0"/>
          <a:fontRef idx="minor"/>
        </p:style>
      </p:sp>
      <p:pic>
        <p:nvPicPr>
          <p:cNvPr id="48" name="图片 249" descr=""/>
          <p:cNvPicPr/>
          <p:nvPr/>
        </p:nvPicPr>
        <p:blipFill>
          <a:blip r:embed="rId1"/>
          <a:stretch/>
        </p:blipFill>
        <p:spPr>
          <a:xfrm>
            <a:off x="3540240" y="1830240"/>
            <a:ext cx="1971000" cy="1913760"/>
          </a:xfrm>
          <a:prstGeom prst="rect">
            <a:avLst/>
          </a:prstGeom>
          <a:ln w="9360">
            <a:noFill/>
          </a:ln>
        </p:spPr>
      </p:pic>
    </p:spTree>
  </p:cSld>
  <p:transition spd="slow">
    <p:fade/>
  </p:transition>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 name="CustomShape 1"/>
          <p:cNvSpPr/>
          <p:nvPr/>
        </p:nvSpPr>
        <p:spPr>
          <a:xfrm rot="8208000">
            <a:off x="1679760" y="1521360"/>
            <a:ext cx="415080" cy="516960"/>
          </a:xfrm>
          <a:prstGeom prst="triangle">
            <a:avLst>
              <a:gd name="adj" fmla="val 50000"/>
            </a:avLst>
          </a:prstGeom>
          <a:solidFill>
            <a:srgbClr val="007cac"/>
          </a:solidFill>
          <a:ln w="9360">
            <a:noFill/>
          </a:ln>
        </p:spPr>
        <p:style>
          <a:lnRef idx="0"/>
          <a:fillRef idx="0"/>
          <a:effectRef idx="0"/>
          <a:fontRef idx="minor"/>
        </p:style>
      </p:sp>
      <p:sp>
        <p:nvSpPr>
          <p:cNvPr id="50" name="CustomShape 2"/>
          <p:cNvSpPr/>
          <p:nvPr/>
        </p:nvSpPr>
        <p:spPr>
          <a:xfrm rot="9054000">
            <a:off x="1598400" y="2426760"/>
            <a:ext cx="416880" cy="516960"/>
          </a:xfrm>
          <a:prstGeom prst="triangle">
            <a:avLst>
              <a:gd name="adj" fmla="val 50000"/>
            </a:avLst>
          </a:prstGeom>
          <a:solidFill>
            <a:srgbClr val="8abc1d"/>
          </a:solidFill>
          <a:ln w="9360">
            <a:noFill/>
          </a:ln>
        </p:spPr>
        <p:style>
          <a:lnRef idx="0"/>
          <a:fillRef idx="0"/>
          <a:effectRef idx="0"/>
          <a:fontRef idx="minor"/>
        </p:style>
      </p:sp>
      <p:sp>
        <p:nvSpPr>
          <p:cNvPr id="51" name="CustomShape 3"/>
          <p:cNvSpPr/>
          <p:nvPr/>
        </p:nvSpPr>
        <p:spPr>
          <a:xfrm>
            <a:off x="412920" y="130320"/>
            <a:ext cx="1231200" cy="815400"/>
          </a:xfrm>
          <a:custGeom>
            <a:avLst/>
            <a:gdLst/>
            <a:ahLst/>
            <a:rect l="l" t="t" r="r" b="b"/>
            <a:pathLst>
              <a:path w="4455" h="2948">
                <a:moveTo>
                  <a:pt x="2828" y="1011"/>
                </a:moveTo>
                <a:cubicBezTo>
                  <a:pt x="2828" y="453"/>
                  <a:pt x="2194" y="0"/>
                  <a:pt x="1414" y="0"/>
                </a:cubicBezTo>
                <a:cubicBezTo>
                  <a:pt x="633" y="0"/>
                  <a:pt x="0" y="453"/>
                  <a:pt x="0" y="1011"/>
                </a:cubicBezTo>
                <a:cubicBezTo>
                  <a:pt x="0" y="1513"/>
                  <a:pt x="510" y="1928"/>
                  <a:pt x="1179" y="2008"/>
                </a:cubicBezTo>
                <a:cubicBezTo>
                  <a:pt x="1173" y="2254"/>
                  <a:pt x="1094" y="2469"/>
                  <a:pt x="974" y="2595"/>
                </a:cubicBezTo>
                <a:cubicBezTo>
                  <a:pt x="1304" y="2538"/>
                  <a:pt x="1563" y="2305"/>
                  <a:pt x="1630" y="2010"/>
                </a:cubicBezTo>
                <a:cubicBezTo>
                  <a:pt x="2307" y="1935"/>
                  <a:pt x="2828" y="1517"/>
                  <a:pt x="2828" y="1011"/>
                </a:cubicBezTo>
                <a:close/>
                <a:moveTo>
                  <a:pt x="723" y="1206"/>
                </a:moveTo>
                <a:cubicBezTo>
                  <a:pt x="616" y="1206"/>
                  <a:pt x="529" y="1119"/>
                  <a:pt x="529" y="1012"/>
                </a:cubicBezTo>
                <a:cubicBezTo>
                  <a:pt x="529" y="905"/>
                  <a:pt x="616" y="818"/>
                  <a:pt x="723" y="818"/>
                </a:cubicBezTo>
                <a:cubicBezTo>
                  <a:pt x="830" y="818"/>
                  <a:pt x="917" y="905"/>
                  <a:pt x="917" y="1012"/>
                </a:cubicBezTo>
                <a:cubicBezTo>
                  <a:pt x="917" y="1119"/>
                  <a:pt x="830" y="1206"/>
                  <a:pt x="723" y="1206"/>
                </a:cubicBezTo>
                <a:close/>
                <a:moveTo>
                  <a:pt x="1419" y="1206"/>
                </a:moveTo>
                <a:cubicBezTo>
                  <a:pt x="1312" y="1206"/>
                  <a:pt x="1225" y="1119"/>
                  <a:pt x="1225" y="1012"/>
                </a:cubicBezTo>
                <a:cubicBezTo>
                  <a:pt x="1225" y="905"/>
                  <a:pt x="1312" y="818"/>
                  <a:pt x="1419" y="818"/>
                </a:cubicBezTo>
                <a:cubicBezTo>
                  <a:pt x="1526" y="818"/>
                  <a:pt x="1613" y="905"/>
                  <a:pt x="1613" y="1012"/>
                </a:cubicBezTo>
                <a:cubicBezTo>
                  <a:pt x="1613" y="1119"/>
                  <a:pt x="1526" y="1206"/>
                  <a:pt x="1419" y="1206"/>
                </a:cubicBezTo>
                <a:close/>
                <a:moveTo>
                  <a:pt x="2115" y="1206"/>
                </a:moveTo>
                <a:cubicBezTo>
                  <a:pt x="2007" y="1206"/>
                  <a:pt x="1921" y="1119"/>
                  <a:pt x="1921" y="1012"/>
                </a:cubicBezTo>
                <a:cubicBezTo>
                  <a:pt x="1921" y="905"/>
                  <a:pt x="2007" y="818"/>
                  <a:pt x="2115" y="818"/>
                </a:cubicBezTo>
                <a:cubicBezTo>
                  <a:pt x="2222" y="818"/>
                  <a:pt x="2309" y="905"/>
                  <a:pt x="2309" y="1012"/>
                </a:cubicBezTo>
                <a:cubicBezTo>
                  <a:pt x="2309" y="1119"/>
                  <a:pt x="2222" y="1206"/>
                  <a:pt x="2115" y="1206"/>
                </a:cubicBezTo>
                <a:close/>
                <a:moveTo>
                  <a:pt x="3402" y="2360"/>
                </a:moveTo>
                <a:cubicBezTo>
                  <a:pt x="3408" y="2607"/>
                  <a:pt x="3487" y="2822"/>
                  <a:pt x="3608" y="2948"/>
                </a:cubicBezTo>
                <a:cubicBezTo>
                  <a:pt x="3277" y="2891"/>
                  <a:pt x="3018" y="2658"/>
                  <a:pt x="2951" y="2362"/>
                </a:cubicBezTo>
                <a:cubicBezTo>
                  <a:pt x="2682" y="2329"/>
                  <a:pt x="2445" y="2234"/>
                  <a:pt x="2260" y="2102"/>
                </a:cubicBezTo>
                <a:cubicBezTo>
                  <a:pt x="2790" y="1891"/>
                  <a:pt x="3149" y="1487"/>
                  <a:pt x="3149" y="1022"/>
                </a:cubicBezTo>
                <a:cubicBezTo>
                  <a:pt x="3149" y="853"/>
                  <a:pt x="3102" y="693"/>
                  <a:pt x="3016" y="547"/>
                </a:cubicBezTo>
                <a:cubicBezTo>
                  <a:pt x="3067" y="542"/>
                  <a:pt x="3116" y="535"/>
                  <a:pt x="3168" y="535"/>
                </a:cubicBezTo>
                <a:cubicBezTo>
                  <a:pt x="3878" y="535"/>
                  <a:pt x="4455" y="947"/>
                  <a:pt x="4455" y="1456"/>
                </a:cubicBezTo>
                <a:cubicBezTo>
                  <a:pt x="4455" y="1907"/>
                  <a:pt x="4001" y="2281"/>
                  <a:pt x="3402" y="2360"/>
                </a:cubicBezTo>
                <a:close/>
              </a:path>
            </a:pathLst>
          </a:custGeom>
          <a:solidFill>
            <a:srgbClr val="00b3ee"/>
          </a:solidFill>
          <a:ln w="9360">
            <a:noFill/>
          </a:ln>
        </p:spPr>
        <p:style>
          <a:lnRef idx="0"/>
          <a:fillRef idx="0"/>
          <a:effectRef idx="0"/>
          <a:fontRef idx="minor"/>
        </p:style>
      </p:sp>
      <p:sp>
        <p:nvSpPr>
          <p:cNvPr id="52" name="CustomShape 4"/>
          <p:cNvSpPr/>
          <p:nvPr/>
        </p:nvSpPr>
        <p:spPr>
          <a:xfrm>
            <a:off x="1602000" y="2981880"/>
            <a:ext cx="142920" cy="143640"/>
          </a:xfrm>
          <a:prstGeom prst="ellipse">
            <a:avLst/>
          </a:prstGeom>
          <a:solidFill>
            <a:srgbClr val="8abc1d"/>
          </a:solidFill>
          <a:ln w="9360">
            <a:noFill/>
          </a:ln>
        </p:spPr>
        <p:style>
          <a:lnRef idx="0"/>
          <a:fillRef idx="0"/>
          <a:effectRef idx="0"/>
          <a:fontRef idx="minor"/>
        </p:style>
      </p:sp>
      <p:sp>
        <p:nvSpPr>
          <p:cNvPr id="53" name="CustomShape 5"/>
          <p:cNvSpPr/>
          <p:nvPr/>
        </p:nvSpPr>
        <p:spPr>
          <a:xfrm>
            <a:off x="1815840" y="2981880"/>
            <a:ext cx="142920" cy="143640"/>
          </a:xfrm>
          <a:prstGeom prst="ellipse">
            <a:avLst/>
          </a:prstGeom>
          <a:solidFill>
            <a:srgbClr val="8abc1d"/>
          </a:solidFill>
          <a:ln w="9360">
            <a:noFill/>
          </a:ln>
        </p:spPr>
        <p:style>
          <a:lnRef idx="0"/>
          <a:fillRef idx="0"/>
          <a:effectRef idx="0"/>
          <a:fontRef idx="minor"/>
        </p:style>
      </p:sp>
      <p:sp>
        <p:nvSpPr>
          <p:cNvPr id="54" name="CustomShape 6"/>
          <p:cNvSpPr/>
          <p:nvPr/>
        </p:nvSpPr>
        <p:spPr>
          <a:xfrm>
            <a:off x="2029680" y="2981880"/>
            <a:ext cx="142920" cy="143640"/>
          </a:xfrm>
          <a:prstGeom prst="ellipse">
            <a:avLst/>
          </a:prstGeom>
          <a:solidFill>
            <a:srgbClr val="8abc1d"/>
          </a:solidFill>
          <a:ln w="9360">
            <a:noFill/>
          </a:ln>
        </p:spPr>
        <p:style>
          <a:lnRef idx="0"/>
          <a:fillRef idx="0"/>
          <a:effectRef idx="0"/>
          <a:fontRef idx="minor"/>
        </p:style>
      </p:sp>
      <p:sp>
        <p:nvSpPr>
          <p:cNvPr id="55" name="CustomShape 7"/>
          <p:cNvSpPr/>
          <p:nvPr/>
        </p:nvSpPr>
        <p:spPr>
          <a:xfrm>
            <a:off x="3763800" y="1496160"/>
            <a:ext cx="4568040" cy="562320"/>
          </a:xfrm>
          <a:prstGeom prst="rect">
            <a:avLst/>
          </a:prstGeom>
          <a:noFill/>
          <a:ln w="9360">
            <a:noFill/>
          </a:ln>
        </p:spPr>
        <p:style>
          <a:lnRef idx="0"/>
          <a:fillRef idx="0"/>
          <a:effectRef idx="0"/>
          <a:fontRef idx="minor"/>
        </p:style>
        <p:txBody>
          <a:bodyPr lIns="90000" rIns="90000" tIns="45000" bIns="45000"/>
          <a:p>
            <a:pPr algn="just">
              <a:lnSpc>
                <a:spcPct val="100000"/>
              </a:lnSpc>
              <a:spcAft>
                <a:spcPts val="601"/>
              </a:spcAft>
            </a:pPr>
            <a:endParaRPr b="0" lang="en-US" sz="1800" spc="-1" strike="noStrike">
              <a:latin typeface="Arial"/>
            </a:endParaRPr>
          </a:p>
          <a:p>
            <a:pPr algn="just">
              <a:lnSpc>
                <a:spcPct val="100000"/>
              </a:lnSpc>
              <a:spcAft>
                <a:spcPts val="601"/>
              </a:spcAft>
            </a:pPr>
            <a:r>
              <a:rPr b="0" lang="en-US" sz="1300" spc="-1" strike="noStrike">
                <a:solidFill>
                  <a:srgbClr val="000000"/>
                </a:solidFill>
                <a:latin typeface="DotumChe"/>
                <a:ea typeface="微软雅黑"/>
              </a:rPr>
              <a:t>人工智能应用</a:t>
            </a:r>
            <a:endParaRPr b="0" lang="en-US" sz="1300" spc="-1" strike="noStrike">
              <a:latin typeface="Arial"/>
            </a:endParaRPr>
          </a:p>
        </p:txBody>
      </p:sp>
      <p:sp>
        <p:nvSpPr>
          <p:cNvPr id="56" name="CustomShape 8"/>
          <p:cNvSpPr/>
          <p:nvPr/>
        </p:nvSpPr>
        <p:spPr>
          <a:xfrm>
            <a:off x="3845160" y="1158840"/>
            <a:ext cx="991440" cy="333360"/>
          </a:xfrm>
          <a:prstGeom prst="rect">
            <a:avLst/>
          </a:prstGeom>
          <a:solidFill>
            <a:srgbClr val="8abc1d"/>
          </a:solidFill>
          <a:ln w="9360">
            <a:noFill/>
          </a:ln>
        </p:spPr>
        <p:style>
          <a:lnRef idx="0"/>
          <a:fillRef idx="0"/>
          <a:effectRef idx="0"/>
          <a:fontRef idx="minor"/>
        </p:style>
        <p:txBody>
          <a:bodyPr wrap="none" lIns="90000" rIns="90000" tIns="45000" bIns="45000"/>
          <a:p>
            <a:pPr>
              <a:lnSpc>
                <a:spcPct val="100000"/>
              </a:lnSpc>
            </a:pPr>
            <a:r>
              <a:rPr b="0" lang="en-US" sz="1600" spc="-1" strike="noStrike">
                <a:solidFill>
                  <a:srgbClr val="ffffff"/>
                </a:solidFill>
                <a:latin typeface="DotumChe"/>
                <a:ea typeface="微软雅黑"/>
              </a:rPr>
              <a:t>参赛类别</a:t>
            </a:r>
            <a:endParaRPr b="0" lang="en-US" sz="1600" spc="-1" strike="noStrike">
              <a:latin typeface="Arial"/>
            </a:endParaRPr>
          </a:p>
        </p:txBody>
      </p:sp>
      <p:sp>
        <p:nvSpPr>
          <p:cNvPr id="57" name="CustomShape 9"/>
          <p:cNvSpPr/>
          <p:nvPr/>
        </p:nvSpPr>
        <p:spPr>
          <a:xfrm>
            <a:off x="3845160" y="2358000"/>
            <a:ext cx="991440" cy="333360"/>
          </a:xfrm>
          <a:prstGeom prst="rect">
            <a:avLst/>
          </a:prstGeom>
          <a:solidFill>
            <a:srgbClr val="007cac"/>
          </a:solidFill>
          <a:ln w="9360">
            <a:noFill/>
          </a:ln>
        </p:spPr>
        <p:style>
          <a:lnRef idx="0"/>
          <a:fillRef idx="0"/>
          <a:effectRef idx="0"/>
          <a:fontRef idx="minor"/>
        </p:style>
        <p:txBody>
          <a:bodyPr wrap="none" lIns="90000" rIns="90000" tIns="45000" bIns="45000"/>
          <a:p>
            <a:pPr>
              <a:lnSpc>
                <a:spcPct val="100000"/>
              </a:lnSpc>
            </a:pPr>
            <a:r>
              <a:rPr b="0" lang="en-US" sz="1600" spc="-1" strike="noStrike">
                <a:solidFill>
                  <a:srgbClr val="ffffff"/>
                </a:solidFill>
                <a:latin typeface="DotumChe"/>
                <a:ea typeface="微软雅黑"/>
              </a:rPr>
              <a:t>应用定位</a:t>
            </a:r>
            <a:endParaRPr b="0" lang="en-US" sz="1600" spc="-1" strike="noStrike">
              <a:latin typeface="Arial"/>
            </a:endParaRPr>
          </a:p>
        </p:txBody>
      </p:sp>
      <p:sp>
        <p:nvSpPr>
          <p:cNvPr id="58" name="CustomShape 10"/>
          <p:cNvSpPr/>
          <p:nvPr/>
        </p:nvSpPr>
        <p:spPr>
          <a:xfrm>
            <a:off x="402120" y="946080"/>
            <a:ext cx="1095120" cy="638640"/>
          </a:xfrm>
          <a:prstGeom prst="rect">
            <a:avLst/>
          </a:prstGeom>
          <a:noFill/>
          <a:ln w="9360">
            <a:noFill/>
          </a:ln>
        </p:spPr>
        <p:style>
          <a:lnRef idx="0"/>
          <a:fillRef idx="0"/>
          <a:effectRef idx="0"/>
          <a:fontRef idx="minor"/>
        </p:style>
        <p:txBody>
          <a:bodyPr wrap="none" lIns="90000" rIns="90000" tIns="45000" bIns="45000"/>
          <a:p>
            <a:pPr algn="ctr">
              <a:lnSpc>
                <a:spcPct val="100000"/>
              </a:lnSpc>
            </a:pPr>
            <a:r>
              <a:rPr b="0" lang="en-US" sz="3600" spc="-1" strike="noStrike">
                <a:solidFill>
                  <a:srgbClr val="00b3ee"/>
                </a:solidFill>
                <a:latin typeface="微软雅黑"/>
                <a:ea typeface="微软雅黑"/>
              </a:rPr>
              <a:t>介绍</a:t>
            </a:r>
            <a:endParaRPr b="0" lang="en-US" sz="3600" spc="-1" strike="noStrike">
              <a:latin typeface="Arial"/>
            </a:endParaRPr>
          </a:p>
        </p:txBody>
      </p:sp>
      <p:sp>
        <p:nvSpPr>
          <p:cNvPr id="59" name="CustomShape 11"/>
          <p:cNvSpPr/>
          <p:nvPr/>
        </p:nvSpPr>
        <p:spPr>
          <a:xfrm>
            <a:off x="3764160" y="2919240"/>
            <a:ext cx="4758120" cy="882000"/>
          </a:xfrm>
          <a:prstGeom prst="rect">
            <a:avLst/>
          </a:prstGeom>
          <a:noFill/>
          <a:ln>
            <a:noFill/>
          </a:ln>
        </p:spPr>
        <p:style>
          <a:lnRef idx="0"/>
          <a:fillRef idx="0"/>
          <a:effectRef idx="0"/>
          <a:fontRef idx="minor"/>
        </p:style>
        <p:txBody>
          <a:bodyPr lIns="90000" rIns="90000" tIns="45000" bIns="45000"/>
          <a:p>
            <a:pPr>
              <a:lnSpc>
                <a:spcPct val="100000"/>
              </a:lnSpc>
            </a:pPr>
            <a:r>
              <a:rPr b="0" lang="en-US" sz="1300" spc="-1" strike="noStrike">
                <a:solidFill>
                  <a:srgbClr val="000000"/>
                </a:solidFill>
                <a:latin typeface="DotumChe"/>
                <a:ea typeface="微软雅黑"/>
              </a:rPr>
              <a:t>智能问答平台的设计与开发项目当前定位隶属于教育行业中的网上学习讨论平台，一个基于人工智能与网络爬虫技术的智能问答库，通过对新提问预干预，然后推荐优质回答的高效能智能问答平台。</a:t>
            </a:r>
            <a:endParaRPr b="0" lang="en-US" sz="1300" spc="-1" strike="noStrike">
              <a:latin typeface="Arial"/>
            </a:endParaRPr>
          </a:p>
        </p:txBody>
      </p:sp>
    </p:spTree>
  </p:cSld>
  <p:transition spd="slow">
    <p:fade/>
  </p:transition>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 name="CustomShape 1"/>
          <p:cNvSpPr/>
          <p:nvPr/>
        </p:nvSpPr>
        <p:spPr>
          <a:xfrm rot="16200000">
            <a:off x="4793400" y="-219960"/>
            <a:ext cx="4128480" cy="4571280"/>
          </a:xfrm>
          <a:prstGeom prst="parallelogram">
            <a:avLst>
              <a:gd name="adj" fmla="val 37685"/>
            </a:avLst>
          </a:prstGeom>
          <a:solidFill>
            <a:srgbClr val="f2f2f2"/>
          </a:solidFill>
          <a:ln w="9360">
            <a:noFill/>
          </a:ln>
        </p:spPr>
        <p:style>
          <a:lnRef idx="0"/>
          <a:fillRef idx="0"/>
          <a:effectRef idx="0"/>
          <a:fontRef idx="minor"/>
        </p:style>
      </p:sp>
      <p:sp>
        <p:nvSpPr>
          <p:cNvPr id="61" name="CustomShape 2"/>
          <p:cNvSpPr/>
          <p:nvPr/>
        </p:nvSpPr>
        <p:spPr>
          <a:xfrm>
            <a:off x="0" y="2572920"/>
            <a:ext cx="9143280" cy="2569680"/>
          </a:xfrm>
          <a:custGeom>
            <a:avLst/>
            <a:gdLst/>
            <a:ahLst/>
            <a:rect l="l" t="t" r="r" b="b"/>
            <a:pathLst>
              <a:path w="9144000" h="2570401">
                <a:moveTo>
                  <a:pt x="0" y="1560751"/>
                </a:moveTo>
                <a:lnTo>
                  <a:pt x="9144000" y="1560751"/>
                </a:lnTo>
                <a:lnTo>
                  <a:pt x="9144000" y="2570401"/>
                </a:lnTo>
                <a:lnTo>
                  <a:pt x="0" y="2570401"/>
                </a:lnTo>
                <a:lnTo>
                  <a:pt x="0" y="1560751"/>
                </a:lnTo>
                <a:close/>
                <a:moveTo>
                  <a:pt x="4572000" y="0"/>
                </a:moveTo>
                <a:lnTo>
                  <a:pt x="9144000" y="1560750"/>
                </a:lnTo>
                <a:lnTo>
                  <a:pt x="0" y="1560750"/>
                </a:lnTo>
                <a:lnTo>
                  <a:pt x="4572000" y="0"/>
                </a:lnTo>
                <a:close/>
              </a:path>
            </a:pathLst>
          </a:custGeom>
          <a:solidFill>
            <a:srgbClr val="007cac"/>
          </a:solidFill>
          <a:ln w="9360">
            <a:noFill/>
          </a:ln>
        </p:spPr>
        <p:style>
          <a:lnRef idx="0"/>
          <a:fillRef idx="0"/>
          <a:effectRef idx="0"/>
          <a:fontRef idx="minor"/>
        </p:style>
      </p:sp>
      <p:sp>
        <p:nvSpPr>
          <p:cNvPr id="62" name="CustomShape 3"/>
          <p:cNvSpPr/>
          <p:nvPr/>
        </p:nvSpPr>
        <p:spPr>
          <a:xfrm rot="5400000">
            <a:off x="1507320" y="-1506600"/>
            <a:ext cx="1558080" cy="4571280"/>
          </a:xfrm>
          <a:prstGeom prst="rtTriangle">
            <a:avLst/>
          </a:prstGeom>
          <a:solidFill>
            <a:srgbClr val="f2f2f2"/>
          </a:solidFill>
          <a:ln w="9360">
            <a:noFill/>
          </a:ln>
        </p:spPr>
        <p:style>
          <a:lnRef idx="0"/>
          <a:fillRef idx="0"/>
          <a:effectRef idx="0"/>
          <a:fontRef idx="minor"/>
        </p:style>
      </p:sp>
      <p:sp>
        <p:nvSpPr>
          <p:cNvPr id="63" name="CustomShape 4"/>
          <p:cNvSpPr/>
          <p:nvPr/>
        </p:nvSpPr>
        <p:spPr>
          <a:xfrm>
            <a:off x="5707080" y="479520"/>
            <a:ext cx="3087720" cy="1631160"/>
          </a:xfrm>
          <a:prstGeom prst="rect">
            <a:avLst/>
          </a:prstGeom>
          <a:noFill/>
          <a:ln w="9360">
            <a:noFill/>
          </a:ln>
        </p:spPr>
        <p:style>
          <a:lnRef idx="0"/>
          <a:fillRef idx="0"/>
          <a:effectRef idx="0"/>
          <a:fontRef idx="minor"/>
        </p:style>
        <p:txBody>
          <a:bodyPr lIns="90000" rIns="90000" tIns="45000" bIns="45000"/>
          <a:p>
            <a:pPr>
              <a:lnSpc>
                <a:spcPct val="125000"/>
              </a:lnSpc>
            </a:pPr>
            <a:r>
              <a:rPr b="0" lang="en-US" sz="1300" spc="-1" strike="noStrike">
                <a:solidFill>
                  <a:srgbClr val="000000"/>
                </a:solidFill>
                <a:latin typeface="DotumChe"/>
                <a:ea typeface="微软雅黑 Light"/>
              </a:rPr>
              <a:t>然而，由于缺乏结构化管理，提问重复化严重，大量答疑内容沉积，维护成本增加，进而答疑效率低下；答疑内容未能有效存储管理，不利于知识发现。</a:t>
            </a:r>
            <a:endParaRPr b="0" lang="en-US" sz="1300" spc="-1" strike="noStrike">
              <a:latin typeface="Arial"/>
            </a:endParaRPr>
          </a:p>
        </p:txBody>
      </p:sp>
      <p:sp>
        <p:nvSpPr>
          <p:cNvPr id="64" name="Line 5"/>
          <p:cNvSpPr/>
          <p:nvPr/>
        </p:nvSpPr>
        <p:spPr>
          <a:xfrm>
            <a:off x="4571640" y="-12600"/>
            <a:ext cx="360" cy="1889280"/>
          </a:xfrm>
          <a:prstGeom prst="line">
            <a:avLst/>
          </a:prstGeom>
          <a:ln w="19080">
            <a:solidFill>
              <a:srgbClr val="7f7f7f"/>
            </a:solidFill>
            <a:miter/>
          </a:ln>
        </p:spPr>
        <p:style>
          <a:lnRef idx="0"/>
          <a:fillRef idx="0"/>
          <a:effectRef idx="0"/>
          <a:fontRef idx="minor"/>
        </p:style>
      </p:sp>
      <p:sp>
        <p:nvSpPr>
          <p:cNvPr id="65" name="CustomShape 6"/>
          <p:cNvSpPr/>
          <p:nvPr/>
        </p:nvSpPr>
        <p:spPr>
          <a:xfrm>
            <a:off x="4433040" y="1101600"/>
            <a:ext cx="211680" cy="295560"/>
          </a:xfrm>
          <a:custGeom>
            <a:avLst/>
            <a:gdLst/>
            <a:ahLst/>
            <a:rect l="l" t="t" r="r" b="b"/>
            <a:pathLst>
              <a:path w="261055" h="364895">
                <a:moveTo>
                  <a:pt x="165805" y="326045"/>
                </a:moveTo>
                <a:cubicBezTo>
                  <a:pt x="111830" y="175232"/>
                  <a:pt x="57855" y="24420"/>
                  <a:pt x="32455" y="2195"/>
                </a:cubicBezTo>
                <a:cubicBezTo>
                  <a:pt x="7055" y="-20030"/>
                  <a:pt x="-15170" y="132370"/>
                  <a:pt x="13405" y="192695"/>
                </a:cubicBezTo>
                <a:cubicBezTo>
                  <a:pt x="41980" y="253020"/>
                  <a:pt x="162630" y="353033"/>
                  <a:pt x="203905" y="364145"/>
                </a:cubicBezTo>
                <a:cubicBezTo>
                  <a:pt x="245180" y="375257"/>
                  <a:pt x="261055" y="259370"/>
                  <a:pt x="261055" y="259370"/>
                </a:cubicBezTo>
              </a:path>
            </a:pathLst>
          </a:custGeom>
          <a:noFill/>
          <a:ln w="19080">
            <a:solidFill>
              <a:srgbClr val="7f7f7f"/>
            </a:solidFill>
            <a:miter/>
          </a:ln>
        </p:spPr>
        <p:style>
          <a:lnRef idx="0"/>
          <a:fillRef idx="0"/>
          <a:effectRef idx="0"/>
          <a:fontRef idx="minor"/>
        </p:style>
      </p:sp>
      <p:sp>
        <p:nvSpPr>
          <p:cNvPr id="66" name="CustomShape 7"/>
          <p:cNvSpPr/>
          <p:nvPr/>
        </p:nvSpPr>
        <p:spPr>
          <a:xfrm>
            <a:off x="3862440" y="1863720"/>
            <a:ext cx="1418400" cy="1418400"/>
          </a:xfrm>
          <a:prstGeom prst="ellipse">
            <a:avLst/>
          </a:prstGeom>
          <a:solidFill>
            <a:schemeClr val="bg1"/>
          </a:solidFill>
          <a:ln w="9360">
            <a:noFill/>
          </a:ln>
        </p:spPr>
        <p:style>
          <a:lnRef idx="0"/>
          <a:fillRef idx="0"/>
          <a:effectRef idx="0"/>
          <a:fontRef idx="minor"/>
        </p:style>
      </p:sp>
      <p:sp>
        <p:nvSpPr>
          <p:cNvPr id="67" name="CustomShape 8"/>
          <p:cNvSpPr/>
          <p:nvPr/>
        </p:nvSpPr>
        <p:spPr>
          <a:xfrm>
            <a:off x="3974400" y="2221560"/>
            <a:ext cx="1198800" cy="699120"/>
          </a:xfrm>
          <a:prstGeom prst="rect">
            <a:avLst/>
          </a:prstGeom>
          <a:noFill/>
          <a:ln w="9360">
            <a:noFill/>
          </a:ln>
        </p:spPr>
        <p:style>
          <a:lnRef idx="0"/>
          <a:fillRef idx="0"/>
          <a:effectRef idx="0"/>
          <a:fontRef idx="minor"/>
        </p:style>
        <p:txBody>
          <a:bodyPr wrap="none" lIns="90000" rIns="90000" tIns="45000" bIns="45000"/>
          <a:p>
            <a:pPr algn="ctr">
              <a:lnSpc>
                <a:spcPct val="100000"/>
              </a:lnSpc>
            </a:pPr>
            <a:r>
              <a:rPr b="1" lang="en-US" sz="2000" spc="-1" strike="noStrike">
                <a:solidFill>
                  <a:srgbClr val="8abc1d"/>
                </a:solidFill>
                <a:latin typeface="DotumChe"/>
                <a:ea typeface="微软雅黑"/>
              </a:rPr>
              <a:t>当前市场</a:t>
            </a:r>
            <a:endParaRPr b="0" lang="en-US" sz="2000" spc="-1" strike="noStrike">
              <a:latin typeface="Arial"/>
            </a:endParaRPr>
          </a:p>
          <a:p>
            <a:pPr algn="ctr">
              <a:lnSpc>
                <a:spcPct val="100000"/>
              </a:lnSpc>
            </a:pPr>
            <a:r>
              <a:rPr b="1" lang="en-US" sz="2000" spc="-1" strike="noStrike">
                <a:solidFill>
                  <a:srgbClr val="8abc1d"/>
                </a:solidFill>
                <a:latin typeface="DotumChe"/>
                <a:ea typeface="微软雅黑"/>
              </a:rPr>
              <a:t>调研分析</a:t>
            </a:r>
            <a:endParaRPr b="0" lang="en-US" sz="2000" spc="-1" strike="noStrike">
              <a:latin typeface="Arial"/>
            </a:endParaRPr>
          </a:p>
        </p:txBody>
      </p:sp>
      <p:sp>
        <p:nvSpPr>
          <p:cNvPr id="68" name="CustomShape 9"/>
          <p:cNvSpPr/>
          <p:nvPr/>
        </p:nvSpPr>
        <p:spPr>
          <a:xfrm>
            <a:off x="135720" y="504000"/>
            <a:ext cx="3607920" cy="2159640"/>
          </a:xfrm>
          <a:prstGeom prst="rect">
            <a:avLst/>
          </a:prstGeom>
          <a:noFill/>
          <a:ln>
            <a:noFill/>
          </a:ln>
        </p:spPr>
        <p:style>
          <a:lnRef idx="0"/>
          <a:fillRef idx="0"/>
          <a:effectRef idx="0"/>
          <a:fontRef idx="minor"/>
        </p:style>
        <p:txBody>
          <a:bodyPr lIns="90000" rIns="90000" tIns="45000" bIns="45000"/>
          <a:p>
            <a:r>
              <a:rPr b="0" lang="en-US" sz="1000" spc="-1" strike="noStrike">
                <a:latin typeface="Arial"/>
                <a:ea typeface="微软雅黑 Light"/>
              </a:rPr>
              <a:t>目前，网上学习讨论平台凭借其灵活性，信息储量丰富性而适应市场需求飞速发展，如各大立足于教育界和企业界的网上学习平台，和用于知识问答，资料分享的论坛等。</a:t>
            </a:r>
            <a:endParaRPr b="0" lang="en-US" sz="1000" spc="-1" strike="noStrike">
              <a:latin typeface="Arial"/>
            </a:endParaRPr>
          </a:p>
          <a:p>
            <a:endParaRPr b="0" lang="en-US" sz="1000" spc="-1" strike="noStrike">
              <a:latin typeface="Arial"/>
            </a:endParaRPr>
          </a:p>
        </p:txBody>
      </p:sp>
      <p:sp>
        <p:nvSpPr>
          <p:cNvPr id="69" name="CustomShape 10"/>
          <p:cNvSpPr/>
          <p:nvPr/>
        </p:nvSpPr>
        <p:spPr>
          <a:xfrm>
            <a:off x="1728000" y="3600000"/>
            <a:ext cx="5543640" cy="1153800"/>
          </a:xfrm>
          <a:prstGeom prst="rect">
            <a:avLst/>
          </a:prstGeom>
          <a:noFill/>
          <a:ln>
            <a:noFill/>
          </a:ln>
        </p:spPr>
        <p:style>
          <a:lnRef idx="0"/>
          <a:fillRef idx="0"/>
          <a:effectRef idx="0"/>
          <a:fontRef idx="minor"/>
        </p:style>
        <p:txBody>
          <a:bodyPr lIns="90000" rIns="90000" tIns="45000" bIns="45000"/>
          <a:p>
            <a:pPr>
              <a:lnSpc>
                <a:spcPct val="125000"/>
              </a:lnSpc>
            </a:pPr>
            <a:r>
              <a:rPr b="1" lang="en-US" sz="1300" spc="-1" strike="noStrike">
                <a:solidFill>
                  <a:srgbClr val="ffffff"/>
                </a:solidFill>
                <a:latin typeface="DotumChe"/>
                <a:ea typeface="微软雅黑 Light"/>
              </a:rPr>
              <a:t>我们希望构建更加智能的网上学习平台，从而提升学生的学习效率，减少教师的工作压力，从时间和空间上来优化目前的答疑平台。</a:t>
            </a:r>
            <a:endParaRPr b="0" lang="en-US" sz="1300" spc="-1" strike="noStrike">
              <a:latin typeface="Arial"/>
            </a:endParaRPr>
          </a:p>
        </p:txBody>
      </p:sp>
    </p:spTree>
  </p:cSld>
  <p:transition spd="slow">
    <p:fade/>
  </p:transition>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 name="CustomShape 1"/>
          <p:cNvSpPr/>
          <p:nvPr/>
        </p:nvSpPr>
        <p:spPr>
          <a:xfrm rot="5400000">
            <a:off x="-1410840" y="1411560"/>
            <a:ext cx="5142600" cy="2318400"/>
          </a:xfrm>
          <a:prstGeom prst="triangle">
            <a:avLst>
              <a:gd name="adj" fmla="val 50000"/>
            </a:avLst>
          </a:prstGeom>
          <a:solidFill>
            <a:srgbClr val="eff5fb"/>
          </a:solidFill>
          <a:ln w="9360">
            <a:noFill/>
          </a:ln>
        </p:spPr>
        <p:style>
          <a:lnRef idx="0"/>
          <a:fillRef idx="0"/>
          <a:effectRef idx="0"/>
          <a:fontRef idx="minor"/>
        </p:style>
      </p:sp>
      <p:sp>
        <p:nvSpPr>
          <p:cNvPr id="71" name="CustomShape 2"/>
          <p:cNvSpPr/>
          <p:nvPr/>
        </p:nvSpPr>
        <p:spPr>
          <a:xfrm flipH="1" rot="16200000">
            <a:off x="840600" y="1412640"/>
            <a:ext cx="5142600" cy="2318400"/>
          </a:xfrm>
          <a:prstGeom prst="triangle">
            <a:avLst>
              <a:gd name="adj" fmla="val 50000"/>
            </a:avLst>
          </a:prstGeom>
          <a:solidFill>
            <a:srgbClr val="eff5fb"/>
          </a:solidFill>
          <a:ln w="9360">
            <a:noFill/>
          </a:ln>
        </p:spPr>
        <p:style>
          <a:lnRef idx="0"/>
          <a:fillRef idx="0"/>
          <a:effectRef idx="0"/>
          <a:fontRef idx="minor"/>
        </p:style>
      </p:sp>
      <p:sp>
        <p:nvSpPr>
          <p:cNvPr id="72" name="CustomShape 3"/>
          <p:cNvSpPr/>
          <p:nvPr/>
        </p:nvSpPr>
        <p:spPr>
          <a:xfrm flipH="1" rot="16200000">
            <a:off x="4285800" y="286920"/>
            <a:ext cx="5142600" cy="4570560"/>
          </a:xfrm>
          <a:prstGeom prst="rect">
            <a:avLst/>
          </a:prstGeom>
          <a:solidFill>
            <a:srgbClr val="007cac"/>
          </a:solidFill>
          <a:ln w="9360">
            <a:noFill/>
          </a:ln>
        </p:spPr>
        <p:style>
          <a:lnRef idx="0"/>
          <a:fillRef idx="0"/>
          <a:effectRef idx="0"/>
          <a:fontRef idx="minor"/>
        </p:style>
      </p:sp>
      <p:sp>
        <p:nvSpPr>
          <p:cNvPr id="73" name="CustomShape 4"/>
          <p:cNvSpPr/>
          <p:nvPr/>
        </p:nvSpPr>
        <p:spPr>
          <a:xfrm>
            <a:off x="1096920" y="2871720"/>
            <a:ext cx="788760" cy="333360"/>
          </a:xfrm>
          <a:prstGeom prst="rect">
            <a:avLst/>
          </a:prstGeom>
          <a:solidFill>
            <a:srgbClr val="00b3ee"/>
          </a:solidFill>
          <a:ln w="9360">
            <a:noFill/>
          </a:ln>
        </p:spPr>
        <p:style>
          <a:lnRef idx="0"/>
          <a:fillRef idx="0"/>
          <a:effectRef idx="0"/>
          <a:fontRef idx="minor"/>
        </p:style>
        <p:txBody>
          <a:bodyPr wrap="none" lIns="90000" rIns="90000" tIns="45000" bIns="45000"/>
          <a:p>
            <a:pPr>
              <a:lnSpc>
                <a:spcPct val="100000"/>
              </a:lnSpc>
            </a:pPr>
            <a:r>
              <a:rPr b="0" lang="en-US" sz="1600" spc="-1" strike="noStrike">
                <a:solidFill>
                  <a:srgbClr val="ffffff"/>
                </a:solidFill>
                <a:latin typeface="DotumChe"/>
                <a:ea typeface="微软雅黑"/>
              </a:rPr>
              <a:t>场景化</a:t>
            </a:r>
            <a:endParaRPr b="0" lang="en-US" sz="1600" spc="-1" strike="noStrike">
              <a:latin typeface="Arial"/>
            </a:endParaRPr>
          </a:p>
        </p:txBody>
      </p:sp>
      <p:sp>
        <p:nvSpPr>
          <p:cNvPr id="74" name="CustomShape 5"/>
          <p:cNvSpPr/>
          <p:nvPr/>
        </p:nvSpPr>
        <p:spPr>
          <a:xfrm>
            <a:off x="782640" y="1736640"/>
            <a:ext cx="788760" cy="333360"/>
          </a:xfrm>
          <a:prstGeom prst="rect">
            <a:avLst/>
          </a:prstGeom>
          <a:solidFill>
            <a:srgbClr val="ff3300"/>
          </a:solidFill>
          <a:ln w="9360">
            <a:noFill/>
          </a:ln>
        </p:spPr>
        <p:style>
          <a:lnRef idx="0"/>
          <a:fillRef idx="0"/>
          <a:effectRef idx="0"/>
          <a:fontRef idx="minor"/>
        </p:style>
        <p:txBody>
          <a:bodyPr wrap="none" lIns="90000" rIns="90000" tIns="45000" bIns="45000"/>
          <a:p>
            <a:pPr>
              <a:lnSpc>
                <a:spcPct val="100000"/>
              </a:lnSpc>
            </a:pPr>
            <a:r>
              <a:rPr b="0" lang="en-US" sz="1600" spc="-1" strike="noStrike">
                <a:solidFill>
                  <a:srgbClr val="ffffff"/>
                </a:solidFill>
                <a:latin typeface="DotumChe"/>
                <a:ea typeface="微软雅黑"/>
              </a:rPr>
              <a:t>智能化</a:t>
            </a:r>
            <a:endParaRPr b="0" lang="en-US" sz="1600" spc="-1" strike="noStrike">
              <a:latin typeface="Arial"/>
            </a:endParaRPr>
          </a:p>
        </p:txBody>
      </p:sp>
      <p:sp>
        <p:nvSpPr>
          <p:cNvPr id="75" name="CustomShape 6"/>
          <p:cNvSpPr/>
          <p:nvPr/>
        </p:nvSpPr>
        <p:spPr>
          <a:xfrm>
            <a:off x="2279520" y="1674720"/>
            <a:ext cx="944280" cy="394920"/>
          </a:xfrm>
          <a:prstGeom prst="rect">
            <a:avLst/>
          </a:prstGeom>
          <a:solidFill>
            <a:srgbClr val="8abc1d"/>
          </a:solidFill>
          <a:ln w="9360">
            <a:noFill/>
          </a:ln>
        </p:spPr>
        <p:style>
          <a:lnRef idx="0"/>
          <a:fillRef idx="0"/>
          <a:effectRef idx="0"/>
          <a:fontRef idx="minor"/>
        </p:style>
        <p:txBody>
          <a:bodyPr wrap="none" lIns="90000" rIns="90000" tIns="45000" bIns="45000"/>
          <a:p>
            <a:pPr>
              <a:lnSpc>
                <a:spcPct val="100000"/>
              </a:lnSpc>
            </a:pPr>
            <a:r>
              <a:rPr b="0" lang="en-US" sz="2000" spc="-1" strike="noStrike">
                <a:solidFill>
                  <a:srgbClr val="ffffff"/>
                </a:solidFill>
                <a:latin typeface="DotumChe"/>
                <a:ea typeface="微软雅黑"/>
              </a:rPr>
              <a:t>易维护</a:t>
            </a:r>
            <a:endParaRPr b="0" lang="en-US" sz="2000" spc="-1" strike="noStrike">
              <a:latin typeface="Arial"/>
            </a:endParaRPr>
          </a:p>
        </p:txBody>
      </p:sp>
      <p:sp>
        <p:nvSpPr>
          <p:cNvPr id="76" name="CustomShape 7"/>
          <p:cNvSpPr/>
          <p:nvPr/>
        </p:nvSpPr>
        <p:spPr>
          <a:xfrm>
            <a:off x="2538360" y="2847960"/>
            <a:ext cx="788760" cy="333360"/>
          </a:xfrm>
          <a:prstGeom prst="rect">
            <a:avLst/>
          </a:prstGeom>
          <a:solidFill>
            <a:srgbClr val="9999ff"/>
          </a:solidFill>
          <a:ln w="9360">
            <a:noFill/>
          </a:ln>
        </p:spPr>
        <p:style>
          <a:lnRef idx="0"/>
          <a:fillRef idx="0"/>
          <a:effectRef idx="0"/>
          <a:fontRef idx="minor"/>
        </p:style>
        <p:txBody>
          <a:bodyPr wrap="none" lIns="90000" rIns="90000" tIns="45000" bIns="45000"/>
          <a:p>
            <a:pPr>
              <a:lnSpc>
                <a:spcPct val="100000"/>
              </a:lnSpc>
            </a:pPr>
            <a:r>
              <a:rPr b="0" lang="en-US" sz="1600" spc="-1" strike="noStrike">
                <a:solidFill>
                  <a:srgbClr val="ffffff"/>
                </a:solidFill>
                <a:latin typeface="DotumChe"/>
                <a:ea typeface="微软雅黑"/>
              </a:rPr>
              <a:t>更直观</a:t>
            </a:r>
            <a:endParaRPr b="0" lang="en-US" sz="1600" spc="-1" strike="noStrike">
              <a:latin typeface="Arial"/>
            </a:endParaRPr>
          </a:p>
        </p:txBody>
      </p:sp>
      <p:sp>
        <p:nvSpPr>
          <p:cNvPr id="77" name="CustomShape 8"/>
          <p:cNvSpPr/>
          <p:nvPr/>
        </p:nvSpPr>
        <p:spPr>
          <a:xfrm>
            <a:off x="1368360" y="3387600"/>
            <a:ext cx="788760" cy="333360"/>
          </a:xfrm>
          <a:prstGeom prst="rect">
            <a:avLst/>
          </a:prstGeom>
          <a:solidFill>
            <a:srgbClr val="ff6600"/>
          </a:solidFill>
          <a:ln w="9360">
            <a:noFill/>
          </a:ln>
        </p:spPr>
        <p:style>
          <a:lnRef idx="0"/>
          <a:fillRef idx="0"/>
          <a:effectRef idx="0"/>
          <a:fontRef idx="minor"/>
        </p:style>
        <p:txBody>
          <a:bodyPr wrap="none" lIns="90000" rIns="90000" tIns="45000" bIns="45000"/>
          <a:p>
            <a:pPr>
              <a:lnSpc>
                <a:spcPct val="100000"/>
              </a:lnSpc>
            </a:pPr>
            <a:r>
              <a:rPr b="0" lang="en-US" sz="1600" spc="-1" strike="noStrike">
                <a:solidFill>
                  <a:srgbClr val="ffffff"/>
                </a:solidFill>
                <a:latin typeface="DotumChe"/>
                <a:ea typeface="微软雅黑"/>
              </a:rPr>
              <a:t>高效率</a:t>
            </a:r>
            <a:endParaRPr b="0" lang="en-US" sz="1600" spc="-1" strike="noStrike">
              <a:latin typeface="Arial"/>
            </a:endParaRPr>
          </a:p>
        </p:txBody>
      </p:sp>
      <p:sp>
        <p:nvSpPr>
          <p:cNvPr id="78" name="CustomShape 9"/>
          <p:cNvSpPr/>
          <p:nvPr/>
        </p:nvSpPr>
        <p:spPr>
          <a:xfrm>
            <a:off x="1486800" y="1225440"/>
            <a:ext cx="1095120" cy="364320"/>
          </a:xfrm>
          <a:prstGeom prst="rect">
            <a:avLst/>
          </a:prstGeom>
          <a:solidFill>
            <a:srgbClr val="cc99ff"/>
          </a:solidFill>
          <a:ln w="9360">
            <a:noFill/>
          </a:ln>
        </p:spPr>
        <p:style>
          <a:lnRef idx="0"/>
          <a:fillRef idx="0"/>
          <a:effectRef idx="0"/>
          <a:fontRef idx="minor"/>
        </p:style>
        <p:txBody>
          <a:bodyPr wrap="none" lIns="90000" rIns="90000" tIns="45000" bIns="45000"/>
          <a:p>
            <a:pPr>
              <a:lnSpc>
                <a:spcPct val="100000"/>
              </a:lnSpc>
            </a:pPr>
            <a:r>
              <a:rPr b="0" lang="en-US" sz="1800" spc="-1" strike="noStrike">
                <a:solidFill>
                  <a:srgbClr val="ffffff"/>
                </a:solidFill>
                <a:latin typeface="DotumChe"/>
                <a:ea typeface="微软雅黑"/>
              </a:rPr>
              <a:t>高利用率</a:t>
            </a:r>
            <a:endParaRPr b="0" lang="en-US" sz="1800" spc="-1" strike="noStrike">
              <a:latin typeface="Arial"/>
            </a:endParaRPr>
          </a:p>
        </p:txBody>
      </p:sp>
      <p:sp>
        <p:nvSpPr>
          <p:cNvPr id="79" name="CustomShape 10"/>
          <p:cNvSpPr/>
          <p:nvPr/>
        </p:nvSpPr>
        <p:spPr>
          <a:xfrm>
            <a:off x="4986360" y="0"/>
            <a:ext cx="3459960" cy="4397040"/>
          </a:xfrm>
          <a:prstGeom prst="rect">
            <a:avLst/>
          </a:prstGeom>
          <a:noFill/>
          <a:ln w="9360">
            <a:noFill/>
          </a:ln>
        </p:spPr>
        <p:style>
          <a:lnRef idx="0"/>
          <a:fillRef idx="0"/>
          <a:effectRef idx="0"/>
          <a:fontRef idx="minor"/>
        </p:style>
        <p:txBody>
          <a:bodyPr lIns="90000" rIns="90000" tIns="45000" bIns="45000"/>
          <a:p>
            <a:pPr algn="just">
              <a:lnSpc>
                <a:spcPct val="100000"/>
              </a:lnSpc>
              <a:spcAft>
                <a:spcPts val="601"/>
              </a:spcAft>
            </a:pPr>
            <a:r>
              <a:rPr b="0" lang="en-US" sz="1300" spc="-1" strike="noStrike">
                <a:solidFill>
                  <a:srgbClr val="d8d8d8"/>
                </a:solidFill>
                <a:latin typeface="DotumChe"/>
                <a:ea typeface="微软雅黑 Light"/>
              </a:rPr>
              <a:t>        </a:t>
            </a:r>
            <a:endParaRPr b="0" lang="en-US" sz="1300" spc="-1" strike="noStrike">
              <a:latin typeface="Arial"/>
            </a:endParaRPr>
          </a:p>
          <a:p>
            <a:pPr algn="just">
              <a:lnSpc>
                <a:spcPct val="100000"/>
              </a:lnSpc>
              <a:spcAft>
                <a:spcPts val="601"/>
              </a:spcAft>
            </a:pPr>
            <a:r>
              <a:rPr b="1" lang="en-US" sz="1300" spc="-1" strike="noStrike">
                <a:solidFill>
                  <a:srgbClr val="d8d8d8"/>
                </a:solidFill>
                <a:latin typeface="DotumChe"/>
                <a:ea typeface="微软雅黑 Light"/>
              </a:rPr>
              <a:t>	</a:t>
            </a:r>
            <a:r>
              <a:rPr b="1" lang="en-US" sz="1300" spc="-1" strike="noStrike">
                <a:solidFill>
                  <a:srgbClr val="d8d8d8"/>
                </a:solidFill>
                <a:latin typeface="DotumChe"/>
                <a:ea typeface="微软雅黑 Light"/>
              </a:rPr>
              <a:t>通过自然语言处理等智能算法，自动识别相关提问</a:t>
            </a:r>
            <a:r>
              <a:rPr b="1" lang="en-US" sz="1300" spc="-1" strike="noStrike">
                <a:solidFill>
                  <a:srgbClr val="d8d8d8"/>
                </a:solidFill>
                <a:latin typeface="DotumChe"/>
                <a:ea typeface="微软雅黑 Light"/>
              </a:rPr>
              <a:t>+</a:t>
            </a:r>
            <a:r>
              <a:rPr b="1" lang="en-US" sz="1300" spc="-1" strike="noStrike">
                <a:solidFill>
                  <a:srgbClr val="d8d8d8"/>
                </a:solidFill>
                <a:latin typeface="DotumChe"/>
                <a:ea typeface="微软雅黑 Light"/>
              </a:rPr>
              <a:t>高质量回答的文本，并打上相应的标签存储，如“</a:t>
            </a:r>
            <a:r>
              <a:rPr b="1" lang="en-US" sz="1300" spc="-1" strike="noStrike">
                <a:solidFill>
                  <a:srgbClr val="d8d8d8"/>
                </a:solidFill>
                <a:latin typeface="DotumChe"/>
                <a:ea typeface="微软雅黑 Light"/>
              </a:rPr>
              <a:t>python”,“</a:t>
            </a:r>
            <a:r>
              <a:rPr b="1" lang="en-US" sz="1300" spc="-1" strike="noStrike">
                <a:solidFill>
                  <a:srgbClr val="d8d8d8"/>
                </a:solidFill>
                <a:latin typeface="DotumChe"/>
                <a:ea typeface="微软雅黑 Light"/>
              </a:rPr>
              <a:t>程序设计”，“数据结构”，当有用户提出新的问题时，先从历史数据中找到类似问题并给出解答；若没有，则从各种知识类问答网站上爬取相关内容。</a:t>
            </a:r>
            <a:endParaRPr b="0" lang="en-US" sz="1300" spc="-1" strike="noStrike">
              <a:latin typeface="Arial"/>
            </a:endParaRPr>
          </a:p>
          <a:p>
            <a:pPr algn="just">
              <a:lnSpc>
                <a:spcPct val="100000"/>
              </a:lnSpc>
              <a:spcAft>
                <a:spcPts val="601"/>
              </a:spcAft>
            </a:pPr>
            <a:r>
              <a:rPr b="1" lang="en-US" sz="1300" spc="-1" strike="noStrike">
                <a:solidFill>
                  <a:srgbClr val="d8d8d8"/>
                </a:solidFill>
                <a:latin typeface="DotumChe"/>
                <a:ea typeface="微软雅黑 Light"/>
              </a:rPr>
              <a:t>	</a:t>
            </a:r>
            <a:r>
              <a:rPr b="1" lang="en-US" sz="1300" spc="-1" strike="noStrike">
                <a:solidFill>
                  <a:srgbClr val="d8d8d8"/>
                </a:solidFill>
                <a:latin typeface="DotumChe"/>
                <a:ea typeface="微软雅黑 Light"/>
              </a:rPr>
              <a:t>同时，从讨论组的文件中遍历，找到相关文件，如“二叉树的遍历</a:t>
            </a:r>
            <a:r>
              <a:rPr b="1" lang="en-US" sz="1300" spc="-1" strike="noStrike">
                <a:solidFill>
                  <a:srgbClr val="d8d8d8"/>
                </a:solidFill>
                <a:latin typeface="DotumChe"/>
                <a:ea typeface="微软雅黑 Light"/>
              </a:rPr>
              <a:t>.ppt”</a:t>
            </a:r>
            <a:r>
              <a:rPr b="1" lang="en-US" sz="1300" spc="-1" strike="noStrike">
                <a:solidFill>
                  <a:srgbClr val="d8d8d8"/>
                </a:solidFill>
                <a:latin typeface="DotumChe"/>
                <a:ea typeface="微软雅黑 Light"/>
              </a:rPr>
              <a:t>，“离散数学答案</a:t>
            </a:r>
            <a:r>
              <a:rPr b="1" lang="en-US" sz="1300" spc="-1" strike="noStrike">
                <a:solidFill>
                  <a:srgbClr val="d8d8d8"/>
                </a:solidFill>
                <a:latin typeface="DotumChe"/>
                <a:ea typeface="微软雅黑 Light"/>
              </a:rPr>
              <a:t>.pdf”</a:t>
            </a:r>
            <a:r>
              <a:rPr b="1" lang="en-US" sz="1300" spc="-1" strike="noStrike">
                <a:solidFill>
                  <a:srgbClr val="d8d8d8"/>
                </a:solidFill>
                <a:latin typeface="DotumChe"/>
                <a:ea typeface="微软雅黑 Light"/>
              </a:rPr>
              <a:t>，等等。这样，在时间上减少了提问者获得解答的等候，老师对相同问题进行反复回答的重复劳动，从空间上减少了大量冗余问题记录，使得网上学习平台运行起来更加高效。</a:t>
            </a:r>
            <a:endParaRPr b="0" lang="en-US" sz="1300" spc="-1" strike="noStrike">
              <a:latin typeface="Arial"/>
            </a:endParaRPr>
          </a:p>
          <a:p>
            <a:pPr algn="just">
              <a:lnSpc>
                <a:spcPct val="100000"/>
              </a:lnSpc>
              <a:spcAft>
                <a:spcPts val="601"/>
              </a:spcAft>
            </a:pPr>
            <a:endParaRPr b="0" lang="en-US" sz="1300" spc="-1" strike="noStrike">
              <a:latin typeface="Arial"/>
            </a:endParaRPr>
          </a:p>
        </p:txBody>
      </p:sp>
      <p:sp>
        <p:nvSpPr>
          <p:cNvPr id="80" name="CustomShape 11"/>
          <p:cNvSpPr/>
          <p:nvPr/>
        </p:nvSpPr>
        <p:spPr>
          <a:xfrm>
            <a:off x="1487880" y="2200320"/>
            <a:ext cx="1600920" cy="516600"/>
          </a:xfrm>
          <a:prstGeom prst="rect">
            <a:avLst/>
          </a:prstGeom>
          <a:solidFill>
            <a:srgbClr val="ffc000"/>
          </a:solidFill>
          <a:ln w="9360">
            <a:noFill/>
          </a:ln>
        </p:spPr>
        <p:style>
          <a:lnRef idx="0"/>
          <a:fillRef idx="0"/>
          <a:effectRef idx="0"/>
          <a:fontRef idx="minor"/>
        </p:style>
        <p:txBody>
          <a:bodyPr wrap="none" lIns="90000" rIns="90000" tIns="45000" bIns="45000"/>
          <a:p>
            <a:pPr>
              <a:lnSpc>
                <a:spcPct val="100000"/>
              </a:lnSpc>
            </a:pPr>
            <a:r>
              <a:rPr b="0" lang="en-US" sz="2800" spc="-1" strike="noStrike">
                <a:solidFill>
                  <a:srgbClr val="ffffff"/>
                </a:solidFill>
                <a:latin typeface="DotumChe"/>
                <a:ea typeface="微软雅黑"/>
              </a:rPr>
              <a:t>设计目标</a:t>
            </a:r>
            <a:endParaRPr b="0" lang="en-US" sz="2800" spc="-1" strike="noStrike">
              <a:latin typeface="Arial"/>
            </a:endParaRPr>
          </a:p>
        </p:txBody>
      </p:sp>
    </p:spTree>
  </p:cSld>
  <p:transition spd="slow">
    <p:fade/>
  </p:transition>
  <p:timing>
    <p:tnLst>
      <p:par>
        <p:cTn id="7" dur="indefinite" restart="never" nodeType="tmRoot">
          <p:childTnLst>
            <p:seq>
              <p:cTn id="8" nodeType="mainSeq">
                <p:childTnLst>
                  <p:par>
                    <p:cTn id="9" fill="freeze">
                      <p:stCondLst>
                        <p:cond delay="indefinite"/>
                      </p:stCondLst>
                      <p:childTnLst>
                        <p:par>
                          <p:cTn id="10" fill="freeze">
                            <p:stCondLst>
                              <p:cond delay="0"/>
                            </p:stCondLst>
                            <p:childTnLst>
                              <p:par>
                                <p:cTn id="11" nodeType="clickEffect" fill="hold" presetClass="entr" presetID="55">
                                  <p:stCondLst>
                                    <p:cond delay="0"/>
                                  </p:stCondLst>
                                  <p:childTnLst>
                                    <p:set>
                                      <p:cBhvr>
                                        <p:cTn id="12" fill="hold">
                                          <p:stCondLst>
                                            <p:cond delay="0"/>
                                          </p:stCondLst>
                                        </p:cTn>
                                        <p:tgtEl>
                                          <p:spTgt spid="75"/>
                                        </p:tgtEl>
                                        <p:attrNameLst>
                                          <p:attrName>style.visibility</p:attrName>
                                        </p:attrNameLst>
                                      </p:cBhvr>
                                      <p:to>
                                        <p:strVal val="visible"/>
                                      </p:to>
                                    </p:set>
                                    <p:anim calcmode="lin" valueType="str">
                                      <p:cBhvr additive="repl">
                                        <p:cTn id="13" dur="250" fill="hold"/>
                                        <p:tgtEl>
                                          <p:spTgt spid="75"/>
                                        </p:tgtEl>
                                      </p:cBhvr>
                                      <p:tavLst>
                                        <p:tav tm="0">
                                          <p:val>
                                            <p:strVal val="width*0.70"/>
                                          </p:val>
                                        </p:tav>
                                        <p:tav tm="100000">
                                          <p:val>
                                            <p:strVal val="width"/>
                                          </p:val>
                                        </p:tav>
                                      </p:tavLst>
                                    </p:anim>
                                    <p:anim calcmode="lin" valueType="str">
                                      <p:cBhvr additive="repl">
                                        <p:cTn id="14" dur="250" fill="hold"/>
                                        <p:tgtEl>
                                          <p:spTgt spid="75"/>
                                        </p:tgtEl>
                                      </p:cBhvr>
                                      <p:tavLst>
                                        <p:tav tm="0">
                                          <p:val>
                                            <p:strVal val="height"/>
                                          </p:val>
                                        </p:tav>
                                        <p:tav tm="100000">
                                          <p:val>
                                            <p:strVal val="height"/>
                                          </p:val>
                                        </p:tav>
                                      </p:tavLst>
                                    </p:anim>
                                    <p:animEffect filter="fade" transition="in">
                                      <p:cBhvr additive="repl">
                                        <p:cTn id="15" dur="250"/>
                                        <p:tgtEl>
                                          <p:spTgt spid="75"/>
                                        </p:tgtEl>
                                      </p:cBhvr>
                                    </p:animEffect>
                                  </p:childTnLst>
                                </p:cTn>
                              </p:par>
                            </p:childTnLst>
                          </p:cTn>
                        </p:par>
                      </p:childTnLst>
                    </p:cTn>
                  </p:par>
                  <p:par>
                    <p:cTn id="16" fill="freeze">
                      <p:stCondLst>
                        <p:cond delay="indefinite"/>
                      </p:stCondLst>
                      <p:childTnLst>
                        <p:par>
                          <p:cTn id="17" fill="freeze">
                            <p:stCondLst>
                              <p:cond delay="0"/>
                            </p:stCondLst>
                            <p:childTnLst>
                              <p:par>
                                <p:cTn id="18" nodeType="clickEffect" fill="hold" presetClass="entr" presetID="55">
                                  <p:stCondLst>
                                    <p:cond delay="0"/>
                                  </p:stCondLst>
                                  <p:childTnLst>
                                    <p:set>
                                      <p:cBhvr>
                                        <p:cTn id="19" fill="hold">
                                          <p:stCondLst>
                                            <p:cond delay="0"/>
                                          </p:stCondLst>
                                        </p:cTn>
                                        <p:tgtEl>
                                          <p:spTgt spid="76"/>
                                        </p:tgtEl>
                                        <p:attrNameLst>
                                          <p:attrName>style.visibility</p:attrName>
                                        </p:attrNameLst>
                                      </p:cBhvr>
                                      <p:to>
                                        <p:strVal val="visible"/>
                                      </p:to>
                                    </p:set>
                                    <p:anim calcmode="lin" valueType="str">
                                      <p:cBhvr additive="repl">
                                        <p:cTn id="20" dur="250" fill="hold"/>
                                        <p:tgtEl>
                                          <p:spTgt spid="76"/>
                                        </p:tgtEl>
                                      </p:cBhvr>
                                      <p:tavLst>
                                        <p:tav tm="0">
                                          <p:val>
                                            <p:strVal val="width*0.70"/>
                                          </p:val>
                                        </p:tav>
                                        <p:tav tm="100000">
                                          <p:val>
                                            <p:strVal val="width"/>
                                          </p:val>
                                        </p:tav>
                                      </p:tavLst>
                                    </p:anim>
                                    <p:anim calcmode="lin" valueType="str">
                                      <p:cBhvr additive="repl">
                                        <p:cTn id="21" dur="250" fill="hold"/>
                                        <p:tgtEl>
                                          <p:spTgt spid="76"/>
                                        </p:tgtEl>
                                      </p:cBhvr>
                                      <p:tavLst>
                                        <p:tav tm="0">
                                          <p:val>
                                            <p:strVal val="height"/>
                                          </p:val>
                                        </p:tav>
                                        <p:tav tm="100000">
                                          <p:val>
                                            <p:strVal val="height"/>
                                          </p:val>
                                        </p:tav>
                                      </p:tavLst>
                                    </p:anim>
                                    <p:animEffect filter="fade" transition="in">
                                      <p:cBhvr additive="repl">
                                        <p:cTn id="22" dur="250"/>
                                        <p:tgtEl>
                                          <p:spTgt spid="76"/>
                                        </p:tgtEl>
                                      </p:cBhvr>
                                    </p:animEffect>
                                  </p:childTnLst>
                                </p:cTn>
                              </p:par>
                            </p:childTnLst>
                          </p:cTn>
                        </p:par>
                      </p:childTnLst>
                    </p:cTn>
                  </p:par>
                  <p:par>
                    <p:cTn id="23" fill="freeze">
                      <p:stCondLst>
                        <p:cond delay="indefinite"/>
                      </p:stCondLst>
                      <p:childTnLst>
                        <p:par>
                          <p:cTn id="24" fill="freeze">
                            <p:stCondLst>
                              <p:cond delay="0"/>
                            </p:stCondLst>
                            <p:childTnLst>
                              <p:par>
                                <p:cTn id="25" nodeType="clickEffect" fill="hold" presetClass="entr" presetID="55">
                                  <p:stCondLst>
                                    <p:cond delay="0"/>
                                  </p:stCondLst>
                                  <p:childTnLst>
                                    <p:set>
                                      <p:cBhvr>
                                        <p:cTn id="26" fill="hold">
                                          <p:stCondLst>
                                            <p:cond delay="0"/>
                                          </p:stCondLst>
                                        </p:cTn>
                                        <p:tgtEl>
                                          <p:spTgt spid="77"/>
                                        </p:tgtEl>
                                        <p:attrNameLst>
                                          <p:attrName>style.visibility</p:attrName>
                                        </p:attrNameLst>
                                      </p:cBhvr>
                                      <p:to>
                                        <p:strVal val="visible"/>
                                      </p:to>
                                    </p:set>
                                    <p:anim calcmode="lin" valueType="str">
                                      <p:cBhvr additive="repl">
                                        <p:cTn id="27" dur="500" fill="hold"/>
                                        <p:tgtEl>
                                          <p:spTgt spid="77"/>
                                        </p:tgtEl>
                                      </p:cBhvr>
                                      <p:tavLst>
                                        <p:tav tm="0">
                                          <p:val>
                                            <p:strVal val="width*0.70"/>
                                          </p:val>
                                        </p:tav>
                                        <p:tav tm="100000">
                                          <p:val>
                                            <p:strVal val="width"/>
                                          </p:val>
                                        </p:tav>
                                      </p:tavLst>
                                    </p:anim>
                                    <p:anim calcmode="lin" valueType="str">
                                      <p:cBhvr additive="repl">
                                        <p:cTn id="28" dur="500" fill="hold"/>
                                        <p:tgtEl>
                                          <p:spTgt spid="77"/>
                                        </p:tgtEl>
                                      </p:cBhvr>
                                      <p:tavLst>
                                        <p:tav tm="0">
                                          <p:val>
                                            <p:strVal val="height"/>
                                          </p:val>
                                        </p:tav>
                                        <p:tav tm="100000">
                                          <p:val>
                                            <p:strVal val="height"/>
                                          </p:val>
                                        </p:tav>
                                      </p:tavLst>
                                    </p:anim>
                                    <p:animEffect filter="fade" transition="in">
                                      <p:cBhvr additive="repl">
                                        <p:cTn id="29" dur="500"/>
                                        <p:tgtEl>
                                          <p:spTgt spid="77"/>
                                        </p:tgtEl>
                                      </p:cBhvr>
                                    </p:animEffect>
                                  </p:childTnLst>
                                </p:cTn>
                              </p:par>
                            </p:childTnLst>
                          </p:cTn>
                        </p:par>
                      </p:childTnLst>
                    </p:cTn>
                  </p:par>
                  <p:par>
                    <p:cTn id="30" fill="freeze">
                      <p:stCondLst>
                        <p:cond delay="indefinite"/>
                      </p:stCondLst>
                      <p:childTnLst>
                        <p:par>
                          <p:cTn id="31" fill="freeze">
                            <p:stCondLst>
                              <p:cond delay="0"/>
                            </p:stCondLst>
                            <p:childTnLst>
                              <p:par>
                                <p:cTn id="32" nodeType="clickEffect" fill="hold" presetClass="entr" presetID="55">
                                  <p:stCondLst>
                                    <p:cond delay="0"/>
                                  </p:stCondLst>
                                  <p:childTnLst>
                                    <p:set>
                                      <p:cBhvr>
                                        <p:cTn id="33" fill="hold">
                                          <p:stCondLst>
                                            <p:cond delay="0"/>
                                          </p:stCondLst>
                                        </p:cTn>
                                        <p:tgtEl>
                                          <p:spTgt spid="73"/>
                                        </p:tgtEl>
                                        <p:attrNameLst>
                                          <p:attrName>style.visibility</p:attrName>
                                        </p:attrNameLst>
                                      </p:cBhvr>
                                      <p:to>
                                        <p:strVal val="visible"/>
                                      </p:to>
                                    </p:set>
                                    <p:anim calcmode="lin" valueType="str">
                                      <p:cBhvr additive="repl">
                                        <p:cTn id="34" dur="500" fill="hold"/>
                                        <p:tgtEl>
                                          <p:spTgt spid="73"/>
                                        </p:tgtEl>
                                      </p:cBhvr>
                                      <p:tavLst>
                                        <p:tav tm="0">
                                          <p:val>
                                            <p:strVal val="width*0.70"/>
                                          </p:val>
                                        </p:tav>
                                        <p:tav tm="100000">
                                          <p:val>
                                            <p:strVal val="width"/>
                                          </p:val>
                                        </p:tav>
                                      </p:tavLst>
                                    </p:anim>
                                    <p:anim calcmode="lin" valueType="str">
                                      <p:cBhvr additive="repl">
                                        <p:cTn id="35" dur="500" fill="hold"/>
                                        <p:tgtEl>
                                          <p:spTgt spid="73"/>
                                        </p:tgtEl>
                                      </p:cBhvr>
                                      <p:tavLst>
                                        <p:tav tm="0">
                                          <p:val>
                                            <p:strVal val="height"/>
                                          </p:val>
                                        </p:tav>
                                        <p:tav tm="100000">
                                          <p:val>
                                            <p:strVal val="height"/>
                                          </p:val>
                                        </p:tav>
                                      </p:tavLst>
                                    </p:anim>
                                    <p:animEffect filter="fade" transition="in">
                                      <p:cBhvr additive="repl">
                                        <p:cTn id="36" dur="500"/>
                                        <p:tgtEl>
                                          <p:spTgt spid="73"/>
                                        </p:tgtEl>
                                      </p:cBhvr>
                                    </p:animEffect>
                                  </p:childTnLst>
                                </p:cTn>
                              </p:par>
                            </p:childTnLst>
                          </p:cTn>
                        </p:par>
                      </p:childTnLst>
                    </p:cTn>
                  </p:par>
                  <p:par>
                    <p:cTn id="37" fill="freeze">
                      <p:stCondLst>
                        <p:cond delay="indefinite"/>
                      </p:stCondLst>
                      <p:childTnLst>
                        <p:par>
                          <p:cTn id="38" fill="freeze">
                            <p:stCondLst>
                              <p:cond delay="0"/>
                            </p:stCondLst>
                            <p:childTnLst>
                              <p:par>
                                <p:cTn id="39" nodeType="clickEffect" fill="hold" presetClass="entr" presetID="55">
                                  <p:stCondLst>
                                    <p:cond delay="0"/>
                                  </p:stCondLst>
                                  <p:childTnLst>
                                    <p:set>
                                      <p:cBhvr>
                                        <p:cTn id="40" fill="hold">
                                          <p:stCondLst>
                                            <p:cond delay="0"/>
                                          </p:stCondLst>
                                        </p:cTn>
                                        <p:tgtEl>
                                          <p:spTgt spid="74"/>
                                        </p:tgtEl>
                                        <p:attrNameLst>
                                          <p:attrName>style.visibility</p:attrName>
                                        </p:attrNameLst>
                                      </p:cBhvr>
                                      <p:to>
                                        <p:strVal val="visible"/>
                                      </p:to>
                                    </p:set>
                                    <p:anim calcmode="lin" valueType="str">
                                      <p:cBhvr additive="repl">
                                        <p:cTn id="41" dur="500" fill="hold"/>
                                        <p:tgtEl>
                                          <p:spTgt spid="74"/>
                                        </p:tgtEl>
                                      </p:cBhvr>
                                      <p:tavLst>
                                        <p:tav tm="0">
                                          <p:val>
                                            <p:strVal val="width*0.70"/>
                                          </p:val>
                                        </p:tav>
                                        <p:tav tm="100000">
                                          <p:val>
                                            <p:strVal val="width"/>
                                          </p:val>
                                        </p:tav>
                                      </p:tavLst>
                                    </p:anim>
                                    <p:anim calcmode="lin" valueType="str">
                                      <p:cBhvr additive="repl">
                                        <p:cTn id="42" dur="500" fill="hold"/>
                                        <p:tgtEl>
                                          <p:spTgt spid="74"/>
                                        </p:tgtEl>
                                      </p:cBhvr>
                                      <p:tavLst>
                                        <p:tav tm="0">
                                          <p:val>
                                            <p:strVal val="height"/>
                                          </p:val>
                                        </p:tav>
                                        <p:tav tm="100000">
                                          <p:val>
                                            <p:strVal val="height"/>
                                          </p:val>
                                        </p:tav>
                                      </p:tavLst>
                                    </p:anim>
                                    <p:animEffect filter="fade" transition="in">
                                      <p:cBhvr additive="repl">
                                        <p:cTn id="43" dur="500"/>
                                        <p:tgtEl>
                                          <p:spTgt spid="74"/>
                                        </p:tgtEl>
                                      </p:cBhvr>
                                    </p:animEffect>
                                  </p:childTnLst>
                                </p:cTn>
                              </p:par>
                            </p:childTnLst>
                          </p:cTn>
                        </p:par>
                      </p:childTnLst>
                    </p:cTn>
                  </p:par>
                  <p:par>
                    <p:cTn id="44" fill="freeze">
                      <p:stCondLst>
                        <p:cond delay="indefinite"/>
                      </p:stCondLst>
                      <p:childTnLst>
                        <p:par>
                          <p:cTn id="45" fill="freeze">
                            <p:stCondLst>
                              <p:cond delay="0"/>
                            </p:stCondLst>
                            <p:childTnLst>
                              <p:par>
                                <p:cTn id="46" nodeType="clickEffect" fill="hold" presetClass="entr" presetID="55">
                                  <p:stCondLst>
                                    <p:cond delay="0"/>
                                  </p:stCondLst>
                                  <p:childTnLst>
                                    <p:set>
                                      <p:cBhvr>
                                        <p:cTn id="47" fill="hold">
                                          <p:stCondLst>
                                            <p:cond delay="0"/>
                                          </p:stCondLst>
                                        </p:cTn>
                                        <p:tgtEl>
                                          <p:spTgt spid="78"/>
                                        </p:tgtEl>
                                        <p:attrNameLst>
                                          <p:attrName>style.visibility</p:attrName>
                                        </p:attrNameLst>
                                      </p:cBhvr>
                                      <p:to>
                                        <p:strVal val="visible"/>
                                      </p:to>
                                    </p:set>
                                    <p:anim calcmode="lin" valueType="str">
                                      <p:cBhvr additive="repl">
                                        <p:cTn id="48" dur="500" fill="hold"/>
                                        <p:tgtEl>
                                          <p:spTgt spid="78"/>
                                        </p:tgtEl>
                                      </p:cBhvr>
                                      <p:tavLst>
                                        <p:tav tm="0">
                                          <p:val>
                                            <p:strVal val="width*0.70"/>
                                          </p:val>
                                        </p:tav>
                                        <p:tav tm="100000">
                                          <p:val>
                                            <p:strVal val="width"/>
                                          </p:val>
                                        </p:tav>
                                      </p:tavLst>
                                    </p:anim>
                                    <p:anim calcmode="lin" valueType="str">
                                      <p:cBhvr additive="repl">
                                        <p:cTn id="49" dur="500" fill="hold"/>
                                        <p:tgtEl>
                                          <p:spTgt spid="78"/>
                                        </p:tgtEl>
                                      </p:cBhvr>
                                      <p:tavLst>
                                        <p:tav tm="0">
                                          <p:val>
                                            <p:strVal val="height"/>
                                          </p:val>
                                        </p:tav>
                                        <p:tav tm="100000">
                                          <p:val>
                                            <p:strVal val="height"/>
                                          </p:val>
                                        </p:tav>
                                      </p:tavLst>
                                    </p:anim>
                                    <p:animEffect filter="fade" transition="in">
                                      <p:cBhvr additive="repl">
                                        <p:cTn id="50" dur="500"/>
                                        <p:tgtEl>
                                          <p:spTgt spid="78"/>
                                        </p:tgtEl>
                                      </p:cBhvr>
                                    </p:animEffect>
                                  </p:childTnLst>
                                </p:cTn>
                              </p:par>
                            </p:childTnLst>
                          </p:cTn>
                        </p:par>
                      </p:childTnLst>
                    </p:cTn>
                  </p:par>
                  <p:par>
                    <p:cTn id="51" fill="freeze">
                      <p:stCondLst>
                        <p:cond delay="indefinite"/>
                      </p:stCondLst>
                      <p:childTnLst>
                        <p:par>
                          <p:cTn id="52" fill="freeze">
                            <p:stCondLst>
                              <p:cond delay="0"/>
                            </p:stCondLst>
                            <p:childTnLst>
                              <p:par>
                                <p:cTn id="53" nodeType="clickEffect" fill="hold" presetClass="entr" presetID="37">
                                  <p:stCondLst>
                                    <p:cond delay="0"/>
                                  </p:stCondLst>
                                  <p:childTnLst>
                                    <p:set>
                                      <p:cBhvr>
                                        <p:cTn id="54" dur="1" fill="hold">
                                          <p:stCondLst>
                                            <p:cond delay="0"/>
                                          </p:stCondLst>
                                        </p:cTn>
                                        <p:tgtEl>
                                          <p:spTgt spid="79">
                                            <p:txEl>
                                              <p:pRg st="0" end="9"/>
                                            </p:txEl>
                                          </p:spTgt>
                                        </p:tgtEl>
                                        <p:attrNameLst>
                                          <p:attrName>style.visibility</p:attrName>
                                        </p:attrNameLst>
                                      </p:cBhvr>
                                      <p:to>
                                        <p:strVal val="visible"/>
                                      </p:to>
                                    </p:set>
                                    <p:animEffect filter="fade" transition="in">
                                      <p:cBhvr additive="repl">
                                        <p:cTn id="55" dur="1000"/>
                                        <p:tgtEl>
                                          <p:spTgt spid="79">
                                            <p:txEl>
                                              <p:pRg st="0" end="9"/>
                                            </p:txEl>
                                          </p:spTgt>
                                        </p:tgtEl>
                                      </p:cBhvr>
                                    </p:animEffect>
                                    <p:anim calcmode="lin" valueType="num">
                                      <p:cBhvr additive="repl">
                                        <p:cTn id="56" dur="1000" fill="hold"/>
                                        <p:tgtEl>
                                          <p:spTgt spid="79">
                                            <p:txEl>
                                              <p:pRg st="0" end="9"/>
                                            </p:txEl>
                                          </p:spTgt>
                                        </p:tgtEl>
                                        <p:attrNameLst>
                                          <p:attrName>ppt_x</p:attrName>
                                        </p:attrNameLst>
                                      </p:cBhvr>
                                      <p:tavLst>
                                        <p:tav tm="0">
                                          <p:val>
                                            <p:strVal val="#ppt_x"/>
                                          </p:val>
                                        </p:tav>
                                        <p:tav tm="100000">
                                          <p:val>
                                            <p:strVal val="#ppt_x"/>
                                          </p:val>
                                        </p:tav>
                                      </p:tavLst>
                                    </p:anim>
                                    <p:anim calcmode="lin" valueType="num">
                                      <p:cBhvr additive="repl">
                                        <p:cTn id="57" dur="900" fill="hold"/>
                                        <p:tgtEl>
                                          <p:spTgt spid="79">
                                            <p:txEl>
                                              <p:pRg st="0" end="9"/>
                                            </p:txEl>
                                          </p:spTgt>
                                        </p:tgtEl>
                                        <p:attrNameLst>
                                          <p:attrName>ppt_y</p:attrName>
                                        </p:attrNameLst>
                                      </p:cBhvr>
                                      <p:tavLst>
                                        <p:tav tm="0">
                                          <p:val>
                                            <p:strVal val="#ppt_y+1"/>
                                          </p:val>
                                        </p:tav>
                                        <p:tav tm="100000">
                                          <p:val>
                                            <p:strVal val="#ppt_y-.03"/>
                                          </p:val>
                                        </p:tav>
                                      </p:tavLst>
                                    </p:anim>
                                    <p:anim calcmode="lin" valueType="num">
                                      <p:cBhvr additive="repl">
                                        <p:cTn id="58" dur="100" fill="hold">
                                          <p:stCondLst>
                                            <p:cond delay="900"/>
                                          </p:stCondLst>
                                        </p:cTn>
                                        <p:tgtEl>
                                          <p:spTgt spid="79">
                                            <p:txEl>
                                              <p:pRg st="0" end="9"/>
                                            </p:txEl>
                                          </p:spTgt>
                                        </p:tgtEl>
                                        <p:attrNameLst>
                                          <p:attrName>ppt_y</p:attrName>
                                        </p:attrNameLst>
                                      </p:cBhvr>
                                      <p:tavLst>
                                        <p:tav tm="0">
                                          <p:val>
                                            <p:strVal val="#ppt_y-.03"/>
                                          </p:val>
                                        </p:tav>
                                        <p:tav tm="100000">
                                          <p:val>
                                            <p:strVal val="#ppt_y"/>
                                          </p:val>
                                        </p:tav>
                                      </p:tavLst>
                                    </p:anim>
                                  </p:childTnLst>
                                </p:cTn>
                              </p:par>
                            </p:childTnLst>
                          </p:cTn>
                        </p:par>
                        <p:par>
                          <p:cTn id="59" fill="freeze">
                            <p:stCondLst>
                              <p:cond delay="1000"/>
                            </p:stCondLst>
                            <p:childTnLst>
                              <p:par>
                                <p:cTn id="60" nodeType="afterEffect" fill="hold" presetClass="entr" presetID="37">
                                  <p:stCondLst>
                                    <p:cond delay="0"/>
                                  </p:stCondLst>
                                  <p:childTnLst>
                                    <p:set>
                                      <p:cBhvr>
                                        <p:cTn id="61" dur="1" fill="hold">
                                          <p:stCondLst>
                                            <p:cond delay="0"/>
                                          </p:stCondLst>
                                        </p:cTn>
                                        <p:tgtEl>
                                          <p:spTgt spid="79">
                                            <p:txEl>
                                              <p:pRg st="259" end="259"/>
                                            </p:txEl>
                                          </p:spTgt>
                                        </p:tgtEl>
                                        <p:attrNameLst>
                                          <p:attrName>style.visibility</p:attrName>
                                        </p:attrNameLst>
                                      </p:cBhvr>
                                      <p:to>
                                        <p:strVal val="visible"/>
                                      </p:to>
                                    </p:set>
                                    <p:animEffect filter="fade" transition="in">
                                      <p:cBhvr additive="repl">
                                        <p:cTn id="62" dur="1000"/>
                                        <p:tgtEl>
                                          <p:spTgt spid="79">
                                            <p:txEl>
                                              <p:pRg st="259" end="259"/>
                                            </p:txEl>
                                          </p:spTgt>
                                        </p:tgtEl>
                                      </p:cBhvr>
                                    </p:animEffect>
                                    <p:anim calcmode="lin" valueType="num">
                                      <p:cBhvr additive="repl">
                                        <p:cTn id="63" dur="1000" fill="hold"/>
                                        <p:tgtEl>
                                          <p:spTgt spid="79">
                                            <p:txEl>
                                              <p:pRg st="259" end="259"/>
                                            </p:txEl>
                                          </p:spTgt>
                                        </p:tgtEl>
                                        <p:attrNameLst>
                                          <p:attrName>ppt_x</p:attrName>
                                        </p:attrNameLst>
                                      </p:cBhvr>
                                      <p:tavLst>
                                        <p:tav tm="0">
                                          <p:val>
                                            <p:strVal val="#ppt_x"/>
                                          </p:val>
                                        </p:tav>
                                        <p:tav tm="100000">
                                          <p:val>
                                            <p:strVal val="#ppt_x"/>
                                          </p:val>
                                        </p:tav>
                                      </p:tavLst>
                                    </p:anim>
                                    <p:anim calcmode="lin" valueType="num">
                                      <p:cBhvr additive="repl">
                                        <p:cTn id="64" dur="900" fill="hold"/>
                                        <p:tgtEl>
                                          <p:spTgt spid="79">
                                            <p:txEl>
                                              <p:pRg st="259" end="259"/>
                                            </p:txEl>
                                          </p:spTgt>
                                        </p:tgtEl>
                                        <p:attrNameLst>
                                          <p:attrName>ppt_y</p:attrName>
                                        </p:attrNameLst>
                                      </p:cBhvr>
                                      <p:tavLst>
                                        <p:tav tm="0">
                                          <p:val>
                                            <p:strVal val="#ppt_y+1"/>
                                          </p:val>
                                        </p:tav>
                                        <p:tav tm="100000">
                                          <p:val>
                                            <p:strVal val="#ppt_y-.03"/>
                                          </p:val>
                                        </p:tav>
                                      </p:tavLst>
                                    </p:anim>
                                    <p:anim calcmode="lin" valueType="num">
                                      <p:cBhvr additive="repl">
                                        <p:cTn id="65" dur="100" fill="hold">
                                          <p:stCondLst>
                                            <p:cond delay="900"/>
                                          </p:stCondLst>
                                        </p:cTn>
                                        <p:tgtEl>
                                          <p:spTgt spid="79">
                                            <p:txEl>
                                              <p:pRg st="259" end="259"/>
                                            </p:txEl>
                                          </p:spTgt>
                                        </p:tgtEl>
                                        <p:attrNameLst>
                                          <p:attrName>ppt_y</p:attrName>
                                        </p:attrNameLst>
                                      </p:cBhvr>
                                      <p:tavLst>
                                        <p:tav tm="0">
                                          <p:val>
                                            <p:strVal val="#ppt_y-.03"/>
                                          </p:val>
                                        </p:tav>
                                        <p:tav tm="100000">
                                          <p:val>
                                            <p:strVal val="#ppt_y"/>
                                          </p:val>
                                        </p:tav>
                                      </p:tavLst>
                                    </p:anim>
                                  </p:childTnLst>
                                </p:cTn>
                              </p:par>
                            </p:childTnLst>
                          </p:cTn>
                        </p:par>
                        <p:par>
                          <p:cTn id="66" fill="freeze">
                            <p:stCondLst>
                              <p:cond delay="2000"/>
                            </p:stCondLst>
                            <p:childTnLst>
                              <p:par>
                                <p:cTn id="67" nodeType="afterEffect" fill="hold" presetClass="entr" presetID="37">
                                  <p:stCondLst>
                                    <p:cond delay="0"/>
                                  </p:stCondLst>
                                  <p:childTnLst>
                                    <p:set>
                                      <p:cBhvr>
                                        <p:cTn id="68" dur="1" fill="hold">
                                          <p:stCondLst>
                                            <p:cond delay="0"/>
                                          </p:stCondLst>
                                        </p:cTn>
                                        <p:tgtEl>
                                          <p:spTgt spid="79">
                                            <p:txEl>
                                              <p:pRg st="259" end="259"/>
                                            </p:txEl>
                                          </p:spTgt>
                                        </p:tgtEl>
                                        <p:attrNameLst>
                                          <p:attrName>style.visibility</p:attrName>
                                        </p:attrNameLst>
                                      </p:cBhvr>
                                      <p:to>
                                        <p:strVal val="visible"/>
                                      </p:to>
                                    </p:set>
                                    <p:animEffect filter="fade" transition="in">
                                      <p:cBhvr additive="repl">
                                        <p:cTn id="69" dur="1000"/>
                                        <p:tgtEl>
                                          <p:spTgt spid="79">
                                            <p:txEl>
                                              <p:pRg st="259" end="259"/>
                                            </p:txEl>
                                          </p:spTgt>
                                        </p:tgtEl>
                                      </p:cBhvr>
                                    </p:animEffect>
                                    <p:anim calcmode="lin" valueType="num">
                                      <p:cBhvr additive="repl">
                                        <p:cTn id="70" dur="1000" fill="hold"/>
                                        <p:tgtEl>
                                          <p:spTgt spid="79">
                                            <p:txEl>
                                              <p:pRg st="259" end="259"/>
                                            </p:txEl>
                                          </p:spTgt>
                                        </p:tgtEl>
                                        <p:attrNameLst>
                                          <p:attrName>ppt_x</p:attrName>
                                        </p:attrNameLst>
                                      </p:cBhvr>
                                      <p:tavLst>
                                        <p:tav tm="0">
                                          <p:val>
                                            <p:strVal val="#ppt_x"/>
                                          </p:val>
                                        </p:tav>
                                        <p:tav tm="100000">
                                          <p:val>
                                            <p:strVal val="#ppt_x"/>
                                          </p:val>
                                        </p:tav>
                                      </p:tavLst>
                                    </p:anim>
                                    <p:anim calcmode="lin" valueType="num">
                                      <p:cBhvr additive="repl">
                                        <p:cTn id="71" dur="900" fill="hold"/>
                                        <p:tgtEl>
                                          <p:spTgt spid="79">
                                            <p:txEl>
                                              <p:pRg st="259" end="259"/>
                                            </p:txEl>
                                          </p:spTgt>
                                        </p:tgtEl>
                                        <p:attrNameLst>
                                          <p:attrName>ppt_y</p:attrName>
                                        </p:attrNameLst>
                                      </p:cBhvr>
                                      <p:tavLst>
                                        <p:tav tm="0">
                                          <p:val>
                                            <p:strVal val="#ppt_y+1"/>
                                          </p:val>
                                        </p:tav>
                                        <p:tav tm="100000">
                                          <p:val>
                                            <p:strVal val="#ppt_y-.03"/>
                                          </p:val>
                                        </p:tav>
                                      </p:tavLst>
                                    </p:anim>
                                    <p:anim calcmode="lin" valueType="num">
                                      <p:cBhvr additive="repl">
                                        <p:cTn id="72" dur="100" fill="hold">
                                          <p:stCondLst>
                                            <p:cond delay="900"/>
                                          </p:stCondLst>
                                        </p:cTn>
                                        <p:tgtEl>
                                          <p:spTgt spid="79">
                                            <p:txEl>
                                              <p:pRg st="259" end="259"/>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CustomShape 1"/>
          <p:cNvSpPr/>
          <p:nvPr/>
        </p:nvSpPr>
        <p:spPr>
          <a:xfrm flipV="1">
            <a:off x="0" y="-2160"/>
            <a:ext cx="9143280" cy="2568600"/>
          </a:xfrm>
          <a:prstGeom prst="triangle">
            <a:avLst>
              <a:gd name="adj" fmla="val 50310"/>
            </a:avLst>
          </a:prstGeom>
          <a:solidFill>
            <a:schemeClr val="bg2"/>
          </a:solidFill>
          <a:ln w="9360">
            <a:noFill/>
          </a:ln>
        </p:spPr>
        <p:style>
          <a:lnRef idx="0"/>
          <a:fillRef idx="0"/>
          <a:effectRef idx="0"/>
          <a:fontRef idx="minor"/>
        </p:style>
      </p:sp>
      <p:sp>
        <p:nvSpPr>
          <p:cNvPr id="82" name="CustomShape 2"/>
          <p:cNvSpPr/>
          <p:nvPr/>
        </p:nvSpPr>
        <p:spPr>
          <a:xfrm>
            <a:off x="0" y="2574360"/>
            <a:ext cx="9143280" cy="2568600"/>
          </a:xfrm>
          <a:prstGeom prst="triangle">
            <a:avLst>
              <a:gd name="adj" fmla="val 50310"/>
            </a:avLst>
          </a:prstGeom>
          <a:solidFill>
            <a:schemeClr val="bg2"/>
          </a:solidFill>
          <a:ln w="9360">
            <a:noFill/>
          </a:ln>
        </p:spPr>
        <p:style>
          <a:lnRef idx="0"/>
          <a:fillRef idx="0"/>
          <a:effectRef idx="0"/>
          <a:fontRef idx="minor"/>
        </p:style>
      </p:sp>
      <p:sp>
        <p:nvSpPr>
          <p:cNvPr id="83" name="CustomShape 3"/>
          <p:cNvSpPr/>
          <p:nvPr/>
        </p:nvSpPr>
        <p:spPr>
          <a:xfrm flipH="1" rot="20740800">
            <a:off x="2235600" y="653760"/>
            <a:ext cx="4059720" cy="2463120"/>
          </a:xfrm>
          <a:prstGeom prst="triangle">
            <a:avLst>
              <a:gd name="adj" fmla="val 49463"/>
            </a:avLst>
          </a:prstGeom>
          <a:solidFill>
            <a:srgbClr val="8abc1d"/>
          </a:solidFill>
          <a:ln w="9360">
            <a:noFill/>
          </a:ln>
        </p:spPr>
        <p:style>
          <a:lnRef idx="0"/>
          <a:fillRef idx="0"/>
          <a:effectRef idx="0"/>
          <a:fontRef idx="minor"/>
        </p:style>
      </p:sp>
      <p:sp>
        <p:nvSpPr>
          <p:cNvPr id="84" name="CustomShape 4"/>
          <p:cNvSpPr/>
          <p:nvPr/>
        </p:nvSpPr>
        <p:spPr>
          <a:xfrm flipV="1">
            <a:off x="2436480" y="1382400"/>
            <a:ext cx="3942000" cy="2292840"/>
          </a:xfrm>
          <a:prstGeom prst="triangle">
            <a:avLst>
              <a:gd name="adj" fmla="val 69366"/>
            </a:avLst>
          </a:prstGeom>
          <a:solidFill>
            <a:srgbClr val="007cac"/>
          </a:solidFill>
          <a:ln w="9360">
            <a:noFill/>
          </a:ln>
        </p:spPr>
        <p:style>
          <a:lnRef idx="0"/>
          <a:fillRef idx="0"/>
          <a:effectRef idx="0"/>
          <a:fontRef idx="minor"/>
        </p:style>
      </p:sp>
      <p:sp>
        <p:nvSpPr>
          <p:cNvPr id="85" name="CustomShape 5"/>
          <p:cNvSpPr/>
          <p:nvPr/>
        </p:nvSpPr>
        <p:spPr>
          <a:xfrm flipH="1" rot="20740800">
            <a:off x="3344760" y="1161720"/>
            <a:ext cx="2571480" cy="1870920"/>
          </a:xfrm>
          <a:custGeom>
            <a:avLst/>
            <a:gdLst/>
            <a:ahLst/>
            <a:rect l="l" t="t" r="r" b="b"/>
            <a:pathLst>
              <a:path w="2572372" h="1871384">
                <a:moveTo>
                  <a:pt x="2055914" y="0"/>
                </a:moveTo>
                <a:lnTo>
                  <a:pt x="822658" y="314650"/>
                </a:lnTo>
                <a:lnTo>
                  <a:pt x="0" y="1323657"/>
                </a:lnTo>
                <a:lnTo>
                  <a:pt x="494742" y="1871384"/>
                </a:lnTo>
                <a:lnTo>
                  <a:pt x="1672767" y="1871384"/>
                </a:lnTo>
                <a:lnTo>
                  <a:pt x="2572372" y="620084"/>
                </a:lnTo>
                <a:lnTo>
                  <a:pt x="2055914" y="0"/>
                </a:lnTo>
                <a:close/>
              </a:path>
            </a:pathLst>
          </a:custGeom>
          <a:solidFill>
            <a:srgbClr val="005d82"/>
          </a:solidFill>
          <a:ln w="9360">
            <a:noFill/>
          </a:ln>
        </p:spPr>
        <p:style>
          <a:lnRef idx="0"/>
          <a:fillRef idx="0"/>
          <a:effectRef idx="0"/>
          <a:fontRef idx="minor"/>
        </p:style>
      </p:sp>
      <p:sp>
        <p:nvSpPr>
          <p:cNvPr id="86" name="CustomShape 6"/>
          <p:cNvSpPr/>
          <p:nvPr/>
        </p:nvSpPr>
        <p:spPr>
          <a:xfrm>
            <a:off x="3948120" y="1797480"/>
            <a:ext cx="1249200" cy="303120"/>
          </a:xfrm>
          <a:prstGeom prst="rect">
            <a:avLst/>
          </a:prstGeom>
          <a:solidFill>
            <a:srgbClr val="ffc104"/>
          </a:solidFill>
          <a:ln w="9360">
            <a:noFill/>
          </a:ln>
        </p:spPr>
        <p:style>
          <a:lnRef idx="0"/>
          <a:fillRef idx="0"/>
          <a:effectRef idx="0"/>
          <a:fontRef idx="minor"/>
        </p:style>
        <p:txBody>
          <a:bodyPr wrap="none" lIns="90000" rIns="90000" tIns="45000" bIns="45000"/>
          <a:p>
            <a:pPr>
              <a:lnSpc>
                <a:spcPct val="100000"/>
              </a:lnSpc>
            </a:pPr>
            <a:r>
              <a:rPr b="0" lang="en-US" sz="1400" spc="-1" strike="noStrike">
                <a:solidFill>
                  <a:srgbClr val="ffffff"/>
                </a:solidFill>
                <a:latin typeface="DotumChe"/>
                <a:ea typeface="微软雅黑"/>
              </a:rPr>
              <a:t>主要应用技术</a:t>
            </a:r>
            <a:endParaRPr b="0" lang="en-US" sz="1400" spc="-1" strike="noStrike">
              <a:latin typeface="Arial"/>
            </a:endParaRPr>
          </a:p>
        </p:txBody>
      </p:sp>
      <p:sp>
        <p:nvSpPr>
          <p:cNvPr id="87" name="CustomShape 7"/>
          <p:cNvSpPr/>
          <p:nvPr/>
        </p:nvSpPr>
        <p:spPr>
          <a:xfrm>
            <a:off x="3268800" y="2254680"/>
            <a:ext cx="2606040" cy="272520"/>
          </a:xfrm>
          <a:prstGeom prst="rect">
            <a:avLst/>
          </a:prstGeom>
          <a:noFill/>
          <a:ln w="9360">
            <a:noFill/>
          </a:ln>
        </p:spPr>
        <p:style>
          <a:lnRef idx="0"/>
          <a:fillRef idx="0"/>
          <a:effectRef idx="0"/>
          <a:fontRef idx="minor"/>
        </p:style>
        <p:txBody>
          <a:bodyPr lIns="90000" rIns="90000" tIns="45000" bIns="45000"/>
          <a:p>
            <a:pPr algn="ctr">
              <a:lnSpc>
                <a:spcPct val="100000"/>
              </a:lnSpc>
            </a:pPr>
            <a:r>
              <a:rPr b="0" lang="en-US" sz="1200" spc="-1" strike="noStrike">
                <a:solidFill>
                  <a:srgbClr val="ffffff"/>
                </a:solidFill>
                <a:latin typeface="DotumChe"/>
                <a:ea typeface="微软雅黑"/>
              </a:rPr>
              <a:t>自然语言处理（</a:t>
            </a:r>
            <a:r>
              <a:rPr b="0" lang="en-US" sz="1200" spc="-1" strike="noStrike">
                <a:solidFill>
                  <a:srgbClr val="ffffff"/>
                </a:solidFill>
                <a:latin typeface="DotumChe"/>
                <a:ea typeface="微软雅黑"/>
              </a:rPr>
              <a:t>NLP</a:t>
            </a:r>
            <a:r>
              <a:rPr b="0" lang="en-US" sz="1200" spc="-1" strike="noStrike">
                <a:solidFill>
                  <a:srgbClr val="ffffff"/>
                </a:solidFill>
                <a:latin typeface="DotumChe"/>
                <a:ea typeface="微软雅黑"/>
              </a:rPr>
              <a:t>）</a:t>
            </a:r>
            <a:endParaRPr b="0" lang="en-US" sz="1200" spc="-1" strike="noStrike">
              <a:latin typeface="Arial"/>
            </a:endParaRPr>
          </a:p>
        </p:txBody>
      </p:sp>
      <p:sp>
        <p:nvSpPr>
          <p:cNvPr id="88" name="CustomShape 8"/>
          <p:cNvSpPr/>
          <p:nvPr/>
        </p:nvSpPr>
        <p:spPr>
          <a:xfrm>
            <a:off x="6861240" y="702360"/>
            <a:ext cx="276840" cy="276840"/>
          </a:xfrm>
          <a:custGeom>
            <a:avLst/>
            <a:gdLst/>
            <a:ahLst/>
            <a:rect l="l" t="t" r="r" b="b"/>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537" y="10800"/>
                </a:moveTo>
                <a:cubicBezTo>
                  <a:pt x="3537" y="14811"/>
                  <a:pt x="6789" y="18063"/>
                  <a:pt x="10800" y="18063"/>
                </a:cubicBezTo>
                <a:cubicBezTo>
                  <a:pt x="14811" y="18063"/>
                  <a:pt x="18063" y="14811"/>
                  <a:pt x="18063" y="10800"/>
                </a:cubicBezTo>
                <a:cubicBezTo>
                  <a:pt x="18063" y="6789"/>
                  <a:pt x="14811" y="3537"/>
                  <a:pt x="10800" y="3537"/>
                </a:cubicBezTo>
                <a:cubicBezTo>
                  <a:pt x="6789" y="3537"/>
                  <a:pt x="3537" y="6789"/>
                  <a:pt x="3537" y="10800"/>
                </a:cubicBezTo>
                <a:close/>
              </a:path>
            </a:pathLst>
          </a:custGeom>
          <a:solidFill>
            <a:srgbClr val="005d82"/>
          </a:solidFill>
          <a:ln w="9360">
            <a:noFill/>
          </a:ln>
        </p:spPr>
        <p:style>
          <a:lnRef idx="0"/>
          <a:fillRef idx="0"/>
          <a:effectRef idx="0"/>
          <a:fontRef idx="minor"/>
        </p:style>
      </p:sp>
      <p:sp>
        <p:nvSpPr>
          <p:cNvPr id="89" name="CustomShape 9"/>
          <p:cNvSpPr/>
          <p:nvPr/>
        </p:nvSpPr>
        <p:spPr>
          <a:xfrm>
            <a:off x="6861240" y="702360"/>
            <a:ext cx="276840" cy="276840"/>
          </a:xfrm>
          <a:custGeom>
            <a:avLst/>
            <a:gdLst/>
            <a:ahLst/>
            <a:rect l="l" t="t" r="r" b="b"/>
            <a:pathLst>
              <a:path w="21600" h="21600">
                <a:moveTo>
                  <a:pt x="10762" y="3729"/>
                </a:moveTo>
                <a:cubicBezTo>
                  <a:pt x="10775" y="3729"/>
                  <a:pt x="10787" y="3729"/>
                  <a:pt x="10799" y="3729"/>
                </a:cubicBezTo>
                <a:cubicBezTo>
                  <a:pt x="10812" y="3728"/>
                  <a:pt x="10824" y="3729"/>
                  <a:pt x="10837" y="3729"/>
                </a:cubicBezTo>
                <a:lnTo>
                  <a:pt x="10856" y="0"/>
                </a:lnTo>
                <a:cubicBezTo>
                  <a:pt x="10837" y="0"/>
                  <a:pt x="10818" y="0"/>
                  <a:pt x="10800" y="0"/>
                </a:cubicBezTo>
                <a:cubicBezTo>
                  <a:pt x="10781" y="-1"/>
                  <a:pt x="10762" y="0"/>
                  <a:pt x="10743" y="0"/>
                </a:cubicBezTo>
                <a:lnTo>
                  <a:pt x="10762" y="3729"/>
                </a:lnTo>
                <a:close/>
              </a:path>
            </a:pathLst>
          </a:custGeom>
          <a:solidFill>
            <a:srgbClr val="8abc1d"/>
          </a:solidFill>
          <a:ln w="9360">
            <a:noFill/>
          </a:ln>
        </p:spPr>
        <p:style>
          <a:lnRef idx="0"/>
          <a:fillRef idx="0"/>
          <a:effectRef idx="0"/>
          <a:fontRef idx="minor"/>
        </p:style>
      </p:sp>
      <p:sp>
        <p:nvSpPr>
          <p:cNvPr id="90" name="CustomShape 10"/>
          <p:cNvSpPr/>
          <p:nvPr/>
        </p:nvSpPr>
        <p:spPr>
          <a:xfrm>
            <a:off x="7129440" y="660240"/>
            <a:ext cx="991440" cy="333360"/>
          </a:xfrm>
          <a:prstGeom prst="rect">
            <a:avLst/>
          </a:prstGeom>
          <a:noFill/>
          <a:ln w="9360">
            <a:noFill/>
          </a:ln>
        </p:spPr>
        <p:style>
          <a:lnRef idx="0"/>
          <a:fillRef idx="0"/>
          <a:effectRef idx="0"/>
          <a:fontRef idx="minor"/>
        </p:style>
        <p:txBody>
          <a:bodyPr wrap="none" lIns="90000" rIns="90000" tIns="45000" bIns="45000"/>
          <a:p>
            <a:pPr>
              <a:lnSpc>
                <a:spcPct val="100000"/>
              </a:lnSpc>
            </a:pPr>
            <a:r>
              <a:rPr b="1" lang="en-US" sz="1600" spc="-1" strike="noStrike">
                <a:solidFill>
                  <a:srgbClr val="00638a"/>
                </a:solidFill>
                <a:latin typeface="DotumChe"/>
                <a:ea typeface="微软雅黑"/>
              </a:rPr>
              <a:t>信息检索</a:t>
            </a:r>
            <a:endParaRPr b="0" lang="en-US" sz="1600" spc="-1" strike="noStrike">
              <a:latin typeface="Arial"/>
            </a:endParaRPr>
          </a:p>
        </p:txBody>
      </p:sp>
      <p:sp>
        <p:nvSpPr>
          <p:cNvPr id="91" name="CustomShape 11"/>
          <p:cNvSpPr/>
          <p:nvPr/>
        </p:nvSpPr>
        <p:spPr>
          <a:xfrm>
            <a:off x="7138800" y="918360"/>
            <a:ext cx="1591920" cy="1626480"/>
          </a:xfrm>
          <a:prstGeom prst="rect">
            <a:avLst/>
          </a:prstGeom>
          <a:noFill/>
          <a:ln w="9360">
            <a:noFill/>
          </a:ln>
        </p:spPr>
        <p:style>
          <a:lnRef idx="0"/>
          <a:fillRef idx="0"/>
          <a:effectRef idx="0"/>
          <a:fontRef idx="minor"/>
        </p:style>
        <p:txBody>
          <a:bodyPr lIns="90000" rIns="90000" tIns="45000" bIns="45000"/>
          <a:p>
            <a:pPr>
              <a:lnSpc>
                <a:spcPct val="100000"/>
              </a:lnSpc>
              <a:spcAft>
                <a:spcPts val="601"/>
              </a:spcAft>
            </a:pPr>
            <a:r>
              <a:rPr b="0" lang="en-US" sz="1200" spc="-1" strike="noStrike">
                <a:solidFill>
                  <a:srgbClr val="000000"/>
                </a:solidFill>
                <a:latin typeface="DotumChe"/>
                <a:ea typeface="微软雅黑"/>
              </a:rPr>
              <a:t>从信息资源集合获得与信息需求相关的信息资源的活动。搜索可以基于全文或其他基于内容的索引。</a:t>
            </a:r>
            <a:endParaRPr b="0" lang="en-US" sz="1200" spc="-1" strike="noStrike">
              <a:latin typeface="Arial"/>
            </a:endParaRPr>
          </a:p>
          <a:p>
            <a:pPr>
              <a:lnSpc>
                <a:spcPct val="100000"/>
              </a:lnSpc>
              <a:spcAft>
                <a:spcPts val="601"/>
              </a:spcAft>
            </a:pPr>
            <a:r>
              <a:rPr b="0" lang="en-US" sz="1200" spc="-1" strike="noStrike">
                <a:solidFill>
                  <a:srgbClr val="000000"/>
                </a:solidFill>
                <a:latin typeface="DotumChe"/>
                <a:ea typeface="微软雅黑"/>
              </a:rPr>
              <a:t>自动信息检索系统用于减少所谓的“信息过载”。</a:t>
            </a:r>
            <a:endParaRPr b="0" lang="en-US" sz="1200" spc="-1" strike="noStrike">
              <a:latin typeface="Arial"/>
            </a:endParaRPr>
          </a:p>
        </p:txBody>
      </p:sp>
      <p:sp>
        <p:nvSpPr>
          <p:cNvPr id="92" name="CustomShape 12"/>
          <p:cNvSpPr/>
          <p:nvPr/>
        </p:nvSpPr>
        <p:spPr>
          <a:xfrm>
            <a:off x="6861240" y="2893320"/>
            <a:ext cx="276840" cy="276840"/>
          </a:xfrm>
          <a:custGeom>
            <a:avLst/>
            <a:gdLst/>
            <a:ahLst/>
            <a:rect l="l" t="t" r="r" b="b"/>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537" y="10800"/>
                </a:moveTo>
                <a:cubicBezTo>
                  <a:pt x="3537" y="14811"/>
                  <a:pt x="6789" y="18063"/>
                  <a:pt x="10800" y="18063"/>
                </a:cubicBezTo>
                <a:cubicBezTo>
                  <a:pt x="14811" y="18063"/>
                  <a:pt x="18063" y="14811"/>
                  <a:pt x="18063" y="10800"/>
                </a:cubicBezTo>
                <a:cubicBezTo>
                  <a:pt x="18063" y="6789"/>
                  <a:pt x="14811" y="3537"/>
                  <a:pt x="10800" y="3537"/>
                </a:cubicBezTo>
                <a:cubicBezTo>
                  <a:pt x="6789" y="3537"/>
                  <a:pt x="3537" y="6789"/>
                  <a:pt x="3537" y="10800"/>
                </a:cubicBezTo>
                <a:close/>
              </a:path>
            </a:pathLst>
          </a:custGeom>
          <a:solidFill>
            <a:srgbClr val="005d82"/>
          </a:solidFill>
          <a:ln w="9360">
            <a:noFill/>
          </a:ln>
        </p:spPr>
        <p:style>
          <a:lnRef idx="0"/>
          <a:fillRef idx="0"/>
          <a:effectRef idx="0"/>
          <a:fontRef idx="minor"/>
        </p:style>
      </p:sp>
      <p:sp>
        <p:nvSpPr>
          <p:cNvPr id="93" name="CustomShape 13"/>
          <p:cNvSpPr/>
          <p:nvPr/>
        </p:nvSpPr>
        <p:spPr>
          <a:xfrm>
            <a:off x="6861240" y="2893320"/>
            <a:ext cx="276840" cy="276840"/>
          </a:xfrm>
          <a:custGeom>
            <a:avLst/>
            <a:gdLst/>
            <a:ahLst/>
            <a:rect l="l" t="t" r="r" b="b"/>
            <a:pathLst>
              <a:path w="21600" h="21600">
                <a:moveTo>
                  <a:pt x="10762" y="3729"/>
                </a:moveTo>
                <a:cubicBezTo>
                  <a:pt x="10775" y="3729"/>
                  <a:pt x="10787" y="3729"/>
                  <a:pt x="10799" y="3729"/>
                </a:cubicBezTo>
                <a:cubicBezTo>
                  <a:pt x="10812" y="3728"/>
                  <a:pt x="10824" y="3729"/>
                  <a:pt x="10837" y="3729"/>
                </a:cubicBezTo>
                <a:lnTo>
                  <a:pt x="10856" y="0"/>
                </a:lnTo>
                <a:cubicBezTo>
                  <a:pt x="10837" y="0"/>
                  <a:pt x="10818" y="0"/>
                  <a:pt x="10800" y="0"/>
                </a:cubicBezTo>
                <a:cubicBezTo>
                  <a:pt x="10781" y="-1"/>
                  <a:pt x="10762" y="0"/>
                  <a:pt x="10743" y="0"/>
                </a:cubicBezTo>
                <a:lnTo>
                  <a:pt x="10762" y="3729"/>
                </a:lnTo>
                <a:close/>
              </a:path>
            </a:pathLst>
          </a:custGeom>
          <a:solidFill>
            <a:srgbClr val="8abc1d"/>
          </a:solidFill>
          <a:ln w="9360">
            <a:noFill/>
          </a:ln>
        </p:spPr>
        <p:style>
          <a:lnRef idx="0"/>
          <a:fillRef idx="0"/>
          <a:effectRef idx="0"/>
          <a:fontRef idx="minor"/>
        </p:style>
      </p:sp>
      <p:sp>
        <p:nvSpPr>
          <p:cNvPr id="94" name="CustomShape 14"/>
          <p:cNvSpPr/>
          <p:nvPr/>
        </p:nvSpPr>
        <p:spPr>
          <a:xfrm>
            <a:off x="7130160" y="2851200"/>
            <a:ext cx="1599480" cy="333360"/>
          </a:xfrm>
          <a:prstGeom prst="rect">
            <a:avLst/>
          </a:prstGeom>
          <a:noFill/>
          <a:ln w="9360">
            <a:noFill/>
          </a:ln>
        </p:spPr>
        <p:style>
          <a:lnRef idx="0"/>
          <a:fillRef idx="0"/>
          <a:effectRef idx="0"/>
          <a:fontRef idx="minor"/>
        </p:style>
        <p:txBody>
          <a:bodyPr wrap="none" lIns="90000" rIns="90000" tIns="45000" bIns="45000"/>
          <a:p>
            <a:pPr>
              <a:lnSpc>
                <a:spcPct val="100000"/>
              </a:lnSpc>
            </a:pPr>
            <a:r>
              <a:rPr b="1" lang="en-US" sz="1600" spc="-1" strike="noStrike">
                <a:solidFill>
                  <a:srgbClr val="00638a"/>
                </a:solidFill>
                <a:latin typeface="DotumChe"/>
                <a:ea typeface="微软雅黑"/>
              </a:rPr>
              <a:t>不规范输入处理</a:t>
            </a:r>
            <a:endParaRPr b="0" lang="en-US" sz="1600" spc="-1" strike="noStrike">
              <a:latin typeface="Arial"/>
            </a:endParaRPr>
          </a:p>
        </p:txBody>
      </p:sp>
      <p:sp>
        <p:nvSpPr>
          <p:cNvPr id="95" name="CustomShape 15"/>
          <p:cNvSpPr/>
          <p:nvPr/>
        </p:nvSpPr>
        <p:spPr>
          <a:xfrm>
            <a:off x="7138800" y="3109320"/>
            <a:ext cx="1591920" cy="636840"/>
          </a:xfrm>
          <a:prstGeom prst="rect">
            <a:avLst/>
          </a:prstGeom>
          <a:noFill/>
          <a:ln w="9360">
            <a:noFill/>
          </a:ln>
        </p:spPr>
        <p:style>
          <a:lnRef idx="0"/>
          <a:fillRef idx="0"/>
          <a:effectRef idx="0"/>
          <a:fontRef idx="minor"/>
        </p:style>
        <p:txBody>
          <a:bodyPr lIns="90000" rIns="90000" tIns="45000" bIns="45000"/>
          <a:p>
            <a:pPr>
              <a:lnSpc>
                <a:spcPct val="100000"/>
              </a:lnSpc>
              <a:spcAft>
                <a:spcPts val="601"/>
              </a:spcAft>
            </a:pPr>
            <a:r>
              <a:rPr b="0" lang="en-US" sz="1200" spc="-1" strike="noStrike">
                <a:solidFill>
                  <a:srgbClr val="000000"/>
                </a:solidFill>
                <a:latin typeface="DotumChe"/>
                <a:ea typeface="微软雅黑"/>
              </a:rPr>
              <a:t>对语言格式进行规范，使得搜索结果更合理</a:t>
            </a:r>
            <a:endParaRPr b="0" lang="en-US" sz="1200" spc="-1" strike="noStrike">
              <a:latin typeface="Arial"/>
            </a:endParaRPr>
          </a:p>
        </p:txBody>
      </p:sp>
      <p:sp>
        <p:nvSpPr>
          <p:cNvPr id="96" name="CustomShape 16"/>
          <p:cNvSpPr/>
          <p:nvPr/>
        </p:nvSpPr>
        <p:spPr>
          <a:xfrm>
            <a:off x="485640" y="696240"/>
            <a:ext cx="276840" cy="276840"/>
          </a:xfrm>
          <a:custGeom>
            <a:avLst/>
            <a:gdLst/>
            <a:ahLst/>
            <a:rect l="l" t="t" r="r" b="b"/>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537" y="10800"/>
                </a:moveTo>
                <a:cubicBezTo>
                  <a:pt x="3537" y="14811"/>
                  <a:pt x="6789" y="18063"/>
                  <a:pt x="10800" y="18063"/>
                </a:cubicBezTo>
                <a:cubicBezTo>
                  <a:pt x="14811" y="18063"/>
                  <a:pt x="18063" y="14811"/>
                  <a:pt x="18063" y="10800"/>
                </a:cubicBezTo>
                <a:cubicBezTo>
                  <a:pt x="18063" y="6789"/>
                  <a:pt x="14811" y="3537"/>
                  <a:pt x="10800" y="3537"/>
                </a:cubicBezTo>
                <a:cubicBezTo>
                  <a:pt x="6789" y="3537"/>
                  <a:pt x="3537" y="6789"/>
                  <a:pt x="3537" y="10800"/>
                </a:cubicBezTo>
                <a:close/>
              </a:path>
            </a:pathLst>
          </a:custGeom>
          <a:solidFill>
            <a:srgbClr val="005d82"/>
          </a:solidFill>
          <a:ln w="9360">
            <a:noFill/>
          </a:ln>
        </p:spPr>
        <p:style>
          <a:lnRef idx="0"/>
          <a:fillRef idx="0"/>
          <a:effectRef idx="0"/>
          <a:fontRef idx="minor"/>
        </p:style>
      </p:sp>
      <p:sp>
        <p:nvSpPr>
          <p:cNvPr id="97" name="CustomShape 17"/>
          <p:cNvSpPr/>
          <p:nvPr/>
        </p:nvSpPr>
        <p:spPr>
          <a:xfrm>
            <a:off x="485640" y="696240"/>
            <a:ext cx="276840" cy="276840"/>
          </a:xfrm>
          <a:custGeom>
            <a:avLst/>
            <a:gdLst/>
            <a:ahLst/>
            <a:rect l="l" t="t" r="r" b="b"/>
            <a:pathLst>
              <a:path w="21600" h="21600">
                <a:moveTo>
                  <a:pt x="10762" y="3729"/>
                </a:moveTo>
                <a:cubicBezTo>
                  <a:pt x="10775" y="3729"/>
                  <a:pt x="10787" y="3729"/>
                  <a:pt x="10799" y="3729"/>
                </a:cubicBezTo>
                <a:cubicBezTo>
                  <a:pt x="10812" y="3728"/>
                  <a:pt x="10824" y="3729"/>
                  <a:pt x="10837" y="3729"/>
                </a:cubicBezTo>
                <a:lnTo>
                  <a:pt x="10856" y="0"/>
                </a:lnTo>
                <a:cubicBezTo>
                  <a:pt x="10837" y="0"/>
                  <a:pt x="10818" y="0"/>
                  <a:pt x="10800" y="0"/>
                </a:cubicBezTo>
                <a:cubicBezTo>
                  <a:pt x="10781" y="-1"/>
                  <a:pt x="10762" y="0"/>
                  <a:pt x="10743" y="0"/>
                </a:cubicBezTo>
                <a:lnTo>
                  <a:pt x="10762" y="3729"/>
                </a:lnTo>
                <a:close/>
              </a:path>
            </a:pathLst>
          </a:custGeom>
          <a:solidFill>
            <a:srgbClr val="8abc1d"/>
          </a:solidFill>
          <a:ln w="9360">
            <a:noFill/>
          </a:ln>
        </p:spPr>
        <p:style>
          <a:lnRef idx="0"/>
          <a:fillRef idx="0"/>
          <a:effectRef idx="0"/>
          <a:fontRef idx="minor"/>
        </p:style>
      </p:sp>
      <p:sp>
        <p:nvSpPr>
          <p:cNvPr id="98" name="CustomShape 18"/>
          <p:cNvSpPr/>
          <p:nvPr/>
        </p:nvSpPr>
        <p:spPr>
          <a:xfrm>
            <a:off x="754200" y="654120"/>
            <a:ext cx="1396800" cy="333360"/>
          </a:xfrm>
          <a:prstGeom prst="rect">
            <a:avLst/>
          </a:prstGeom>
          <a:noFill/>
          <a:ln w="9360">
            <a:noFill/>
          </a:ln>
        </p:spPr>
        <p:style>
          <a:lnRef idx="0"/>
          <a:fillRef idx="0"/>
          <a:effectRef idx="0"/>
          <a:fontRef idx="minor"/>
        </p:style>
        <p:txBody>
          <a:bodyPr wrap="none" lIns="90000" rIns="90000" tIns="45000" bIns="45000"/>
          <a:p>
            <a:pPr>
              <a:lnSpc>
                <a:spcPct val="100000"/>
              </a:lnSpc>
            </a:pPr>
            <a:r>
              <a:rPr b="1" lang="en-US" sz="1600" spc="-1" strike="noStrike">
                <a:solidFill>
                  <a:srgbClr val="00638a"/>
                </a:solidFill>
                <a:latin typeface="DotumChe"/>
                <a:ea typeface="微软雅黑"/>
              </a:rPr>
              <a:t>中文自动分词</a:t>
            </a:r>
            <a:endParaRPr b="0" lang="en-US" sz="1600" spc="-1" strike="noStrike">
              <a:latin typeface="Arial"/>
            </a:endParaRPr>
          </a:p>
        </p:txBody>
      </p:sp>
      <p:sp>
        <p:nvSpPr>
          <p:cNvPr id="99" name="CustomShape 19"/>
          <p:cNvSpPr/>
          <p:nvPr/>
        </p:nvSpPr>
        <p:spPr>
          <a:xfrm>
            <a:off x="763200" y="912240"/>
            <a:ext cx="1591920" cy="1731960"/>
          </a:xfrm>
          <a:prstGeom prst="rect">
            <a:avLst/>
          </a:prstGeom>
          <a:noFill/>
          <a:ln w="9360">
            <a:noFill/>
          </a:ln>
        </p:spPr>
        <p:style>
          <a:lnRef idx="0"/>
          <a:fillRef idx="0"/>
          <a:effectRef idx="0"/>
          <a:fontRef idx="minor"/>
        </p:style>
        <p:txBody>
          <a:bodyPr lIns="90000" rIns="90000" tIns="45000" bIns="45000"/>
          <a:p>
            <a:pPr>
              <a:lnSpc>
                <a:spcPct val="100000"/>
              </a:lnSpc>
              <a:spcAft>
                <a:spcPts val="601"/>
              </a:spcAft>
            </a:pPr>
            <a:r>
              <a:rPr b="0" lang="en-US" sz="1200" spc="-1" strike="noStrike">
                <a:solidFill>
                  <a:srgbClr val="000000"/>
                </a:solidFill>
                <a:latin typeface="DotumChe"/>
                <a:ea typeface="微软雅黑"/>
              </a:rPr>
              <a:t>使用计算机自动对中文文本进行词语的切分，即像英文那样使得中文句子中的词之间有空格以标识。中文自动分词被认为是中文自然语言处理中的一个最基本的环节。</a:t>
            </a:r>
            <a:endParaRPr b="0" lang="en-US" sz="1200" spc="-1" strike="noStrike">
              <a:latin typeface="Arial"/>
            </a:endParaRPr>
          </a:p>
        </p:txBody>
      </p:sp>
      <p:sp>
        <p:nvSpPr>
          <p:cNvPr id="100" name="CustomShape 20"/>
          <p:cNvSpPr/>
          <p:nvPr/>
        </p:nvSpPr>
        <p:spPr>
          <a:xfrm>
            <a:off x="485640" y="2893320"/>
            <a:ext cx="276840" cy="276840"/>
          </a:xfrm>
          <a:custGeom>
            <a:avLst/>
            <a:gdLst/>
            <a:ahLst/>
            <a:rect l="l" t="t" r="r" b="b"/>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537" y="10800"/>
                </a:moveTo>
                <a:cubicBezTo>
                  <a:pt x="3537" y="14811"/>
                  <a:pt x="6789" y="18063"/>
                  <a:pt x="10800" y="18063"/>
                </a:cubicBezTo>
                <a:cubicBezTo>
                  <a:pt x="14811" y="18063"/>
                  <a:pt x="18063" y="14811"/>
                  <a:pt x="18063" y="10800"/>
                </a:cubicBezTo>
                <a:cubicBezTo>
                  <a:pt x="18063" y="6789"/>
                  <a:pt x="14811" y="3537"/>
                  <a:pt x="10800" y="3537"/>
                </a:cubicBezTo>
                <a:cubicBezTo>
                  <a:pt x="6789" y="3537"/>
                  <a:pt x="3537" y="6789"/>
                  <a:pt x="3537" y="10800"/>
                </a:cubicBezTo>
                <a:close/>
              </a:path>
            </a:pathLst>
          </a:custGeom>
          <a:solidFill>
            <a:srgbClr val="005d82"/>
          </a:solidFill>
          <a:ln w="9360">
            <a:noFill/>
          </a:ln>
        </p:spPr>
        <p:style>
          <a:lnRef idx="0"/>
          <a:fillRef idx="0"/>
          <a:effectRef idx="0"/>
          <a:fontRef idx="minor"/>
        </p:style>
      </p:sp>
      <p:sp>
        <p:nvSpPr>
          <p:cNvPr id="101" name="CustomShape 21"/>
          <p:cNvSpPr/>
          <p:nvPr/>
        </p:nvSpPr>
        <p:spPr>
          <a:xfrm>
            <a:off x="485640" y="2893320"/>
            <a:ext cx="276840" cy="276840"/>
          </a:xfrm>
          <a:custGeom>
            <a:avLst/>
            <a:gdLst/>
            <a:ahLst/>
            <a:rect l="l" t="t" r="r" b="b"/>
            <a:pathLst>
              <a:path w="21600" h="21600">
                <a:moveTo>
                  <a:pt x="10762" y="3729"/>
                </a:moveTo>
                <a:cubicBezTo>
                  <a:pt x="10775" y="3729"/>
                  <a:pt x="10787" y="3729"/>
                  <a:pt x="10799" y="3729"/>
                </a:cubicBezTo>
                <a:cubicBezTo>
                  <a:pt x="10812" y="3728"/>
                  <a:pt x="10824" y="3729"/>
                  <a:pt x="10837" y="3729"/>
                </a:cubicBezTo>
                <a:lnTo>
                  <a:pt x="10856" y="0"/>
                </a:lnTo>
                <a:cubicBezTo>
                  <a:pt x="10837" y="0"/>
                  <a:pt x="10818" y="0"/>
                  <a:pt x="10800" y="0"/>
                </a:cubicBezTo>
                <a:cubicBezTo>
                  <a:pt x="10781" y="-1"/>
                  <a:pt x="10762" y="0"/>
                  <a:pt x="10743" y="0"/>
                </a:cubicBezTo>
                <a:lnTo>
                  <a:pt x="10762" y="3729"/>
                </a:lnTo>
                <a:close/>
              </a:path>
            </a:pathLst>
          </a:custGeom>
          <a:solidFill>
            <a:srgbClr val="8abc1d"/>
          </a:solidFill>
          <a:ln w="9360">
            <a:noFill/>
          </a:ln>
        </p:spPr>
        <p:style>
          <a:lnRef idx="0"/>
          <a:fillRef idx="0"/>
          <a:effectRef idx="0"/>
          <a:fontRef idx="minor"/>
        </p:style>
      </p:sp>
      <p:sp>
        <p:nvSpPr>
          <p:cNvPr id="102" name="CustomShape 22"/>
          <p:cNvSpPr/>
          <p:nvPr/>
        </p:nvSpPr>
        <p:spPr>
          <a:xfrm>
            <a:off x="753840" y="2851200"/>
            <a:ext cx="991440" cy="333360"/>
          </a:xfrm>
          <a:prstGeom prst="rect">
            <a:avLst/>
          </a:prstGeom>
          <a:noFill/>
          <a:ln w="9360">
            <a:noFill/>
          </a:ln>
        </p:spPr>
        <p:style>
          <a:lnRef idx="0"/>
          <a:fillRef idx="0"/>
          <a:effectRef idx="0"/>
          <a:fontRef idx="minor"/>
        </p:style>
        <p:txBody>
          <a:bodyPr wrap="none" lIns="90000" rIns="90000" tIns="45000" bIns="45000"/>
          <a:p>
            <a:pPr>
              <a:lnSpc>
                <a:spcPct val="100000"/>
              </a:lnSpc>
            </a:pPr>
            <a:r>
              <a:rPr b="1" lang="en-US" sz="1600" spc="-1" strike="noStrike">
                <a:solidFill>
                  <a:srgbClr val="00638a"/>
                </a:solidFill>
                <a:latin typeface="DotumChe"/>
                <a:ea typeface="微软雅黑"/>
              </a:rPr>
              <a:t>信息抽取</a:t>
            </a:r>
            <a:endParaRPr b="0" lang="en-US" sz="1600" spc="-1" strike="noStrike">
              <a:latin typeface="Arial"/>
            </a:endParaRPr>
          </a:p>
        </p:txBody>
      </p:sp>
      <p:sp>
        <p:nvSpPr>
          <p:cNvPr id="103" name="CustomShape 23"/>
          <p:cNvSpPr/>
          <p:nvPr/>
        </p:nvSpPr>
        <p:spPr>
          <a:xfrm>
            <a:off x="763200" y="3109320"/>
            <a:ext cx="1591920" cy="1808280"/>
          </a:xfrm>
          <a:prstGeom prst="rect">
            <a:avLst/>
          </a:prstGeom>
          <a:noFill/>
          <a:ln w="9360">
            <a:noFill/>
          </a:ln>
        </p:spPr>
        <p:style>
          <a:lnRef idx="0"/>
          <a:fillRef idx="0"/>
          <a:effectRef idx="0"/>
          <a:fontRef idx="minor"/>
        </p:style>
        <p:txBody>
          <a:bodyPr lIns="90000" rIns="90000" tIns="45000" bIns="45000"/>
          <a:p>
            <a:pPr>
              <a:lnSpc>
                <a:spcPct val="100000"/>
              </a:lnSpc>
              <a:spcAft>
                <a:spcPts val="601"/>
              </a:spcAft>
            </a:pPr>
            <a:r>
              <a:rPr b="0" lang="en-US" sz="1200" spc="-1" strike="noStrike">
                <a:solidFill>
                  <a:srgbClr val="000000"/>
                </a:solidFill>
                <a:latin typeface="DotumChe"/>
                <a:ea typeface="微软雅黑"/>
              </a:rPr>
              <a:t>主要是从大量文字数据中自动抽取特定消息（</a:t>
            </a:r>
            <a:r>
              <a:rPr b="0" lang="en-US" sz="1200" spc="-1" strike="noStrike">
                <a:solidFill>
                  <a:srgbClr val="000000"/>
                </a:solidFill>
                <a:latin typeface="DotumChe"/>
                <a:ea typeface="微软雅黑"/>
              </a:rPr>
              <a:t>Particular Information</a:t>
            </a:r>
            <a:r>
              <a:rPr b="0" lang="en-US" sz="1200" spc="-1" strike="noStrike">
                <a:solidFill>
                  <a:srgbClr val="000000"/>
                </a:solidFill>
                <a:latin typeface="DotumChe"/>
                <a:ea typeface="微软雅黑"/>
              </a:rPr>
              <a:t>），以作为数据库访问（</a:t>
            </a:r>
            <a:r>
              <a:rPr b="0" lang="en-US" sz="1200" spc="-1" strike="noStrike">
                <a:solidFill>
                  <a:srgbClr val="000000"/>
                </a:solidFill>
                <a:latin typeface="DotumChe"/>
                <a:ea typeface="微软雅黑"/>
              </a:rPr>
              <a:t>Database Access</a:t>
            </a:r>
            <a:r>
              <a:rPr b="0" lang="en-US" sz="1200" spc="-1" strike="noStrike">
                <a:solidFill>
                  <a:srgbClr val="000000"/>
                </a:solidFill>
                <a:latin typeface="DotumChe"/>
                <a:ea typeface="微软雅黑"/>
              </a:rPr>
              <a:t>）之用的技术。 </a:t>
            </a:r>
            <a:endParaRPr b="0" lang="en-US" sz="1200" spc="-1" strike="noStrike">
              <a:latin typeface="Arial"/>
            </a:endParaRPr>
          </a:p>
          <a:p>
            <a:pPr>
              <a:lnSpc>
                <a:spcPct val="100000"/>
              </a:lnSpc>
              <a:spcAft>
                <a:spcPts val="601"/>
              </a:spcAft>
            </a:pPr>
            <a:endParaRPr b="0" lang="en-US" sz="1200" spc="-1" strike="noStrike">
              <a:latin typeface="Arial"/>
            </a:endParaRPr>
          </a:p>
        </p:txBody>
      </p:sp>
    </p:spTree>
  </p:cSld>
  <p:transition spd="slow">
    <p:fade/>
  </p:transition>
  <p:timing>
    <p:tnLst>
      <p:par>
        <p:cTn id="73" dur="indefinite" restart="never" nodeType="tmRoot">
          <p:childTnLst>
            <p:seq>
              <p:cTn id="74" nodeType="mainSeq">
                <p:childTnLst>
                  <p:par>
                    <p:cTn id="75" fill="freeze">
                      <p:stCondLst>
                        <p:cond delay="indefinite"/>
                      </p:stCondLst>
                      <p:childTnLst>
                        <p:par>
                          <p:cTn id="76" fill="freeze">
                            <p:stCondLst>
                              <p:cond delay="0"/>
                            </p:stCondLst>
                            <p:childTnLst>
                              <p:par>
                                <p:cTn id="77" nodeType="clickEffect" fill="hold" presetClass="entr" presetID="18" presetSubtype="12">
                                  <p:stCondLst>
                                    <p:cond delay="0"/>
                                  </p:stCondLst>
                                  <p:childTnLst>
                                    <p:set>
                                      <p:cBhvr>
                                        <p:cTn id="78" dur="1" fill="hold">
                                          <p:stCondLst>
                                            <p:cond delay="0"/>
                                          </p:stCondLst>
                                        </p:cTn>
                                        <p:attrNameLst>
                                          <p:attrName>style.visibility</p:attrName>
                                        </p:attrNameLst>
                                      </p:cBhvr>
                                      <p:to>
                                        <p:strVal val="visible"/>
                                      </p:to>
                                    </p:set>
                                    <p:animEffect filter="strips(downLeft)" transition="in">
                                      <p:cBhvr additive="repl">
                                        <p:cTn id="79" dur="500"/>
                                      </p:cBhvr>
                                    </p:animEffect>
                                  </p:childTnLst>
                                </p:cTn>
                              </p:par>
                            </p:childTnLst>
                          </p:cTn>
                        </p:par>
                      </p:childTnLst>
                    </p:cTn>
                  </p:par>
                  <p:par>
                    <p:cTn id="80" fill="freeze">
                      <p:stCondLst>
                        <p:cond delay="indefinite"/>
                      </p:stCondLst>
                      <p:childTnLst>
                        <p:par>
                          <p:cTn id="81" fill="freeze">
                            <p:stCondLst>
                              <p:cond delay="0"/>
                            </p:stCondLst>
                            <p:childTnLst>
                              <p:par>
                                <p:cTn id="82" nodeType="clickEffect" fill="hold" presetClass="entr" presetID="18" presetSubtype="12">
                                  <p:stCondLst>
                                    <p:cond delay="0"/>
                                  </p:stCondLst>
                                  <p:childTnLst>
                                    <p:set>
                                      <p:cBhvr>
                                        <p:cTn id="83" dur="1" fill="hold">
                                          <p:stCondLst>
                                            <p:cond delay="0"/>
                                          </p:stCondLst>
                                        </p:cTn>
                                        <p:attrNameLst>
                                          <p:attrName>style.visibility</p:attrName>
                                        </p:attrNameLst>
                                      </p:cBhvr>
                                      <p:to>
                                        <p:strVal val="visible"/>
                                      </p:to>
                                    </p:set>
                                    <p:animEffect filter="strips(downLeft)" transition="in">
                                      <p:cBhvr additive="repl">
                                        <p:cTn id="84" dur="500"/>
                                      </p:cBhvr>
                                    </p:animEffect>
                                  </p:childTnLst>
                                </p:cTn>
                              </p:par>
                            </p:childTnLst>
                          </p:cTn>
                        </p:par>
                      </p:childTnLst>
                    </p:cTn>
                  </p:par>
                  <p:par>
                    <p:cTn id="85" fill="freeze">
                      <p:stCondLst>
                        <p:cond delay="indefinite"/>
                      </p:stCondLst>
                      <p:childTnLst>
                        <p:par>
                          <p:cTn id="86" fill="freeze">
                            <p:stCondLst>
                              <p:cond delay="0"/>
                            </p:stCondLst>
                            <p:childTnLst>
                              <p:par>
                                <p:cTn id="87" nodeType="clickEffect" fill="hold" presetClass="entr" presetID="18" presetSubtype="12">
                                  <p:stCondLst>
                                    <p:cond delay="0"/>
                                  </p:stCondLst>
                                  <p:childTnLst>
                                    <p:set>
                                      <p:cBhvr>
                                        <p:cTn id="88" dur="1" fill="hold">
                                          <p:stCondLst>
                                            <p:cond delay="0"/>
                                          </p:stCondLst>
                                        </p:cTn>
                                        <p:attrNameLst>
                                          <p:attrName>style.visibility</p:attrName>
                                        </p:attrNameLst>
                                      </p:cBhvr>
                                      <p:to>
                                        <p:strVal val="visible"/>
                                      </p:to>
                                    </p:set>
                                    <p:animEffect filter="strips(downLeft)" transition="in">
                                      <p:cBhvr additive="repl">
                                        <p:cTn id="89" dur="500"/>
                                      </p:cBhvr>
                                    </p:animEffect>
                                  </p:childTnLst>
                                </p:cTn>
                              </p:par>
                            </p:childTnLst>
                          </p:cTn>
                        </p:par>
                      </p:childTnLst>
                    </p:cTn>
                  </p:par>
                  <p:par>
                    <p:cTn id="90" fill="freeze">
                      <p:stCondLst>
                        <p:cond delay="indefinite"/>
                      </p:stCondLst>
                      <p:childTnLst>
                        <p:par>
                          <p:cTn id="91" fill="freeze">
                            <p:stCondLst>
                              <p:cond delay="0"/>
                            </p:stCondLst>
                            <p:childTnLst>
                              <p:par>
                                <p:cTn id="92" nodeType="clickEffect" fill="hold" presetClass="entr" presetID="18" presetSubtype="12">
                                  <p:stCondLst>
                                    <p:cond delay="0"/>
                                  </p:stCondLst>
                                  <p:childTnLst>
                                    <p:set>
                                      <p:cBhvr>
                                        <p:cTn id="93" dur="1" fill="hold">
                                          <p:stCondLst>
                                            <p:cond delay="0"/>
                                          </p:stCondLst>
                                        </p:cTn>
                                        <p:attrNameLst>
                                          <p:attrName>style.visibility</p:attrName>
                                        </p:attrNameLst>
                                      </p:cBhvr>
                                      <p:to>
                                        <p:strVal val="visible"/>
                                      </p:to>
                                    </p:set>
                                    <p:animEffect filter="strips(downLeft)" transition="in">
                                      <p:cBhvr additive="repl">
                                        <p:cTn id="94" dur="500"/>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CustomShape 1"/>
          <p:cNvSpPr/>
          <p:nvPr/>
        </p:nvSpPr>
        <p:spPr>
          <a:xfrm rot="16200000">
            <a:off x="4793400" y="-219960"/>
            <a:ext cx="4128480" cy="4571280"/>
          </a:xfrm>
          <a:prstGeom prst="parallelogram">
            <a:avLst>
              <a:gd name="adj" fmla="val 37685"/>
            </a:avLst>
          </a:prstGeom>
          <a:solidFill>
            <a:srgbClr val="f2f2f2"/>
          </a:solidFill>
          <a:ln w="9360">
            <a:noFill/>
          </a:ln>
        </p:spPr>
        <p:style>
          <a:lnRef idx="0"/>
          <a:fillRef idx="0"/>
          <a:effectRef idx="0"/>
          <a:fontRef idx="minor"/>
        </p:style>
      </p:sp>
      <p:sp>
        <p:nvSpPr>
          <p:cNvPr id="105" name="CustomShape 2"/>
          <p:cNvSpPr/>
          <p:nvPr/>
        </p:nvSpPr>
        <p:spPr>
          <a:xfrm>
            <a:off x="0" y="2572920"/>
            <a:ext cx="9143280" cy="2569680"/>
          </a:xfrm>
          <a:custGeom>
            <a:avLst/>
            <a:gdLst/>
            <a:ahLst/>
            <a:rect l="l" t="t" r="r" b="b"/>
            <a:pathLst>
              <a:path w="9144000" h="2570401">
                <a:moveTo>
                  <a:pt x="0" y="1560751"/>
                </a:moveTo>
                <a:lnTo>
                  <a:pt x="9144000" y="1560751"/>
                </a:lnTo>
                <a:lnTo>
                  <a:pt x="9144000" y="2570401"/>
                </a:lnTo>
                <a:lnTo>
                  <a:pt x="0" y="2570401"/>
                </a:lnTo>
                <a:lnTo>
                  <a:pt x="0" y="1560751"/>
                </a:lnTo>
                <a:close/>
                <a:moveTo>
                  <a:pt x="4572000" y="0"/>
                </a:moveTo>
                <a:lnTo>
                  <a:pt x="9144000" y="1560750"/>
                </a:lnTo>
                <a:lnTo>
                  <a:pt x="0" y="1560750"/>
                </a:lnTo>
                <a:lnTo>
                  <a:pt x="4572000" y="0"/>
                </a:lnTo>
                <a:close/>
              </a:path>
            </a:pathLst>
          </a:custGeom>
          <a:solidFill>
            <a:srgbClr val="007cac"/>
          </a:solidFill>
          <a:ln w="9360">
            <a:noFill/>
          </a:ln>
        </p:spPr>
        <p:style>
          <a:lnRef idx="0"/>
          <a:fillRef idx="0"/>
          <a:effectRef idx="0"/>
          <a:fontRef idx="minor"/>
        </p:style>
      </p:sp>
      <p:sp>
        <p:nvSpPr>
          <p:cNvPr id="106" name="CustomShape 3"/>
          <p:cNvSpPr/>
          <p:nvPr/>
        </p:nvSpPr>
        <p:spPr>
          <a:xfrm rot="5400000">
            <a:off x="1507320" y="-1506600"/>
            <a:ext cx="1558080" cy="4571280"/>
          </a:xfrm>
          <a:prstGeom prst="rtTriangle">
            <a:avLst/>
          </a:prstGeom>
          <a:solidFill>
            <a:srgbClr val="f2f2f2"/>
          </a:solidFill>
          <a:ln w="9360">
            <a:noFill/>
          </a:ln>
        </p:spPr>
        <p:style>
          <a:lnRef idx="0"/>
          <a:fillRef idx="0"/>
          <a:effectRef idx="0"/>
          <a:fontRef idx="minor"/>
        </p:style>
      </p:sp>
      <p:sp>
        <p:nvSpPr>
          <p:cNvPr id="107" name="CustomShape 4"/>
          <p:cNvSpPr/>
          <p:nvPr/>
        </p:nvSpPr>
        <p:spPr>
          <a:xfrm>
            <a:off x="1884240" y="4019760"/>
            <a:ext cx="1396800" cy="333360"/>
          </a:xfrm>
          <a:prstGeom prst="rect">
            <a:avLst/>
          </a:prstGeom>
          <a:solidFill>
            <a:srgbClr val="003f58"/>
          </a:solidFill>
          <a:ln w="9360">
            <a:noFill/>
          </a:ln>
        </p:spPr>
        <p:style>
          <a:lnRef idx="0"/>
          <a:fillRef idx="0"/>
          <a:effectRef idx="0"/>
          <a:fontRef idx="minor"/>
        </p:style>
        <p:txBody>
          <a:bodyPr wrap="none" lIns="90000" rIns="90000" tIns="45000" bIns="45000"/>
          <a:p>
            <a:pPr algn="ctr">
              <a:lnSpc>
                <a:spcPct val="100000"/>
              </a:lnSpc>
            </a:pPr>
            <a:r>
              <a:rPr b="0" lang="en-US" sz="1600" spc="-1" strike="noStrike">
                <a:solidFill>
                  <a:srgbClr val="ffffff"/>
                </a:solidFill>
                <a:latin typeface="DotumChe"/>
                <a:ea typeface="微软雅黑"/>
              </a:rPr>
              <a:t>初期形态展示</a:t>
            </a:r>
            <a:endParaRPr b="0" lang="en-US" sz="1600" spc="-1" strike="noStrike">
              <a:latin typeface="Arial"/>
            </a:endParaRPr>
          </a:p>
        </p:txBody>
      </p:sp>
      <p:sp>
        <p:nvSpPr>
          <p:cNvPr id="108" name="CustomShape 5"/>
          <p:cNvSpPr/>
          <p:nvPr/>
        </p:nvSpPr>
        <p:spPr>
          <a:xfrm>
            <a:off x="3757320" y="3943440"/>
            <a:ext cx="3300120" cy="290880"/>
          </a:xfrm>
          <a:prstGeom prst="rect">
            <a:avLst/>
          </a:prstGeom>
          <a:noFill/>
          <a:ln w="9360">
            <a:noFill/>
          </a:ln>
        </p:spPr>
        <p:style>
          <a:lnRef idx="0"/>
          <a:fillRef idx="0"/>
          <a:effectRef idx="0"/>
          <a:fontRef idx="minor"/>
        </p:style>
      </p:sp>
      <p:sp>
        <p:nvSpPr>
          <p:cNvPr id="109" name="CustomShape 6"/>
          <p:cNvSpPr/>
          <p:nvPr/>
        </p:nvSpPr>
        <p:spPr>
          <a:xfrm>
            <a:off x="1393560" y="302760"/>
            <a:ext cx="991440" cy="333360"/>
          </a:xfrm>
          <a:prstGeom prst="rect">
            <a:avLst/>
          </a:prstGeom>
          <a:solidFill>
            <a:srgbClr val="ffc104"/>
          </a:solidFill>
          <a:ln w="9360">
            <a:noFill/>
          </a:ln>
        </p:spPr>
        <p:style>
          <a:lnRef idx="0"/>
          <a:fillRef idx="0"/>
          <a:effectRef idx="0"/>
          <a:fontRef idx="minor"/>
        </p:style>
        <p:txBody>
          <a:bodyPr wrap="none" lIns="90000" rIns="90000" tIns="45000" bIns="45000"/>
          <a:p>
            <a:pPr algn="ctr">
              <a:lnSpc>
                <a:spcPct val="100000"/>
              </a:lnSpc>
            </a:pPr>
            <a:r>
              <a:rPr b="0" lang="en-US" sz="1600" spc="-1" strike="noStrike">
                <a:solidFill>
                  <a:srgbClr val="ffffff"/>
                </a:solidFill>
                <a:latin typeface="DotumChe"/>
                <a:ea typeface="微软雅黑"/>
              </a:rPr>
              <a:t>输入问题</a:t>
            </a:r>
            <a:endParaRPr b="0" lang="en-US" sz="1600" spc="-1" strike="noStrike">
              <a:latin typeface="Arial"/>
            </a:endParaRPr>
          </a:p>
        </p:txBody>
      </p:sp>
      <p:sp>
        <p:nvSpPr>
          <p:cNvPr id="110" name="CustomShape 7"/>
          <p:cNvSpPr/>
          <p:nvPr/>
        </p:nvSpPr>
        <p:spPr>
          <a:xfrm>
            <a:off x="6548400" y="302760"/>
            <a:ext cx="991440" cy="333360"/>
          </a:xfrm>
          <a:prstGeom prst="rect">
            <a:avLst/>
          </a:prstGeom>
          <a:solidFill>
            <a:srgbClr val="ff6600"/>
          </a:solidFill>
          <a:ln w="9360">
            <a:noFill/>
          </a:ln>
        </p:spPr>
        <p:style>
          <a:lnRef idx="0"/>
          <a:fillRef idx="0"/>
          <a:effectRef idx="0"/>
          <a:fontRef idx="minor"/>
        </p:style>
        <p:txBody>
          <a:bodyPr wrap="none" lIns="90000" rIns="90000" tIns="45000" bIns="45000"/>
          <a:p>
            <a:pPr algn="ctr">
              <a:lnSpc>
                <a:spcPct val="100000"/>
              </a:lnSpc>
            </a:pPr>
            <a:r>
              <a:rPr b="0" lang="en-US" sz="1600" spc="-1" strike="noStrike">
                <a:solidFill>
                  <a:srgbClr val="ffffff"/>
                </a:solidFill>
                <a:latin typeface="DotumChe"/>
                <a:ea typeface="微软雅黑"/>
              </a:rPr>
              <a:t>识别问题</a:t>
            </a:r>
            <a:endParaRPr b="0" lang="en-US" sz="1600" spc="-1" strike="noStrike">
              <a:latin typeface="Arial"/>
            </a:endParaRPr>
          </a:p>
        </p:txBody>
      </p:sp>
      <p:sp>
        <p:nvSpPr>
          <p:cNvPr id="111" name="Line 8"/>
          <p:cNvSpPr/>
          <p:nvPr/>
        </p:nvSpPr>
        <p:spPr>
          <a:xfrm>
            <a:off x="4571640" y="-12600"/>
            <a:ext cx="360" cy="1889280"/>
          </a:xfrm>
          <a:prstGeom prst="line">
            <a:avLst/>
          </a:prstGeom>
          <a:ln w="19080">
            <a:solidFill>
              <a:srgbClr val="7f7f7f"/>
            </a:solidFill>
            <a:miter/>
          </a:ln>
        </p:spPr>
        <p:style>
          <a:lnRef idx="0"/>
          <a:fillRef idx="0"/>
          <a:effectRef idx="0"/>
          <a:fontRef idx="minor"/>
        </p:style>
      </p:sp>
      <p:sp>
        <p:nvSpPr>
          <p:cNvPr id="112" name="CustomShape 9"/>
          <p:cNvSpPr/>
          <p:nvPr/>
        </p:nvSpPr>
        <p:spPr>
          <a:xfrm>
            <a:off x="4433040" y="1101600"/>
            <a:ext cx="211680" cy="295560"/>
          </a:xfrm>
          <a:custGeom>
            <a:avLst/>
            <a:gdLst/>
            <a:ahLst/>
            <a:rect l="l" t="t" r="r" b="b"/>
            <a:pathLst>
              <a:path w="261055" h="364895">
                <a:moveTo>
                  <a:pt x="165805" y="326045"/>
                </a:moveTo>
                <a:cubicBezTo>
                  <a:pt x="111830" y="175232"/>
                  <a:pt x="57855" y="24420"/>
                  <a:pt x="32455" y="2195"/>
                </a:cubicBezTo>
                <a:cubicBezTo>
                  <a:pt x="7055" y="-20030"/>
                  <a:pt x="-15170" y="132370"/>
                  <a:pt x="13405" y="192695"/>
                </a:cubicBezTo>
                <a:cubicBezTo>
                  <a:pt x="41980" y="253020"/>
                  <a:pt x="162630" y="353033"/>
                  <a:pt x="203905" y="364145"/>
                </a:cubicBezTo>
                <a:cubicBezTo>
                  <a:pt x="245180" y="375257"/>
                  <a:pt x="261055" y="259370"/>
                  <a:pt x="261055" y="259370"/>
                </a:cubicBezTo>
              </a:path>
            </a:pathLst>
          </a:custGeom>
          <a:noFill/>
          <a:ln w="19080">
            <a:solidFill>
              <a:srgbClr val="7f7f7f"/>
            </a:solidFill>
            <a:miter/>
          </a:ln>
        </p:spPr>
        <p:style>
          <a:lnRef idx="0"/>
          <a:fillRef idx="0"/>
          <a:effectRef idx="0"/>
          <a:fontRef idx="minor"/>
        </p:style>
      </p:sp>
      <p:sp>
        <p:nvSpPr>
          <p:cNvPr id="113" name="CustomShape 10"/>
          <p:cNvSpPr/>
          <p:nvPr/>
        </p:nvSpPr>
        <p:spPr>
          <a:xfrm>
            <a:off x="3862440" y="1863720"/>
            <a:ext cx="1418400" cy="1418400"/>
          </a:xfrm>
          <a:prstGeom prst="ellipse">
            <a:avLst/>
          </a:prstGeom>
          <a:solidFill>
            <a:schemeClr val="bg1"/>
          </a:solidFill>
          <a:ln w="9360">
            <a:noFill/>
          </a:ln>
        </p:spPr>
        <p:style>
          <a:lnRef idx="0"/>
          <a:fillRef idx="0"/>
          <a:effectRef idx="0"/>
          <a:fontRef idx="minor"/>
        </p:style>
      </p:sp>
      <p:sp>
        <p:nvSpPr>
          <p:cNvPr id="114" name="CustomShape 11"/>
          <p:cNvSpPr/>
          <p:nvPr/>
        </p:nvSpPr>
        <p:spPr>
          <a:xfrm>
            <a:off x="3972600" y="2221560"/>
            <a:ext cx="1198080" cy="394920"/>
          </a:xfrm>
          <a:prstGeom prst="rect">
            <a:avLst/>
          </a:prstGeom>
          <a:noFill/>
          <a:ln w="9360">
            <a:noFill/>
          </a:ln>
        </p:spPr>
        <p:style>
          <a:lnRef idx="0"/>
          <a:fillRef idx="0"/>
          <a:effectRef idx="0"/>
          <a:fontRef idx="minor"/>
        </p:style>
        <p:txBody>
          <a:bodyPr wrap="none" lIns="90000" rIns="90000" tIns="45000" bIns="45000"/>
          <a:p>
            <a:pPr algn="ctr">
              <a:lnSpc>
                <a:spcPct val="100000"/>
              </a:lnSpc>
            </a:pPr>
            <a:r>
              <a:rPr b="1" lang="en-US" sz="2000" spc="-1" strike="noStrike">
                <a:solidFill>
                  <a:srgbClr val="8abc1d"/>
                </a:solidFill>
                <a:latin typeface="DotumChe"/>
                <a:ea typeface="微软雅黑"/>
              </a:rPr>
              <a:t>预计成果</a:t>
            </a:r>
            <a:endParaRPr b="0" lang="en-US" sz="2000" spc="-1" strike="noStrike">
              <a:latin typeface="Arial"/>
            </a:endParaRPr>
          </a:p>
        </p:txBody>
      </p:sp>
      <p:pic>
        <p:nvPicPr>
          <p:cNvPr id="115" name="图片 2" descr=""/>
          <p:cNvPicPr/>
          <p:nvPr/>
        </p:nvPicPr>
        <p:blipFill>
          <a:blip r:embed="rId1"/>
          <a:stretch/>
        </p:blipFill>
        <p:spPr>
          <a:xfrm>
            <a:off x="576720" y="640080"/>
            <a:ext cx="2484000" cy="2128320"/>
          </a:xfrm>
          <a:prstGeom prst="rect">
            <a:avLst/>
          </a:prstGeom>
          <a:ln>
            <a:noFill/>
          </a:ln>
        </p:spPr>
      </p:pic>
      <p:pic>
        <p:nvPicPr>
          <p:cNvPr id="116" name="图片 3" descr=""/>
          <p:cNvPicPr/>
          <p:nvPr/>
        </p:nvPicPr>
        <p:blipFill>
          <a:blip r:embed="rId2"/>
          <a:stretch/>
        </p:blipFill>
        <p:spPr>
          <a:xfrm>
            <a:off x="4978440" y="640080"/>
            <a:ext cx="4131720" cy="1342800"/>
          </a:xfrm>
          <a:prstGeom prst="rect">
            <a:avLst/>
          </a:prstGeom>
          <a:ln>
            <a:noFill/>
          </a:ln>
        </p:spPr>
      </p:pic>
      <p:sp>
        <p:nvSpPr>
          <p:cNvPr id="117" name="CustomShape 12"/>
          <p:cNvSpPr/>
          <p:nvPr/>
        </p:nvSpPr>
        <p:spPr>
          <a:xfrm>
            <a:off x="5739120" y="4020120"/>
            <a:ext cx="3224520" cy="882000"/>
          </a:xfrm>
          <a:prstGeom prst="rect">
            <a:avLst/>
          </a:prstGeom>
          <a:noFill/>
          <a:ln>
            <a:noFill/>
          </a:ln>
        </p:spPr>
        <p:style>
          <a:lnRef idx="0"/>
          <a:fillRef idx="0"/>
          <a:effectRef idx="0"/>
          <a:fontRef idx="minor"/>
        </p:style>
        <p:txBody>
          <a:bodyPr lIns="90000" rIns="90000" tIns="45000" bIns="45000"/>
          <a:p>
            <a:pPr>
              <a:lnSpc>
                <a:spcPct val="100000"/>
              </a:lnSpc>
            </a:pPr>
            <a:r>
              <a:rPr b="0" lang="en-US" sz="1300" spc="-1" strike="noStrike">
                <a:solidFill>
                  <a:srgbClr val="ffffff"/>
                </a:solidFill>
                <a:latin typeface="DotumChe"/>
                <a:ea typeface="微软雅黑"/>
              </a:rPr>
              <a:t>输入搜索问题后，通过自然语言处理发现主要问题，并从数据库中检索结果，并提供网络搜索引擎搜索选项。（该界面为初期展示，并不代表最终成果）</a:t>
            </a:r>
            <a:endParaRPr b="0" lang="en-US" sz="1300" spc="-1" strike="noStrike">
              <a:latin typeface="Arial"/>
            </a:endParaRPr>
          </a:p>
        </p:txBody>
      </p:sp>
      <p:pic>
        <p:nvPicPr>
          <p:cNvPr id="118" name="图片 5" descr=""/>
          <p:cNvPicPr/>
          <p:nvPr/>
        </p:nvPicPr>
        <p:blipFill>
          <a:blip r:embed="rId3"/>
          <a:stretch/>
        </p:blipFill>
        <p:spPr>
          <a:xfrm>
            <a:off x="3484800" y="2620800"/>
            <a:ext cx="2172960" cy="2536200"/>
          </a:xfrm>
          <a:prstGeom prst="rect">
            <a:avLst/>
          </a:prstGeom>
          <a:ln>
            <a:noFill/>
          </a:ln>
        </p:spPr>
      </p:pic>
    </p:spTree>
  </p:cSld>
  <p:transition spd="slow">
    <p:fade/>
  </p:transition>
  <p:timing>
    <p:tnLst>
      <p:par>
        <p:cTn id="95" dur="indefinite" restart="never" nodeType="tmRoot">
          <p:childTnLst>
            <p:seq>
              <p:cTn id="96"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CustomShape 1"/>
          <p:cNvSpPr/>
          <p:nvPr/>
        </p:nvSpPr>
        <p:spPr>
          <a:xfrm>
            <a:off x="0" y="0"/>
            <a:ext cx="9143280" cy="5142960"/>
          </a:xfrm>
          <a:prstGeom prst="rect">
            <a:avLst/>
          </a:prstGeom>
          <a:solidFill>
            <a:srgbClr val="007cac"/>
          </a:solidFill>
          <a:ln w="9360">
            <a:noFill/>
          </a:ln>
        </p:spPr>
        <p:style>
          <a:lnRef idx="0"/>
          <a:fillRef idx="0"/>
          <a:effectRef idx="0"/>
          <a:fontRef idx="minor"/>
        </p:style>
      </p:sp>
      <p:sp>
        <p:nvSpPr>
          <p:cNvPr id="120" name="CustomShape 2"/>
          <p:cNvSpPr/>
          <p:nvPr/>
        </p:nvSpPr>
        <p:spPr>
          <a:xfrm>
            <a:off x="0" y="1812960"/>
            <a:ext cx="9143280" cy="699480"/>
          </a:xfrm>
          <a:prstGeom prst="rect">
            <a:avLst/>
          </a:prstGeom>
          <a:noFill/>
          <a:ln w="9360">
            <a:noFill/>
          </a:ln>
        </p:spPr>
        <p:style>
          <a:lnRef idx="0"/>
          <a:fillRef idx="0"/>
          <a:effectRef idx="0"/>
          <a:fontRef idx="minor"/>
        </p:style>
        <p:txBody>
          <a:bodyPr lIns="90000" rIns="90000" tIns="45000" bIns="45000"/>
          <a:p>
            <a:pPr algn="ctr">
              <a:lnSpc>
                <a:spcPct val="100000"/>
              </a:lnSpc>
            </a:pPr>
            <a:r>
              <a:rPr b="1" lang="en-US" sz="4000" spc="-1" strike="noStrike">
                <a:solidFill>
                  <a:srgbClr val="ffffff"/>
                </a:solidFill>
                <a:latin typeface="微软雅黑"/>
                <a:ea typeface="微软雅黑"/>
              </a:rPr>
              <a:t>THANK YOU</a:t>
            </a:r>
            <a:endParaRPr b="0" lang="en-US" sz="4000" spc="-1" strike="noStrike">
              <a:latin typeface="Arial"/>
            </a:endParaRPr>
          </a:p>
        </p:txBody>
      </p:sp>
      <p:sp>
        <p:nvSpPr>
          <p:cNvPr id="121" name="CustomShape 3"/>
          <p:cNvSpPr/>
          <p:nvPr/>
        </p:nvSpPr>
        <p:spPr>
          <a:xfrm>
            <a:off x="0" y="1671480"/>
            <a:ext cx="143640" cy="1799640"/>
          </a:xfrm>
          <a:prstGeom prst="rect">
            <a:avLst/>
          </a:prstGeom>
          <a:solidFill>
            <a:srgbClr val="8abc1d"/>
          </a:solidFill>
          <a:ln w="9360">
            <a:noFill/>
          </a:ln>
        </p:spPr>
        <p:style>
          <a:lnRef idx="0"/>
          <a:fillRef idx="0"/>
          <a:effectRef idx="0"/>
          <a:fontRef idx="minor"/>
        </p:style>
      </p:sp>
      <p:sp>
        <p:nvSpPr>
          <p:cNvPr id="122" name="CustomShape 4"/>
          <p:cNvSpPr/>
          <p:nvPr/>
        </p:nvSpPr>
        <p:spPr>
          <a:xfrm>
            <a:off x="139680" y="1671480"/>
            <a:ext cx="143640" cy="1799640"/>
          </a:xfrm>
          <a:prstGeom prst="rect">
            <a:avLst/>
          </a:prstGeom>
          <a:solidFill>
            <a:srgbClr val="00517a"/>
          </a:solidFill>
          <a:ln w="9360">
            <a:noFill/>
          </a:ln>
        </p:spPr>
        <p:style>
          <a:lnRef idx="0"/>
          <a:fillRef idx="0"/>
          <a:effectRef idx="0"/>
          <a:fontRef idx="minor"/>
        </p:style>
      </p:sp>
      <p:sp>
        <p:nvSpPr>
          <p:cNvPr id="123" name="CustomShape 5"/>
          <p:cNvSpPr/>
          <p:nvPr/>
        </p:nvSpPr>
        <p:spPr>
          <a:xfrm>
            <a:off x="8871120" y="1671480"/>
            <a:ext cx="143640" cy="1799640"/>
          </a:xfrm>
          <a:prstGeom prst="rect">
            <a:avLst/>
          </a:prstGeom>
          <a:solidFill>
            <a:srgbClr val="00517a"/>
          </a:solidFill>
          <a:ln w="9360">
            <a:noFill/>
          </a:ln>
        </p:spPr>
        <p:style>
          <a:lnRef idx="0"/>
          <a:fillRef idx="0"/>
          <a:effectRef idx="0"/>
          <a:fontRef idx="minor"/>
        </p:style>
      </p:sp>
      <p:sp>
        <p:nvSpPr>
          <p:cNvPr id="124" name="CustomShape 6"/>
          <p:cNvSpPr/>
          <p:nvPr/>
        </p:nvSpPr>
        <p:spPr>
          <a:xfrm>
            <a:off x="9012240" y="1671480"/>
            <a:ext cx="143640" cy="1799640"/>
          </a:xfrm>
          <a:prstGeom prst="rect">
            <a:avLst/>
          </a:prstGeom>
          <a:solidFill>
            <a:srgbClr val="8abc1d"/>
          </a:solidFill>
          <a:ln w="9360">
            <a:noFill/>
          </a:ln>
        </p:spPr>
        <p:style>
          <a:lnRef idx="0"/>
          <a:fillRef idx="0"/>
          <a:effectRef idx="0"/>
          <a:fontRef idx="minor"/>
        </p:style>
      </p:sp>
    </p:spTree>
  </p:cSld>
  <p:transition spd="slow">
    <p:fade/>
  </p:transition>
  <p:timing>
    <p:tnLst>
      <p:par>
        <p:cTn id="97" dur="indefinite" restart="never" nodeType="tmRoot">
          <p:childTnLst>
            <p:seq>
              <p:cTn id="9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19</TotalTime>
  <Application>LibreOffice/5.4.1.2$Windows_x86 LibreOffice_project/ea7cb86e6eeb2bf3a5af73a8f7777ac570321527</Application>
  <Words>293</Words>
  <Paragraphs>37</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2019-01-08T13:15:00Z</dcterms:created>
  <dc:creator/>
  <dc:description/>
  <dc:language>zh-CN</dc:language>
  <cp:lastModifiedBy/>
  <dcterms:modified xsi:type="dcterms:W3CDTF">2019-01-11T10:31:05Z</dcterms:modified>
  <cp:revision>12</cp:revision>
  <dc:subject/>
  <dc:title>PowerPoint 演示文稿</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0</vt:bool>
  </property>
  <property fmtid="{D5CDD505-2E9C-101B-9397-08002B2CF9AE}" pid="5" name="KSOProductBuildVer">
    <vt:lpwstr>2052-11.1.0.8214</vt:lpwstr>
  </property>
  <property fmtid="{D5CDD505-2E9C-101B-9397-08002B2CF9AE}" pid="6" name="LinksUpToDate">
    <vt:bool>0</vt:bool>
  </property>
  <property fmtid="{D5CDD505-2E9C-101B-9397-08002B2CF9AE}" pid="7" name="MMClips">
    <vt:i4>0</vt:i4>
  </property>
  <property fmtid="{D5CDD505-2E9C-101B-9397-08002B2CF9AE}" pid="8" name="Notes">
    <vt:i4>0</vt:i4>
  </property>
  <property fmtid="{D5CDD505-2E9C-101B-9397-08002B2CF9AE}" pid="9" name="PresentationFormat">
    <vt:lpwstr>全屏显示(16:9)</vt:lpwstr>
  </property>
  <property fmtid="{D5CDD505-2E9C-101B-9397-08002B2CF9AE}" pid="10" name="ScaleCrop">
    <vt:bool>0</vt:bool>
  </property>
  <property fmtid="{D5CDD505-2E9C-101B-9397-08002B2CF9AE}" pid="11" name="ShareDoc">
    <vt:bool>0</vt:bool>
  </property>
  <property fmtid="{D5CDD505-2E9C-101B-9397-08002B2CF9AE}" pid="12" name="Slides">
    <vt:i4>6</vt:i4>
  </property>
  <property fmtid="{D5CDD505-2E9C-101B-9397-08002B2CF9AE}" pid="13" name="fileid">
    <vt:lpwstr>841050</vt:lpwstr>
  </property>
  <property fmtid="{D5CDD505-2E9C-101B-9397-08002B2CF9AE}" pid="14" name="name">
    <vt:lpwstr>欧美风简约商务精美PPT模板.ppt</vt:lpwstr>
  </property>
</Properties>
</file>