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6" r:id="rId5"/>
    <p:sldId id="272" r:id="rId6"/>
    <p:sldId id="279" r:id="rId7"/>
  </p:sldIdLst>
  <p:sldSz cx="9144000" cy="5143500" type="screen16x9"/>
  <p:notesSz cx="6858000" cy="9144000"/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DotumChe" pitchFamily="49" charset="-127"/>
        <a:ea typeface="微软雅黑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DotumChe" pitchFamily="49" charset="-127"/>
        <a:ea typeface="微软雅黑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DotumChe" pitchFamily="49" charset="-127"/>
        <a:ea typeface="微软雅黑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DotumChe" pitchFamily="49" charset="-127"/>
        <a:ea typeface="微软雅黑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DotumChe" pitchFamily="49" charset="-127"/>
        <a:ea typeface="微软雅黑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DotumChe" pitchFamily="49" charset="-127"/>
        <a:ea typeface="微软雅黑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DotumChe" pitchFamily="49" charset="-127"/>
        <a:ea typeface="微软雅黑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DotumChe" pitchFamily="49" charset="-127"/>
        <a:ea typeface="微软雅黑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DotumChe" pitchFamily="49" charset="-127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-504" y="84"/>
      </p:cViewPr>
      <p:guideLst>
        <p:guide orient="horz" pos="169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421016-BF29-4869-A6A9-8D9FF0479323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2019/1/11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2027D82D-2EB8-4D1E-B7E2-B0FC405CEA42}" type="slidenum">
              <a:rPr kumimoji="0" lang="zh-CN" altLang="en-US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51402D-D143-424D-BF98-0DD86DD49B43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2019/1/11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9B94E5BD-1EF6-474B-9D0F-5735D7EED5F1}" type="slidenum">
              <a:rPr kumimoji="0" lang="zh-CN" altLang="en-US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050"/>
            <a:ext cx="1971675" cy="43592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050"/>
            <a:ext cx="5762625" cy="43592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3BC9F5-2226-45C1-9F7D-2EF145D28088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2019/1/11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33C15C22-81A5-47D8-A406-29E996E26F62}" type="slidenum">
              <a:rPr kumimoji="0" lang="zh-CN" altLang="en-US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6845DB6-DD91-4AC8-B5C9-090058F5B176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2019/1/11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288B68E6-21B6-4EBB-9F64-E788EEAF3A62}" type="slidenum">
              <a:rPr kumimoji="0" lang="zh-CN" altLang="en-US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2D9691-D98F-4B36-8829-135E6DF6DA11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2019/1/11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3370D201-5FAE-44CB-B39A-A0AE5D992D2F}" type="slidenum">
              <a:rPr kumimoji="0" lang="zh-CN" altLang="en-US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8425"/>
            <a:ext cx="3867150" cy="326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8425"/>
            <a:ext cx="3867150" cy="326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7F3494-034A-46B2-842B-E89FFA34EFD8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2019/1/11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0ABBA45E-37E4-473E-985D-47A710560FEF}" type="slidenum">
              <a:rPr kumimoji="0" lang="zh-CN" altLang="en-US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1215C6-763B-4C4E-93DC-63CDF82C5D1C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2019/1/11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5DA503A5-3005-46B5-BCDC-94D4F68D5D80}" type="slidenum">
              <a:rPr kumimoji="0" lang="zh-CN" altLang="en-US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B7D1E2F-78DD-46B2-B0E1-4B389D0FD4A1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2019/1/11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3B60DFDD-DC77-4CF9-8461-A33D8106B290}" type="slidenum">
              <a:rPr kumimoji="0" lang="zh-CN" altLang="en-US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CAA4F2-5922-4B60-8993-B73A5B10D05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2019/1/11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68539F29-F8ED-462A-A00F-D6AD48731E49}" type="slidenum">
              <a:rPr kumimoji="0" lang="zh-CN" altLang="en-US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543EA72-3B13-41C1-AC03-0BE6552F86B5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2019/1/11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95EFB6F7-13EB-4ACA-A22C-42CFE133C2CA}" type="slidenum">
              <a:rPr kumimoji="0" lang="zh-CN" altLang="en-US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DotumChe" pitchFamily="49" charset="-127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B8D994E-FC60-4EB9-9E6B-B808111EE6DA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2019/1/11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D26F2B19-CB3E-4820-A86D-9A068581049A}" type="slidenum">
              <a:rPr kumimoji="0" lang="zh-CN" altLang="en-US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368425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50217C4-A668-4C5A-B667-12FB9F60CAB5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2019/1/11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Char char="•"/>
              <a:defRPr sz="900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C2F68CB5-552A-4FF5-9E7E-8AD2584A28BB}" type="slidenum">
              <a:rPr kumimoji="0" lang="zh-CN" altLang="en-US" sz="9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DotumChe" pitchFamily="49" charset="-127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  <a:sym typeface="Calibri Light" panose="020F0302020204030204" pitchFamily="34" charset="0"/>
        </a:defRPr>
      </a:lvl2pPr>
      <a:lvl3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  <a:sym typeface="Calibri Light" panose="020F0302020204030204" pitchFamily="34" charset="0"/>
        </a:defRPr>
      </a:lvl3pPr>
      <a:lvl4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  <a:sym typeface="Calibri Light" panose="020F0302020204030204" pitchFamily="34" charset="0"/>
        </a:defRPr>
      </a:lvl4pPr>
      <a:lvl5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  <a:sym typeface="Calibri Light" panose="020F0302020204030204" pitchFamily="34" charset="0"/>
        </a:defRPr>
      </a:lvl5pPr>
      <a:lvl6pPr marL="11430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  <a:sym typeface="Calibri Light" panose="020F0302020204030204" pitchFamily="34" charset="0"/>
        </a:defRPr>
      </a:lvl6pPr>
      <a:lvl7pPr marL="16002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  <a:sym typeface="Calibri Light" panose="020F0302020204030204" pitchFamily="34" charset="0"/>
        </a:defRPr>
      </a:lvl7pPr>
      <a:lvl8pPr marL="20574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  <a:sym typeface="Calibri Light" panose="020F0302020204030204" pitchFamily="34" charset="0"/>
        </a:defRPr>
      </a:lvl8pPr>
      <a:lvl9pPr marL="25146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  <a:sym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DotumChe" pitchFamily="49" charset="-127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sym typeface="DotumChe" pitchFamily="49" charset="-127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  <a:sym typeface="DotumChe" pitchFamily="49" charset="-127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sym typeface="DotumChe" pitchFamily="49" charset="-127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sym typeface="DotumChe" pitchFamily="49" charset="-127"/>
        </a:defRPr>
      </a:lvl5pPr>
      <a:lvl6pPr marL="2000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sym typeface="DotumChe" pitchFamily="49" charset="-127"/>
        </a:defRPr>
      </a:lvl6pPr>
      <a:lvl7pPr marL="24574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sym typeface="DotumChe" pitchFamily="49" charset="-127"/>
        </a:defRPr>
      </a:lvl7pPr>
      <a:lvl8pPr marL="29146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sym typeface="DotumChe" pitchFamily="49" charset="-127"/>
        </a:defRPr>
      </a:lvl8pPr>
      <a:lvl9pPr marL="33718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  <a:sym typeface="DotumChe" pitchFamily="49" charset="-127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CAC"/>
          </a:solidFill>
          <a:ln w="9525">
            <a:noFill/>
          </a:ln>
        </p:spPr>
        <p:txBody>
          <a:bodyPr anchor="ctr"/>
          <a:lstStyle/>
          <a:p>
            <a:pPr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矩形 15"/>
          <p:cNvSpPr/>
          <p:nvPr/>
        </p:nvSpPr>
        <p:spPr>
          <a:xfrm>
            <a:off x="0" y="679450"/>
            <a:ext cx="9144000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AI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算法交互学习实验室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7" name="矩形 18"/>
          <p:cNvSpPr/>
          <p:nvPr/>
        </p:nvSpPr>
        <p:spPr>
          <a:xfrm>
            <a:off x="0" y="4198938"/>
            <a:ext cx="9144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组员</a:t>
            </a:r>
            <a:r>
              <a:rPr lang="zh-CN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：郑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东</a:t>
            </a:r>
            <a:r>
              <a:rPr lang="zh-CN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旭，叶炜韬，马依莎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指导老师：胡庆春</a:t>
            </a:r>
          </a:p>
        </p:txBody>
      </p:sp>
      <p:sp>
        <p:nvSpPr>
          <p:cNvPr id="13318" name="矩形 20"/>
          <p:cNvSpPr/>
          <p:nvPr/>
        </p:nvSpPr>
        <p:spPr>
          <a:xfrm>
            <a:off x="6350" y="1690688"/>
            <a:ext cx="144463" cy="1800225"/>
          </a:xfrm>
          <a:prstGeom prst="rect">
            <a:avLst/>
          </a:prstGeom>
          <a:solidFill>
            <a:srgbClr val="8ABC1D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矩形 24"/>
          <p:cNvSpPr/>
          <p:nvPr/>
        </p:nvSpPr>
        <p:spPr>
          <a:xfrm>
            <a:off x="146050" y="1690688"/>
            <a:ext cx="144463" cy="1800225"/>
          </a:xfrm>
          <a:prstGeom prst="rect">
            <a:avLst/>
          </a:prstGeom>
          <a:solidFill>
            <a:srgbClr val="00517A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矩形 25"/>
          <p:cNvSpPr/>
          <p:nvPr/>
        </p:nvSpPr>
        <p:spPr>
          <a:xfrm>
            <a:off x="8870950" y="1671638"/>
            <a:ext cx="144463" cy="1800225"/>
          </a:xfrm>
          <a:prstGeom prst="rect">
            <a:avLst/>
          </a:prstGeom>
          <a:solidFill>
            <a:srgbClr val="00517A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1" name="矩形 26"/>
          <p:cNvSpPr/>
          <p:nvPr/>
        </p:nvSpPr>
        <p:spPr>
          <a:xfrm>
            <a:off x="9012238" y="1671638"/>
            <a:ext cx="144462" cy="1800225"/>
          </a:xfrm>
          <a:prstGeom prst="rect">
            <a:avLst/>
          </a:prstGeom>
          <a:solidFill>
            <a:srgbClr val="8ABC1D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3917950" y="2461419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917950" y="2079626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3169441" y="1694657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169441" y="2079626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3300412" y="2436019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3186112" y="2825750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3186112" y="3181351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186112" y="3552824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924300" y="3243262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684712" y="2436019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4684712" y="2825750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4684712" y="2079626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4679950" y="3243262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446712" y="2701132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5446712" y="2310607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5446712" y="1849438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3924300" y="2857501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5446712" y="3090863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5446712" y="3467894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3169441" y="1329532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3186112" y="3908426"/>
            <a:ext cx="309562" cy="3095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3306762" y="2575719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3306762" y="2715419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7" name="直接连接符 56"/>
          <p:cNvCxnSpPr>
            <a:stCxn id="36" idx="5"/>
            <a:endCxn id="16" idx="1"/>
          </p:cNvCxnSpPr>
          <p:nvPr/>
        </p:nvCxnSpPr>
        <p:spPr bwMode="auto">
          <a:xfrm>
            <a:off x="3433669" y="1593760"/>
            <a:ext cx="529615" cy="531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直接连接符 82"/>
          <p:cNvCxnSpPr>
            <a:endCxn id="3" idx="1"/>
          </p:cNvCxnSpPr>
          <p:nvPr/>
        </p:nvCxnSpPr>
        <p:spPr bwMode="auto">
          <a:xfrm>
            <a:off x="3444081" y="1581150"/>
            <a:ext cx="519203" cy="9256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直接连接符 83"/>
          <p:cNvCxnSpPr>
            <a:endCxn id="31" idx="1"/>
          </p:cNvCxnSpPr>
          <p:nvPr/>
        </p:nvCxnSpPr>
        <p:spPr bwMode="auto">
          <a:xfrm>
            <a:off x="3444081" y="1593760"/>
            <a:ext cx="525553" cy="13090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直接连接符 84"/>
          <p:cNvCxnSpPr>
            <a:stCxn id="17" idx="5"/>
            <a:endCxn id="16" idx="1"/>
          </p:cNvCxnSpPr>
          <p:nvPr/>
        </p:nvCxnSpPr>
        <p:spPr bwMode="auto">
          <a:xfrm>
            <a:off x="3433669" y="1958885"/>
            <a:ext cx="529615" cy="1660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直接连接符 85"/>
          <p:cNvCxnSpPr>
            <a:stCxn id="18" idx="5"/>
            <a:endCxn id="3" idx="1"/>
          </p:cNvCxnSpPr>
          <p:nvPr/>
        </p:nvCxnSpPr>
        <p:spPr bwMode="auto">
          <a:xfrm>
            <a:off x="3433669" y="2343854"/>
            <a:ext cx="529615" cy="1628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直接连接符 86"/>
          <p:cNvCxnSpPr>
            <a:endCxn id="3" idx="1"/>
          </p:cNvCxnSpPr>
          <p:nvPr/>
        </p:nvCxnSpPr>
        <p:spPr bwMode="auto">
          <a:xfrm>
            <a:off x="3433669" y="1958885"/>
            <a:ext cx="529615" cy="547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直接连接符 87"/>
          <p:cNvCxnSpPr>
            <a:stCxn id="17" idx="5"/>
            <a:endCxn id="31" idx="1"/>
          </p:cNvCxnSpPr>
          <p:nvPr/>
        </p:nvCxnSpPr>
        <p:spPr bwMode="auto">
          <a:xfrm>
            <a:off x="3433669" y="1958885"/>
            <a:ext cx="535965" cy="943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直接连接符 88"/>
          <p:cNvCxnSpPr>
            <a:stCxn id="17" idx="5"/>
            <a:endCxn id="23" idx="1"/>
          </p:cNvCxnSpPr>
          <p:nvPr/>
        </p:nvCxnSpPr>
        <p:spPr bwMode="auto">
          <a:xfrm>
            <a:off x="3433669" y="1958885"/>
            <a:ext cx="535965" cy="13297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直接连接符 89"/>
          <p:cNvCxnSpPr>
            <a:endCxn id="23" idx="1"/>
          </p:cNvCxnSpPr>
          <p:nvPr/>
        </p:nvCxnSpPr>
        <p:spPr bwMode="auto">
          <a:xfrm>
            <a:off x="3444081" y="1593760"/>
            <a:ext cx="525553" cy="1694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直接连接符 90"/>
          <p:cNvCxnSpPr>
            <a:stCxn id="18" idx="5"/>
            <a:endCxn id="16" idx="1"/>
          </p:cNvCxnSpPr>
          <p:nvPr/>
        </p:nvCxnSpPr>
        <p:spPr bwMode="auto">
          <a:xfrm flipV="1">
            <a:off x="3433669" y="2124960"/>
            <a:ext cx="529615" cy="2188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直接连接符 91"/>
          <p:cNvCxnSpPr>
            <a:stCxn id="18" idx="5"/>
            <a:endCxn id="23" idx="1"/>
          </p:cNvCxnSpPr>
          <p:nvPr/>
        </p:nvCxnSpPr>
        <p:spPr bwMode="auto">
          <a:xfrm>
            <a:off x="3433669" y="2343854"/>
            <a:ext cx="535965" cy="9447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直接连接符 92"/>
          <p:cNvCxnSpPr>
            <a:stCxn id="18" idx="5"/>
            <a:endCxn id="31" idx="1"/>
          </p:cNvCxnSpPr>
          <p:nvPr/>
        </p:nvCxnSpPr>
        <p:spPr bwMode="auto">
          <a:xfrm>
            <a:off x="3433669" y="2343854"/>
            <a:ext cx="535965" cy="5589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直接连接符 93"/>
          <p:cNvCxnSpPr>
            <a:stCxn id="20" idx="6"/>
            <a:endCxn id="16" idx="1"/>
          </p:cNvCxnSpPr>
          <p:nvPr/>
        </p:nvCxnSpPr>
        <p:spPr bwMode="auto">
          <a:xfrm flipV="1">
            <a:off x="3495674" y="2124960"/>
            <a:ext cx="467610" cy="8555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直接连接符 94"/>
          <p:cNvCxnSpPr>
            <a:stCxn id="20" idx="6"/>
            <a:endCxn id="3" idx="1"/>
          </p:cNvCxnSpPr>
          <p:nvPr/>
        </p:nvCxnSpPr>
        <p:spPr bwMode="auto">
          <a:xfrm flipV="1">
            <a:off x="3495674" y="2506753"/>
            <a:ext cx="467610" cy="473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直接连接符 95"/>
          <p:cNvCxnSpPr>
            <a:stCxn id="20" idx="6"/>
            <a:endCxn id="31" idx="1"/>
          </p:cNvCxnSpPr>
          <p:nvPr/>
        </p:nvCxnSpPr>
        <p:spPr bwMode="auto">
          <a:xfrm flipV="1">
            <a:off x="3495674" y="2902835"/>
            <a:ext cx="473960" cy="77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直接连接符 96"/>
          <p:cNvCxnSpPr>
            <a:stCxn id="21" idx="7"/>
            <a:endCxn id="16" idx="1"/>
          </p:cNvCxnSpPr>
          <p:nvPr/>
        </p:nvCxnSpPr>
        <p:spPr bwMode="auto">
          <a:xfrm flipV="1">
            <a:off x="3450340" y="2124960"/>
            <a:ext cx="512944" cy="11017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直接连接符 97"/>
          <p:cNvCxnSpPr>
            <a:stCxn id="20" idx="6"/>
            <a:endCxn id="23" idx="1"/>
          </p:cNvCxnSpPr>
          <p:nvPr/>
        </p:nvCxnSpPr>
        <p:spPr bwMode="auto">
          <a:xfrm>
            <a:off x="3495674" y="2980531"/>
            <a:ext cx="473960" cy="308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直接连接符 128"/>
          <p:cNvCxnSpPr>
            <a:stCxn id="21" idx="7"/>
            <a:endCxn id="3" idx="1"/>
          </p:cNvCxnSpPr>
          <p:nvPr/>
        </p:nvCxnSpPr>
        <p:spPr bwMode="auto">
          <a:xfrm flipV="1">
            <a:off x="3450340" y="2506753"/>
            <a:ext cx="512944" cy="7199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直接连接符 129"/>
          <p:cNvCxnSpPr>
            <a:stCxn id="21" idx="7"/>
            <a:endCxn id="31" idx="1"/>
          </p:cNvCxnSpPr>
          <p:nvPr/>
        </p:nvCxnSpPr>
        <p:spPr bwMode="auto">
          <a:xfrm flipV="1">
            <a:off x="3450340" y="2902835"/>
            <a:ext cx="519294" cy="323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直接连接符 130"/>
          <p:cNvCxnSpPr>
            <a:stCxn id="21" idx="7"/>
            <a:endCxn id="23" idx="1"/>
          </p:cNvCxnSpPr>
          <p:nvPr/>
        </p:nvCxnSpPr>
        <p:spPr bwMode="auto">
          <a:xfrm>
            <a:off x="3450340" y="3226685"/>
            <a:ext cx="519294" cy="619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直接连接符 131"/>
          <p:cNvCxnSpPr>
            <a:stCxn id="22" idx="7"/>
            <a:endCxn id="16" idx="1"/>
          </p:cNvCxnSpPr>
          <p:nvPr/>
        </p:nvCxnSpPr>
        <p:spPr bwMode="auto">
          <a:xfrm flipV="1">
            <a:off x="3450340" y="2124960"/>
            <a:ext cx="512944" cy="14731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直接连接符 132"/>
          <p:cNvCxnSpPr>
            <a:stCxn id="22" idx="7"/>
            <a:endCxn id="31" idx="1"/>
          </p:cNvCxnSpPr>
          <p:nvPr/>
        </p:nvCxnSpPr>
        <p:spPr bwMode="auto">
          <a:xfrm flipV="1">
            <a:off x="3450340" y="2902835"/>
            <a:ext cx="519294" cy="6953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直接连接符 133"/>
          <p:cNvCxnSpPr>
            <a:stCxn id="22" idx="7"/>
            <a:endCxn id="3" idx="1"/>
          </p:cNvCxnSpPr>
          <p:nvPr/>
        </p:nvCxnSpPr>
        <p:spPr bwMode="auto">
          <a:xfrm flipV="1">
            <a:off x="3450340" y="2506753"/>
            <a:ext cx="512944" cy="1091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直接连接符 134"/>
          <p:cNvCxnSpPr>
            <a:stCxn id="37" idx="7"/>
            <a:endCxn id="16" idx="2"/>
          </p:cNvCxnSpPr>
          <p:nvPr/>
        </p:nvCxnSpPr>
        <p:spPr bwMode="auto">
          <a:xfrm flipV="1">
            <a:off x="3450340" y="2234407"/>
            <a:ext cx="467610" cy="1719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直接连接符 135"/>
          <p:cNvCxnSpPr>
            <a:stCxn id="22" idx="7"/>
            <a:endCxn id="23" idx="1"/>
          </p:cNvCxnSpPr>
          <p:nvPr/>
        </p:nvCxnSpPr>
        <p:spPr bwMode="auto">
          <a:xfrm flipV="1">
            <a:off x="3450340" y="3288596"/>
            <a:ext cx="519294" cy="309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直接连接符 136"/>
          <p:cNvCxnSpPr>
            <a:stCxn id="37" idx="7"/>
            <a:endCxn id="23" idx="1"/>
          </p:cNvCxnSpPr>
          <p:nvPr/>
        </p:nvCxnSpPr>
        <p:spPr bwMode="auto">
          <a:xfrm flipV="1">
            <a:off x="3450340" y="3288596"/>
            <a:ext cx="519294" cy="665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直接连接符 137"/>
          <p:cNvCxnSpPr>
            <a:stCxn id="37" idx="7"/>
            <a:endCxn id="31" idx="1"/>
          </p:cNvCxnSpPr>
          <p:nvPr/>
        </p:nvCxnSpPr>
        <p:spPr bwMode="auto">
          <a:xfrm flipV="1">
            <a:off x="3450340" y="2902835"/>
            <a:ext cx="519294" cy="10509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直接连接符 157"/>
          <p:cNvCxnSpPr>
            <a:stCxn id="37" idx="7"/>
            <a:endCxn id="3" idx="1"/>
          </p:cNvCxnSpPr>
          <p:nvPr/>
        </p:nvCxnSpPr>
        <p:spPr bwMode="auto">
          <a:xfrm flipV="1">
            <a:off x="3450340" y="2506753"/>
            <a:ext cx="512944" cy="14470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直接连接符 164"/>
          <p:cNvCxnSpPr>
            <a:stCxn id="16" idx="6"/>
            <a:endCxn id="26" idx="2"/>
          </p:cNvCxnSpPr>
          <p:nvPr/>
        </p:nvCxnSpPr>
        <p:spPr bwMode="auto">
          <a:xfrm>
            <a:off x="4227512" y="2234407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直接连接符 165"/>
          <p:cNvCxnSpPr>
            <a:stCxn id="16" idx="6"/>
            <a:endCxn id="24" idx="2"/>
          </p:cNvCxnSpPr>
          <p:nvPr/>
        </p:nvCxnSpPr>
        <p:spPr bwMode="auto">
          <a:xfrm>
            <a:off x="4227512" y="2234407"/>
            <a:ext cx="457200" cy="356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直接连接符 166"/>
          <p:cNvCxnSpPr>
            <a:stCxn id="16" idx="6"/>
            <a:endCxn id="25" idx="2"/>
          </p:cNvCxnSpPr>
          <p:nvPr/>
        </p:nvCxnSpPr>
        <p:spPr bwMode="auto">
          <a:xfrm>
            <a:off x="4227512" y="2234407"/>
            <a:ext cx="457200" cy="746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直接连接符 167"/>
          <p:cNvCxnSpPr>
            <a:stCxn id="27" idx="2"/>
            <a:endCxn id="16" idx="6"/>
          </p:cNvCxnSpPr>
          <p:nvPr/>
        </p:nvCxnSpPr>
        <p:spPr bwMode="auto">
          <a:xfrm flipH="1" flipV="1">
            <a:off x="4227512" y="2234407"/>
            <a:ext cx="452438" cy="11636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直接连接符 168"/>
          <p:cNvCxnSpPr>
            <a:stCxn id="26" idx="2"/>
          </p:cNvCxnSpPr>
          <p:nvPr/>
        </p:nvCxnSpPr>
        <p:spPr bwMode="auto">
          <a:xfrm flipH="1">
            <a:off x="4233862" y="2234407"/>
            <a:ext cx="450850" cy="3889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直接连接符 169"/>
          <p:cNvCxnSpPr>
            <a:stCxn id="24" idx="2"/>
            <a:endCxn id="3" idx="6"/>
          </p:cNvCxnSpPr>
          <p:nvPr/>
        </p:nvCxnSpPr>
        <p:spPr bwMode="auto">
          <a:xfrm flipH="1">
            <a:off x="4227512" y="2590800"/>
            <a:ext cx="4572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直接连接符 170"/>
          <p:cNvCxnSpPr>
            <a:stCxn id="3" idx="6"/>
            <a:endCxn id="25" idx="2"/>
          </p:cNvCxnSpPr>
          <p:nvPr/>
        </p:nvCxnSpPr>
        <p:spPr bwMode="auto">
          <a:xfrm>
            <a:off x="4227512" y="2616200"/>
            <a:ext cx="457200" cy="3643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直接连接符 171"/>
          <p:cNvCxnSpPr>
            <a:stCxn id="3" idx="6"/>
            <a:endCxn id="27" idx="3"/>
          </p:cNvCxnSpPr>
          <p:nvPr/>
        </p:nvCxnSpPr>
        <p:spPr bwMode="auto">
          <a:xfrm>
            <a:off x="4227512" y="2616200"/>
            <a:ext cx="497772" cy="8912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直接连接符 172"/>
          <p:cNvCxnSpPr>
            <a:stCxn id="23" idx="6"/>
            <a:endCxn id="24" idx="2"/>
          </p:cNvCxnSpPr>
          <p:nvPr/>
        </p:nvCxnSpPr>
        <p:spPr bwMode="auto">
          <a:xfrm flipV="1">
            <a:off x="4233862" y="2590800"/>
            <a:ext cx="450850" cy="8072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直接连接符 192"/>
          <p:cNvCxnSpPr>
            <a:stCxn id="31" idx="6"/>
            <a:endCxn id="26" idx="2"/>
          </p:cNvCxnSpPr>
          <p:nvPr/>
        </p:nvCxnSpPr>
        <p:spPr bwMode="auto">
          <a:xfrm flipV="1">
            <a:off x="4233862" y="2234407"/>
            <a:ext cx="450850" cy="777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直接连接符 193"/>
          <p:cNvCxnSpPr>
            <a:stCxn id="31" idx="6"/>
            <a:endCxn id="24" idx="2"/>
          </p:cNvCxnSpPr>
          <p:nvPr/>
        </p:nvCxnSpPr>
        <p:spPr bwMode="auto">
          <a:xfrm flipV="1">
            <a:off x="4233862" y="2590800"/>
            <a:ext cx="450850" cy="4214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直接连接符 194"/>
          <p:cNvCxnSpPr>
            <a:stCxn id="31" idx="6"/>
            <a:endCxn id="25" idx="2"/>
          </p:cNvCxnSpPr>
          <p:nvPr/>
        </p:nvCxnSpPr>
        <p:spPr bwMode="auto">
          <a:xfrm flipV="1">
            <a:off x="4233862" y="2980531"/>
            <a:ext cx="450850" cy="317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直接连接符 195"/>
          <p:cNvCxnSpPr>
            <a:stCxn id="31" idx="6"/>
            <a:endCxn id="27" idx="2"/>
          </p:cNvCxnSpPr>
          <p:nvPr/>
        </p:nvCxnSpPr>
        <p:spPr bwMode="auto">
          <a:xfrm>
            <a:off x="4233862" y="3012282"/>
            <a:ext cx="446088" cy="385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直接连接符 196"/>
          <p:cNvCxnSpPr>
            <a:stCxn id="23" idx="6"/>
            <a:endCxn id="26" idx="2"/>
          </p:cNvCxnSpPr>
          <p:nvPr/>
        </p:nvCxnSpPr>
        <p:spPr bwMode="auto">
          <a:xfrm flipV="1">
            <a:off x="4233862" y="2234407"/>
            <a:ext cx="450850" cy="11636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直接连接符 207"/>
          <p:cNvCxnSpPr>
            <a:stCxn id="23" idx="6"/>
            <a:endCxn id="25" idx="2"/>
          </p:cNvCxnSpPr>
          <p:nvPr/>
        </p:nvCxnSpPr>
        <p:spPr bwMode="auto">
          <a:xfrm flipV="1">
            <a:off x="4233862" y="2980531"/>
            <a:ext cx="450850" cy="417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直接连接符 208"/>
          <p:cNvCxnSpPr>
            <a:endCxn id="27" idx="2"/>
          </p:cNvCxnSpPr>
          <p:nvPr/>
        </p:nvCxnSpPr>
        <p:spPr bwMode="auto">
          <a:xfrm flipV="1">
            <a:off x="4233862" y="3398043"/>
            <a:ext cx="446088" cy="23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直接连接符 209"/>
          <p:cNvCxnSpPr>
            <a:stCxn id="26" idx="6"/>
            <a:endCxn id="30" idx="2"/>
          </p:cNvCxnSpPr>
          <p:nvPr/>
        </p:nvCxnSpPr>
        <p:spPr bwMode="auto">
          <a:xfrm flipV="1">
            <a:off x="4994274" y="2004219"/>
            <a:ext cx="452438" cy="2301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直接连接符 210"/>
          <p:cNvCxnSpPr>
            <a:stCxn id="26" idx="6"/>
            <a:endCxn id="29" idx="2"/>
          </p:cNvCxnSpPr>
          <p:nvPr/>
        </p:nvCxnSpPr>
        <p:spPr bwMode="auto">
          <a:xfrm>
            <a:off x="4994274" y="2234407"/>
            <a:ext cx="452438" cy="2309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直接连接符 211"/>
          <p:cNvCxnSpPr>
            <a:endCxn id="28" idx="2"/>
          </p:cNvCxnSpPr>
          <p:nvPr/>
        </p:nvCxnSpPr>
        <p:spPr bwMode="auto">
          <a:xfrm>
            <a:off x="4994274" y="2234407"/>
            <a:ext cx="452438" cy="621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直接连接符 212"/>
          <p:cNvCxnSpPr>
            <a:stCxn id="26" idx="6"/>
            <a:endCxn id="32" idx="2"/>
          </p:cNvCxnSpPr>
          <p:nvPr/>
        </p:nvCxnSpPr>
        <p:spPr bwMode="auto">
          <a:xfrm>
            <a:off x="4994274" y="2234407"/>
            <a:ext cx="452438" cy="10112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直接连接符 213"/>
          <p:cNvCxnSpPr>
            <a:stCxn id="26" idx="6"/>
            <a:endCxn id="33" idx="2"/>
          </p:cNvCxnSpPr>
          <p:nvPr/>
        </p:nvCxnSpPr>
        <p:spPr bwMode="auto">
          <a:xfrm>
            <a:off x="4994274" y="2234407"/>
            <a:ext cx="452438" cy="13882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直接连接符 214"/>
          <p:cNvCxnSpPr>
            <a:stCxn id="24" idx="6"/>
            <a:endCxn id="30" idx="2"/>
          </p:cNvCxnSpPr>
          <p:nvPr/>
        </p:nvCxnSpPr>
        <p:spPr bwMode="auto">
          <a:xfrm flipV="1">
            <a:off x="4994274" y="2004219"/>
            <a:ext cx="452438" cy="5865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直接连接符 232"/>
          <p:cNvCxnSpPr>
            <a:stCxn id="24" idx="6"/>
            <a:endCxn id="29" idx="2"/>
          </p:cNvCxnSpPr>
          <p:nvPr/>
        </p:nvCxnSpPr>
        <p:spPr bwMode="auto">
          <a:xfrm flipV="1">
            <a:off x="4994274" y="2465388"/>
            <a:ext cx="452438" cy="1254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直接连接符 233"/>
          <p:cNvCxnSpPr>
            <a:stCxn id="24" idx="6"/>
            <a:endCxn id="28" idx="2"/>
          </p:cNvCxnSpPr>
          <p:nvPr/>
        </p:nvCxnSpPr>
        <p:spPr bwMode="auto">
          <a:xfrm>
            <a:off x="4994274" y="2590800"/>
            <a:ext cx="452438" cy="2651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直接连接符 234"/>
          <p:cNvCxnSpPr>
            <a:stCxn id="24" idx="6"/>
            <a:endCxn id="32" idx="2"/>
          </p:cNvCxnSpPr>
          <p:nvPr/>
        </p:nvCxnSpPr>
        <p:spPr bwMode="auto">
          <a:xfrm>
            <a:off x="4994274" y="2590800"/>
            <a:ext cx="452438" cy="6548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直接连接符 235"/>
          <p:cNvCxnSpPr/>
          <p:nvPr/>
        </p:nvCxnSpPr>
        <p:spPr bwMode="auto">
          <a:xfrm>
            <a:off x="4994274" y="2603501"/>
            <a:ext cx="452438" cy="10191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直接连接符 236"/>
          <p:cNvCxnSpPr>
            <a:stCxn id="25" idx="6"/>
            <a:endCxn id="30" idx="2"/>
          </p:cNvCxnSpPr>
          <p:nvPr/>
        </p:nvCxnSpPr>
        <p:spPr bwMode="auto">
          <a:xfrm flipV="1">
            <a:off x="4994274" y="2004219"/>
            <a:ext cx="452438" cy="976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直接连接符 237"/>
          <p:cNvCxnSpPr>
            <a:stCxn id="25" idx="6"/>
            <a:endCxn id="29" idx="2"/>
          </p:cNvCxnSpPr>
          <p:nvPr/>
        </p:nvCxnSpPr>
        <p:spPr bwMode="auto">
          <a:xfrm flipV="1">
            <a:off x="4994274" y="2465388"/>
            <a:ext cx="452438" cy="5151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直接连接符 238"/>
          <p:cNvCxnSpPr>
            <a:stCxn id="25" idx="6"/>
            <a:endCxn id="28" idx="2"/>
          </p:cNvCxnSpPr>
          <p:nvPr/>
        </p:nvCxnSpPr>
        <p:spPr bwMode="auto">
          <a:xfrm flipV="1">
            <a:off x="4994274" y="2855913"/>
            <a:ext cx="452438" cy="1246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直接连接符 239"/>
          <p:cNvCxnSpPr>
            <a:stCxn id="25" idx="6"/>
            <a:endCxn id="32" idx="2"/>
          </p:cNvCxnSpPr>
          <p:nvPr/>
        </p:nvCxnSpPr>
        <p:spPr bwMode="auto">
          <a:xfrm>
            <a:off x="4994274" y="2980531"/>
            <a:ext cx="452438" cy="2651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直接连接符 260"/>
          <p:cNvCxnSpPr>
            <a:stCxn id="27" idx="6"/>
          </p:cNvCxnSpPr>
          <p:nvPr/>
        </p:nvCxnSpPr>
        <p:spPr bwMode="auto">
          <a:xfrm flipV="1">
            <a:off x="4989512" y="2441178"/>
            <a:ext cx="457200" cy="956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直接连接符 262"/>
          <p:cNvCxnSpPr>
            <a:endCxn id="33" idx="2"/>
          </p:cNvCxnSpPr>
          <p:nvPr/>
        </p:nvCxnSpPr>
        <p:spPr bwMode="auto">
          <a:xfrm>
            <a:off x="4989512" y="2986972"/>
            <a:ext cx="457200" cy="6357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直接连接符 263"/>
          <p:cNvCxnSpPr>
            <a:stCxn id="27" idx="6"/>
            <a:endCxn id="30" idx="2"/>
          </p:cNvCxnSpPr>
          <p:nvPr/>
        </p:nvCxnSpPr>
        <p:spPr bwMode="auto">
          <a:xfrm flipV="1">
            <a:off x="4989512" y="2004219"/>
            <a:ext cx="457200" cy="13938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直接连接符 264"/>
          <p:cNvCxnSpPr>
            <a:stCxn id="27" idx="6"/>
            <a:endCxn id="28" idx="2"/>
          </p:cNvCxnSpPr>
          <p:nvPr/>
        </p:nvCxnSpPr>
        <p:spPr bwMode="auto">
          <a:xfrm flipV="1">
            <a:off x="4989512" y="2855913"/>
            <a:ext cx="457200" cy="5421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直接连接符 265"/>
          <p:cNvCxnSpPr>
            <a:stCxn id="27" idx="6"/>
            <a:endCxn id="32" idx="2"/>
          </p:cNvCxnSpPr>
          <p:nvPr/>
        </p:nvCxnSpPr>
        <p:spPr bwMode="auto">
          <a:xfrm flipV="1">
            <a:off x="4989512" y="3245644"/>
            <a:ext cx="457200" cy="152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直接连接符 266"/>
          <p:cNvCxnSpPr>
            <a:stCxn id="27" idx="6"/>
            <a:endCxn id="33" idx="2"/>
          </p:cNvCxnSpPr>
          <p:nvPr/>
        </p:nvCxnSpPr>
        <p:spPr bwMode="auto">
          <a:xfrm>
            <a:off x="4989512" y="3398043"/>
            <a:ext cx="457200" cy="2246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等腰三角形 22"/>
          <p:cNvSpPr/>
          <p:nvPr/>
        </p:nvSpPr>
        <p:spPr>
          <a:xfrm rot="8207928">
            <a:off x="1679575" y="1521460"/>
            <a:ext cx="415925" cy="517525"/>
          </a:xfrm>
          <a:prstGeom prst="triangle">
            <a:avLst>
              <a:gd name="adj" fmla="val 50000"/>
            </a:avLst>
          </a:prstGeom>
          <a:solidFill>
            <a:srgbClr val="007CAC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等腰三角形 23"/>
          <p:cNvSpPr/>
          <p:nvPr/>
        </p:nvSpPr>
        <p:spPr>
          <a:xfrm rot="9053829">
            <a:off x="1598295" y="2426970"/>
            <a:ext cx="417513" cy="517525"/>
          </a:xfrm>
          <a:prstGeom prst="triangle">
            <a:avLst>
              <a:gd name="adj" fmla="val 50000"/>
            </a:avLst>
          </a:prstGeom>
          <a:solidFill>
            <a:srgbClr val="8ABC1D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Icon-Discussion"/>
          <p:cNvSpPr>
            <a:spLocks noEditPoints="1"/>
          </p:cNvSpPr>
          <p:nvPr/>
        </p:nvSpPr>
        <p:spPr>
          <a:xfrm>
            <a:off x="412750" y="130175"/>
            <a:ext cx="1231900" cy="815975"/>
          </a:xfrm>
          <a:custGeom>
            <a:avLst/>
            <a:gdLst/>
            <a:ahLst/>
            <a:cxnLst>
              <a:cxn ang="0">
                <a:pos x="782001" y="279834"/>
              </a:cxn>
              <a:cxn ang="0">
                <a:pos x="391000" y="0"/>
              </a:cxn>
              <a:cxn ang="0">
                <a:pos x="0" y="279834"/>
              </a:cxn>
              <a:cxn ang="0">
                <a:pos x="326018" y="555793"/>
              </a:cxn>
              <a:cxn ang="0">
                <a:pos x="269331" y="718268"/>
              </a:cxn>
              <a:cxn ang="0">
                <a:pos x="450729" y="556347"/>
              </a:cxn>
              <a:cxn ang="0">
                <a:pos x="782001" y="279834"/>
              </a:cxn>
              <a:cxn ang="0">
                <a:pos x="199925" y="333808"/>
              </a:cxn>
              <a:cxn ang="0">
                <a:pos x="146279" y="280111"/>
              </a:cxn>
              <a:cxn ang="0">
                <a:pos x="199925" y="226414"/>
              </a:cxn>
              <a:cxn ang="0">
                <a:pos x="253570" y="280111"/>
              </a:cxn>
              <a:cxn ang="0">
                <a:pos x="199925" y="333808"/>
              </a:cxn>
              <a:cxn ang="0">
                <a:pos x="392383" y="333808"/>
              </a:cxn>
              <a:cxn ang="0">
                <a:pos x="338738" y="280111"/>
              </a:cxn>
              <a:cxn ang="0">
                <a:pos x="392383" y="226414"/>
              </a:cxn>
              <a:cxn ang="0">
                <a:pos x="446028" y="280111"/>
              </a:cxn>
              <a:cxn ang="0">
                <a:pos x="392383" y="333808"/>
              </a:cxn>
              <a:cxn ang="0">
                <a:pos x="584841" y="333808"/>
              </a:cxn>
              <a:cxn ang="0">
                <a:pos x="531196" y="280111"/>
              </a:cxn>
              <a:cxn ang="0">
                <a:pos x="584841" y="226414"/>
              </a:cxn>
              <a:cxn ang="0">
                <a:pos x="638486" y="280111"/>
              </a:cxn>
              <a:cxn ang="0">
                <a:pos x="584841" y="333808"/>
              </a:cxn>
              <a:cxn ang="0">
                <a:pos x="940724" y="653223"/>
              </a:cxn>
              <a:cxn ang="0">
                <a:pos x="997687" y="815975"/>
              </a:cxn>
              <a:cxn ang="0">
                <a:pos x="816013" y="653776"/>
              </a:cxn>
              <a:cxn ang="0">
                <a:pos x="624937" y="581811"/>
              </a:cxn>
              <a:cxn ang="0">
                <a:pos x="870764" y="282879"/>
              </a:cxn>
              <a:cxn ang="0">
                <a:pos x="833987" y="151404"/>
              </a:cxn>
              <a:cxn ang="0">
                <a:pos x="876018" y="148082"/>
              </a:cxn>
              <a:cxn ang="0">
                <a:pos x="1231900" y="403005"/>
              </a:cxn>
              <a:cxn ang="0">
                <a:pos x="940724" y="653223"/>
              </a:cxn>
            </a:cxnLst>
            <a:rect l="0" t="0" r="0" b="0"/>
            <a:pathLst>
              <a:path w="4455" h="2948">
                <a:moveTo>
                  <a:pt x="2828" y="1011"/>
                </a:moveTo>
                <a:cubicBezTo>
                  <a:pt x="2828" y="453"/>
                  <a:pt x="2194" y="0"/>
                  <a:pt x="1414" y="0"/>
                </a:cubicBezTo>
                <a:cubicBezTo>
                  <a:pt x="633" y="0"/>
                  <a:pt x="0" y="453"/>
                  <a:pt x="0" y="1011"/>
                </a:cubicBezTo>
                <a:cubicBezTo>
                  <a:pt x="0" y="1513"/>
                  <a:pt x="510" y="1928"/>
                  <a:pt x="1179" y="2008"/>
                </a:cubicBezTo>
                <a:cubicBezTo>
                  <a:pt x="1173" y="2254"/>
                  <a:pt x="1094" y="2469"/>
                  <a:pt x="974" y="2595"/>
                </a:cubicBezTo>
                <a:cubicBezTo>
                  <a:pt x="1304" y="2538"/>
                  <a:pt x="1563" y="2305"/>
                  <a:pt x="1630" y="2010"/>
                </a:cubicBezTo>
                <a:cubicBezTo>
                  <a:pt x="2307" y="1935"/>
                  <a:pt x="2828" y="1517"/>
                  <a:pt x="2828" y="1011"/>
                </a:cubicBezTo>
                <a:close/>
                <a:moveTo>
                  <a:pt x="723" y="1206"/>
                </a:moveTo>
                <a:cubicBezTo>
                  <a:pt x="616" y="1206"/>
                  <a:pt x="529" y="1119"/>
                  <a:pt x="529" y="1012"/>
                </a:cubicBezTo>
                <a:cubicBezTo>
                  <a:pt x="529" y="905"/>
                  <a:pt x="616" y="818"/>
                  <a:pt x="723" y="818"/>
                </a:cubicBezTo>
                <a:cubicBezTo>
                  <a:pt x="830" y="818"/>
                  <a:pt x="917" y="905"/>
                  <a:pt x="917" y="1012"/>
                </a:cubicBezTo>
                <a:cubicBezTo>
                  <a:pt x="917" y="1119"/>
                  <a:pt x="830" y="1206"/>
                  <a:pt x="723" y="1206"/>
                </a:cubicBezTo>
                <a:close/>
                <a:moveTo>
                  <a:pt x="1419" y="1206"/>
                </a:moveTo>
                <a:cubicBezTo>
                  <a:pt x="1312" y="1206"/>
                  <a:pt x="1225" y="1119"/>
                  <a:pt x="1225" y="1012"/>
                </a:cubicBezTo>
                <a:cubicBezTo>
                  <a:pt x="1225" y="905"/>
                  <a:pt x="1312" y="818"/>
                  <a:pt x="1419" y="818"/>
                </a:cubicBezTo>
                <a:cubicBezTo>
                  <a:pt x="1526" y="818"/>
                  <a:pt x="1613" y="905"/>
                  <a:pt x="1613" y="1012"/>
                </a:cubicBezTo>
                <a:cubicBezTo>
                  <a:pt x="1613" y="1119"/>
                  <a:pt x="1526" y="1206"/>
                  <a:pt x="1419" y="1206"/>
                </a:cubicBezTo>
                <a:close/>
                <a:moveTo>
                  <a:pt x="2115" y="1206"/>
                </a:moveTo>
                <a:cubicBezTo>
                  <a:pt x="2007" y="1206"/>
                  <a:pt x="1921" y="1119"/>
                  <a:pt x="1921" y="1012"/>
                </a:cubicBezTo>
                <a:cubicBezTo>
                  <a:pt x="1921" y="905"/>
                  <a:pt x="2007" y="818"/>
                  <a:pt x="2115" y="818"/>
                </a:cubicBezTo>
                <a:cubicBezTo>
                  <a:pt x="2222" y="818"/>
                  <a:pt x="2309" y="905"/>
                  <a:pt x="2309" y="1012"/>
                </a:cubicBezTo>
                <a:cubicBezTo>
                  <a:pt x="2309" y="1119"/>
                  <a:pt x="2222" y="1206"/>
                  <a:pt x="2115" y="1206"/>
                </a:cubicBezTo>
                <a:close/>
                <a:moveTo>
                  <a:pt x="3402" y="2360"/>
                </a:moveTo>
                <a:cubicBezTo>
                  <a:pt x="3408" y="2607"/>
                  <a:pt x="3487" y="2822"/>
                  <a:pt x="3608" y="2948"/>
                </a:cubicBezTo>
                <a:cubicBezTo>
                  <a:pt x="3277" y="2891"/>
                  <a:pt x="3018" y="2658"/>
                  <a:pt x="2951" y="2362"/>
                </a:cubicBezTo>
                <a:cubicBezTo>
                  <a:pt x="2682" y="2329"/>
                  <a:pt x="2445" y="2234"/>
                  <a:pt x="2260" y="2102"/>
                </a:cubicBezTo>
                <a:cubicBezTo>
                  <a:pt x="2790" y="1891"/>
                  <a:pt x="3149" y="1487"/>
                  <a:pt x="3149" y="1022"/>
                </a:cubicBezTo>
                <a:cubicBezTo>
                  <a:pt x="3149" y="853"/>
                  <a:pt x="3102" y="693"/>
                  <a:pt x="3016" y="547"/>
                </a:cubicBezTo>
                <a:cubicBezTo>
                  <a:pt x="3067" y="542"/>
                  <a:pt x="3116" y="535"/>
                  <a:pt x="3168" y="535"/>
                </a:cubicBezTo>
                <a:cubicBezTo>
                  <a:pt x="3878" y="535"/>
                  <a:pt x="4455" y="947"/>
                  <a:pt x="4455" y="1456"/>
                </a:cubicBezTo>
                <a:cubicBezTo>
                  <a:pt x="4455" y="1907"/>
                  <a:pt x="4001" y="2281"/>
                  <a:pt x="3402" y="2360"/>
                </a:cubicBezTo>
                <a:close/>
              </a:path>
            </a:pathLst>
          </a:custGeom>
          <a:solidFill>
            <a:srgbClr val="00B3EE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41" name="Group 9"/>
          <p:cNvGrpSpPr/>
          <p:nvPr/>
        </p:nvGrpSpPr>
        <p:grpSpPr>
          <a:xfrm>
            <a:off x="1602105" y="2981960"/>
            <a:ext cx="571500" cy="144463"/>
            <a:chOff x="0" y="0"/>
            <a:chExt cx="572366" cy="144000"/>
          </a:xfrm>
        </p:grpSpPr>
        <p:sp>
          <p:nvSpPr>
            <p:cNvPr id="14347" name="椭圆 40"/>
            <p:cNvSpPr/>
            <p:nvPr/>
          </p:nvSpPr>
          <p:spPr>
            <a:xfrm>
              <a:off x="0" y="0"/>
              <a:ext cx="144000" cy="144000"/>
            </a:xfrm>
            <a:prstGeom prst="ellipse">
              <a:avLst/>
            </a:prstGeom>
            <a:solidFill>
              <a:srgbClr val="8ABC1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8" name="椭圆 41"/>
            <p:cNvSpPr/>
            <p:nvPr/>
          </p:nvSpPr>
          <p:spPr>
            <a:xfrm>
              <a:off x="214183" y="0"/>
              <a:ext cx="144000" cy="144000"/>
            </a:xfrm>
            <a:prstGeom prst="ellipse">
              <a:avLst/>
            </a:prstGeom>
            <a:solidFill>
              <a:srgbClr val="8ABC1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9" name="椭圆 42"/>
            <p:cNvSpPr/>
            <p:nvPr/>
          </p:nvSpPr>
          <p:spPr>
            <a:xfrm>
              <a:off x="428366" y="0"/>
              <a:ext cx="144000" cy="144000"/>
            </a:xfrm>
            <a:prstGeom prst="ellipse">
              <a:avLst/>
            </a:prstGeom>
            <a:solidFill>
              <a:srgbClr val="8ABC1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2" name="矩形 44"/>
          <p:cNvSpPr/>
          <p:nvPr/>
        </p:nvSpPr>
        <p:spPr>
          <a:xfrm>
            <a:off x="3763963" y="1496060"/>
            <a:ext cx="4568825" cy="292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spcAft>
                <a:spcPts val="60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DotumChe" pitchFamily="49" charset="-127"/>
                <a:sym typeface="DotumChe" pitchFamily="49" charset="-127"/>
              </a:rPr>
              <a:t>多媒体制作</a:t>
            </a:r>
            <a:endParaRPr lang="zh-CN" altLang="en-US" dirty="0">
              <a:solidFill>
                <a:srgbClr val="000000"/>
              </a:solidFill>
              <a:latin typeface="DotumChe" pitchFamily="49" charset="-127"/>
              <a:sym typeface="DotumChe" pitchFamily="49" charset="-127"/>
            </a:endParaRPr>
          </a:p>
        </p:txBody>
      </p:sp>
      <p:sp>
        <p:nvSpPr>
          <p:cNvPr id="14343" name="矩形 45"/>
          <p:cNvSpPr/>
          <p:nvPr/>
        </p:nvSpPr>
        <p:spPr>
          <a:xfrm>
            <a:off x="3843338" y="1158875"/>
            <a:ext cx="995680" cy="337185"/>
          </a:xfrm>
          <a:prstGeom prst="rect">
            <a:avLst/>
          </a:prstGeom>
          <a:solidFill>
            <a:srgbClr val="8ABC1D"/>
          </a:solidFill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DotumChe" pitchFamily="49" charset="-127"/>
                <a:sym typeface="DotumChe" pitchFamily="49" charset="-127"/>
              </a:rPr>
              <a:t>参赛类别</a:t>
            </a:r>
          </a:p>
        </p:txBody>
      </p:sp>
      <p:sp>
        <p:nvSpPr>
          <p:cNvPr id="14345" name="矩形 47"/>
          <p:cNvSpPr/>
          <p:nvPr/>
        </p:nvSpPr>
        <p:spPr>
          <a:xfrm>
            <a:off x="3843338" y="2358073"/>
            <a:ext cx="995680" cy="337185"/>
          </a:xfrm>
          <a:prstGeom prst="rect">
            <a:avLst/>
          </a:prstGeom>
          <a:solidFill>
            <a:srgbClr val="007CAC"/>
          </a:solidFill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DotumChe" pitchFamily="49" charset="-127"/>
                <a:sym typeface="DotumChe" pitchFamily="49" charset="-127"/>
              </a:rPr>
              <a:t>应用定位</a:t>
            </a:r>
          </a:p>
        </p:txBody>
      </p:sp>
      <p:sp>
        <p:nvSpPr>
          <p:cNvPr id="14346" name="矩形 48"/>
          <p:cNvSpPr/>
          <p:nvPr/>
        </p:nvSpPr>
        <p:spPr>
          <a:xfrm>
            <a:off x="401320" y="946150"/>
            <a:ext cx="10972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3600" dirty="0">
                <a:solidFill>
                  <a:srgbClr val="00B3EE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64280" y="2919095"/>
            <a:ext cx="47586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将人工智能算法可视化，使算法原理一目了然；</a:t>
            </a:r>
            <a:endParaRPr lang="en-US" altLang="zh-CN" dirty="0" smtClean="0"/>
          </a:p>
          <a:p>
            <a:r>
              <a:rPr lang="zh-CN" altLang="en-US" dirty="0" smtClean="0"/>
              <a:t>用户能够与算法互动，而非仅仅接收，能更深入的理解算法；</a:t>
            </a:r>
            <a:endParaRPr lang="en-US" altLang="zh-CN" dirty="0" smtClean="0"/>
          </a:p>
          <a:p>
            <a:r>
              <a:rPr lang="zh-CN" altLang="en-US" dirty="0" smtClean="0"/>
              <a:t>用户能够提交算法演示示例来进行信息交互；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/>
          <p:nvPr/>
        </p:nvGrpSpPr>
        <p:grpSpPr>
          <a:xfrm>
            <a:off x="0" y="0"/>
            <a:ext cx="9144000" cy="5143500"/>
            <a:chOff x="0" y="0"/>
            <a:chExt cx="9145378" cy="5143501"/>
          </a:xfrm>
        </p:grpSpPr>
        <p:sp>
          <p:nvSpPr>
            <p:cNvPr id="19473" name="等腰三角形 21"/>
            <p:cNvSpPr/>
            <p:nvPr/>
          </p:nvSpPr>
          <p:spPr>
            <a:xfrm rot="5400000">
              <a:off x="-1412097" y="1412096"/>
              <a:ext cx="5143499" cy="2319306"/>
            </a:xfrm>
            <a:prstGeom prst="triangle">
              <a:avLst>
                <a:gd name="adj" fmla="val 50000"/>
              </a:avLst>
            </a:prstGeom>
            <a:solidFill>
              <a:srgbClr val="EFF5FB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4" name="等腰三角形 20"/>
            <p:cNvSpPr/>
            <p:nvPr/>
          </p:nvSpPr>
          <p:spPr>
            <a:xfrm rot="-5400000" flipH="1">
              <a:off x="841972" y="1412096"/>
              <a:ext cx="5143499" cy="2319306"/>
            </a:xfrm>
            <a:prstGeom prst="triangle">
              <a:avLst>
                <a:gd name="adj" fmla="val 50000"/>
              </a:avLst>
            </a:prstGeom>
            <a:solidFill>
              <a:srgbClr val="EFF5FB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5" name="矩形 3"/>
            <p:cNvSpPr/>
            <p:nvPr/>
          </p:nvSpPr>
          <p:spPr>
            <a:xfrm rot="-5400000" flipH="1">
              <a:off x="4287628" y="285751"/>
              <a:ext cx="5143500" cy="4572000"/>
            </a:xfrm>
            <a:prstGeom prst="rect">
              <a:avLst/>
            </a:prstGeom>
            <a:solidFill>
              <a:srgbClr val="007CA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59" name="文本框 10"/>
          <p:cNvSpPr/>
          <p:nvPr/>
        </p:nvSpPr>
        <p:spPr>
          <a:xfrm>
            <a:off x="1095375" y="2871788"/>
            <a:ext cx="800219" cy="33855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DotumChe" pitchFamily="49" charset="-127"/>
                <a:sym typeface="DotumChe" pitchFamily="49" charset="-127"/>
              </a:rPr>
              <a:t>社区化</a:t>
            </a:r>
            <a:endParaRPr lang="zh-CN" altLang="en-US" sz="1600" dirty="0">
              <a:solidFill>
                <a:schemeClr val="bg1"/>
              </a:solidFill>
              <a:latin typeface="DotumChe" pitchFamily="49" charset="-127"/>
              <a:sym typeface="DotumChe" pitchFamily="49" charset="-127"/>
            </a:endParaRPr>
          </a:p>
        </p:txBody>
      </p:sp>
      <p:sp>
        <p:nvSpPr>
          <p:cNvPr id="19460" name="文本框 14"/>
          <p:cNvSpPr/>
          <p:nvPr/>
        </p:nvSpPr>
        <p:spPr>
          <a:xfrm>
            <a:off x="1485900" y="2200275"/>
            <a:ext cx="1605280" cy="5219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DotumChe" pitchFamily="49" charset="-127"/>
                <a:sym typeface="DotumChe" pitchFamily="49" charset="-127"/>
              </a:rPr>
              <a:t>设计目标</a:t>
            </a:r>
          </a:p>
        </p:txBody>
      </p:sp>
      <p:sp>
        <p:nvSpPr>
          <p:cNvPr id="19461" name="文本框 15"/>
          <p:cNvSpPr/>
          <p:nvPr/>
        </p:nvSpPr>
        <p:spPr>
          <a:xfrm>
            <a:off x="781050" y="1736725"/>
            <a:ext cx="800219" cy="33855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DotumChe" pitchFamily="49" charset="-127"/>
                <a:sym typeface="DotumChe" pitchFamily="49" charset="-127"/>
              </a:rPr>
              <a:t>易操作</a:t>
            </a:r>
            <a:endParaRPr lang="zh-CN" altLang="en-US" sz="1600" dirty="0">
              <a:solidFill>
                <a:schemeClr val="bg1"/>
              </a:solidFill>
              <a:latin typeface="DotumChe" pitchFamily="49" charset="-127"/>
              <a:sym typeface="DotumChe" pitchFamily="49" charset="-127"/>
            </a:endParaRPr>
          </a:p>
        </p:txBody>
      </p:sp>
      <p:sp>
        <p:nvSpPr>
          <p:cNvPr id="19462" name="文本框 16"/>
          <p:cNvSpPr/>
          <p:nvPr/>
        </p:nvSpPr>
        <p:spPr>
          <a:xfrm>
            <a:off x="2279650" y="1674813"/>
            <a:ext cx="954107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latin typeface="DotumChe" pitchFamily="49" charset="-127"/>
                <a:sym typeface="DotumChe" pitchFamily="49" charset="-127"/>
              </a:rPr>
              <a:t>可交互</a:t>
            </a:r>
            <a:endParaRPr lang="zh-CN" altLang="en-US" sz="2000" dirty="0">
              <a:solidFill>
                <a:schemeClr val="bg1"/>
              </a:solidFill>
              <a:latin typeface="DotumChe" pitchFamily="49" charset="-127"/>
              <a:sym typeface="DotumChe" pitchFamily="49" charset="-127"/>
            </a:endParaRPr>
          </a:p>
        </p:txBody>
      </p:sp>
      <p:sp>
        <p:nvSpPr>
          <p:cNvPr id="19463" name="文本框 17"/>
          <p:cNvSpPr/>
          <p:nvPr/>
        </p:nvSpPr>
        <p:spPr>
          <a:xfrm>
            <a:off x="2536825" y="2847975"/>
            <a:ext cx="800219" cy="33855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DotumChe" pitchFamily="49" charset="-127"/>
                <a:sym typeface="DotumChe" pitchFamily="49" charset="-127"/>
              </a:rPr>
              <a:t>可视化</a:t>
            </a:r>
            <a:endParaRPr lang="en-US" altLang="zh-CN" sz="1600" dirty="0">
              <a:solidFill>
                <a:schemeClr val="bg1"/>
              </a:solidFill>
              <a:latin typeface="DotumChe" pitchFamily="49" charset="-127"/>
              <a:sym typeface="DotumChe" pitchFamily="49" charset="-127"/>
            </a:endParaRPr>
          </a:p>
        </p:txBody>
      </p:sp>
      <p:sp>
        <p:nvSpPr>
          <p:cNvPr id="19464" name="文本框 18"/>
          <p:cNvSpPr/>
          <p:nvPr/>
        </p:nvSpPr>
        <p:spPr>
          <a:xfrm>
            <a:off x="1366838" y="3387725"/>
            <a:ext cx="792480" cy="33718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DotumChe" pitchFamily="49" charset="-127"/>
                <a:sym typeface="DotumChe" pitchFamily="49" charset="-127"/>
              </a:rPr>
              <a:t>高效率</a:t>
            </a:r>
            <a:endParaRPr lang="en-US" altLang="zh-CN" sz="1600" dirty="0">
              <a:solidFill>
                <a:schemeClr val="bg1"/>
              </a:solidFill>
              <a:latin typeface="DotumChe" pitchFamily="49" charset="-127"/>
              <a:sym typeface="DotumChe" pitchFamily="49" charset="-127"/>
            </a:endParaRPr>
          </a:p>
        </p:txBody>
      </p:sp>
      <p:sp>
        <p:nvSpPr>
          <p:cNvPr id="19465" name="文本框 19"/>
          <p:cNvSpPr/>
          <p:nvPr/>
        </p:nvSpPr>
        <p:spPr>
          <a:xfrm>
            <a:off x="1485900" y="1225550"/>
            <a:ext cx="877163" cy="36933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/>
            <a:r>
              <a:rPr lang="zh-CN" altLang="en-US" sz="1800" dirty="0" smtClean="0">
                <a:solidFill>
                  <a:schemeClr val="bg1"/>
                </a:solidFill>
                <a:latin typeface="DotumChe" pitchFamily="49" charset="-127"/>
                <a:sym typeface="DotumChe" pitchFamily="49" charset="-127"/>
              </a:rPr>
              <a:t>可贡献</a:t>
            </a:r>
            <a:endParaRPr lang="zh-CN" altLang="en-US" sz="1800" dirty="0">
              <a:solidFill>
                <a:schemeClr val="bg1"/>
              </a:solidFill>
              <a:latin typeface="DotumChe" pitchFamily="49" charset="-127"/>
              <a:sym typeface="DotumChe" pitchFamily="49" charset="-127"/>
            </a:endParaRPr>
          </a:p>
        </p:txBody>
      </p:sp>
      <p:sp>
        <p:nvSpPr>
          <p:cNvPr id="19471" name="矩形 22"/>
          <p:cNvSpPr/>
          <p:nvPr/>
        </p:nvSpPr>
        <p:spPr>
          <a:xfrm>
            <a:off x="5128260" y="415290"/>
            <a:ext cx="3460750" cy="172354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spcAft>
                <a:spcPts val="600"/>
              </a:spcAft>
            </a:pPr>
            <a:r>
              <a:rPr lang="zh-CN" altLang="en-US" dirty="0" smtClean="0">
                <a:solidFill>
                  <a:srgbClr val="D8D8D8"/>
                </a:solidFill>
                <a:latin typeface="DotumChe" pitchFamily="49" charset="-127"/>
                <a:sym typeface="DotumChe" pitchFamily="49" charset="-127"/>
              </a:rPr>
              <a:t>本应用目的在于满足用户学习人工智能算法的需求。</a:t>
            </a:r>
            <a:endParaRPr lang="en-US" altLang="zh-CN" dirty="0" smtClean="0">
              <a:solidFill>
                <a:srgbClr val="D8D8D8"/>
              </a:solidFill>
              <a:latin typeface="DotumChe" pitchFamily="49" charset="-127"/>
              <a:sym typeface="DotumChe" pitchFamily="49" charset="-127"/>
            </a:endParaRPr>
          </a:p>
          <a:p>
            <a:pPr algn="just" eaLnBrk="1" hangingPunct="1">
              <a:spcAft>
                <a:spcPts val="600"/>
              </a:spcAft>
            </a:pPr>
            <a:r>
              <a:rPr lang="zh-CN" altLang="en-US" dirty="0" smtClean="0">
                <a:solidFill>
                  <a:srgbClr val="D8D8D8"/>
                </a:solidFill>
                <a:sym typeface="DotumChe" pitchFamily="49" charset="-127"/>
              </a:rPr>
              <a:t>用户能够通过应用内置的人工智能算法学习；</a:t>
            </a:r>
            <a:endParaRPr lang="en-US" altLang="zh-CN" dirty="0" smtClean="0">
              <a:solidFill>
                <a:srgbClr val="D8D8D8"/>
              </a:solidFill>
              <a:sym typeface="DotumChe" pitchFamily="49" charset="-127"/>
            </a:endParaRPr>
          </a:p>
          <a:p>
            <a:pPr algn="just" eaLnBrk="1" hangingPunct="1">
              <a:spcAft>
                <a:spcPts val="600"/>
              </a:spcAft>
            </a:pPr>
            <a:r>
              <a:rPr lang="zh-CN" altLang="en-US" dirty="0" smtClean="0">
                <a:solidFill>
                  <a:srgbClr val="D8D8D8"/>
                </a:solidFill>
                <a:latin typeface="DotumChe" pitchFamily="49" charset="-127"/>
                <a:sym typeface="DotumChe" pitchFamily="49" charset="-127"/>
              </a:rPr>
              <a:t>通过可视化，可交互的学习界面以及简单的操作提高对初学者的友好度；</a:t>
            </a:r>
            <a:endParaRPr lang="en-US" altLang="zh-CN" dirty="0" smtClean="0">
              <a:solidFill>
                <a:srgbClr val="D8D8D8"/>
              </a:solidFill>
              <a:latin typeface="DotumChe" pitchFamily="49" charset="-127"/>
              <a:sym typeface="DotumChe" pitchFamily="49" charset="-127"/>
            </a:endParaRPr>
          </a:p>
          <a:p>
            <a:pPr algn="just" eaLnBrk="1" hangingPunct="1">
              <a:spcAft>
                <a:spcPts val="600"/>
              </a:spcAft>
            </a:pPr>
            <a:r>
              <a:rPr lang="zh-CN" altLang="en-US" dirty="0" smtClean="0">
                <a:solidFill>
                  <a:srgbClr val="D8D8D8"/>
                </a:solidFill>
                <a:sym typeface="DotumChe" pitchFamily="49" charset="-127"/>
              </a:rPr>
              <a:t>用户也可提交算法演示代码丰富应用内容，形成有生命力的算法学习社区；</a:t>
            </a:r>
            <a:endParaRPr lang="en-US" altLang="zh-CN" dirty="0">
              <a:solidFill>
                <a:srgbClr val="D8D8D8"/>
              </a:solidFill>
              <a:latin typeface="DotumChe" pitchFamily="49" charset="-127"/>
              <a:sym typeface="DotumChe" pitchFamily="49" charset="-127"/>
            </a:endParaRPr>
          </a:p>
        </p:txBody>
      </p:sp>
      <p:grpSp>
        <p:nvGrpSpPr>
          <p:cNvPr id="19467" name="Group 16"/>
          <p:cNvGrpSpPr/>
          <p:nvPr/>
        </p:nvGrpSpPr>
        <p:grpSpPr>
          <a:xfrm>
            <a:off x="7739063" y="3727450"/>
            <a:ext cx="1416050" cy="1416050"/>
            <a:chOff x="0" y="0"/>
            <a:chExt cx="1416572" cy="1416574"/>
          </a:xfrm>
        </p:grpSpPr>
        <p:sp>
          <p:nvSpPr>
            <p:cNvPr id="19468" name="直角三角形 26"/>
            <p:cNvSpPr/>
            <p:nvPr/>
          </p:nvSpPr>
          <p:spPr>
            <a:xfrm rot="5400000" flipH="1" flipV="1">
              <a:off x="2" y="4"/>
              <a:ext cx="1416568" cy="1416568"/>
            </a:xfrm>
            <a:prstGeom prst="rtTriangle">
              <a:avLst/>
            </a:prstGeom>
            <a:solidFill>
              <a:srgbClr val="004D6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9" name="直角三角形 27"/>
            <p:cNvSpPr/>
            <p:nvPr/>
          </p:nvSpPr>
          <p:spPr>
            <a:xfrm flipV="1">
              <a:off x="708286" y="708288"/>
              <a:ext cx="708286" cy="708286"/>
            </a:xfrm>
            <a:prstGeom prst="rtTriangle">
              <a:avLst/>
            </a:prstGeom>
            <a:solidFill>
              <a:srgbClr val="0099D6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0" name="直角三角形 28"/>
            <p:cNvSpPr/>
            <p:nvPr/>
          </p:nvSpPr>
          <p:spPr>
            <a:xfrm rot="-10800000" flipV="1">
              <a:off x="0" y="0"/>
              <a:ext cx="708286" cy="708286"/>
            </a:xfrm>
            <a:prstGeom prst="rtTriangle">
              <a:avLst/>
            </a:prstGeom>
            <a:solidFill>
              <a:srgbClr val="0099D6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/>
          <p:nvPr/>
        </p:nvGrpSpPr>
        <p:grpSpPr>
          <a:xfrm>
            <a:off x="0" y="-1587"/>
            <a:ext cx="9144000" cy="5145087"/>
            <a:chOff x="0" y="0"/>
            <a:chExt cx="9144000" cy="5147320"/>
          </a:xfrm>
        </p:grpSpPr>
        <p:sp>
          <p:nvSpPr>
            <p:cNvPr id="21551" name="等腰三角形 46"/>
            <p:cNvSpPr/>
            <p:nvPr/>
          </p:nvSpPr>
          <p:spPr>
            <a:xfrm flipV="1">
              <a:off x="0" y="0"/>
              <a:ext cx="9144000" cy="2570400"/>
            </a:xfrm>
            <a:prstGeom prst="triangle">
              <a:avLst>
                <a:gd name="adj" fmla="val 50310"/>
              </a:avLst>
            </a:prstGeom>
            <a:solidFill>
              <a:schemeClr val="bg2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52" name="等腰三角形 1"/>
            <p:cNvSpPr/>
            <p:nvPr/>
          </p:nvSpPr>
          <p:spPr>
            <a:xfrm>
              <a:off x="0" y="2576920"/>
              <a:ext cx="9144000" cy="2570400"/>
            </a:xfrm>
            <a:prstGeom prst="triangle">
              <a:avLst>
                <a:gd name="adj" fmla="val 50310"/>
              </a:avLst>
            </a:prstGeom>
            <a:solidFill>
              <a:schemeClr val="bg2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08" name="Group 9"/>
          <p:cNvGrpSpPr/>
          <p:nvPr/>
        </p:nvGrpSpPr>
        <p:grpSpPr>
          <a:xfrm>
            <a:off x="3268663" y="2254618"/>
            <a:ext cx="2606675" cy="445572"/>
            <a:chOff x="0" y="370310"/>
            <a:chExt cx="2606734" cy="445638"/>
          </a:xfrm>
        </p:grpSpPr>
        <p:sp>
          <p:nvSpPr>
            <p:cNvPr id="21546" name="文本框 51"/>
            <p:cNvSpPr/>
            <p:nvPr/>
          </p:nvSpPr>
          <p:spPr>
            <a:xfrm>
              <a:off x="851950" y="508125"/>
              <a:ext cx="902831" cy="307823"/>
            </a:xfrm>
            <a:prstGeom prst="rect">
              <a:avLst/>
            </a:prstGeom>
            <a:solidFill>
              <a:srgbClr val="FFC104"/>
            </a:solidFill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DotumChe" pitchFamily="49" charset="-127"/>
                  <a:sym typeface="DotumChe" pitchFamily="49" charset="-127"/>
                </a:rPr>
                <a:t>主要特性</a:t>
              </a:r>
              <a:endParaRPr lang="zh-CN" altLang="en-US" sz="1400" dirty="0">
                <a:solidFill>
                  <a:schemeClr val="bg1"/>
                </a:solidFill>
                <a:latin typeface="DotumChe" pitchFamily="49" charset="-127"/>
                <a:sym typeface="DotumChe" pitchFamily="49" charset="-127"/>
              </a:endParaRPr>
            </a:p>
          </p:txBody>
        </p:sp>
        <p:sp>
          <p:nvSpPr>
            <p:cNvPr id="21547" name="矩形 3"/>
            <p:cNvSpPr/>
            <p:nvPr/>
          </p:nvSpPr>
          <p:spPr>
            <a:xfrm>
              <a:off x="0" y="370310"/>
              <a:ext cx="2606734" cy="2756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endParaRPr lang="zh-CN" altLang="en-US" sz="1200" dirty="0">
                <a:solidFill>
                  <a:schemeClr val="bg1"/>
                </a:solidFill>
                <a:latin typeface="DotumChe" pitchFamily="49" charset="-127"/>
                <a:sym typeface="DotumChe" pitchFamily="49" charset="-127"/>
              </a:endParaRPr>
            </a:p>
          </p:txBody>
        </p:sp>
      </p:grpSp>
      <p:grpSp>
        <p:nvGrpSpPr>
          <p:cNvPr id="21510" name="Group 13"/>
          <p:cNvGrpSpPr/>
          <p:nvPr/>
        </p:nvGrpSpPr>
        <p:grpSpPr>
          <a:xfrm>
            <a:off x="6861175" y="660400"/>
            <a:ext cx="1870075" cy="904442"/>
            <a:chOff x="0" y="0"/>
            <a:chExt cx="1869908" cy="904531"/>
          </a:xfrm>
        </p:grpSpPr>
        <p:grpSp>
          <p:nvGrpSpPr>
            <p:cNvPr id="21541" name="Group 14"/>
            <p:cNvGrpSpPr/>
            <p:nvPr/>
          </p:nvGrpSpPr>
          <p:grpSpPr>
            <a:xfrm>
              <a:off x="0" y="42051"/>
              <a:ext cx="277453" cy="277453"/>
              <a:chOff x="0" y="0"/>
              <a:chExt cx="277453" cy="277453"/>
            </a:xfrm>
          </p:grpSpPr>
          <p:sp>
            <p:nvSpPr>
              <p:cNvPr id="21544" name="同心圆 154"/>
              <p:cNvSpPr/>
              <p:nvPr/>
            </p:nvSpPr>
            <p:spPr>
              <a:xfrm>
                <a:off x="0" y="0"/>
                <a:ext cx="277453" cy="277453"/>
              </a:xfrm>
              <a:custGeom>
                <a:avLst/>
                <a:gdLst/>
                <a:ahLst/>
                <a:cxnLst>
                  <a:cxn ang="0">
                    <a:pos x="0" y="138727"/>
                  </a:cxn>
                  <a:cxn ang="0">
                    <a:pos x="138727" y="0"/>
                  </a:cxn>
                  <a:cxn ang="0">
                    <a:pos x="277453" y="138727"/>
                  </a:cxn>
                  <a:cxn ang="0">
                    <a:pos x="138727" y="277453"/>
                  </a:cxn>
                  <a:cxn ang="0">
                    <a:pos x="0" y="138727"/>
                  </a:cxn>
                  <a:cxn ang="0">
                    <a:pos x="45433" y="138727"/>
                  </a:cxn>
                  <a:cxn ang="0">
                    <a:pos x="138727" y="232020"/>
                  </a:cxn>
                  <a:cxn ang="0">
                    <a:pos x="232020" y="138727"/>
                  </a:cxn>
                  <a:cxn ang="0">
                    <a:pos x="138727" y="45433"/>
                  </a:cxn>
                  <a:cxn ang="0">
                    <a:pos x="45433" y="138727"/>
                  </a:cxn>
                </a:cxnLst>
                <a:rect l="0" t="0" r="0" b="0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537" y="10800"/>
                    </a:moveTo>
                    <a:cubicBezTo>
                      <a:pt x="3537" y="14811"/>
                      <a:pt x="6789" y="18063"/>
                      <a:pt x="10800" y="18063"/>
                    </a:cubicBezTo>
                    <a:cubicBezTo>
                      <a:pt x="14811" y="18063"/>
                      <a:pt x="18063" y="14811"/>
                      <a:pt x="18063" y="10800"/>
                    </a:cubicBezTo>
                    <a:cubicBezTo>
                      <a:pt x="18063" y="6789"/>
                      <a:pt x="14811" y="3537"/>
                      <a:pt x="10800" y="3537"/>
                    </a:cubicBezTo>
                    <a:cubicBezTo>
                      <a:pt x="6789" y="3537"/>
                      <a:pt x="3537" y="6789"/>
                      <a:pt x="3537" y="10800"/>
                    </a:cubicBezTo>
                    <a:close/>
                  </a:path>
                </a:pathLst>
              </a:custGeom>
              <a:solidFill>
                <a:srgbClr val="005D82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5" name="空心弧 155"/>
              <p:cNvSpPr/>
              <p:nvPr/>
            </p:nvSpPr>
            <p:spPr>
              <a:xfrm>
                <a:off x="0" y="0"/>
                <a:ext cx="277453" cy="277453"/>
              </a:xfrm>
              <a:custGeom>
                <a:avLst/>
                <a:gdLst/>
                <a:ahLst/>
                <a:cxnLst>
                  <a:cxn ang="0">
                    <a:pos x="138238" y="47899"/>
                  </a:cxn>
                  <a:cxn ang="0">
                    <a:pos x="138714" y="47899"/>
                  </a:cxn>
                  <a:cxn ang="0">
                    <a:pos x="139202" y="47899"/>
                  </a:cxn>
                  <a:cxn ang="0">
                    <a:pos x="139446" y="0"/>
                  </a:cxn>
                  <a:cxn ang="0">
                    <a:pos x="138727" y="0"/>
                  </a:cxn>
                  <a:cxn ang="0">
                    <a:pos x="137994" y="0"/>
                  </a:cxn>
                  <a:cxn ang="0">
                    <a:pos x="138238" y="47899"/>
                  </a:cxn>
                </a:cxnLst>
                <a:rect l="0" t="0" r="0" b="0"/>
                <a:pathLst>
                  <a:path w="21600" h="21600">
                    <a:moveTo>
                      <a:pt x="10762" y="3729"/>
                    </a:moveTo>
                    <a:cubicBezTo>
                      <a:pt x="10775" y="3729"/>
                      <a:pt x="10787" y="3729"/>
                      <a:pt x="10799" y="3729"/>
                    </a:cubicBezTo>
                    <a:cubicBezTo>
                      <a:pt x="10812" y="3728"/>
                      <a:pt x="10824" y="3729"/>
                      <a:pt x="10837" y="3729"/>
                    </a:cubicBezTo>
                    <a:lnTo>
                      <a:pt x="10856" y="0"/>
                    </a:lnTo>
                    <a:cubicBezTo>
                      <a:pt x="10837" y="0"/>
                      <a:pt x="10818" y="0"/>
                      <a:pt x="10800" y="0"/>
                    </a:cubicBezTo>
                    <a:cubicBezTo>
                      <a:pt x="10781" y="-1"/>
                      <a:pt x="10762" y="0"/>
                      <a:pt x="10743" y="0"/>
                    </a:cubicBezTo>
                    <a:lnTo>
                      <a:pt x="10762" y="3729"/>
                    </a:lnTo>
                    <a:close/>
                  </a:path>
                </a:pathLst>
              </a:custGeom>
              <a:solidFill>
                <a:srgbClr val="8ABC1D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42" name="矩形 152"/>
            <p:cNvSpPr/>
            <p:nvPr/>
          </p:nvSpPr>
          <p:spPr>
            <a:xfrm>
              <a:off x="266272" y="0"/>
              <a:ext cx="1213686" cy="3385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sz="1600" b="1" dirty="0">
                  <a:solidFill>
                    <a:srgbClr val="00638A"/>
                  </a:solidFill>
                  <a:sym typeface="DotumChe" pitchFamily="49" charset="-127"/>
                </a:rPr>
                <a:t>预</a:t>
              </a:r>
              <a:r>
                <a:rPr lang="zh-CN" altLang="en-US" sz="1600" b="1" dirty="0" smtClean="0">
                  <a:solidFill>
                    <a:srgbClr val="00638A"/>
                  </a:solidFill>
                  <a:sym typeface="DotumChe" pitchFamily="49" charset="-127"/>
                </a:rPr>
                <a:t>置</a:t>
              </a:r>
              <a:r>
                <a:rPr lang="en-US" altLang="zh-CN" sz="1600" b="1" dirty="0" smtClean="0">
                  <a:solidFill>
                    <a:srgbClr val="00638A"/>
                  </a:solidFill>
                  <a:sym typeface="DotumChe" pitchFamily="49" charset="-127"/>
                </a:rPr>
                <a:t>AI</a:t>
              </a:r>
              <a:r>
                <a:rPr lang="zh-CN" altLang="en-US" sz="1600" b="1" dirty="0" smtClean="0">
                  <a:solidFill>
                    <a:srgbClr val="00638A"/>
                  </a:solidFill>
                  <a:sym typeface="DotumChe" pitchFamily="49" charset="-127"/>
                </a:rPr>
                <a:t>算法</a:t>
              </a:r>
              <a:endParaRPr lang="en-US" altLang="zh-CN" sz="1600" b="1" dirty="0">
                <a:solidFill>
                  <a:srgbClr val="00638A"/>
                </a:solidFill>
                <a:latin typeface="DotumChe" pitchFamily="49" charset="-127"/>
                <a:sym typeface="DotumChe" pitchFamily="49" charset="-127"/>
              </a:endParaRPr>
            </a:p>
          </p:txBody>
        </p:sp>
        <p:sp>
          <p:nvSpPr>
            <p:cNvPr id="21543" name="矩形 153"/>
            <p:cNvSpPr/>
            <p:nvPr/>
          </p:nvSpPr>
          <p:spPr>
            <a:xfrm>
              <a:off x="277453" y="258136"/>
              <a:ext cx="1592455" cy="64639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Aft>
                  <a:spcPts val="600"/>
                </a:spcAft>
              </a:pPr>
              <a:r>
                <a:rPr lang="zh-CN" altLang="en-US" sz="1200" dirty="0" smtClean="0">
                  <a:solidFill>
                    <a:srgbClr val="000000"/>
                  </a:solidFill>
                  <a:latin typeface="DotumChe" pitchFamily="49" charset="-127"/>
                  <a:sym typeface="DotumChe" pitchFamily="49" charset="-127"/>
                </a:rPr>
                <a:t>内置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DotumChe" pitchFamily="49" charset="-127"/>
                  <a:sym typeface="DotumChe" pitchFamily="49" charset="-127"/>
                </a:rPr>
                <a:t>AI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DotumChe" pitchFamily="49" charset="-127"/>
                  <a:sym typeface="DotumChe" pitchFamily="49" charset="-127"/>
                </a:rPr>
                <a:t>算法可视化演示代码，入门者可开门见山直接进行学习；</a:t>
              </a:r>
              <a:endParaRPr lang="en-US" altLang="zh-CN" sz="1200" dirty="0">
                <a:solidFill>
                  <a:srgbClr val="000000"/>
                </a:solidFill>
                <a:latin typeface="DotumChe" pitchFamily="49" charset="-127"/>
                <a:sym typeface="DotumChe" pitchFamily="49" charset="-127"/>
              </a:endParaRPr>
            </a:p>
          </p:txBody>
        </p:sp>
      </p:grpSp>
      <p:grpSp>
        <p:nvGrpSpPr>
          <p:cNvPr id="21512" name="Group 25"/>
          <p:cNvGrpSpPr/>
          <p:nvPr/>
        </p:nvGrpSpPr>
        <p:grpSpPr>
          <a:xfrm>
            <a:off x="6861175" y="2851150"/>
            <a:ext cx="1870075" cy="719776"/>
            <a:chOff x="0" y="0"/>
            <a:chExt cx="1869908" cy="719847"/>
          </a:xfrm>
        </p:grpSpPr>
        <p:grpSp>
          <p:nvGrpSpPr>
            <p:cNvPr id="21531" name="Group 26"/>
            <p:cNvGrpSpPr/>
            <p:nvPr/>
          </p:nvGrpSpPr>
          <p:grpSpPr>
            <a:xfrm>
              <a:off x="0" y="42051"/>
              <a:ext cx="277453" cy="277453"/>
              <a:chOff x="0" y="0"/>
              <a:chExt cx="277453" cy="277453"/>
            </a:xfrm>
          </p:grpSpPr>
          <p:sp>
            <p:nvSpPr>
              <p:cNvPr id="21534" name="同心圆 64"/>
              <p:cNvSpPr/>
              <p:nvPr/>
            </p:nvSpPr>
            <p:spPr>
              <a:xfrm>
                <a:off x="0" y="0"/>
                <a:ext cx="277453" cy="277453"/>
              </a:xfrm>
              <a:custGeom>
                <a:avLst/>
                <a:gdLst/>
                <a:ahLst/>
                <a:cxnLst>
                  <a:cxn ang="0">
                    <a:pos x="0" y="138727"/>
                  </a:cxn>
                  <a:cxn ang="0">
                    <a:pos x="138727" y="0"/>
                  </a:cxn>
                  <a:cxn ang="0">
                    <a:pos x="277453" y="138727"/>
                  </a:cxn>
                  <a:cxn ang="0">
                    <a:pos x="138727" y="277453"/>
                  </a:cxn>
                  <a:cxn ang="0">
                    <a:pos x="0" y="138727"/>
                  </a:cxn>
                  <a:cxn ang="0">
                    <a:pos x="45433" y="138727"/>
                  </a:cxn>
                  <a:cxn ang="0">
                    <a:pos x="138727" y="232020"/>
                  </a:cxn>
                  <a:cxn ang="0">
                    <a:pos x="232020" y="138727"/>
                  </a:cxn>
                  <a:cxn ang="0">
                    <a:pos x="138727" y="45433"/>
                  </a:cxn>
                  <a:cxn ang="0">
                    <a:pos x="45433" y="138727"/>
                  </a:cxn>
                </a:cxnLst>
                <a:rect l="0" t="0" r="0" b="0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537" y="10800"/>
                    </a:moveTo>
                    <a:cubicBezTo>
                      <a:pt x="3537" y="14811"/>
                      <a:pt x="6789" y="18063"/>
                      <a:pt x="10800" y="18063"/>
                    </a:cubicBezTo>
                    <a:cubicBezTo>
                      <a:pt x="14811" y="18063"/>
                      <a:pt x="18063" y="14811"/>
                      <a:pt x="18063" y="10800"/>
                    </a:cubicBezTo>
                    <a:cubicBezTo>
                      <a:pt x="18063" y="6789"/>
                      <a:pt x="14811" y="3537"/>
                      <a:pt x="10800" y="3537"/>
                    </a:cubicBezTo>
                    <a:cubicBezTo>
                      <a:pt x="6789" y="3537"/>
                      <a:pt x="3537" y="6789"/>
                      <a:pt x="3537" y="10800"/>
                    </a:cubicBezTo>
                    <a:close/>
                  </a:path>
                </a:pathLst>
              </a:custGeom>
              <a:solidFill>
                <a:srgbClr val="005D82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5" name="空心弧 65"/>
              <p:cNvSpPr/>
              <p:nvPr/>
            </p:nvSpPr>
            <p:spPr>
              <a:xfrm>
                <a:off x="0" y="0"/>
                <a:ext cx="277453" cy="277453"/>
              </a:xfrm>
              <a:custGeom>
                <a:avLst/>
                <a:gdLst/>
                <a:ahLst/>
                <a:cxnLst>
                  <a:cxn ang="0">
                    <a:pos x="138238" y="47899"/>
                  </a:cxn>
                  <a:cxn ang="0">
                    <a:pos x="138714" y="47899"/>
                  </a:cxn>
                  <a:cxn ang="0">
                    <a:pos x="139202" y="47899"/>
                  </a:cxn>
                  <a:cxn ang="0">
                    <a:pos x="139446" y="0"/>
                  </a:cxn>
                  <a:cxn ang="0">
                    <a:pos x="138727" y="0"/>
                  </a:cxn>
                  <a:cxn ang="0">
                    <a:pos x="137994" y="0"/>
                  </a:cxn>
                  <a:cxn ang="0">
                    <a:pos x="138238" y="47899"/>
                  </a:cxn>
                </a:cxnLst>
                <a:rect l="0" t="0" r="0" b="0"/>
                <a:pathLst>
                  <a:path w="21600" h="21600">
                    <a:moveTo>
                      <a:pt x="10762" y="3729"/>
                    </a:moveTo>
                    <a:cubicBezTo>
                      <a:pt x="10775" y="3729"/>
                      <a:pt x="10787" y="3729"/>
                      <a:pt x="10799" y="3729"/>
                    </a:cubicBezTo>
                    <a:cubicBezTo>
                      <a:pt x="10812" y="3728"/>
                      <a:pt x="10824" y="3729"/>
                      <a:pt x="10837" y="3729"/>
                    </a:cubicBezTo>
                    <a:lnTo>
                      <a:pt x="10856" y="0"/>
                    </a:lnTo>
                    <a:cubicBezTo>
                      <a:pt x="10837" y="0"/>
                      <a:pt x="10818" y="0"/>
                      <a:pt x="10800" y="0"/>
                    </a:cubicBezTo>
                    <a:cubicBezTo>
                      <a:pt x="10781" y="-1"/>
                      <a:pt x="10762" y="0"/>
                      <a:pt x="10743" y="0"/>
                    </a:cubicBezTo>
                    <a:lnTo>
                      <a:pt x="10762" y="3729"/>
                    </a:lnTo>
                    <a:close/>
                  </a:path>
                </a:pathLst>
              </a:custGeom>
              <a:solidFill>
                <a:srgbClr val="8ABC1D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32" name="矩形 62"/>
            <p:cNvSpPr/>
            <p:nvPr/>
          </p:nvSpPr>
          <p:spPr>
            <a:xfrm>
              <a:off x="266272" y="0"/>
              <a:ext cx="1005313" cy="3385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sz="1600" b="1" dirty="0" smtClean="0">
                  <a:solidFill>
                    <a:srgbClr val="00638A"/>
                  </a:solidFill>
                  <a:latin typeface="DotumChe" pitchFamily="49" charset="-127"/>
                  <a:sym typeface="DotumChe" pitchFamily="49" charset="-127"/>
                </a:rPr>
                <a:t>可交互性</a:t>
              </a:r>
              <a:endParaRPr lang="zh-CN" altLang="en-US" sz="1600" b="1" dirty="0">
                <a:solidFill>
                  <a:srgbClr val="00638A"/>
                </a:solidFill>
                <a:latin typeface="DotumChe" pitchFamily="49" charset="-127"/>
                <a:sym typeface="DotumChe" pitchFamily="49" charset="-127"/>
              </a:endParaRPr>
            </a:p>
          </p:txBody>
        </p:sp>
        <p:sp>
          <p:nvSpPr>
            <p:cNvPr id="21533" name="矩形 63"/>
            <p:cNvSpPr/>
            <p:nvPr/>
          </p:nvSpPr>
          <p:spPr>
            <a:xfrm>
              <a:off x="277453" y="258136"/>
              <a:ext cx="1592455" cy="4617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Aft>
                  <a:spcPts val="600"/>
                </a:spcAft>
              </a:pPr>
              <a:r>
                <a:rPr lang="zh-CN" altLang="en-US" sz="1200" dirty="0" smtClean="0">
                  <a:solidFill>
                    <a:srgbClr val="000000"/>
                  </a:solidFill>
                  <a:latin typeface="DotumChe" pitchFamily="49" charset="-127"/>
                  <a:sym typeface="DotumChe" pitchFamily="49" charset="-127"/>
                </a:rPr>
                <a:t>用户可自定义算法参数，具有可交互性；</a:t>
              </a:r>
              <a:endParaRPr lang="zh-CN" altLang="en-US" sz="1200" dirty="0">
                <a:solidFill>
                  <a:srgbClr val="000000"/>
                </a:solidFill>
                <a:latin typeface="DotumChe" pitchFamily="49" charset="-127"/>
                <a:sym typeface="DotumChe" pitchFamily="49" charset="-127"/>
              </a:endParaRPr>
            </a:p>
          </p:txBody>
        </p:sp>
      </p:grpSp>
      <p:grpSp>
        <p:nvGrpSpPr>
          <p:cNvPr id="21513" name="Group 31"/>
          <p:cNvGrpSpPr/>
          <p:nvPr/>
        </p:nvGrpSpPr>
        <p:grpSpPr>
          <a:xfrm>
            <a:off x="485775" y="654050"/>
            <a:ext cx="1870075" cy="719776"/>
            <a:chOff x="0" y="0"/>
            <a:chExt cx="1869908" cy="719847"/>
          </a:xfrm>
        </p:grpSpPr>
        <p:grpSp>
          <p:nvGrpSpPr>
            <p:cNvPr id="21526" name="Group 32"/>
            <p:cNvGrpSpPr/>
            <p:nvPr/>
          </p:nvGrpSpPr>
          <p:grpSpPr>
            <a:xfrm>
              <a:off x="0" y="42051"/>
              <a:ext cx="277453" cy="277453"/>
              <a:chOff x="0" y="0"/>
              <a:chExt cx="277453" cy="277453"/>
            </a:xfrm>
          </p:grpSpPr>
          <p:sp>
            <p:nvSpPr>
              <p:cNvPr id="21529" name="同心圆 70"/>
              <p:cNvSpPr/>
              <p:nvPr/>
            </p:nvSpPr>
            <p:spPr>
              <a:xfrm>
                <a:off x="0" y="0"/>
                <a:ext cx="277453" cy="277453"/>
              </a:xfrm>
              <a:custGeom>
                <a:avLst/>
                <a:gdLst/>
                <a:ahLst/>
                <a:cxnLst>
                  <a:cxn ang="0">
                    <a:pos x="0" y="138727"/>
                  </a:cxn>
                  <a:cxn ang="0">
                    <a:pos x="138727" y="0"/>
                  </a:cxn>
                  <a:cxn ang="0">
                    <a:pos x="277453" y="138727"/>
                  </a:cxn>
                  <a:cxn ang="0">
                    <a:pos x="138727" y="277453"/>
                  </a:cxn>
                  <a:cxn ang="0">
                    <a:pos x="0" y="138727"/>
                  </a:cxn>
                  <a:cxn ang="0">
                    <a:pos x="45433" y="138727"/>
                  </a:cxn>
                  <a:cxn ang="0">
                    <a:pos x="138727" y="232020"/>
                  </a:cxn>
                  <a:cxn ang="0">
                    <a:pos x="232020" y="138727"/>
                  </a:cxn>
                  <a:cxn ang="0">
                    <a:pos x="138727" y="45433"/>
                  </a:cxn>
                  <a:cxn ang="0">
                    <a:pos x="45433" y="138727"/>
                  </a:cxn>
                </a:cxnLst>
                <a:rect l="0" t="0" r="0" b="0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537" y="10800"/>
                    </a:moveTo>
                    <a:cubicBezTo>
                      <a:pt x="3537" y="14811"/>
                      <a:pt x="6789" y="18063"/>
                      <a:pt x="10800" y="18063"/>
                    </a:cubicBezTo>
                    <a:cubicBezTo>
                      <a:pt x="14811" y="18063"/>
                      <a:pt x="18063" y="14811"/>
                      <a:pt x="18063" y="10800"/>
                    </a:cubicBezTo>
                    <a:cubicBezTo>
                      <a:pt x="18063" y="6789"/>
                      <a:pt x="14811" y="3537"/>
                      <a:pt x="10800" y="3537"/>
                    </a:cubicBezTo>
                    <a:cubicBezTo>
                      <a:pt x="6789" y="3537"/>
                      <a:pt x="3537" y="6789"/>
                      <a:pt x="3537" y="10800"/>
                    </a:cubicBezTo>
                    <a:close/>
                  </a:path>
                </a:pathLst>
              </a:custGeom>
              <a:solidFill>
                <a:srgbClr val="005D82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0" name="空心弧 71"/>
              <p:cNvSpPr/>
              <p:nvPr/>
            </p:nvSpPr>
            <p:spPr>
              <a:xfrm>
                <a:off x="0" y="0"/>
                <a:ext cx="277453" cy="277453"/>
              </a:xfrm>
              <a:custGeom>
                <a:avLst/>
                <a:gdLst/>
                <a:ahLst/>
                <a:cxnLst>
                  <a:cxn ang="0">
                    <a:pos x="138238" y="47899"/>
                  </a:cxn>
                  <a:cxn ang="0">
                    <a:pos x="138714" y="47899"/>
                  </a:cxn>
                  <a:cxn ang="0">
                    <a:pos x="139202" y="47899"/>
                  </a:cxn>
                  <a:cxn ang="0">
                    <a:pos x="139446" y="0"/>
                  </a:cxn>
                  <a:cxn ang="0">
                    <a:pos x="138727" y="0"/>
                  </a:cxn>
                  <a:cxn ang="0">
                    <a:pos x="137994" y="0"/>
                  </a:cxn>
                  <a:cxn ang="0">
                    <a:pos x="138238" y="47899"/>
                  </a:cxn>
                </a:cxnLst>
                <a:rect l="0" t="0" r="0" b="0"/>
                <a:pathLst>
                  <a:path w="21600" h="21600">
                    <a:moveTo>
                      <a:pt x="10762" y="3729"/>
                    </a:moveTo>
                    <a:cubicBezTo>
                      <a:pt x="10775" y="3729"/>
                      <a:pt x="10787" y="3729"/>
                      <a:pt x="10799" y="3729"/>
                    </a:cubicBezTo>
                    <a:cubicBezTo>
                      <a:pt x="10812" y="3728"/>
                      <a:pt x="10824" y="3729"/>
                      <a:pt x="10837" y="3729"/>
                    </a:cubicBezTo>
                    <a:lnTo>
                      <a:pt x="10856" y="0"/>
                    </a:lnTo>
                    <a:cubicBezTo>
                      <a:pt x="10837" y="0"/>
                      <a:pt x="10818" y="0"/>
                      <a:pt x="10800" y="0"/>
                    </a:cubicBezTo>
                    <a:cubicBezTo>
                      <a:pt x="10781" y="-1"/>
                      <a:pt x="10762" y="0"/>
                      <a:pt x="10743" y="0"/>
                    </a:cubicBezTo>
                    <a:lnTo>
                      <a:pt x="10762" y="3729"/>
                    </a:lnTo>
                    <a:close/>
                  </a:path>
                </a:pathLst>
              </a:custGeom>
              <a:solidFill>
                <a:srgbClr val="8ABC1D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27" name="矩形 68"/>
            <p:cNvSpPr/>
            <p:nvPr/>
          </p:nvSpPr>
          <p:spPr>
            <a:xfrm>
              <a:off x="266272" y="0"/>
              <a:ext cx="1415646" cy="3385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sz="1600" b="1" dirty="0" smtClean="0">
                  <a:solidFill>
                    <a:srgbClr val="00638A"/>
                  </a:solidFill>
                  <a:latin typeface="DotumChe" pitchFamily="49" charset="-127"/>
                  <a:sym typeface="DotumChe" pitchFamily="49" charset="-127"/>
                </a:rPr>
                <a:t>原创的图形库</a:t>
              </a:r>
              <a:endParaRPr lang="en-US" altLang="zh-CN" sz="1600" b="1" dirty="0">
                <a:solidFill>
                  <a:srgbClr val="00638A"/>
                </a:solidFill>
                <a:latin typeface="DotumChe" pitchFamily="49" charset="-127"/>
                <a:sym typeface="DotumChe" pitchFamily="49" charset="-127"/>
              </a:endParaRPr>
            </a:p>
          </p:txBody>
        </p:sp>
        <p:sp>
          <p:nvSpPr>
            <p:cNvPr id="21528" name="矩形 69"/>
            <p:cNvSpPr/>
            <p:nvPr/>
          </p:nvSpPr>
          <p:spPr>
            <a:xfrm>
              <a:off x="277453" y="258136"/>
              <a:ext cx="1592455" cy="4617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Aft>
                  <a:spcPts val="600"/>
                </a:spcAft>
              </a:pPr>
              <a:r>
                <a:rPr lang="zh-CN" altLang="en-US" sz="1200" dirty="0" smtClean="0">
                  <a:solidFill>
                    <a:srgbClr val="000000"/>
                  </a:solidFill>
                  <a:latin typeface="DotumChe" pitchFamily="49" charset="-127"/>
                  <a:sym typeface="DotumChe" pitchFamily="49" charset="-127"/>
                </a:rPr>
                <a:t>为人工智能算法量身定制的图形库</a:t>
              </a:r>
              <a:r>
                <a:rPr lang="zh-CN" altLang="en-US" sz="1200" dirty="0">
                  <a:solidFill>
                    <a:srgbClr val="000000"/>
                  </a:solidFill>
                  <a:sym typeface="DotumChe" pitchFamily="49" charset="-127"/>
                </a:rPr>
                <a:t>；</a:t>
              </a:r>
              <a:endParaRPr lang="en-US" altLang="zh-CN" sz="1200" dirty="0">
                <a:solidFill>
                  <a:srgbClr val="000000"/>
                </a:solidFill>
                <a:latin typeface="DotumChe" pitchFamily="49" charset="-127"/>
                <a:sym typeface="DotumChe" pitchFamily="49" charset="-127"/>
              </a:endParaRPr>
            </a:p>
          </p:txBody>
        </p:sp>
      </p:grpSp>
      <p:grpSp>
        <p:nvGrpSpPr>
          <p:cNvPr id="21514" name="Group 37"/>
          <p:cNvGrpSpPr/>
          <p:nvPr/>
        </p:nvGrpSpPr>
        <p:grpSpPr>
          <a:xfrm>
            <a:off x="485775" y="2851150"/>
            <a:ext cx="2092437" cy="1166052"/>
            <a:chOff x="0" y="0"/>
            <a:chExt cx="2092250" cy="1166167"/>
          </a:xfrm>
        </p:grpSpPr>
        <p:grpSp>
          <p:nvGrpSpPr>
            <p:cNvPr id="21521" name="Group 38"/>
            <p:cNvGrpSpPr/>
            <p:nvPr/>
          </p:nvGrpSpPr>
          <p:grpSpPr>
            <a:xfrm>
              <a:off x="0" y="42051"/>
              <a:ext cx="277453" cy="277453"/>
              <a:chOff x="0" y="0"/>
              <a:chExt cx="277453" cy="277453"/>
            </a:xfrm>
          </p:grpSpPr>
          <p:sp>
            <p:nvSpPr>
              <p:cNvPr id="21524" name="同心圆 76"/>
              <p:cNvSpPr/>
              <p:nvPr/>
            </p:nvSpPr>
            <p:spPr>
              <a:xfrm>
                <a:off x="0" y="0"/>
                <a:ext cx="277453" cy="277453"/>
              </a:xfrm>
              <a:custGeom>
                <a:avLst/>
                <a:gdLst/>
                <a:ahLst/>
                <a:cxnLst>
                  <a:cxn ang="0">
                    <a:pos x="0" y="138727"/>
                  </a:cxn>
                  <a:cxn ang="0">
                    <a:pos x="138727" y="0"/>
                  </a:cxn>
                  <a:cxn ang="0">
                    <a:pos x="277453" y="138727"/>
                  </a:cxn>
                  <a:cxn ang="0">
                    <a:pos x="138727" y="277453"/>
                  </a:cxn>
                  <a:cxn ang="0">
                    <a:pos x="0" y="138727"/>
                  </a:cxn>
                  <a:cxn ang="0">
                    <a:pos x="45433" y="138727"/>
                  </a:cxn>
                  <a:cxn ang="0">
                    <a:pos x="138727" y="232020"/>
                  </a:cxn>
                  <a:cxn ang="0">
                    <a:pos x="232020" y="138727"/>
                  </a:cxn>
                  <a:cxn ang="0">
                    <a:pos x="138727" y="45433"/>
                  </a:cxn>
                  <a:cxn ang="0">
                    <a:pos x="45433" y="138727"/>
                  </a:cxn>
                </a:cxnLst>
                <a:rect l="0" t="0" r="0" b="0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537" y="10800"/>
                    </a:moveTo>
                    <a:cubicBezTo>
                      <a:pt x="3537" y="14811"/>
                      <a:pt x="6789" y="18063"/>
                      <a:pt x="10800" y="18063"/>
                    </a:cubicBezTo>
                    <a:cubicBezTo>
                      <a:pt x="14811" y="18063"/>
                      <a:pt x="18063" y="14811"/>
                      <a:pt x="18063" y="10800"/>
                    </a:cubicBezTo>
                    <a:cubicBezTo>
                      <a:pt x="18063" y="6789"/>
                      <a:pt x="14811" y="3537"/>
                      <a:pt x="10800" y="3537"/>
                    </a:cubicBezTo>
                    <a:cubicBezTo>
                      <a:pt x="6789" y="3537"/>
                      <a:pt x="3537" y="6789"/>
                      <a:pt x="3537" y="10800"/>
                    </a:cubicBezTo>
                    <a:close/>
                  </a:path>
                </a:pathLst>
              </a:custGeom>
              <a:solidFill>
                <a:srgbClr val="005D82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5" name="空心弧 77"/>
              <p:cNvSpPr/>
              <p:nvPr/>
            </p:nvSpPr>
            <p:spPr>
              <a:xfrm>
                <a:off x="0" y="0"/>
                <a:ext cx="277453" cy="277453"/>
              </a:xfrm>
              <a:custGeom>
                <a:avLst/>
                <a:gdLst/>
                <a:ahLst/>
                <a:cxnLst>
                  <a:cxn ang="0">
                    <a:pos x="138238" y="47899"/>
                  </a:cxn>
                  <a:cxn ang="0">
                    <a:pos x="138714" y="47899"/>
                  </a:cxn>
                  <a:cxn ang="0">
                    <a:pos x="139202" y="47899"/>
                  </a:cxn>
                  <a:cxn ang="0">
                    <a:pos x="139446" y="0"/>
                  </a:cxn>
                  <a:cxn ang="0">
                    <a:pos x="138727" y="0"/>
                  </a:cxn>
                  <a:cxn ang="0">
                    <a:pos x="137994" y="0"/>
                  </a:cxn>
                  <a:cxn ang="0">
                    <a:pos x="138238" y="47899"/>
                  </a:cxn>
                </a:cxnLst>
                <a:rect l="0" t="0" r="0" b="0"/>
                <a:pathLst>
                  <a:path w="21600" h="21600">
                    <a:moveTo>
                      <a:pt x="10762" y="3729"/>
                    </a:moveTo>
                    <a:cubicBezTo>
                      <a:pt x="10775" y="3729"/>
                      <a:pt x="10787" y="3729"/>
                      <a:pt x="10799" y="3729"/>
                    </a:cubicBezTo>
                    <a:cubicBezTo>
                      <a:pt x="10812" y="3728"/>
                      <a:pt x="10824" y="3729"/>
                      <a:pt x="10837" y="3729"/>
                    </a:cubicBezTo>
                    <a:lnTo>
                      <a:pt x="10856" y="0"/>
                    </a:lnTo>
                    <a:cubicBezTo>
                      <a:pt x="10837" y="0"/>
                      <a:pt x="10818" y="0"/>
                      <a:pt x="10800" y="0"/>
                    </a:cubicBezTo>
                    <a:cubicBezTo>
                      <a:pt x="10781" y="-1"/>
                      <a:pt x="10762" y="0"/>
                      <a:pt x="10743" y="0"/>
                    </a:cubicBezTo>
                    <a:lnTo>
                      <a:pt x="10762" y="3729"/>
                    </a:lnTo>
                    <a:close/>
                  </a:path>
                </a:pathLst>
              </a:custGeom>
              <a:solidFill>
                <a:srgbClr val="8ABC1D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22" name="矩形 74"/>
            <p:cNvSpPr/>
            <p:nvPr/>
          </p:nvSpPr>
          <p:spPr>
            <a:xfrm>
              <a:off x="266272" y="0"/>
              <a:ext cx="1825978" cy="3385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sz="1600" b="1" dirty="0" smtClean="0">
                  <a:solidFill>
                    <a:srgbClr val="00638A"/>
                  </a:solidFill>
                  <a:sym typeface="DotumChe" pitchFamily="49" charset="-127"/>
                </a:rPr>
                <a:t>建立算法学习社区</a:t>
              </a:r>
              <a:endParaRPr lang="zh-CN" altLang="en-US" sz="1600" b="1" dirty="0">
                <a:solidFill>
                  <a:srgbClr val="00638A"/>
                </a:solidFill>
                <a:latin typeface="DotumChe" pitchFamily="49" charset="-127"/>
                <a:sym typeface="DotumChe" pitchFamily="49" charset="-127"/>
              </a:endParaRPr>
            </a:p>
          </p:txBody>
        </p:sp>
        <p:sp>
          <p:nvSpPr>
            <p:cNvPr id="21523" name="矩形 75"/>
            <p:cNvSpPr/>
            <p:nvPr/>
          </p:nvSpPr>
          <p:spPr>
            <a:xfrm>
              <a:off x="277453" y="258136"/>
              <a:ext cx="1592455" cy="9080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Aft>
                  <a:spcPts val="600"/>
                </a:spcAft>
              </a:pPr>
              <a:r>
                <a:rPr lang="zh-CN" altLang="en-US" sz="1200" dirty="0" smtClean="0">
                  <a:solidFill>
                    <a:srgbClr val="000000"/>
                  </a:solidFill>
                  <a:sym typeface="DotumChe" pitchFamily="49" charset="-127"/>
                </a:rPr>
                <a:t>用户可以提交自己编写的</a:t>
              </a:r>
              <a:r>
                <a:rPr lang="en-US" altLang="zh-CN" sz="1200" dirty="0" smtClean="0">
                  <a:solidFill>
                    <a:srgbClr val="000000"/>
                  </a:solidFill>
                  <a:sym typeface="DotumChe" pitchFamily="49" charset="-127"/>
                </a:rPr>
                <a:t>AI</a:t>
              </a:r>
              <a:r>
                <a:rPr lang="zh-CN" altLang="en-US" sz="1200" dirty="0" smtClean="0">
                  <a:solidFill>
                    <a:srgbClr val="000000"/>
                  </a:solidFill>
                  <a:sym typeface="DotumChe" pitchFamily="49" charset="-127"/>
                </a:rPr>
                <a:t>算法演示代码，</a:t>
              </a:r>
              <a:endParaRPr lang="en-US" altLang="zh-CN" sz="1200" dirty="0" smtClean="0">
                <a:solidFill>
                  <a:srgbClr val="000000"/>
                </a:solidFill>
                <a:sym typeface="DotumChe" pitchFamily="49" charset="-127"/>
              </a:endParaRPr>
            </a:p>
            <a:p>
              <a:pPr eaLnBrk="1" hangingPunct="1">
                <a:spcAft>
                  <a:spcPts val="600"/>
                </a:spcAft>
              </a:pPr>
              <a:r>
                <a:rPr lang="zh-CN" altLang="en-US" sz="1200" dirty="0">
                  <a:solidFill>
                    <a:srgbClr val="000000"/>
                  </a:solidFill>
                  <a:latin typeface="DotumChe" pitchFamily="49" charset="-127"/>
                  <a:sym typeface="DotumChe" pitchFamily="49" charset="-127"/>
                </a:rPr>
                <a:t>这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DotumChe" pitchFamily="49" charset="-127"/>
                  <a:sym typeface="DotumChe" pitchFamily="49" charset="-127"/>
                </a:rPr>
                <a:t>使得程序的生命力更强；</a:t>
              </a:r>
              <a:endParaRPr lang="en-US" altLang="zh-CN" sz="1200" dirty="0">
                <a:solidFill>
                  <a:srgbClr val="000000"/>
                </a:solidFill>
                <a:latin typeface="DotumChe" pitchFamily="49" charset="-127"/>
                <a:sym typeface="DotumChe" pitchFamily="49" charset="-127"/>
              </a:endParaRPr>
            </a:p>
          </p:txBody>
        </p:sp>
      </p:grpSp>
      <p:sp>
        <p:nvSpPr>
          <p:cNvPr id="4" name="任意多边形 3"/>
          <p:cNvSpPr/>
          <p:nvPr/>
        </p:nvSpPr>
        <p:spPr>
          <a:xfrm>
            <a:off x="5010150" y="1536890"/>
            <a:ext cx="2965450" cy="952310"/>
          </a:xfrm>
          <a:custGeom>
            <a:avLst/>
            <a:gdLst>
              <a:gd name="connsiteX0" fmla="*/ 0 w 2965450"/>
              <a:gd name="connsiteY0" fmla="*/ 952310 h 952310"/>
              <a:gd name="connsiteX1" fmla="*/ 330200 w 2965450"/>
              <a:gd name="connsiteY1" fmla="*/ 615760 h 952310"/>
              <a:gd name="connsiteX2" fmla="*/ 342900 w 2965450"/>
              <a:gd name="connsiteY2" fmla="*/ 596710 h 952310"/>
              <a:gd name="connsiteX3" fmla="*/ 381000 w 2965450"/>
              <a:gd name="connsiteY3" fmla="*/ 558610 h 952310"/>
              <a:gd name="connsiteX4" fmla="*/ 387350 w 2965450"/>
              <a:gd name="connsiteY4" fmla="*/ 533210 h 952310"/>
              <a:gd name="connsiteX5" fmla="*/ 400050 w 2965450"/>
              <a:gd name="connsiteY5" fmla="*/ 514160 h 952310"/>
              <a:gd name="connsiteX6" fmla="*/ 412750 w 2965450"/>
              <a:gd name="connsiteY6" fmla="*/ 488760 h 952310"/>
              <a:gd name="connsiteX7" fmla="*/ 419100 w 2965450"/>
              <a:gd name="connsiteY7" fmla="*/ 463360 h 952310"/>
              <a:gd name="connsiteX8" fmla="*/ 444500 w 2965450"/>
              <a:gd name="connsiteY8" fmla="*/ 418910 h 952310"/>
              <a:gd name="connsiteX9" fmla="*/ 450850 w 2965450"/>
              <a:gd name="connsiteY9" fmla="*/ 399860 h 952310"/>
              <a:gd name="connsiteX10" fmla="*/ 457200 w 2965450"/>
              <a:gd name="connsiteY10" fmla="*/ 310960 h 952310"/>
              <a:gd name="connsiteX11" fmla="*/ 463550 w 2965450"/>
              <a:gd name="connsiteY11" fmla="*/ 285560 h 952310"/>
              <a:gd name="connsiteX12" fmla="*/ 469900 w 2965450"/>
              <a:gd name="connsiteY12" fmla="*/ 228410 h 952310"/>
              <a:gd name="connsiteX13" fmla="*/ 495300 w 2965450"/>
              <a:gd name="connsiteY13" fmla="*/ 209360 h 952310"/>
              <a:gd name="connsiteX14" fmla="*/ 558800 w 2965450"/>
              <a:gd name="connsiteY14" fmla="*/ 158560 h 952310"/>
              <a:gd name="connsiteX15" fmla="*/ 647700 w 2965450"/>
              <a:gd name="connsiteY15" fmla="*/ 107760 h 952310"/>
              <a:gd name="connsiteX16" fmla="*/ 698500 w 2965450"/>
              <a:gd name="connsiteY16" fmla="*/ 95060 h 952310"/>
              <a:gd name="connsiteX17" fmla="*/ 787400 w 2965450"/>
              <a:gd name="connsiteY17" fmla="*/ 56960 h 952310"/>
              <a:gd name="connsiteX18" fmla="*/ 806450 w 2965450"/>
              <a:gd name="connsiteY18" fmla="*/ 50610 h 952310"/>
              <a:gd name="connsiteX19" fmla="*/ 825500 w 2965450"/>
              <a:gd name="connsiteY19" fmla="*/ 37910 h 952310"/>
              <a:gd name="connsiteX20" fmla="*/ 869950 w 2965450"/>
              <a:gd name="connsiteY20" fmla="*/ 31560 h 952310"/>
              <a:gd name="connsiteX21" fmla="*/ 895350 w 2965450"/>
              <a:gd name="connsiteY21" fmla="*/ 25210 h 952310"/>
              <a:gd name="connsiteX22" fmla="*/ 1047750 w 2965450"/>
              <a:gd name="connsiteY22" fmla="*/ 18860 h 952310"/>
              <a:gd name="connsiteX23" fmla="*/ 1416050 w 2965450"/>
              <a:gd name="connsiteY23" fmla="*/ 18860 h 952310"/>
              <a:gd name="connsiteX24" fmla="*/ 1466850 w 2965450"/>
              <a:gd name="connsiteY24" fmla="*/ 31560 h 952310"/>
              <a:gd name="connsiteX25" fmla="*/ 1530350 w 2965450"/>
              <a:gd name="connsiteY25" fmla="*/ 44260 h 952310"/>
              <a:gd name="connsiteX26" fmla="*/ 1555750 w 2965450"/>
              <a:gd name="connsiteY26" fmla="*/ 69660 h 952310"/>
              <a:gd name="connsiteX27" fmla="*/ 1593850 w 2965450"/>
              <a:gd name="connsiteY27" fmla="*/ 82360 h 952310"/>
              <a:gd name="connsiteX28" fmla="*/ 1651000 w 2965450"/>
              <a:gd name="connsiteY28" fmla="*/ 95060 h 952310"/>
              <a:gd name="connsiteX29" fmla="*/ 1670050 w 2965450"/>
              <a:gd name="connsiteY29" fmla="*/ 101410 h 952310"/>
              <a:gd name="connsiteX30" fmla="*/ 1701800 w 2965450"/>
              <a:gd name="connsiteY30" fmla="*/ 114110 h 952310"/>
              <a:gd name="connsiteX31" fmla="*/ 1739900 w 2965450"/>
              <a:gd name="connsiteY31" fmla="*/ 120460 h 952310"/>
              <a:gd name="connsiteX32" fmla="*/ 1758950 w 2965450"/>
              <a:gd name="connsiteY32" fmla="*/ 126810 h 952310"/>
              <a:gd name="connsiteX33" fmla="*/ 1784350 w 2965450"/>
              <a:gd name="connsiteY33" fmla="*/ 133160 h 952310"/>
              <a:gd name="connsiteX34" fmla="*/ 1803400 w 2965450"/>
              <a:gd name="connsiteY34" fmla="*/ 139510 h 952310"/>
              <a:gd name="connsiteX35" fmla="*/ 1860550 w 2965450"/>
              <a:gd name="connsiteY35" fmla="*/ 152210 h 952310"/>
              <a:gd name="connsiteX36" fmla="*/ 1943100 w 2965450"/>
              <a:gd name="connsiteY36" fmla="*/ 171260 h 952310"/>
              <a:gd name="connsiteX37" fmla="*/ 1987550 w 2965450"/>
              <a:gd name="connsiteY37" fmla="*/ 183960 h 952310"/>
              <a:gd name="connsiteX38" fmla="*/ 2006600 w 2965450"/>
              <a:gd name="connsiteY38" fmla="*/ 190310 h 952310"/>
              <a:gd name="connsiteX39" fmla="*/ 2082800 w 2965450"/>
              <a:gd name="connsiteY39" fmla="*/ 196660 h 952310"/>
              <a:gd name="connsiteX40" fmla="*/ 2133600 w 2965450"/>
              <a:gd name="connsiteY40" fmla="*/ 209360 h 952310"/>
              <a:gd name="connsiteX41" fmla="*/ 2152650 w 2965450"/>
              <a:gd name="connsiteY41" fmla="*/ 215710 h 952310"/>
              <a:gd name="connsiteX42" fmla="*/ 2184400 w 2965450"/>
              <a:gd name="connsiteY42" fmla="*/ 222060 h 952310"/>
              <a:gd name="connsiteX43" fmla="*/ 2203450 w 2965450"/>
              <a:gd name="connsiteY43" fmla="*/ 228410 h 952310"/>
              <a:gd name="connsiteX44" fmla="*/ 2266950 w 2965450"/>
              <a:gd name="connsiteY44" fmla="*/ 234760 h 952310"/>
              <a:gd name="connsiteX45" fmla="*/ 2298700 w 2965450"/>
              <a:gd name="connsiteY45" fmla="*/ 241110 h 952310"/>
              <a:gd name="connsiteX46" fmla="*/ 2451100 w 2965450"/>
              <a:gd name="connsiteY46" fmla="*/ 247460 h 952310"/>
              <a:gd name="connsiteX47" fmla="*/ 2965450 w 2965450"/>
              <a:gd name="connsiteY47" fmla="*/ 241110 h 9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65450" h="952310">
                <a:moveTo>
                  <a:pt x="0" y="952310"/>
                </a:moveTo>
                <a:cubicBezTo>
                  <a:pt x="176845" y="916941"/>
                  <a:pt x="29837" y="952902"/>
                  <a:pt x="330200" y="615760"/>
                </a:cubicBezTo>
                <a:cubicBezTo>
                  <a:pt x="335277" y="610062"/>
                  <a:pt x="337830" y="602414"/>
                  <a:pt x="342900" y="596710"/>
                </a:cubicBezTo>
                <a:cubicBezTo>
                  <a:pt x="354832" y="583286"/>
                  <a:pt x="381000" y="558610"/>
                  <a:pt x="381000" y="558610"/>
                </a:cubicBezTo>
                <a:cubicBezTo>
                  <a:pt x="383117" y="550143"/>
                  <a:pt x="383912" y="541232"/>
                  <a:pt x="387350" y="533210"/>
                </a:cubicBezTo>
                <a:cubicBezTo>
                  <a:pt x="390356" y="526195"/>
                  <a:pt x="396264" y="520786"/>
                  <a:pt x="400050" y="514160"/>
                </a:cubicBezTo>
                <a:cubicBezTo>
                  <a:pt x="404746" y="505941"/>
                  <a:pt x="409426" y="497623"/>
                  <a:pt x="412750" y="488760"/>
                </a:cubicBezTo>
                <a:cubicBezTo>
                  <a:pt x="415814" y="480588"/>
                  <a:pt x="416036" y="471532"/>
                  <a:pt x="419100" y="463360"/>
                </a:cubicBezTo>
                <a:cubicBezTo>
                  <a:pt x="435799" y="418830"/>
                  <a:pt x="426077" y="455756"/>
                  <a:pt x="444500" y="418910"/>
                </a:cubicBezTo>
                <a:cubicBezTo>
                  <a:pt x="447493" y="412923"/>
                  <a:pt x="448733" y="406210"/>
                  <a:pt x="450850" y="399860"/>
                </a:cubicBezTo>
                <a:cubicBezTo>
                  <a:pt x="452967" y="370227"/>
                  <a:pt x="453919" y="340487"/>
                  <a:pt x="457200" y="310960"/>
                </a:cubicBezTo>
                <a:cubicBezTo>
                  <a:pt x="458164" y="302286"/>
                  <a:pt x="462223" y="294186"/>
                  <a:pt x="463550" y="285560"/>
                </a:cubicBezTo>
                <a:cubicBezTo>
                  <a:pt x="466465" y="266616"/>
                  <a:pt x="462528" y="246103"/>
                  <a:pt x="469900" y="228410"/>
                </a:cubicBezTo>
                <a:cubicBezTo>
                  <a:pt x="473971" y="218641"/>
                  <a:pt x="486833" y="215710"/>
                  <a:pt x="495300" y="209360"/>
                </a:cubicBezTo>
                <a:cubicBezTo>
                  <a:pt x="520171" y="159618"/>
                  <a:pt x="492125" y="203010"/>
                  <a:pt x="558800" y="158560"/>
                </a:cubicBezTo>
                <a:cubicBezTo>
                  <a:pt x="581475" y="143444"/>
                  <a:pt x="621919" y="114205"/>
                  <a:pt x="647700" y="107760"/>
                </a:cubicBezTo>
                <a:cubicBezTo>
                  <a:pt x="664633" y="103527"/>
                  <a:pt x="682888" y="102866"/>
                  <a:pt x="698500" y="95060"/>
                </a:cubicBezTo>
                <a:cubicBezTo>
                  <a:pt x="732284" y="78168"/>
                  <a:pt x="744027" y="71418"/>
                  <a:pt x="787400" y="56960"/>
                </a:cubicBezTo>
                <a:cubicBezTo>
                  <a:pt x="793750" y="54843"/>
                  <a:pt x="800463" y="53603"/>
                  <a:pt x="806450" y="50610"/>
                </a:cubicBezTo>
                <a:cubicBezTo>
                  <a:pt x="813276" y="47197"/>
                  <a:pt x="818190" y="40103"/>
                  <a:pt x="825500" y="37910"/>
                </a:cubicBezTo>
                <a:cubicBezTo>
                  <a:pt x="839836" y="33609"/>
                  <a:pt x="855224" y="34237"/>
                  <a:pt x="869950" y="31560"/>
                </a:cubicBezTo>
                <a:cubicBezTo>
                  <a:pt x="878536" y="29999"/>
                  <a:pt x="886645" y="25832"/>
                  <a:pt x="895350" y="25210"/>
                </a:cubicBezTo>
                <a:cubicBezTo>
                  <a:pt x="946065" y="21588"/>
                  <a:pt x="996950" y="20977"/>
                  <a:pt x="1047750" y="18860"/>
                </a:cubicBezTo>
                <a:cubicBezTo>
                  <a:pt x="1181369" y="-14545"/>
                  <a:pt x="1099622" y="3549"/>
                  <a:pt x="1416050" y="18860"/>
                </a:cubicBezTo>
                <a:cubicBezTo>
                  <a:pt x="1433484" y="19704"/>
                  <a:pt x="1449917" y="27327"/>
                  <a:pt x="1466850" y="31560"/>
                </a:cubicBezTo>
                <a:cubicBezTo>
                  <a:pt x="1504741" y="41033"/>
                  <a:pt x="1483642" y="36475"/>
                  <a:pt x="1530350" y="44260"/>
                </a:cubicBezTo>
                <a:cubicBezTo>
                  <a:pt x="1538817" y="52727"/>
                  <a:pt x="1545483" y="63500"/>
                  <a:pt x="1555750" y="69660"/>
                </a:cubicBezTo>
                <a:cubicBezTo>
                  <a:pt x="1567229" y="76548"/>
                  <a:pt x="1580723" y="79735"/>
                  <a:pt x="1593850" y="82360"/>
                </a:cubicBezTo>
                <a:cubicBezTo>
                  <a:pt x="1615674" y="86725"/>
                  <a:pt x="1630075" y="89082"/>
                  <a:pt x="1651000" y="95060"/>
                </a:cubicBezTo>
                <a:cubicBezTo>
                  <a:pt x="1657436" y="96899"/>
                  <a:pt x="1663783" y="99060"/>
                  <a:pt x="1670050" y="101410"/>
                </a:cubicBezTo>
                <a:cubicBezTo>
                  <a:pt x="1680723" y="105412"/>
                  <a:pt x="1690803" y="111111"/>
                  <a:pt x="1701800" y="114110"/>
                </a:cubicBezTo>
                <a:cubicBezTo>
                  <a:pt x="1714222" y="117498"/>
                  <a:pt x="1727331" y="117667"/>
                  <a:pt x="1739900" y="120460"/>
                </a:cubicBezTo>
                <a:cubicBezTo>
                  <a:pt x="1746434" y="121912"/>
                  <a:pt x="1752514" y="124971"/>
                  <a:pt x="1758950" y="126810"/>
                </a:cubicBezTo>
                <a:cubicBezTo>
                  <a:pt x="1767341" y="129208"/>
                  <a:pt x="1775959" y="130762"/>
                  <a:pt x="1784350" y="133160"/>
                </a:cubicBezTo>
                <a:cubicBezTo>
                  <a:pt x="1790786" y="134999"/>
                  <a:pt x="1796906" y="137887"/>
                  <a:pt x="1803400" y="139510"/>
                </a:cubicBezTo>
                <a:cubicBezTo>
                  <a:pt x="1839654" y="148574"/>
                  <a:pt x="1827957" y="142432"/>
                  <a:pt x="1860550" y="152210"/>
                </a:cubicBezTo>
                <a:cubicBezTo>
                  <a:pt x="1923943" y="171228"/>
                  <a:pt x="1872994" y="161245"/>
                  <a:pt x="1943100" y="171260"/>
                </a:cubicBezTo>
                <a:cubicBezTo>
                  <a:pt x="1988775" y="186485"/>
                  <a:pt x="1931736" y="168013"/>
                  <a:pt x="1987550" y="183960"/>
                </a:cubicBezTo>
                <a:cubicBezTo>
                  <a:pt x="1993986" y="185799"/>
                  <a:pt x="1999965" y="189425"/>
                  <a:pt x="2006600" y="190310"/>
                </a:cubicBezTo>
                <a:cubicBezTo>
                  <a:pt x="2031864" y="193679"/>
                  <a:pt x="2057400" y="194543"/>
                  <a:pt x="2082800" y="196660"/>
                </a:cubicBezTo>
                <a:cubicBezTo>
                  <a:pt x="2126346" y="211175"/>
                  <a:pt x="2072298" y="194035"/>
                  <a:pt x="2133600" y="209360"/>
                </a:cubicBezTo>
                <a:cubicBezTo>
                  <a:pt x="2140094" y="210983"/>
                  <a:pt x="2146156" y="214087"/>
                  <a:pt x="2152650" y="215710"/>
                </a:cubicBezTo>
                <a:cubicBezTo>
                  <a:pt x="2163121" y="218328"/>
                  <a:pt x="2173929" y="219442"/>
                  <a:pt x="2184400" y="222060"/>
                </a:cubicBezTo>
                <a:cubicBezTo>
                  <a:pt x="2190894" y="223683"/>
                  <a:pt x="2196834" y="227392"/>
                  <a:pt x="2203450" y="228410"/>
                </a:cubicBezTo>
                <a:cubicBezTo>
                  <a:pt x="2224475" y="231645"/>
                  <a:pt x="2245864" y="231949"/>
                  <a:pt x="2266950" y="234760"/>
                </a:cubicBezTo>
                <a:cubicBezTo>
                  <a:pt x="2277648" y="236186"/>
                  <a:pt x="2287933" y="240367"/>
                  <a:pt x="2298700" y="241110"/>
                </a:cubicBezTo>
                <a:cubicBezTo>
                  <a:pt x="2349424" y="244608"/>
                  <a:pt x="2400300" y="245343"/>
                  <a:pt x="2451100" y="247460"/>
                </a:cubicBezTo>
                <a:cubicBezTo>
                  <a:pt x="2613870" y="301717"/>
                  <a:pt x="2811146" y="318262"/>
                  <a:pt x="2965450" y="24111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>
          <a:xfrm>
            <a:off x="0" y="0"/>
            <a:ext cx="9144000" cy="5143500"/>
            <a:chOff x="0" y="0"/>
            <a:chExt cx="9144000" cy="5143502"/>
          </a:xfrm>
        </p:grpSpPr>
        <p:sp>
          <p:nvSpPr>
            <p:cNvPr id="22547" name="平行四边形 190"/>
            <p:cNvSpPr/>
            <p:nvPr/>
          </p:nvSpPr>
          <p:spPr>
            <a:xfrm rot="-5400000">
              <a:off x="4793454" y="-221454"/>
              <a:ext cx="4129089" cy="4571997"/>
            </a:xfrm>
            <a:prstGeom prst="parallelogram">
              <a:avLst>
                <a:gd name="adj" fmla="val 37685"/>
              </a:avLst>
            </a:prstGeom>
            <a:solidFill>
              <a:srgbClr val="F2F2F2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8" name="任意多边形 226"/>
            <p:cNvSpPr/>
            <p:nvPr/>
          </p:nvSpPr>
          <p:spPr>
            <a:xfrm>
              <a:off x="0" y="2573101"/>
              <a:ext cx="9144000" cy="2570401"/>
            </a:xfrm>
            <a:custGeom>
              <a:avLst/>
              <a:gdLst/>
              <a:ahLst/>
              <a:cxnLst>
                <a:cxn ang="0">
                  <a:pos x="0" y="1560751"/>
                </a:cxn>
                <a:cxn ang="0">
                  <a:pos x="9144000" y="1560751"/>
                </a:cxn>
                <a:cxn ang="0">
                  <a:pos x="9144000" y="2570401"/>
                </a:cxn>
                <a:cxn ang="0">
                  <a:pos x="0" y="2570401"/>
                </a:cxn>
                <a:cxn ang="0">
                  <a:pos x="0" y="1560751"/>
                </a:cxn>
                <a:cxn ang="0">
                  <a:pos x="4572000" y="0"/>
                </a:cxn>
                <a:cxn ang="0">
                  <a:pos x="9144000" y="1560750"/>
                </a:cxn>
                <a:cxn ang="0">
                  <a:pos x="0" y="1560750"/>
                </a:cxn>
                <a:cxn ang="0">
                  <a:pos x="4572000" y="0"/>
                </a:cxn>
              </a:cxnLst>
              <a:rect l="0" t="0" r="0" b="0"/>
              <a:pathLst>
                <a:path w="9144000" h="2570401">
                  <a:moveTo>
                    <a:pt x="0" y="1560751"/>
                  </a:moveTo>
                  <a:lnTo>
                    <a:pt x="9144000" y="1560751"/>
                  </a:lnTo>
                  <a:lnTo>
                    <a:pt x="9144000" y="2570401"/>
                  </a:lnTo>
                  <a:lnTo>
                    <a:pt x="0" y="2570401"/>
                  </a:lnTo>
                  <a:lnTo>
                    <a:pt x="0" y="1560751"/>
                  </a:lnTo>
                  <a:close/>
                  <a:moveTo>
                    <a:pt x="4572000" y="0"/>
                  </a:moveTo>
                  <a:lnTo>
                    <a:pt x="9144000" y="1560750"/>
                  </a:lnTo>
                  <a:lnTo>
                    <a:pt x="0" y="156075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007CA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直角三角形 228"/>
            <p:cNvSpPr/>
            <p:nvPr/>
          </p:nvSpPr>
          <p:spPr>
            <a:xfrm rot="5400000">
              <a:off x="1506653" y="-1506654"/>
              <a:ext cx="1558687" cy="4572000"/>
            </a:xfrm>
            <a:prstGeom prst="rtTriangle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46" name="矩形 230"/>
          <p:cNvSpPr/>
          <p:nvPr/>
        </p:nvSpPr>
        <p:spPr>
          <a:xfrm>
            <a:off x="3757267" y="3943350"/>
            <a:ext cx="3300757" cy="2914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spcAft>
                <a:spcPts val="600"/>
              </a:spcAft>
            </a:pPr>
            <a:endParaRPr lang="en-US" altLang="zh-CN" dirty="0">
              <a:solidFill>
                <a:schemeClr val="bg1"/>
              </a:solidFill>
              <a:latin typeface="DotumChe" pitchFamily="49" charset="-127"/>
              <a:sym typeface="DotumChe" pitchFamily="49" charset="-127"/>
            </a:endParaRPr>
          </a:p>
        </p:txBody>
      </p:sp>
      <p:sp>
        <p:nvSpPr>
          <p:cNvPr id="22543" name="矩形 245"/>
          <p:cNvSpPr/>
          <p:nvPr/>
        </p:nvSpPr>
        <p:spPr>
          <a:xfrm>
            <a:off x="1387058" y="302895"/>
            <a:ext cx="1005404" cy="338554"/>
          </a:xfrm>
          <a:prstGeom prst="rect">
            <a:avLst/>
          </a:prstGeom>
          <a:solidFill>
            <a:srgbClr val="FFC104"/>
          </a:solidFill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dirty="0" smtClean="0">
                <a:solidFill>
                  <a:schemeClr val="bg1"/>
                </a:solidFill>
                <a:latin typeface="DotumChe" pitchFamily="49" charset="-127"/>
                <a:sym typeface="DotumChe" pitchFamily="49" charset="-127"/>
              </a:rPr>
              <a:t>内置算法</a:t>
            </a:r>
            <a:endParaRPr lang="zh-CN" altLang="en-US" sz="1600" dirty="0">
              <a:solidFill>
                <a:schemeClr val="bg1"/>
              </a:solidFill>
              <a:latin typeface="DotumChe" pitchFamily="49" charset="-127"/>
              <a:sym typeface="DotumChe" pitchFamily="49" charset="-127"/>
            </a:endParaRPr>
          </a:p>
        </p:txBody>
      </p:sp>
      <p:sp>
        <p:nvSpPr>
          <p:cNvPr id="22541" name="矩形 248"/>
          <p:cNvSpPr/>
          <p:nvPr/>
        </p:nvSpPr>
        <p:spPr>
          <a:xfrm>
            <a:off x="6541672" y="302895"/>
            <a:ext cx="1005403" cy="338554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600" dirty="0">
                <a:solidFill>
                  <a:schemeClr val="bg1"/>
                </a:solidFill>
                <a:sym typeface="DotumChe" pitchFamily="49" charset="-127"/>
              </a:rPr>
              <a:t>可</a:t>
            </a:r>
            <a:r>
              <a:rPr lang="zh-CN" altLang="en-US" sz="1600" dirty="0" smtClean="0">
                <a:solidFill>
                  <a:schemeClr val="bg1"/>
                </a:solidFill>
                <a:sym typeface="DotumChe" pitchFamily="49" charset="-127"/>
              </a:rPr>
              <a:t>交互性</a:t>
            </a:r>
            <a:endParaRPr lang="zh-CN" altLang="en-US" sz="1600" dirty="0">
              <a:solidFill>
                <a:schemeClr val="bg1"/>
              </a:solidFill>
              <a:latin typeface="DotumChe" pitchFamily="49" charset="-127"/>
              <a:sym typeface="DotumChe" pitchFamily="49" charset="-127"/>
            </a:endParaRPr>
          </a:p>
        </p:txBody>
      </p:sp>
      <p:grpSp>
        <p:nvGrpSpPr>
          <p:cNvPr id="22534" name="Group 15"/>
          <p:cNvGrpSpPr/>
          <p:nvPr/>
        </p:nvGrpSpPr>
        <p:grpSpPr>
          <a:xfrm>
            <a:off x="3387725" y="-12700"/>
            <a:ext cx="2368550" cy="3770313"/>
            <a:chOff x="0" y="0"/>
            <a:chExt cx="2366963" cy="3770963"/>
          </a:xfrm>
        </p:grpSpPr>
        <p:grpSp>
          <p:nvGrpSpPr>
            <p:cNvPr id="22538" name="Group 20"/>
            <p:cNvGrpSpPr/>
            <p:nvPr/>
          </p:nvGrpSpPr>
          <p:grpSpPr>
            <a:xfrm>
              <a:off x="1044583" y="0"/>
              <a:ext cx="212092" cy="1890000"/>
              <a:chOff x="0" y="0"/>
              <a:chExt cx="212092" cy="1890000"/>
            </a:xfrm>
          </p:grpSpPr>
          <p:sp>
            <p:nvSpPr>
              <p:cNvPr id="22539" name="直接连接符 250"/>
              <p:cNvSpPr/>
              <p:nvPr/>
            </p:nvSpPr>
            <p:spPr>
              <a:xfrm>
                <a:off x="138898" y="0"/>
                <a:ext cx="1" cy="1890000"/>
              </a:xfrm>
              <a:prstGeom prst="line">
                <a:avLst/>
              </a:prstGeom>
              <a:ln w="19050" cap="flat" cmpd="sng">
                <a:solidFill>
                  <a:srgbClr val="7F7F7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2540" name="任意多边形 251"/>
              <p:cNvSpPr/>
              <p:nvPr/>
            </p:nvSpPr>
            <p:spPr>
              <a:xfrm>
                <a:off x="0" y="1114365"/>
                <a:ext cx="212092" cy="296456"/>
              </a:xfrm>
              <a:custGeom>
                <a:avLst/>
                <a:gdLst/>
                <a:ahLst/>
                <a:cxnLst>
                  <a:cxn ang="0">
                    <a:pos x="134707" y="264893"/>
                  </a:cxn>
                  <a:cxn ang="0">
                    <a:pos x="26368" y="1783"/>
                  </a:cxn>
                  <a:cxn ang="0">
                    <a:pos x="10891" y="156553"/>
                  </a:cxn>
                  <a:cxn ang="0">
                    <a:pos x="165661" y="295847"/>
                  </a:cxn>
                  <a:cxn ang="0">
                    <a:pos x="212092" y="210723"/>
                  </a:cxn>
                </a:cxnLst>
                <a:rect l="0" t="0" r="0" b="0"/>
                <a:pathLst>
                  <a:path w="261055" h="364895">
                    <a:moveTo>
                      <a:pt x="165805" y="326045"/>
                    </a:moveTo>
                    <a:cubicBezTo>
                      <a:pt x="111830" y="175232"/>
                      <a:pt x="57855" y="24420"/>
                      <a:pt x="32455" y="2195"/>
                    </a:cubicBezTo>
                    <a:cubicBezTo>
                      <a:pt x="7055" y="-20030"/>
                      <a:pt x="-15170" y="132370"/>
                      <a:pt x="13405" y="192695"/>
                    </a:cubicBezTo>
                    <a:cubicBezTo>
                      <a:pt x="41980" y="253020"/>
                      <a:pt x="162630" y="353033"/>
                      <a:pt x="203905" y="364145"/>
                    </a:cubicBezTo>
                    <a:cubicBezTo>
                      <a:pt x="245180" y="375257"/>
                      <a:pt x="261055" y="259370"/>
                      <a:pt x="261055" y="259370"/>
                    </a:cubicBezTo>
                  </a:path>
                </a:pathLst>
              </a:custGeom>
              <a:noFill/>
              <a:ln w="19050" cap="flat" cmpd="sng">
                <a:solidFill>
                  <a:srgbClr val="7F7F7F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535" name="Group 23"/>
          <p:cNvGrpSpPr/>
          <p:nvPr/>
        </p:nvGrpSpPr>
        <p:grpSpPr>
          <a:xfrm>
            <a:off x="3862388" y="1863725"/>
            <a:ext cx="1419225" cy="1419225"/>
            <a:chOff x="0" y="0"/>
            <a:chExt cx="1419225" cy="1419225"/>
          </a:xfrm>
        </p:grpSpPr>
        <p:sp>
          <p:nvSpPr>
            <p:cNvPr id="22536" name="椭圆 200"/>
            <p:cNvSpPr/>
            <p:nvPr/>
          </p:nvSpPr>
          <p:spPr>
            <a:xfrm>
              <a:off x="0" y="0"/>
              <a:ext cx="1419225" cy="141922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7" name="矩形 244"/>
            <p:cNvSpPr/>
            <p:nvPr/>
          </p:nvSpPr>
          <p:spPr>
            <a:xfrm>
              <a:off x="110175" y="358011"/>
              <a:ext cx="119888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2000" b="1" dirty="0">
                  <a:solidFill>
                    <a:srgbClr val="8ABC1D"/>
                  </a:solidFill>
                  <a:latin typeface="DotumChe" pitchFamily="49" charset="-127"/>
                  <a:sym typeface="DotumChe" pitchFamily="49" charset="-127"/>
                </a:rPr>
                <a:t>预计成果</a:t>
              </a:r>
            </a:p>
          </p:txBody>
        </p:sp>
      </p:grpSp>
      <p:pic>
        <p:nvPicPr>
          <p:cNvPr id="1028" name="Picture 4" descr="C:\Users\Administrator\Downloads\7db6e4ecbe249b369dca33211383303bef33f477.jpg@336w_190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662" y="932137"/>
            <a:ext cx="16002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ownloads\3fddf427ddef5a78105deb60180727a7ad47c4d8.jpg@336w_190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465" y="877007"/>
            <a:ext cx="2011815" cy="125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ownloads\c617e8ce539c6dfb96fb89e7d2feec919b609b5d.jpg@336w_190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9" y="932137"/>
            <a:ext cx="1600038" cy="100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CAC"/>
          </a:solidFill>
          <a:ln w="9525">
            <a:noFill/>
          </a:ln>
        </p:spPr>
        <p:txBody>
          <a:bodyPr anchor="ctr"/>
          <a:lstStyle/>
          <a:p>
            <a:pPr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矩形 15"/>
          <p:cNvSpPr/>
          <p:nvPr/>
        </p:nvSpPr>
        <p:spPr>
          <a:xfrm>
            <a:off x="0" y="1812925"/>
            <a:ext cx="91440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THANK YOU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845" name="矩形 20"/>
          <p:cNvSpPr/>
          <p:nvPr/>
        </p:nvSpPr>
        <p:spPr>
          <a:xfrm>
            <a:off x="0" y="1671638"/>
            <a:ext cx="144463" cy="1800225"/>
          </a:xfrm>
          <a:prstGeom prst="rect">
            <a:avLst/>
          </a:prstGeom>
          <a:solidFill>
            <a:srgbClr val="8ABC1D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6" name="矩形 24"/>
          <p:cNvSpPr/>
          <p:nvPr/>
        </p:nvSpPr>
        <p:spPr>
          <a:xfrm>
            <a:off x="139700" y="1671638"/>
            <a:ext cx="144463" cy="1800225"/>
          </a:xfrm>
          <a:prstGeom prst="rect">
            <a:avLst/>
          </a:prstGeom>
          <a:solidFill>
            <a:srgbClr val="00517A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7" name="矩形 25"/>
          <p:cNvSpPr/>
          <p:nvPr/>
        </p:nvSpPr>
        <p:spPr>
          <a:xfrm>
            <a:off x="8870950" y="1671638"/>
            <a:ext cx="144463" cy="1800225"/>
          </a:xfrm>
          <a:prstGeom prst="rect">
            <a:avLst/>
          </a:prstGeom>
          <a:solidFill>
            <a:srgbClr val="00517A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8" name="矩形 26"/>
          <p:cNvSpPr/>
          <p:nvPr/>
        </p:nvSpPr>
        <p:spPr>
          <a:xfrm>
            <a:off x="9012238" y="1671638"/>
            <a:ext cx="144462" cy="1800225"/>
          </a:xfrm>
          <a:prstGeom prst="rect">
            <a:avLst/>
          </a:prstGeom>
          <a:solidFill>
            <a:srgbClr val="8ABC1D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微软雅黑"/>
        <a:cs typeface=""/>
      </a:majorFont>
      <a:minorFont>
        <a:latin typeface="DotumCh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210</Words>
  <Application>Microsoft Office PowerPoint</Application>
  <PresentationFormat>全屏显示(16:9)</PresentationFormat>
  <Paragraphs>34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20</cp:revision>
  <dcterms:created xsi:type="dcterms:W3CDTF">2019-01-08T13:15:00Z</dcterms:created>
  <dcterms:modified xsi:type="dcterms:W3CDTF">2019-01-11T12:51:19Z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欧美风简约商务精美PPT模板.ppt</vt:lpwstr>
  </property>
  <property fmtid="{D5CDD505-2E9C-101B-9397-08002B2CF9AE}" pid="3" name="fileid">
    <vt:lpwstr>841050</vt:lpwstr>
  </property>
  <property fmtid="{D5CDD505-2E9C-101B-9397-08002B2CF9AE}" pid="4" name="KSOProductBuildVer">
    <vt:lpwstr>2052-11.1.0.8214</vt:lpwstr>
  </property>
</Properties>
</file>