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328" r:id="rId4"/>
    <p:sldId id="345" r:id="rId5"/>
    <p:sldId id="347" r:id="rId6"/>
    <p:sldId id="378" r:id="rId7"/>
    <p:sldId id="379" r:id="rId8"/>
    <p:sldId id="348" r:id="rId9"/>
    <p:sldId id="350" r:id="rId10"/>
    <p:sldId id="377" r:id="rId11"/>
    <p:sldId id="384" r:id="rId12"/>
    <p:sldId id="385" r:id="rId13"/>
    <p:sldId id="386" r:id="rId14"/>
    <p:sldId id="387" r:id="rId15"/>
    <p:sldId id="388" r:id="rId16"/>
    <p:sldId id="382" r:id="rId17"/>
    <p:sldId id="376" r:id="rId18"/>
    <p:sldId id="391" r:id="rId19"/>
    <p:sldId id="375" r:id="rId20"/>
    <p:sldId id="389" r:id="rId21"/>
    <p:sldId id="390" r:id="rId22"/>
    <p:sldId id="395" r:id="rId23"/>
    <p:sldId id="394" r:id="rId24"/>
    <p:sldId id="393" r:id="rId25"/>
    <p:sldId id="392" r:id="rId26"/>
    <p:sldId id="270" r:id="rId2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94655" autoAdjust="0"/>
  </p:normalViewPr>
  <p:slideViewPr>
    <p:cSldViewPr>
      <p:cViewPr varScale="1">
        <p:scale>
          <a:sx n="72" d="100"/>
          <a:sy n="72" d="100"/>
        </p:scale>
        <p:origin x="-1110" y="-90"/>
      </p:cViewPr>
      <p:guideLst>
        <p:guide orient="horz" pos="2160"/>
        <p:guide pos="2880"/>
      </p:guideLst>
    </p:cSldViewPr>
  </p:slideViewPr>
  <p:outlineViewPr>
    <p:cViewPr>
      <p:scale>
        <a:sx n="33" d="100"/>
        <a:sy n="33" d="100"/>
      </p:scale>
      <p:origin x="0" y="31482"/>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image" Target="../media/image8.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8.emf"/><Relationship Id="rId7" Type="http://schemas.openxmlformats.org/officeDocument/2006/relationships/image" Target="../media/image1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 Id="rId9"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4.emf"/><Relationship Id="rId4"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5.emf"/><Relationship Id="rId4"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5.emf"/><Relationship Id="rId4"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5" Type="http://schemas.openxmlformats.org/officeDocument/2006/relationships/image" Target="../media/image35.emf"/><Relationship Id="rId4"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fld id="{D10BC90B-2D12-4BDC-A79B-9DBCB2E13CD9}" type="datetimeFigureOut">
              <a:rPr lang="zh-CN" altLang="en-US"/>
              <a:pPr>
                <a:defRPr/>
              </a:pPr>
              <a:t>2009-6-17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buFontTx/>
              <a:buNone/>
              <a:defRPr sz="1200">
                <a:latin typeface="+mn-lt"/>
                <a:ea typeface="+mn-ea"/>
              </a:defRPr>
            </a:lvl1pPr>
          </a:lstStyle>
          <a:p>
            <a:pPr>
              <a:defRPr/>
            </a:pPr>
            <a:fld id="{B2AAF3B2-F46A-4FC8-A3B9-72BC6D24693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headEnd/>
            <a:tailEnd/>
          </a:ln>
        </p:spPr>
      </p:sp>
      <p:sp>
        <p:nvSpPr>
          <p:cNvPr id="501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1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9E741E-19DD-4364-A189-88B3A2CDE3D7}" type="slidenum">
              <a:rPr lang="zh-CN" altLang="en-US" smtClean="0"/>
              <a:pPr fontAlgn="base">
                <a:spcBef>
                  <a:spcPct val="0"/>
                </a:spcBef>
                <a:spcAft>
                  <a:spcPct val="0"/>
                </a:spcAft>
                <a:defRPr/>
              </a:pPr>
              <a:t>1</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ABBA47-A67E-4F7B-925F-CB45C23D06A5}" type="slidenum">
              <a:rPr lang="zh-CN" altLang="en-US" smtClean="0"/>
              <a:pPr fontAlgn="base">
                <a:spcBef>
                  <a:spcPct val="0"/>
                </a:spcBef>
                <a:spcAft>
                  <a:spcPct val="0"/>
                </a:spcAft>
                <a:defRPr/>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TextEdit="1"/>
          </p:cNvSpPr>
          <p:nvPr>
            <p:ph type="sldImg"/>
          </p:nvPr>
        </p:nvSpPr>
        <p:spPr bwMode="auto">
          <a:noFill/>
          <a:ln>
            <a:solidFill>
              <a:srgbClr val="000000"/>
            </a:solidFill>
            <a:miter lim="800000"/>
            <a:headEnd/>
            <a:tailEnd/>
          </a:ln>
        </p:spPr>
      </p:sp>
      <p:sp>
        <p:nvSpPr>
          <p:cNvPr id="52227" name="Rectangle 3"/>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9"/>
          <p:cNvSpPr>
            <a:spLocks noChangeArrowheads="1"/>
          </p:cNvSpPr>
          <p:nvPr/>
        </p:nvSpPr>
        <p:spPr bwMode="ltGray">
          <a:xfrm>
            <a:off x="8004175" y="0"/>
            <a:ext cx="1139825" cy="6858000"/>
          </a:xfrm>
          <a:prstGeom prst="rect">
            <a:avLst/>
          </a:prstGeom>
          <a:solidFill>
            <a:srgbClr val="ECECEC"/>
          </a:solidFill>
          <a:ln w="9525">
            <a:noFill/>
            <a:miter lim="800000"/>
            <a:headEnd/>
            <a:tailEnd/>
          </a:ln>
          <a:effectLst/>
        </p:spPr>
        <p:txBody>
          <a:bodyPr wrap="none" anchor="ctr"/>
          <a:lstStyle/>
          <a:p>
            <a:pPr>
              <a:defRPr/>
            </a:pPr>
            <a:endParaRPr lang="zh-CN" altLang="en-US">
              <a:latin typeface="Verdana" pitchFamily="34" charset="0"/>
            </a:endParaRPr>
          </a:p>
        </p:txBody>
      </p:sp>
      <p:sp>
        <p:nvSpPr>
          <p:cNvPr id="5" name="Rectangle 30"/>
          <p:cNvSpPr>
            <a:spLocks noChangeArrowheads="1"/>
          </p:cNvSpPr>
          <p:nvPr/>
        </p:nvSpPr>
        <p:spPr bwMode="ltGray">
          <a:xfrm>
            <a:off x="0" y="4638675"/>
            <a:ext cx="9144000" cy="2219325"/>
          </a:xfrm>
          <a:prstGeom prst="rect">
            <a:avLst/>
          </a:prstGeom>
          <a:solidFill>
            <a:schemeClr val="folHlink">
              <a:alpha val="31000"/>
            </a:schemeClr>
          </a:solidFill>
          <a:ln w="9525">
            <a:noFill/>
            <a:miter lim="800000"/>
            <a:headEnd/>
            <a:tailEnd/>
          </a:ln>
          <a:effectLst/>
        </p:spPr>
        <p:txBody>
          <a:bodyPr wrap="none" anchor="ctr"/>
          <a:lstStyle/>
          <a:p>
            <a:pPr>
              <a:defRPr/>
            </a:pPr>
            <a:endParaRPr lang="zh-CN" altLang="en-US">
              <a:latin typeface="Verdana" pitchFamily="34" charset="0"/>
            </a:endParaRPr>
          </a:p>
        </p:txBody>
      </p:sp>
      <p:sp>
        <p:nvSpPr>
          <p:cNvPr id="6" name="Rectangle 31"/>
          <p:cNvSpPr>
            <a:spLocks noChangeArrowheads="1"/>
          </p:cNvSpPr>
          <p:nvPr/>
        </p:nvSpPr>
        <p:spPr bwMode="ltGray">
          <a:xfrm>
            <a:off x="0" y="2149475"/>
            <a:ext cx="9144000" cy="2498725"/>
          </a:xfrm>
          <a:prstGeom prst="rect">
            <a:avLst/>
          </a:prstGeom>
          <a:solidFill>
            <a:schemeClr val="tx1"/>
          </a:solidFill>
          <a:ln w="9525">
            <a:noFill/>
            <a:miter lim="800000"/>
            <a:headEnd/>
            <a:tailEnd/>
          </a:ln>
          <a:effectLst/>
        </p:spPr>
        <p:txBody>
          <a:bodyPr wrap="none" anchor="ctr"/>
          <a:lstStyle/>
          <a:p>
            <a:pPr>
              <a:defRPr/>
            </a:pPr>
            <a:endParaRPr lang="zh-CN" altLang="en-US">
              <a:latin typeface="Verdana" pitchFamily="34" charset="0"/>
            </a:endParaRPr>
          </a:p>
        </p:txBody>
      </p:sp>
      <p:sp>
        <p:nvSpPr>
          <p:cNvPr id="7" name="Freeform 32"/>
          <p:cNvSpPr>
            <a:spLocks/>
          </p:cNvSpPr>
          <p:nvPr/>
        </p:nvSpPr>
        <p:spPr bwMode="ltGray">
          <a:xfrm>
            <a:off x="-9525" y="2138363"/>
            <a:ext cx="8015288" cy="22717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accent1">
              <a:alpha val="73000"/>
            </a:schemeClr>
          </a:solidFill>
          <a:ln w="9525">
            <a:noFill/>
            <a:round/>
            <a:headEnd/>
            <a:tailEnd/>
          </a:ln>
          <a:effectLst/>
        </p:spPr>
        <p:txBody>
          <a:bodyPr/>
          <a:lstStyle/>
          <a:p>
            <a:pPr>
              <a:defRPr/>
            </a:pPr>
            <a:endParaRPr lang="zh-CN" altLang="en-US">
              <a:latin typeface="Verdana" pitchFamily="34" charset="0"/>
            </a:endParaRPr>
          </a:p>
        </p:txBody>
      </p:sp>
      <p:sp>
        <p:nvSpPr>
          <p:cNvPr id="8" name="Text Box 28"/>
          <p:cNvSpPr txBox="1">
            <a:spLocks noChangeArrowheads="1"/>
          </p:cNvSpPr>
          <p:nvPr/>
        </p:nvSpPr>
        <p:spPr bwMode="auto">
          <a:xfrm>
            <a:off x="228600" y="166688"/>
            <a:ext cx="1303338" cy="519112"/>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en-US" altLang="zh-CN" sz="2800" b="1">
                <a:latin typeface="Verdana" pitchFamily="34" charset="0"/>
                <a:ea typeface="+mn-ea"/>
              </a:rPr>
              <a:t>LOGO</a:t>
            </a:r>
          </a:p>
        </p:txBody>
      </p:sp>
      <p:pic>
        <p:nvPicPr>
          <p:cNvPr id="9" name="Picture 40" descr="11"/>
          <p:cNvPicPr>
            <a:picLocks noChangeAspect="1" noChangeArrowheads="1"/>
          </p:cNvPicPr>
          <p:nvPr/>
        </p:nvPicPr>
        <p:blipFill>
          <a:blip r:embed="rId2"/>
          <a:srcRect/>
          <a:stretch>
            <a:fillRect/>
          </a:stretch>
        </p:blipFill>
        <p:spPr bwMode="ltGray">
          <a:xfrm>
            <a:off x="1601788" y="2209800"/>
            <a:ext cx="2032000" cy="1717675"/>
          </a:xfrm>
          <a:prstGeom prst="rect">
            <a:avLst/>
          </a:prstGeom>
          <a:noFill/>
          <a:effectLst>
            <a:outerShdw algn="ctr" rotWithShape="0">
              <a:schemeClr val="tx1"/>
            </a:outerShdw>
          </a:effectLst>
        </p:spPr>
      </p:pic>
      <p:pic>
        <p:nvPicPr>
          <p:cNvPr id="10" name="Picture 41" descr="22"/>
          <p:cNvPicPr>
            <a:picLocks noChangeAspect="1" noChangeArrowheads="1"/>
          </p:cNvPicPr>
          <p:nvPr/>
        </p:nvPicPr>
        <p:blipFill>
          <a:blip r:embed="rId3"/>
          <a:srcRect/>
          <a:stretch>
            <a:fillRect/>
          </a:stretch>
        </p:blipFill>
        <p:spPr bwMode="ltGray">
          <a:xfrm>
            <a:off x="177800" y="3048000"/>
            <a:ext cx="1957388" cy="1717675"/>
          </a:xfrm>
          <a:prstGeom prst="rect">
            <a:avLst/>
          </a:prstGeom>
          <a:noFill/>
          <a:effectLst>
            <a:outerShdw algn="ctr" rotWithShape="0">
              <a:schemeClr val="tx1"/>
            </a:outerShdw>
          </a:effectLst>
        </p:spPr>
      </p:pic>
      <p:pic>
        <p:nvPicPr>
          <p:cNvPr id="11" name="Picture 42" descr="33"/>
          <p:cNvPicPr>
            <a:picLocks noChangeAspect="1" noChangeArrowheads="1"/>
          </p:cNvPicPr>
          <p:nvPr/>
        </p:nvPicPr>
        <p:blipFill>
          <a:blip r:embed="rId4"/>
          <a:srcRect/>
          <a:stretch>
            <a:fillRect/>
          </a:stretch>
        </p:blipFill>
        <p:spPr bwMode="ltGray">
          <a:xfrm>
            <a:off x="1587500" y="3921125"/>
            <a:ext cx="2033588" cy="1717675"/>
          </a:xfrm>
          <a:prstGeom prst="rect">
            <a:avLst/>
          </a:prstGeom>
          <a:noFill/>
          <a:effectLst>
            <a:outerShdw algn="ctr" rotWithShape="0">
              <a:schemeClr val="tx1"/>
            </a:outerShdw>
          </a:effectLst>
        </p:spPr>
      </p:pic>
      <p:sp>
        <p:nvSpPr>
          <p:cNvPr id="3074" name="Rectangle 2"/>
          <p:cNvSpPr>
            <a:spLocks noGrp="1" noChangeArrowheads="1"/>
          </p:cNvSpPr>
          <p:nvPr>
            <p:ph type="ctrTitle"/>
          </p:nvPr>
        </p:nvSpPr>
        <p:spPr bwMode="black">
          <a:xfrm>
            <a:off x="1219200" y="1181100"/>
            <a:ext cx="6705600" cy="952500"/>
          </a:xfrm>
        </p:spPr>
        <p:txBody>
          <a:bodyPr/>
          <a:lstStyle>
            <a:lvl1pPr algn="r">
              <a:defRPr sz="3600" b="1">
                <a:solidFill>
                  <a:schemeClr val="tx2"/>
                </a:solidFill>
              </a:defRPr>
            </a:lvl1pPr>
          </a:lstStyle>
          <a:p>
            <a:r>
              <a:rPr lang="zh-CN" altLang="en-US" smtClean="0"/>
              <a:t>单击此处编辑母版标题样式</a:t>
            </a:r>
            <a:endParaRPr lang="en-US" altLang="zh-CN"/>
          </a:p>
        </p:txBody>
      </p:sp>
      <p:sp>
        <p:nvSpPr>
          <p:cNvPr id="3075" name="Rectangle 3"/>
          <p:cNvSpPr>
            <a:spLocks noGrp="1" noChangeArrowheads="1"/>
          </p:cNvSpPr>
          <p:nvPr>
            <p:ph type="subTitle" idx="1"/>
          </p:nvPr>
        </p:nvSpPr>
        <p:spPr bwMode="white">
          <a:xfrm>
            <a:off x="3225800" y="3276600"/>
            <a:ext cx="4648200" cy="533400"/>
          </a:xfrm>
        </p:spPr>
        <p:txBody>
          <a:bodyPr/>
          <a:lstStyle>
            <a:lvl1pPr marL="0" indent="0" algn="r">
              <a:buFont typeface="Wingdings" pitchFamily="2" charset="2"/>
              <a:buNone/>
              <a:defRPr sz="1800" b="0">
                <a:solidFill>
                  <a:schemeClr val="bg1"/>
                </a:solidFill>
              </a:defRPr>
            </a:lvl1pPr>
          </a:lstStyle>
          <a:p>
            <a:r>
              <a:rPr lang="zh-CN" altLang="en-US" smtClean="0"/>
              <a:t>单击此处编辑母版副标题样式</a:t>
            </a:r>
            <a:endParaRPr lang="en-US" altLang="zh-CN"/>
          </a:p>
        </p:txBody>
      </p:sp>
      <p:sp>
        <p:nvSpPr>
          <p:cNvPr id="12" name="Rectangle 4"/>
          <p:cNvSpPr>
            <a:spLocks noGrp="1" noChangeArrowheads="1"/>
          </p:cNvSpPr>
          <p:nvPr>
            <p:ph type="dt" sz="half" idx="10"/>
          </p:nvPr>
        </p:nvSpPr>
        <p:spPr>
          <a:xfrm>
            <a:off x="3886200" y="6527800"/>
            <a:ext cx="1752600" cy="168275"/>
          </a:xfrm>
        </p:spPr>
        <p:txBody>
          <a:bodyPr/>
          <a:lstStyle>
            <a:lvl1pPr algn="r">
              <a:defRPr>
                <a:solidFill>
                  <a:schemeClr val="tx2"/>
                </a:solidFill>
                <a:latin typeface="Times New Roman" pitchFamily="18" charset="0"/>
              </a:defRPr>
            </a:lvl1pPr>
          </a:lstStyle>
          <a:p>
            <a:pPr>
              <a:defRPr/>
            </a:pPr>
            <a:fld id="{52D72D9C-37DE-4CBF-BDA8-0A260E70C75C}" type="datetime1">
              <a:rPr lang="en-US" altLang="zh-CN"/>
              <a:pPr>
                <a:defRPr/>
              </a:pPr>
              <a:t>6/17/2009</a:t>
            </a:fld>
            <a:r>
              <a:rPr lang="en-US" altLang="zh-CN"/>
              <a:t>AINA 2008</a:t>
            </a:r>
            <a:endParaRPr lang="zh-CN" altLang="en-US"/>
          </a:p>
        </p:txBody>
      </p:sp>
      <p:sp>
        <p:nvSpPr>
          <p:cNvPr id="13" name="Rectangle 5"/>
          <p:cNvSpPr>
            <a:spLocks noGrp="1" noChangeArrowheads="1"/>
          </p:cNvSpPr>
          <p:nvPr>
            <p:ph type="ftr" sz="quarter" idx="11"/>
          </p:nvPr>
        </p:nvSpPr>
        <p:spPr>
          <a:xfrm>
            <a:off x="304800" y="6502400"/>
            <a:ext cx="2057400" cy="228600"/>
          </a:xfrm>
        </p:spPr>
        <p:txBody>
          <a:bodyPr/>
          <a:lstStyle>
            <a:lvl1pPr algn="ctr">
              <a:defRPr sz="1400">
                <a:solidFill>
                  <a:schemeClr val="tx2"/>
                </a:solidFill>
                <a:latin typeface="Times New Roman" pitchFamily="18" charset="0"/>
              </a:defRPr>
            </a:lvl1pPr>
          </a:lstStyle>
          <a:p>
            <a:pPr>
              <a:defRPr/>
            </a:pPr>
            <a:r>
              <a:rPr lang="en-US" altLang="zh-CN"/>
              <a:t>Dislab, NJU CS</a:t>
            </a:r>
            <a:endParaRPr lang="zh-CN" altLang="en-US"/>
          </a:p>
        </p:txBody>
      </p:sp>
      <p:sp>
        <p:nvSpPr>
          <p:cNvPr id="14" name="Rectangle 6"/>
          <p:cNvSpPr>
            <a:spLocks noGrp="1" noChangeArrowheads="1"/>
          </p:cNvSpPr>
          <p:nvPr>
            <p:ph type="sldNum" sz="quarter" idx="12"/>
          </p:nvPr>
        </p:nvSpPr>
        <p:spPr>
          <a:xfrm>
            <a:off x="8293100" y="6413500"/>
            <a:ext cx="457200" cy="182563"/>
          </a:xfrm>
          <a:noFill/>
        </p:spPr>
        <p:txBody>
          <a:bodyPr/>
          <a:lstStyle>
            <a:lvl1pPr algn="r">
              <a:defRPr sz="1400">
                <a:latin typeface="Times New Roman" pitchFamily="18" charset="0"/>
              </a:defRPr>
            </a:lvl1pPr>
          </a:lstStyle>
          <a:p>
            <a:pPr>
              <a:defRPr/>
            </a:pPr>
            <a:fld id="{B0832487-EDB4-491D-B213-D79293A7D2F5}" type="slidenum">
              <a:rPr lang="zh-CN" altLang="en-US"/>
              <a:pPr>
                <a:defRPr/>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3E2FA615-A240-4CE1-9835-29E89E138F55}" type="datetime1">
              <a:rPr lang="en-US" altLang="zh-CN"/>
              <a:pPr>
                <a:defRPr/>
              </a:pPr>
              <a:t>6/17/2009</a:t>
            </a:fld>
            <a:r>
              <a:rPr lang="en-US" altLang="zh-CN"/>
              <a:t>AINA 2008</a:t>
            </a:r>
            <a:endParaRPr lang="zh-CN" altLang="en-US"/>
          </a:p>
        </p:txBody>
      </p:sp>
      <p:sp>
        <p:nvSpPr>
          <p:cNvPr id="5" name="Rectangle 6"/>
          <p:cNvSpPr>
            <a:spLocks noGrp="1" noChangeArrowheads="1"/>
          </p:cNvSpPr>
          <p:nvPr>
            <p:ph type="sldNum" sz="quarter" idx="11"/>
          </p:nvPr>
        </p:nvSpPr>
        <p:spPr/>
        <p:txBody>
          <a:bodyPr/>
          <a:lstStyle>
            <a:lvl1pPr>
              <a:defRPr/>
            </a:lvl1pPr>
          </a:lstStyle>
          <a:p>
            <a:pPr>
              <a:defRPr/>
            </a:pPr>
            <a:fld id="{75EC1C89-48A2-45EB-A98B-1F08D4D8F722}" type="slidenum">
              <a:rPr lang="zh-CN" altLang="en-US"/>
              <a:pPr>
                <a:defRPr/>
              </a:pPr>
              <a:t>‹#›</a:t>
            </a:fld>
            <a:endParaRPr lang="zh-CN" altLang="en-US"/>
          </a:p>
        </p:txBody>
      </p:sp>
      <p:sp>
        <p:nvSpPr>
          <p:cNvPr id="6"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381000"/>
            <a:ext cx="207645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381000"/>
            <a:ext cx="607695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03E9A441-D505-4913-8725-383146F4C3BC}" type="datetime1">
              <a:rPr lang="en-US" altLang="zh-CN"/>
              <a:pPr>
                <a:defRPr/>
              </a:pPr>
              <a:t>6/17/2009</a:t>
            </a:fld>
            <a:r>
              <a:rPr lang="en-US" altLang="zh-CN"/>
              <a:t>AINA 2008</a:t>
            </a:r>
            <a:endParaRPr lang="zh-CN" altLang="en-US"/>
          </a:p>
        </p:txBody>
      </p:sp>
      <p:sp>
        <p:nvSpPr>
          <p:cNvPr id="5" name="Rectangle 6"/>
          <p:cNvSpPr>
            <a:spLocks noGrp="1" noChangeArrowheads="1"/>
          </p:cNvSpPr>
          <p:nvPr>
            <p:ph type="sldNum" sz="quarter" idx="11"/>
          </p:nvPr>
        </p:nvSpPr>
        <p:spPr/>
        <p:txBody>
          <a:bodyPr/>
          <a:lstStyle>
            <a:lvl1pPr>
              <a:defRPr/>
            </a:lvl1pPr>
          </a:lstStyle>
          <a:p>
            <a:pPr>
              <a:defRPr/>
            </a:pPr>
            <a:fld id="{4337E5A2-3D03-471E-9FD6-2ABD9E5D59CF}" type="slidenum">
              <a:rPr lang="zh-CN" altLang="en-US"/>
              <a:pPr>
                <a:defRPr/>
              </a:pPr>
              <a:t>‹#›</a:t>
            </a:fld>
            <a:endParaRPr lang="zh-CN" altLang="en-US"/>
          </a:p>
        </p:txBody>
      </p:sp>
      <p:sp>
        <p:nvSpPr>
          <p:cNvPr id="6"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43000" y="381000"/>
            <a:ext cx="6781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304800" y="1066800"/>
            <a:ext cx="8305800" cy="5257800"/>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A4195697-1463-4480-849B-2B58D7838C6C}" type="datetime1">
              <a:rPr lang="en-US" altLang="zh-CN"/>
              <a:pPr>
                <a:defRPr/>
              </a:pPr>
              <a:t>6/17/2009</a:t>
            </a:fld>
            <a:r>
              <a:rPr lang="en-US" altLang="zh-CN"/>
              <a:t>AINA 2008</a:t>
            </a:r>
            <a:endParaRPr lang="zh-CN" altLang="en-US"/>
          </a:p>
        </p:txBody>
      </p:sp>
      <p:sp>
        <p:nvSpPr>
          <p:cNvPr id="5" name="Rectangle 6"/>
          <p:cNvSpPr>
            <a:spLocks noGrp="1" noChangeArrowheads="1"/>
          </p:cNvSpPr>
          <p:nvPr>
            <p:ph type="sldNum" sz="quarter" idx="11"/>
          </p:nvPr>
        </p:nvSpPr>
        <p:spPr/>
        <p:txBody>
          <a:bodyPr/>
          <a:lstStyle>
            <a:lvl1pPr>
              <a:defRPr/>
            </a:lvl1pPr>
          </a:lstStyle>
          <a:p>
            <a:pPr>
              <a:defRPr/>
            </a:pPr>
            <a:fld id="{251F4D5A-1122-44C4-9F8A-AC0F3FDDEDA1}" type="slidenum">
              <a:rPr lang="zh-CN" altLang="en-US"/>
              <a:pPr>
                <a:defRPr/>
              </a:pPr>
              <a:t>‹#›</a:t>
            </a:fld>
            <a:endParaRPr lang="zh-CN" altLang="en-US"/>
          </a:p>
        </p:txBody>
      </p:sp>
      <p:sp>
        <p:nvSpPr>
          <p:cNvPr id="6"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901A7F44-7A03-4901-B1B8-D815ABEE85FF}" type="datetime1">
              <a:rPr lang="en-US" altLang="zh-CN"/>
              <a:pPr>
                <a:defRPr/>
              </a:pPr>
              <a:t>6/17/2009</a:t>
            </a:fld>
            <a:r>
              <a:rPr lang="en-US" altLang="zh-CN"/>
              <a:t>AINA 2008</a:t>
            </a:r>
            <a:endParaRPr lang="zh-CN" altLang="en-US"/>
          </a:p>
        </p:txBody>
      </p:sp>
      <p:sp>
        <p:nvSpPr>
          <p:cNvPr id="5" name="Rectangle 6"/>
          <p:cNvSpPr>
            <a:spLocks noGrp="1" noChangeArrowheads="1"/>
          </p:cNvSpPr>
          <p:nvPr>
            <p:ph type="sldNum" sz="quarter" idx="11"/>
          </p:nvPr>
        </p:nvSpPr>
        <p:spPr/>
        <p:txBody>
          <a:bodyPr/>
          <a:lstStyle>
            <a:lvl1pPr>
              <a:defRPr/>
            </a:lvl1pPr>
          </a:lstStyle>
          <a:p>
            <a:pPr>
              <a:defRPr/>
            </a:pPr>
            <a:fld id="{D6D6A064-60BA-487F-B158-BB687D6338E1}" type="slidenum">
              <a:rPr lang="zh-CN" altLang="en-US"/>
              <a:pPr>
                <a:defRPr/>
              </a:pPr>
              <a:t>‹#›</a:t>
            </a:fld>
            <a:endParaRPr lang="zh-CN" altLang="en-US"/>
          </a:p>
        </p:txBody>
      </p:sp>
      <p:sp>
        <p:nvSpPr>
          <p:cNvPr id="7" name="TextBox 6"/>
          <p:cNvSpPr txBox="1"/>
          <p:nvPr userDrawn="1"/>
        </p:nvSpPr>
        <p:spPr>
          <a:xfrm>
            <a:off x="1500166" y="0"/>
            <a:ext cx="2428892" cy="307777"/>
          </a:xfrm>
          <a:prstGeom prst="rect">
            <a:avLst/>
          </a:prstGeom>
          <a:noFill/>
        </p:spPr>
        <p:txBody>
          <a:bodyPr wrap="square" rtlCol="0">
            <a:spAutoFit/>
          </a:bodyPr>
          <a:lstStyle/>
          <a:p>
            <a:r>
              <a:rPr lang="en-US" altLang="zh-CN" sz="1400" dirty="0" smtClean="0">
                <a:latin typeface="Arial Black" pitchFamily="34" charset="0"/>
              </a:rPr>
              <a:t>Nanjing</a:t>
            </a:r>
            <a:r>
              <a:rPr lang="en-US" altLang="zh-CN" sz="1400" baseline="0" dirty="0" smtClean="0">
                <a:latin typeface="Arial Black" pitchFamily="34" charset="0"/>
              </a:rPr>
              <a:t> University</a:t>
            </a:r>
            <a:endParaRPr lang="zh-CN" altLang="en-US" sz="1400" dirty="0">
              <a:latin typeface="Arial Black" pitchFamily="34" charset="0"/>
            </a:endParaRPr>
          </a:p>
        </p:txBody>
      </p:sp>
      <p:sp>
        <p:nvSpPr>
          <p:cNvPr id="8" name="TextBox 7"/>
          <p:cNvSpPr txBox="1"/>
          <p:nvPr userDrawn="1"/>
        </p:nvSpPr>
        <p:spPr>
          <a:xfrm>
            <a:off x="4357686" y="0"/>
            <a:ext cx="1214446" cy="307777"/>
          </a:xfrm>
          <a:prstGeom prst="rect">
            <a:avLst/>
          </a:prstGeom>
          <a:noFill/>
        </p:spPr>
        <p:txBody>
          <a:bodyPr wrap="square" rtlCol="0">
            <a:spAutoFit/>
          </a:bodyPr>
          <a:lstStyle/>
          <a:p>
            <a:r>
              <a:rPr lang="en-US" altLang="zh-CN" sz="1400" dirty="0" smtClean="0">
                <a:latin typeface="Arial Black" pitchFamily="34" charset="0"/>
              </a:rPr>
              <a:t>Thomson</a:t>
            </a:r>
            <a:endParaRPr lang="zh-CN" altLang="en-US" sz="1400" dirty="0">
              <a:latin typeface="Arial Black" pitchFamily="34" charset="0"/>
            </a:endParaRPr>
          </a:p>
        </p:txBody>
      </p:sp>
      <p:sp>
        <p:nvSpPr>
          <p:cNvPr id="9" name="TextBox 8"/>
          <p:cNvSpPr txBox="1"/>
          <p:nvPr userDrawn="1"/>
        </p:nvSpPr>
        <p:spPr>
          <a:xfrm>
            <a:off x="6429388" y="0"/>
            <a:ext cx="928694" cy="307777"/>
          </a:xfrm>
          <a:prstGeom prst="rect">
            <a:avLst/>
          </a:prstGeom>
          <a:noFill/>
        </p:spPr>
        <p:txBody>
          <a:bodyPr wrap="square" rtlCol="0">
            <a:spAutoFit/>
          </a:bodyPr>
          <a:lstStyle/>
          <a:p>
            <a:r>
              <a:rPr lang="en-US" altLang="zh-CN" sz="1400" dirty="0" smtClean="0">
                <a:latin typeface="Arial Black" pitchFamily="34" charset="0"/>
              </a:rPr>
              <a:t>HKUST</a:t>
            </a:r>
            <a:endParaRPr lang="zh-CN" altLang="en-US" sz="1400" dirty="0">
              <a:latin typeface="Arial Black" pitchFamily="34" charset="0"/>
            </a:endParaRPr>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17A3D349-C606-40E9-9089-F34F24C633C9}" type="datetime1">
              <a:rPr lang="en-US" altLang="zh-CN"/>
              <a:pPr>
                <a:defRPr/>
              </a:pPr>
              <a:t>6/17/2009</a:t>
            </a:fld>
            <a:r>
              <a:rPr lang="en-US" altLang="zh-CN"/>
              <a:t>AINA 2008</a:t>
            </a:r>
            <a:endParaRPr lang="zh-CN" altLang="en-US"/>
          </a:p>
        </p:txBody>
      </p:sp>
      <p:sp>
        <p:nvSpPr>
          <p:cNvPr id="5" name="Rectangle 6"/>
          <p:cNvSpPr>
            <a:spLocks noGrp="1" noChangeArrowheads="1"/>
          </p:cNvSpPr>
          <p:nvPr>
            <p:ph type="sldNum" sz="quarter" idx="11"/>
          </p:nvPr>
        </p:nvSpPr>
        <p:spPr/>
        <p:txBody>
          <a:bodyPr/>
          <a:lstStyle>
            <a:lvl1pPr>
              <a:defRPr/>
            </a:lvl1pPr>
          </a:lstStyle>
          <a:p>
            <a:pPr>
              <a:defRPr/>
            </a:pPr>
            <a:fld id="{71D86F0C-81FA-4819-8FAF-9AEC6B7AD945}" type="slidenum">
              <a:rPr lang="zh-CN" altLang="en-US"/>
              <a:pPr>
                <a:defRPr/>
              </a:pPr>
              <a:t>‹#›</a:t>
            </a:fld>
            <a:endParaRPr lang="zh-CN" altLang="en-US"/>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4800" y="10668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3900" y="1066800"/>
            <a:ext cx="40767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8904BDCC-2193-4EDA-95A7-47C03C470126}" type="datetime1">
              <a:rPr lang="en-US" altLang="zh-CN"/>
              <a:pPr>
                <a:defRPr/>
              </a:pPr>
              <a:t>6/17/2009</a:t>
            </a:fld>
            <a:r>
              <a:rPr lang="en-US" altLang="zh-CN"/>
              <a:t>AINA 2008</a:t>
            </a:r>
            <a:endParaRPr lang="zh-CN" altLang="en-US"/>
          </a:p>
        </p:txBody>
      </p:sp>
      <p:sp>
        <p:nvSpPr>
          <p:cNvPr id="6" name="Rectangle 6"/>
          <p:cNvSpPr>
            <a:spLocks noGrp="1" noChangeArrowheads="1"/>
          </p:cNvSpPr>
          <p:nvPr>
            <p:ph type="sldNum" sz="quarter" idx="11"/>
          </p:nvPr>
        </p:nvSpPr>
        <p:spPr/>
        <p:txBody>
          <a:bodyPr/>
          <a:lstStyle>
            <a:lvl1pPr>
              <a:defRPr/>
            </a:lvl1pPr>
          </a:lstStyle>
          <a:p>
            <a:pPr>
              <a:defRPr/>
            </a:pPr>
            <a:fld id="{7BD59CD1-9246-4FFC-8E7A-4991EB78247F}" type="slidenum">
              <a:rPr lang="zh-CN" altLang="en-US"/>
              <a:pPr>
                <a:defRPr/>
              </a:pPr>
              <a:t>‹#›</a:t>
            </a:fld>
            <a:endParaRPr lang="zh-CN" altLang="en-US"/>
          </a:p>
        </p:txBody>
      </p:sp>
      <p:sp>
        <p:nvSpPr>
          <p:cNvPr id="7"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371550E2-BBAD-4E96-8A65-619514CFB700}" type="datetime1">
              <a:rPr lang="en-US" altLang="zh-CN"/>
              <a:pPr>
                <a:defRPr/>
              </a:pPr>
              <a:t>6/17/2009</a:t>
            </a:fld>
            <a:r>
              <a:rPr lang="en-US" altLang="zh-CN"/>
              <a:t>AINA 2008</a:t>
            </a:r>
            <a:endParaRPr lang="zh-CN" altLang="en-US"/>
          </a:p>
        </p:txBody>
      </p:sp>
      <p:sp>
        <p:nvSpPr>
          <p:cNvPr id="8" name="Rectangle 6"/>
          <p:cNvSpPr>
            <a:spLocks noGrp="1" noChangeArrowheads="1"/>
          </p:cNvSpPr>
          <p:nvPr>
            <p:ph type="sldNum" sz="quarter" idx="11"/>
          </p:nvPr>
        </p:nvSpPr>
        <p:spPr/>
        <p:txBody>
          <a:bodyPr/>
          <a:lstStyle>
            <a:lvl1pPr>
              <a:defRPr/>
            </a:lvl1pPr>
          </a:lstStyle>
          <a:p>
            <a:pPr>
              <a:defRPr/>
            </a:pPr>
            <a:fld id="{15AE5BE3-3E31-4CCE-985C-28E8BE5C0F0E}" type="slidenum">
              <a:rPr lang="zh-CN" altLang="en-US"/>
              <a:pPr>
                <a:defRPr/>
              </a:pPr>
              <a:t>‹#›</a:t>
            </a:fld>
            <a:endParaRPr lang="zh-CN" altLang="en-US"/>
          </a:p>
        </p:txBody>
      </p:sp>
      <p:sp>
        <p:nvSpPr>
          <p:cNvPr id="9"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418A8FC4-5972-4678-ACA8-65F432E51EA9}" type="datetime1">
              <a:rPr lang="en-US" altLang="zh-CN"/>
              <a:pPr>
                <a:defRPr/>
              </a:pPr>
              <a:t>6/17/2009</a:t>
            </a:fld>
            <a:r>
              <a:rPr lang="en-US" altLang="zh-CN"/>
              <a:t>AINA 2008</a:t>
            </a:r>
            <a:endParaRPr lang="zh-CN" altLang="en-US"/>
          </a:p>
        </p:txBody>
      </p:sp>
      <p:sp>
        <p:nvSpPr>
          <p:cNvPr id="4" name="Rectangle 6"/>
          <p:cNvSpPr>
            <a:spLocks noGrp="1" noChangeArrowheads="1"/>
          </p:cNvSpPr>
          <p:nvPr>
            <p:ph type="sldNum" sz="quarter" idx="11"/>
          </p:nvPr>
        </p:nvSpPr>
        <p:spPr/>
        <p:txBody>
          <a:bodyPr/>
          <a:lstStyle>
            <a:lvl1pPr>
              <a:defRPr/>
            </a:lvl1pPr>
          </a:lstStyle>
          <a:p>
            <a:pPr>
              <a:defRPr/>
            </a:pPr>
            <a:fld id="{5B529554-1FCD-499E-86F0-43A410EEA39E}" type="slidenum">
              <a:rPr lang="zh-CN" altLang="en-US"/>
              <a:pPr>
                <a:defRPr/>
              </a:pPr>
              <a:t>‹#›</a:t>
            </a:fld>
            <a:endParaRPr lang="zh-CN" altLang="en-US"/>
          </a:p>
        </p:txBody>
      </p:sp>
      <p:sp>
        <p:nvSpPr>
          <p:cNvPr id="5"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75392D55-E9E3-43E4-935D-7B6DBA676CE9}" type="datetime1">
              <a:rPr lang="en-US" altLang="zh-CN"/>
              <a:pPr>
                <a:defRPr/>
              </a:pPr>
              <a:t>6/17/2009</a:t>
            </a:fld>
            <a:r>
              <a:rPr lang="en-US" altLang="zh-CN"/>
              <a:t>AINA 2008</a:t>
            </a:r>
            <a:endParaRPr lang="zh-CN" altLang="en-US"/>
          </a:p>
        </p:txBody>
      </p:sp>
      <p:sp>
        <p:nvSpPr>
          <p:cNvPr id="3" name="Rectangle 6"/>
          <p:cNvSpPr>
            <a:spLocks noGrp="1" noChangeArrowheads="1"/>
          </p:cNvSpPr>
          <p:nvPr>
            <p:ph type="sldNum" sz="quarter" idx="11"/>
          </p:nvPr>
        </p:nvSpPr>
        <p:spPr/>
        <p:txBody>
          <a:bodyPr/>
          <a:lstStyle>
            <a:lvl1pPr>
              <a:defRPr/>
            </a:lvl1pPr>
          </a:lstStyle>
          <a:p>
            <a:pPr>
              <a:defRPr/>
            </a:pPr>
            <a:fld id="{C4812349-7DAD-4928-BE7D-4BBC42EF270A}" type="slidenum">
              <a:rPr lang="zh-CN" altLang="en-US"/>
              <a:pPr>
                <a:defRPr/>
              </a:pPr>
              <a:t>‹#›</a:t>
            </a:fld>
            <a:endParaRPr lang="zh-CN" altLang="en-US"/>
          </a:p>
        </p:txBody>
      </p:sp>
      <p:sp>
        <p:nvSpPr>
          <p:cNvPr id="4"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4D6EA772-1E2D-45EA-BE75-BF1660B61C06}" type="datetime1">
              <a:rPr lang="en-US" altLang="zh-CN"/>
              <a:pPr>
                <a:defRPr/>
              </a:pPr>
              <a:t>6/17/2009</a:t>
            </a:fld>
            <a:r>
              <a:rPr lang="en-US" altLang="zh-CN"/>
              <a:t>AINA 2008</a:t>
            </a:r>
            <a:endParaRPr lang="zh-CN" altLang="en-US"/>
          </a:p>
        </p:txBody>
      </p:sp>
      <p:sp>
        <p:nvSpPr>
          <p:cNvPr id="6" name="Rectangle 6"/>
          <p:cNvSpPr>
            <a:spLocks noGrp="1" noChangeArrowheads="1"/>
          </p:cNvSpPr>
          <p:nvPr>
            <p:ph type="sldNum" sz="quarter" idx="11"/>
          </p:nvPr>
        </p:nvSpPr>
        <p:spPr/>
        <p:txBody>
          <a:bodyPr/>
          <a:lstStyle>
            <a:lvl1pPr>
              <a:defRPr/>
            </a:lvl1pPr>
          </a:lstStyle>
          <a:p>
            <a:pPr>
              <a:defRPr/>
            </a:pPr>
            <a:fld id="{6EA7841F-CEB9-488B-B653-7F4D3D20F5ED}" type="slidenum">
              <a:rPr lang="zh-CN" altLang="en-US"/>
              <a:pPr>
                <a:defRPr/>
              </a:pPr>
              <a:t>‹#›</a:t>
            </a:fld>
            <a:endParaRPr lang="zh-CN" altLang="en-US"/>
          </a:p>
        </p:txBody>
      </p:sp>
      <p:sp>
        <p:nvSpPr>
          <p:cNvPr id="7"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D25D93B1-56EE-4B23-B963-41E0DCF5203D}" type="datetime1">
              <a:rPr lang="en-US" altLang="zh-CN"/>
              <a:pPr>
                <a:defRPr/>
              </a:pPr>
              <a:t>6/17/2009</a:t>
            </a:fld>
            <a:r>
              <a:rPr lang="en-US" altLang="zh-CN"/>
              <a:t>AINA 2008</a:t>
            </a:r>
            <a:endParaRPr lang="zh-CN" altLang="en-US"/>
          </a:p>
        </p:txBody>
      </p:sp>
      <p:sp>
        <p:nvSpPr>
          <p:cNvPr id="6" name="Rectangle 6"/>
          <p:cNvSpPr>
            <a:spLocks noGrp="1" noChangeArrowheads="1"/>
          </p:cNvSpPr>
          <p:nvPr>
            <p:ph type="sldNum" sz="quarter" idx="11"/>
          </p:nvPr>
        </p:nvSpPr>
        <p:spPr/>
        <p:txBody>
          <a:bodyPr/>
          <a:lstStyle>
            <a:lvl1pPr>
              <a:defRPr/>
            </a:lvl1pPr>
          </a:lstStyle>
          <a:p>
            <a:pPr>
              <a:defRPr/>
            </a:pPr>
            <a:fld id="{3593AE58-FF57-469F-BC40-D0B628EB7F88}" type="slidenum">
              <a:rPr lang="zh-CN" altLang="en-US"/>
              <a:pPr>
                <a:defRPr/>
              </a:pPr>
              <a:t>‹#›</a:t>
            </a:fld>
            <a:endParaRPr lang="zh-CN" altLang="en-US"/>
          </a:p>
        </p:txBody>
      </p:sp>
      <p:sp>
        <p:nvSpPr>
          <p:cNvPr id="7" name="Rectangle 5"/>
          <p:cNvSpPr>
            <a:spLocks noGrp="1" noChangeArrowheads="1"/>
          </p:cNvSpPr>
          <p:nvPr>
            <p:ph type="ftr" sz="quarter" idx="12"/>
          </p:nvPr>
        </p:nvSpPr>
        <p:spPr/>
        <p:txBody>
          <a:bodyPr/>
          <a:lstStyle>
            <a:lvl1pPr>
              <a:defRPr/>
            </a:lvl1pPr>
          </a:lstStyle>
          <a:p>
            <a:pPr>
              <a:defRPr/>
            </a:pPr>
            <a:r>
              <a:rPr lang="en-US" altLang="zh-CN"/>
              <a:t>Dislab, NJU CS</a:t>
            </a:r>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8" name="Freeform 34"/>
          <p:cNvSpPr>
            <a:spLocks/>
          </p:cNvSpPr>
          <p:nvPr/>
        </p:nvSpPr>
        <p:spPr bwMode="ltGray">
          <a:xfrm>
            <a:off x="-23813" y="344488"/>
            <a:ext cx="8194676" cy="633412"/>
          </a:xfrm>
          <a:custGeom>
            <a:avLst/>
            <a:gdLst/>
            <a:ahLst/>
            <a:cxnLst>
              <a:cxn ang="0">
                <a:pos x="0" y="0"/>
              </a:cxn>
              <a:cxn ang="0">
                <a:pos x="5049" y="2"/>
              </a:cxn>
              <a:cxn ang="0">
                <a:pos x="5048" y="1458"/>
              </a:cxn>
              <a:cxn ang="0">
                <a:pos x="0" y="1471"/>
              </a:cxn>
              <a:cxn ang="0">
                <a:pos x="0" y="0"/>
              </a:cxn>
            </a:cxnLst>
            <a:rect l="0" t="0" r="r" b="b"/>
            <a:pathLst>
              <a:path w="5049" h="1471">
                <a:moveTo>
                  <a:pt x="0" y="0"/>
                </a:moveTo>
                <a:lnTo>
                  <a:pt x="5049" y="2"/>
                </a:lnTo>
                <a:lnTo>
                  <a:pt x="5048" y="1458"/>
                </a:lnTo>
                <a:lnTo>
                  <a:pt x="0" y="1471"/>
                </a:lnTo>
                <a:lnTo>
                  <a:pt x="0" y="0"/>
                </a:lnTo>
                <a:close/>
              </a:path>
            </a:pathLst>
          </a:custGeom>
          <a:solidFill>
            <a:schemeClr val="tx1"/>
          </a:solidFill>
          <a:ln w="9525">
            <a:noFill/>
            <a:round/>
            <a:headEnd/>
            <a:tailEnd/>
          </a:ln>
          <a:effectLst/>
        </p:spPr>
        <p:txBody>
          <a:bodyPr/>
          <a:lstStyle/>
          <a:p>
            <a:pPr>
              <a:defRPr/>
            </a:pPr>
            <a:endParaRPr lang="zh-CN" altLang="en-US">
              <a:latin typeface="Verdana" pitchFamily="34" charset="0"/>
            </a:endParaRPr>
          </a:p>
        </p:txBody>
      </p:sp>
      <p:grpSp>
        <p:nvGrpSpPr>
          <p:cNvPr id="20483" name="Group 38"/>
          <p:cNvGrpSpPr>
            <a:grpSpLocks/>
          </p:cNvGrpSpPr>
          <p:nvPr/>
        </p:nvGrpSpPr>
        <p:grpSpPr bwMode="auto">
          <a:xfrm>
            <a:off x="152400" y="228600"/>
            <a:ext cx="838200" cy="838200"/>
            <a:chOff x="18" y="144"/>
            <a:chExt cx="510" cy="480"/>
          </a:xfrm>
        </p:grpSpPr>
        <p:sp>
          <p:nvSpPr>
            <p:cNvPr id="1063" name="AutoShape 39"/>
            <p:cNvSpPr>
              <a:spLocks noChangeArrowheads="1"/>
            </p:cNvSpPr>
            <p:nvPr userDrawn="1"/>
          </p:nvSpPr>
          <p:spPr bwMode="lt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Verdana" pitchFamily="34" charset="0"/>
              </a:endParaRPr>
            </a:p>
          </p:txBody>
        </p:sp>
        <p:sp>
          <p:nvSpPr>
            <p:cNvPr id="1064" name="AutoShape 40"/>
            <p:cNvSpPr>
              <a:spLocks noChangeArrowheads="1"/>
            </p:cNvSpPr>
            <p:nvPr userDrawn="1"/>
          </p:nvSpPr>
          <p:spPr bwMode="lt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Verdana" pitchFamily="34" charset="0"/>
              </a:endParaRPr>
            </a:p>
          </p:txBody>
        </p:sp>
        <p:sp>
          <p:nvSpPr>
            <p:cNvPr id="1065" name="AutoShape 41"/>
            <p:cNvSpPr>
              <a:spLocks noChangeArrowheads="1"/>
            </p:cNvSpPr>
            <p:nvPr userDrawn="1"/>
          </p:nvSpPr>
          <p:spPr bwMode="lt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pPr>
                <a:defRPr/>
              </a:pPr>
              <a:endParaRPr lang="zh-CN" altLang="en-US">
                <a:latin typeface="Verdana" pitchFamily="34" charset="0"/>
              </a:endParaRPr>
            </a:p>
          </p:txBody>
        </p:sp>
      </p:grpSp>
      <p:sp>
        <p:nvSpPr>
          <p:cNvPr id="20484" name="Rectangle 3"/>
          <p:cNvSpPr>
            <a:spLocks noGrp="1" noChangeArrowheads="1"/>
          </p:cNvSpPr>
          <p:nvPr>
            <p:ph type="body" idx="1"/>
          </p:nvPr>
        </p:nvSpPr>
        <p:spPr bwMode="auto">
          <a:xfrm>
            <a:off x="304800" y="1066800"/>
            <a:ext cx="83058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2" name="Rectangle 4"/>
          <p:cNvSpPr>
            <a:spLocks noGrp="1" noChangeArrowheads="1"/>
          </p:cNvSpPr>
          <p:nvPr>
            <p:ph type="dt" sz="half" idx="2"/>
          </p:nvPr>
        </p:nvSpPr>
        <p:spPr bwMode="auto">
          <a:xfrm>
            <a:off x="304800" y="6462713"/>
            <a:ext cx="2667000" cy="242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a:latin typeface="Verdana" pitchFamily="34" charset="0"/>
                <a:ea typeface="宋体" pitchFamily="2" charset="-122"/>
              </a:defRPr>
            </a:lvl1pPr>
          </a:lstStyle>
          <a:p>
            <a:pPr>
              <a:defRPr/>
            </a:pPr>
            <a:fld id="{30EAA688-AF6B-40C7-9F7D-4541EDA837BE}" type="datetime1">
              <a:rPr lang="en-US" altLang="zh-CN"/>
              <a:pPr>
                <a:defRPr/>
              </a:pPr>
              <a:t>6/17/2009</a:t>
            </a:fld>
            <a:r>
              <a:rPr lang="en-US" altLang="zh-CN"/>
              <a:t>AINA 2008</a:t>
            </a:r>
            <a:endParaRPr lang="zh-CN" altLang="en-US"/>
          </a:p>
        </p:txBody>
      </p:sp>
      <p:sp>
        <p:nvSpPr>
          <p:cNvPr id="20486" name="Rectangle 2"/>
          <p:cNvSpPr>
            <a:spLocks noGrp="1" noChangeArrowheads="1"/>
          </p:cNvSpPr>
          <p:nvPr>
            <p:ph type="title"/>
          </p:nvPr>
        </p:nvSpPr>
        <p:spPr bwMode="white">
          <a:xfrm>
            <a:off x="1143000" y="381000"/>
            <a:ext cx="6781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grpSp>
        <p:nvGrpSpPr>
          <p:cNvPr id="20487" name="Group 35"/>
          <p:cNvGrpSpPr>
            <a:grpSpLocks/>
          </p:cNvGrpSpPr>
          <p:nvPr/>
        </p:nvGrpSpPr>
        <p:grpSpPr bwMode="auto">
          <a:xfrm>
            <a:off x="8153400" y="0"/>
            <a:ext cx="990600" cy="6858000"/>
            <a:chOff x="5040" y="0"/>
            <a:chExt cx="720" cy="4320"/>
          </a:xfrm>
        </p:grpSpPr>
        <p:sp>
          <p:nvSpPr>
            <p:cNvPr id="1060" name="Rectangle 36"/>
            <p:cNvSpPr>
              <a:spLocks noChangeArrowheads="1"/>
            </p:cNvSpPr>
            <p:nvPr userDrawn="1"/>
          </p:nvSpPr>
          <p:spPr bwMode="ltGray">
            <a:xfrm>
              <a:off x="5042" y="0"/>
              <a:ext cx="718" cy="4320"/>
            </a:xfrm>
            <a:prstGeom prst="rect">
              <a:avLst/>
            </a:prstGeom>
            <a:solidFill>
              <a:srgbClr val="ECECEC"/>
            </a:solidFill>
            <a:ln w="9525">
              <a:noFill/>
              <a:miter lim="800000"/>
              <a:headEnd/>
              <a:tailEnd/>
            </a:ln>
            <a:effectLst/>
          </p:spPr>
          <p:txBody>
            <a:bodyPr wrap="none" anchor="ctr"/>
            <a:lstStyle/>
            <a:p>
              <a:pPr>
                <a:defRPr/>
              </a:pPr>
              <a:endParaRPr lang="zh-CN" altLang="en-US">
                <a:latin typeface="Verdana" pitchFamily="34" charset="0"/>
              </a:endParaRPr>
            </a:p>
          </p:txBody>
        </p:sp>
        <p:sp>
          <p:nvSpPr>
            <p:cNvPr id="1061" name="Rectangle 37"/>
            <p:cNvSpPr>
              <a:spLocks noChangeArrowheads="1"/>
            </p:cNvSpPr>
            <p:nvPr userDrawn="1"/>
          </p:nvSpPr>
          <p:spPr bwMode="ltGray">
            <a:xfrm>
              <a:off x="5040" y="219"/>
              <a:ext cx="720" cy="393"/>
            </a:xfrm>
            <a:prstGeom prst="rect">
              <a:avLst/>
            </a:prstGeom>
            <a:solidFill>
              <a:schemeClr val="bg2"/>
            </a:solidFill>
            <a:ln w="9525">
              <a:noFill/>
              <a:miter lim="800000"/>
              <a:headEnd/>
              <a:tailEnd/>
            </a:ln>
            <a:effectLst/>
          </p:spPr>
          <p:txBody>
            <a:bodyPr wrap="none" anchor="ctr"/>
            <a:lstStyle/>
            <a:p>
              <a:pPr>
                <a:defRPr/>
              </a:pPr>
              <a:endParaRPr lang="zh-CN" altLang="en-US">
                <a:latin typeface="Verdana" pitchFamily="34" charset="0"/>
              </a:endParaRPr>
            </a:p>
          </p:txBody>
        </p:sp>
      </p:grpSp>
      <p:sp>
        <p:nvSpPr>
          <p:cNvPr id="1066" name="AutoShape 42"/>
          <p:cNvSpPr>
            <a:spLocks noChangeArrowheads="1"/>
          </p:cNvSpPr>
          <p:nvPr/>
        </p:nvSpPr>
        <p:spPr bwMode="gray">
          <a:xfrm>
            <a:off x="7696200" y="5943600"/>
            <a:ext cx="609600" cy="533400"/>
          </a:xfrm>
          <a:prstGeom prst="hexagon">
            <a:avLst>
              <a:gd name="adj" fmla="val 28571"/>
              <a:gd name="vf" fmla="val 115470"/>
            </a:avLst>
          </a:prstGeom>
          <a:solidFill>
            <a:srgbClr val="CFCFCF"/>
          </a:solidFill>
          <a:ln w="9525">
            <a:noFill/>
            <a:miter lim="800000"/>
            <a:headEnd/>
            <a:tailEnd/>
          </a:ln>
          <a:effectLst/>
        </p:spPr>
        <p:txBody>
          <a:bodyPr wrap="none" anchor="ctr"/>
          <a:lstStyle/>
          <a:p>
            <a:pPr>
              <a:defRPr/>
            </a:pPr>
            <a:endParaRPr lang="zh-CN" altLang="en-US">
              <a:latin typeface="Verdana" pitchFamily="34" charset="0"/>
            </a:endParaRPr>
          </a:p>
        </p:txBody>
      </p:sp>
      <p:sp>
        <p:nvSpPr>
          <p:cNvPr id="1067" name="AutoShape 43"/>
          <p:cNvSpPr>
            <a:spLocks noChangeArrowheads="1"/>
          </p:cNvSpPr>
          <p:nvPr/>
        </p:nvSpPr>
        <p:spPr bwMode="gray">
          <a:xfrm>
            <a:off x="8229600" y="5638800"/>
            <a:ext cx="609600" cy="533400"/>
          </a:xfrm>
          <a:prstGeom prst="hexagon">
            <a:avLst>
              <a:gd name="adj" fmla="val 28571"/>
              <a:gd name="vf" fmla="val 115470"/>
            </a:avLst>
          </a:prstGeom>
          <a:solidFill>
            <a:srgbClr val="CFCFCF"/>
          </a:solidFill>
          <a:ln w="9525">
            <a:noFill/>
            <a:miter lim="800000"/>
            <a:headEnd/>
            <a:tailEnd/>
          </a:ln>
          <a:effectLst/>
        </p:spPr>
        <p:txBody>
          <a:bodyPr wrap="none" anchor="ctr"/>
          <a:lstStyle/>
          <a:p>
            <a:pPr>
              <a:defRPr/>
            </a:pPr>
            <a:endParaRPr lang="zh-CN" altLang="en-US">
              <a:latin typeface="Verdana" pitchFamily="34" charset="0"/>
            </a:endParaRPr>
          </a:p>
        </p:txBody>
      </p:sp>
      <p:sp>
        <p:nvSpPr>
          <p:cNvPr id="1068" name="AutoShape 44"/>
          <p:cNvSpPr>
            <a:spLocks noChangeArrowheads="1"/>
          </p:cNvSpPr>
          <p:nvPr/>
        </p:nvSpPr>
        <p:spPr bwMode="gray">
          <a:xfrm>
            <a:off x="8220075" y="6229350"/>
            <a:ext cx="609600" cy="533400"/>
          </a:xfrm>
          <a:prstGeom prst="hexagon">
            <a:avLst>
              <a:gd name="adj" fmla="val 28571"/>
              <a:gd name="vf" fmla="val 115470"/>
            </a:avLst>
          </a:prstGeom>
          <a:solidFill>
            <a:srgbClr val="CFCFCF"/>
          </a:solidFill>
          <a:ln w="9525">
            <a:noFill/>
            <a:miter lim="800000"/>
            <a:headEnd/>
            <a:tailEnd/>
          </a:ln>
          <a:effectLst/>
        </p:spPr>
        <p:txBody>
          <a:bodyPr wrap="none" anchor="ctr"/>
          <a:lstStyle/>
          <a:p>
            <a:pPr>
              <a:defRPr/>
            </a:pPr>
            <a:endParaRPr lang="zh-CN" altLang="en-US">
              <a:latin typeface="Verdana" pitchFamily="34" charset="0"/>
            </a:endParaRPr>
          </a:p>
        </p:txBody>
      </p:sp>
      <p:sp>
        <p:nvSpPr>
          <p:cNvPr id="3" name="Rectangle 6"/>
          <p:cNvSpPr>
            <a:spLocks noGrp="1" noChangeArrowheads="1"/>
          </p:cNvSpPr>
          <p:nvPr>
            <p:ph type="sldNum" sz="quarter" idx="4"/>
          </p:nvPr>
        </p:nvSpPr>
        <p:spPr bwMode="auto">
          <a:xfrm>
            <a:off x="8293100" y="6375400"/>
            <a:ext cx="457200" cy="228600"/>
          </a:xfrm>
          <a:prstGeom prst="rect">
            <a:avLst/>
          </a:prstGeom>
          <a:solidFill>
            <a:srgbClr val="CFCFCF"/>
          </a:solid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buFontTx/>
              <a:buNone/>
              <a:defRPr sz="1000">
                <a:solidFill>
                  <a:schemeClr val="bg1"/>
                </a:solidFill>
                <a:latin typeface="+mn-lt"/>
                <a:ea typeface="宋体" charset="-122"/>
              </a:defRPr>
            </a:lvl1pPr>
          </a:lstStyle>
          <a:p>
            <a:pPr>
              <a:defRPr/>
            </a:pPr>
            <a:fld id="{20A14C8B-642B-4DC1-91F6-01816536E8DB}" type="slidenum">
              <a:rPr lang="zh-CN" altLang="en-US"/>
              <a:pPr>
                <a:defRPr/>
              </a:pPr>
              <a:t>‹#›</a:t>
            </a:fld>
            <a:endParaRPr lang="zh-CN" altLang="en-US"/>
          </a:p>
        </p:txBody>
      </p:sp>
      <p:sp>
        <p:nvSpPr>
          <p:cNvPr id="1029" name="Rectangle 5"/>
          <p:cNvSpPr>
            <a:spLocks noGrp="1" noChangeArrowheads="1"/>
          </p:cNvSpPr>
          <p:nvPr>
            <p:ph type="ftr" sz="quarter" idx="3"/>
          </p:nvPr>
        </p:nvSpPr>
        <p:spPr bwMode="auto">
          <a:xfrm>
            <a:off x="5257800" y="64770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000">
                <a:latin typeface="Verdana" pitchFamily="34" charset="0"/>
                <a:ea typeface="宋体" pitchFamily="2" charset="-122"/>
              </a:defRPr>
            </a:lvl1pPr>
          </a:lstStyle>
          <a:p>
            <a:pPr>
              <a:defRPr/>
            </a:pPr>
            <a:r>
              <a:rPr lang="en-US" altLang="zh-CN"/>
              <a:t>Dislab, NJU CS</a:t>
            </a:r>
            <a:endParaRPr lang="zh-CN" altLang="en-US"/>
          </a:p>
        </p:txBody>
      </p:sp>
    </p:spTree>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Lst>
  <p:transition/>
  <p:timing>
    <p:tnLst>
      <p:par>
        <p:cTn id="1" dur="indefinite" restart="never" nodeType="tmRoot"/>
      </p:par>
    </p:tnLst>
  </p:timing>
  <p:hf hd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eaLnBrk="1" fontAlgn="base" hangingPunct="1">
        <a:spcBef>
          <a:spcPct val="0"/>
        </a:spcBef>
        <a:spcAft>
          <a:spcPct val="0"/>
        </a:spcAft>
        <a:defRPr sz="3200">
          <a:solidFill>
            <a:schemeClr val="bg1"/>
          </a:solidFill>
          <a:latin typeface="Verdana" pitchFamily="34" charset="0"/>
        </a:defRPr>
      </a:lvl6pPr>
      <a:lvl7pPr marL="914400" algn="ctr" rtl="0" eaLnBrk="1" fontAlgn="base" hangingPunct="1">
        <a:spcBef>
          <a:spcPct val="0"/>
        </a:spcBef>
        <a:spcAft>
          <a:spcPct val="0"/>
        </a:spcAft>
        <a:defRPr sz="3200">
          <a:solidFill>
            <a:schemeClr val="bg1"/>
          </a:solidFill>
          <a:latin typeface="Verdana" pitchFamily="34" charset="0"/>
        </a:defRPr>
      </a:lvl7pPr>
      <a:lvl8pPr marL="1371600" algn="ctr" rtl="0" eaLnBrk="1" fontAlgn="base" hangingPunct="1">
        <a:spcBef>
          <a:spcPct val="0"/>
        </a:spcBef>
        <a:spcAft>
          <a:spcPct val="0"/>
        </a:spcAft>
        <a:defRPr sz="3200">
          <a:solidFill>
            <a:schemeClr val="bg1"/>
          </a:solidFill>
          <a:latin typeface="Verdana" pitchFamily="34" charset="0"/>
        </a:defRPr>
      </a:lvl8pPr>
      <a:lvl9pPr marL="1828800" algn="ctr"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7.bin"/><Relationship Id="rId5" Type="http://schemas.openxmlformats.org/officeDocument/2006/relationships/oleObject" Target="../embeddings/oleObject26.bin"/><Relationship Id="rId10" Type="http://schemas.openxmlformats.org/officeDocument/2006/relationships/oleObject" Target="../embeddings/oleObject31.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6.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35.bin"/><Relationship Id="rId5" Type="http://schemas.openxmlformats.org/officeDocument/2006/relationships/oleObject" Target="../embeddings/oleObject34.bin"/><Relationship Id="rId10" Type="http://schemas.openxmlformats.org/officeDocument/2006/relationships/oleObject" Target="../embeddings/oleObject39.bin"/><Relationship Id="rId4" Type="http://schemas.openxmlformats.org/officeDocument/2006/relationships/oleObject" Target="../embeddings/oleObject33.bin"/><Relationship Id="rId9"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4.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oleObject" Target="../embeddings/oleObject41.bin"/><Relationship Id="rId9" Type="http://schemas.openxmlformats.org/officeDocument/2006/relationships/oleObject" Target="../embeddings/oleObject4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oleObject" Target="../embeddings/oleObject54.bin"/><Relationship Id="rId7" Type="http://schemas.openxmlformats.org/officeDocument/2006/relationships/oleObject" Target="../embeddings/oleObject58.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oleObject" Target="../embeddings/oleObject55.bin"/><Relationship Id="rId9" Type="http://schemas.openxmlformats.org/officeDocument/2006/relationships/oleObject" Target="../embeddings/oleObject60.bin"/></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61.bin"/></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7.bin"/><Relationship Id="rId12"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oleObject" Target="../embeddings/oleObject21.bin"/><Relationship Id="rId5" Type="http://schemas.openxmlformats.org/officeDocument/2006/relationships/oleObject" Target="../embeddings/oleObject15.bin"/><Relationship Id="rId10" Type="http://schemas.openxmlformats.org/officeDocument/2006/relationships/oleObject" Target="../embeddings/oleObject20.bin"/><Relationship Id="rId4" Type="http://schemas.openxmlformats.org/officeDocument/2006/relationships/oleObject" Target="../embeddings/oleObject14.bin"/><Relationship Id="rId9"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5" name="标题 5"/>
          <p:cNvSpPr>
            <a:spLocks noGrp="1"/>
          </p:cNvSpPr>
          <p:nvPr>
            <p:ph type="ctrTitle"/>
          </p:nvPr>
        </p:nvSpPr>
        <p:spPr>
          <a:xfrm>
            <a:off x="0" y="571500"/>
            <a:ext cx="9144000" cy="1347788"/>
          </a:xfrm>
        </p:spPr>
        <p:txBody>
          <a:bodyPr/>
          <a:lstStyle/>
          <a:p>
            <a:pPr algn="ctr" eaLnBrk="1" hangingPunct="1">
              <a:defRPr/>
            </a:pPr>
            <a:r>
              <a:rPr lang="en-US" altLang="zh-CN" sz="2600" dirty="0" smtClean="0">
                <a:effectLst>
                  <a:outerShdw blurRad="38100" dist="38100" dir="2700000" algn="tl">
                    <a:srgbClr val="C0C0C0"/>
                  </a:outerShdw>
                </a:effectLst>
                <a:ea typeface="宋体" pitchFamily="2" charset="-122"/>
              </a:rPr>
              <a:t>Supporting VCR-like Operations in Derivative Tree-Based P2P Streaming Systems</a:t>
            </a:r>
            <a:endParaRPr lang="zh-CN" altLang="en-US" sz="2600" dirty="0" smtClean="0">
              <a:effectLst>
                <a:outerShdw blurRad="38100" dist="38100" dir="2700000" algn="tl">
                  <a:srgbClr val="C0C0C0"/>
                </a:outerShdw>
              </a:effectLst>
              <a:ea typeface="宋体" pitchFamily="2" charset="-122"/>
            </a:endParaRPr>
          </a:p>
        </p:txBody>
      </p:sp>
      <p:sp>
        <p:nvSpPr>
          <p:cNvPr id="33795" name="副标题 4"/>
          <p:cNvSpPr txBox="1">
            <a:spLocks/>
          </p:cNvSpPr>
          <p:nvPr/>
        </p:nvSpPr>
        <p:spPr bwMode="white">
          <a:xfrm>
            <a:off x="3500438" y="2285992"/>
            <a:ext cx="5362575" cy="1143000"/>
          </a:xfrm>
          <a:prstGeom prst="rect">
            <a:avLst/>
          </a:prstGeom>
          <a:noFill/>
          <a:ln w="9525">
            <a:noFill/>
            <a:miter lim="800000"/>
            <a:headEnd/>
            <a:tailEnd/>
          </a:ln>
        </p:spPr>
        <p:txBody>
          <a:bodyPr/>
          <a:lstStyle/>
          <a:p>
            <a:pPr algn="ctr">
              <a:spcBef>
                <a:spcPct val="20000"/>
              </a:spcBef>
              <a:buClr>
                <a:schemeClr val="hlink"/>
              </a:buClr>
              <a:buFont typeface="Wingdings" pitchFamily="2" charset="2"/>
              <a:buNone/>
            </a:pPr>
            <a:r>
              <a:rPr lang="en-US" altLang="zh-CN" sz="2000" dirty="0" err="1">
                <a:solidFill>
                  <a:schemeClr val="bg1"/>
                </a:solidFill>
                <a:latin typeface="Verdana" pitchFamily="34" charset="0"/>
              </a:rPr>
              <a:t>Tianyin</a:t>
            </a:r>
            <a:r>
              <a:rPr lang="en-US" altLang="zh-CN" sz="2000" dirty="0">
                <a:solidFill>
                  <a:schemeClr val="bg1"/>
                </a:solidFill>
                <a:latin typeface="Verdana" pitchFamily="34" charset="0"/>
              </a:rPr>
              <a:t> </a:t>
            </a:r>
            <a:r>
              <a:rPr lang="en-US" altLang="zh-CN" sz="2000" dirty="0" err="1" smtClean="0">
                <a:solidFill>
                  <a:schemeClr val="bg1"/>
                </a:solidFill>
                <a:latin typeface="Verdana" pitchFamily="34" charset="0"/>
              </a:rPr>
              <a:t>Xu</a:t>
            </a:r>
            <a:r>
              <a:rPr lang="en-US" altLang="zh-CN" sz="2000" dirty="0" smtClean="0">
                <a:solidFill>
                  <a:schemeClr val="bg1"/>
                </a:solidFill>
                <a:latin typeface="Verdana" pitchFamily="34" charset="0"/>
              </a:rPr>
              <a:t>, </a:t>
            </a:r>
            <a:r>
              <a:rPr lang="en-US" altLang="zh-CN" sz="2000" dirty="0" err="1">
                <a:solidFill>
                  <a:schemeClr val="bg1"/>
                </a:solidFill>
                <a:latin typeface="Verdana" pitchFamily="34" charset="0"/>
              </a:rPr>
              <a:t>Jianzhong</a:t>
            </a:r>
            <a:r>
              <a:rPr lang="en-US" altLang="zh-CN" sz="2000" dirty="0">
                <a:solidFill>
                  <a:schemeClr val="bg1"/>
                </a:solidFill>
                <a:latin typeface="Verdana" pitchFamily="34" charset="0"/>
              </a:rPr>
              <a:t> Chen, </a:t>
            </a:r>
          </a:p>
          <a:p>
            <a:pPr algn="ctr">
              <a:spcBef>
                <a:spcPct val="20000"/>
              </a:spcBef>
              <a:buClr>
                <a:schemeClr val="hlink"/>
              </a:buClr>
              <a:buFont typeface="Wingdings" pitchFamily="2" charset="2"/>
              <a:buNone/>
            </a:pPr>
            <a:r>
              <a:rPr lang="en-US" altLang="zh-CN" sz="2000" dirty="0" err="1">
                <a:solidFill>
                  <a:schemeClr val="bg1"/>
                </a:solidFill>
                <a:latin typeface="Verdana" pitchFamily="34" charset="0"/>
              </a:rPr>
              <a:t>Wenzhong</a:t>
            </a:r>
            <a:r>
              <a:rPr lang="en-US" altLang="zh-CN" sz="2000" dirty="0">
                <a:solidFill>
                  <a:schemeClr val="bg1"/>
                </a:solidFill>
                <a:latin typeface="Verdana" pitchFamily="34" charset="0"/>
              </a:rPr>
              <a:t> Li, </a:t>
            </a:r>
            <a:r>
              <a:rPr lang="en-US" altLang="zh-CN" sz="2000" dirty="0" err="1">
                <a:solidFill>
                  <a:schemeClr val="bg1"/>
                </a:solidFill>
                <a:latin typeface="Verdana" pitchFamily="34" charset="0"/>
              </a:rPr>
              <a:t>Sanglu</a:t>
            </a:r>
            <a:r>
              <a:rPr lang="en-US" altLang="zh-CN" sz="2000" dirty="0">
                <a:solidFill>
                  <a:schemeClr val="bg1"/>
                </a:solidFill>
                <a:latin typeface="Verdana" pitchFamily="34" charset="0"/>
              </a:rPr>
              <a:t> </a:t>
            </a:r>
            <a:r>
              <a:rPr lang="en-US" altLang="zh-CN" sz="2000" dirty="0" smtClean="0">
                <a:solidFill>
                  <a:schemeClr val="bg1"/>
                </a:solidFill>
                <a:latin typeface="Verdana" pitchFamily="34" charset="0"/>
              </a:rPr>
              <a:t>Lu</a:t>
            </a:r>
            <a:endParaRPr lang="en-US" altLang="zh-CN" dirty="0">
              <a:solidFill>
                <a:schemeClr val="bg1"/>
              </a:solidFill>
              <a:latin typeface="Verdana" pitchFamily="34" charset="0"/>
            </a:endParaRPr>
          </a:p>
          <a:p>
            <a:pPr algn="ctr">
              <a:spcBef>
                <a:spcPct val="20000"/>
              </a:spcBef>
              <a:buClr>
                <a:schemeClr val="hlink"/>
              </a:buClr>
              <a:buFont typeface="Wingdings" pitchFamily="2" charset="2"/>
              <a:buNone/>
            </a:pPr>
            <a:r>
              <a:rPr lang="en-US" altLang="zh-CN" sz="1600" dirty="0" smtClean="0">
                <a:solidFill>
                  <a:schemeClr val="bg1"/>
                </a:solidFill>
                <a:latin typeface="Verdana" pitchFamily="34" charset="0"/>
              </a:rPr>
              <a:t>Nanjing University</a:t>
            </a:r>
          </a:p>
          <a:p>
            <a:pPr algn="ctr">
              <a:spcBef>
                <a:spcPct val="20000"/>
              </a:spcBef>
              <a:buClr>
                <a:schemeClr val="hlink"/>
              </a:buClr>
              <a:buFont typeface="Wingdings" pitchFamily="2" charset="2"/>
              <a:buNone/>
            </a:pPr>
            <a:r>
              <a:rPr lang="en-US" altLang="zh-CN" sz="2000" dirty="0" smtClean="0">
                <a:solidFill>
                  <a:schemeClr val="bg1"/>
                </a:solidFill>
                <a:latin typeface="Verdana" pitchFamily="34" charset="0"/>
              </a:rPr>
              <a:t>Yang </a:t>
            </a:r>
            <a:r>
              <a:rPr lang="en-US" altLang="zh-CN" sz="2000" dirty="0" err="1" smtClean="0">
                <a:solidFill>
                  <a:schemeClr val="bg1"/>
                </a:solidFill>
                <a:latin typeface="Verdana" pitchFamily="34" charset="0"/>
              </a:rPr>
              <a:t>Guo</a:t>
            </a:r>
            <a:endParaRPr lang="en-US" altLang="zh-CN" sz="2000" dirty="0" smtClean="0">
              <a:solidFill>
                <a:schemeClr val="bg1"/>
              </a:solidFill>
              <a:latin typeface="Verdana" pitchFamily="34" charset="0"/>
            </a:endParaRPr>
          </a:p>
          <a:p>
            <a:pPr algn="ctr">
              <a:spcBef>
                <a:spcPct val="20000"/>
              </a:spcBef>
              <a:buClr>
                <a:schemeClr val="hlink"/>
              </a:buClr>
              <a:buFont typeface="Wingdings" pitchFamily="2" charset="2"/>
              <a:buNone/>
            </a:pPr>
            <a:r>
              <a:rPr lang="en-US" altLang="zh-CN" sz="1600" dirty="0" smtClean="0">
                <a:solidFill>
                  <a:schemeClr val="bg1"/>
                </a:solidFill>
                <a:latin typeface="Verdana" pitchFamily="34" charset="0"/>
              </a:rPr>
              <a:t>Corporate Research, Thompson</a:t>
            </a:r>
            <a:endParaRPr lang="en-US" altLang="zh-CN" sz="1600" dirty="0">
              <a:solidFill>
                <a:schemeClr val="bg1"/>
              </a:solidFill>
              <a:latin typeface="Verdana" pitchFamily="34" charset="0"/>
            </a:endParaRPr>
          </a:p>
          <a:p>
            <a:pPr algn="ctr">
              <a:spcBef>
                <a:spcPct val="20000"/>
              </a:spcBef>
              <a:buClr>
                <a:schemeClr val="hlink"/>
              </a:buClr>
              <a:buFont typeface="Wingdings" pitchFamily="2" charset="2"/>
              <a:buNone/>
            </a:pPr>
            <a:r>
              <a:rPr lang="en-US" altLang="zh-CN" sz="2000" dirty="0" err="1" smtClean="0">
                <a:solidFill>
                  <a:schemeClr val="bg1"/>
                </a:solidFill>
                <a:latin typeface="Verdana" pitchFamily="34" charset="0"/>
              </a:rPr>
              <a:t>Mounir</a:t>
            </a:r>
            <a:r>
              <a:rPr lang="en-US" altLang="zh-CN" sz="2000" dirty="0" smtClean="0">
                <a:solidFill>
                  <a:schemeClr val="bg1"/>
                </a:solidFill>
                <a:latin typeface="Verdana" pitchFamily="34" charset="0"/>
              </a:rPr>
              <a:t> </a:t>
            </a:r>
            <a:r>
              <a:rPr lang="en-US" altLang="zh-CN" sz="2000" dirty="0" err="1" smtClean="0">
                <a:solidFill>
                  <a:schemeClr val="bg1"/>
                </a:solidFill>
                <a:latin typeface="Verdana" pitchFamily="34" charset="0"/>
              </a:rPr>
              <a:t>Hamdi</a:t>
            </a:r>
            <a:endParaRPr lang="en-US" altLang="zh-CN" sz="2000" dirty="0" smtClean="0">
              <a:solidFill>
                <a:schemeClr val="bg1"/>
              </a:solidFill>
              <a:latin typeface="Verdana" pitchFamily="34" charset="0"/>
            </a:endParaRPr>
          </a:p>
          <a:p>
            <a:pPr algn="ctr">
              <a:spcBef>
                <a:spcPct val="20000"/>
              </a:spcBef>
              <a:buClr>
                <a:schemeClr val="hlink"/>
              </a:buClr>
              <a:buFont typeface="Wingdings" pitchFamily="2" charset="2"/>
              <a:buNone/>
            </a:pPr>
            <a:r>
              <a:rPr lang="en-US" altLang="zh-CN" sz="1600" dirty="0" smtClean="0">
                <a:solidFill>
                  <a:schemeClr val="bg1"/>
                </a:solidFill>
                <a:latin typeface="Verdana" pitchFamily="34" charset="0"/>
              </a:rPr>
              <a:t>Hong Kong University of Science and Technology</a:t>
            </a:r>
          </a:p>
          <a:p>
            <a:pPr algn="ctr">
              <a:spcBef>
                <a:spcPct val="20000"/>
              </a:spcBef>
              <a:buClr>
                <a:schemeClr val="hlink"/>
              </a:buClr>
              <a:buFont typeface="Wingdings" pitchFamily="2" charset="2"/>
              <a:buNone/>
            </a:pPr>
            <a:endParaRPr lang="zh-CN" altLang="en-US" sz="1600" dirty="0">
              <a:solidFill>
                <a:schemeClr val="bg1"/>
              </a:solidFill>
              <a:latin typeface="Verdan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z="2600" dirty="0" smtClean="0">
                <a:ea typeface="宋体" charset="-122"/>
              </a:rPr>
              <a:t>Derivative Tree</a:t>
            </a:r>
            <a:endParaRPr lang="zh-CN" altLang="en-US" sz="2600" dirty="0" smtClean="0">
              <a:ea typeface="宋体" charset="-122"/>
            </a:endParaRPr>
          </a:p>
        </p:txBody>
      </p:sp>
      <p:sp>
        <p:nvSpPr>
          <p:cNvPr id="3" name="内容占位符 2"/>
          <p:cNvSpPr>
            <a:spLocks noGrp="1"/>
          </p:cNvSpPr>
          <p:nvPr>
            <p:ph idx="1"/>
          </p:nvPr>
        </p:nvSpPr>
        <p:spPr>
          <a:xfrm>
            <a:off x="304800" y="1285875"/>
            <a:ext cx="8305800" cy="5072063"/>
          </a:xfrm>
        </p:spPr>
        <p:txBody>
          <a:bodyPr/>
          <a:lstStyle/>
          <a:p>
            <a:pPr>
              <a:defRPr/>
            </a:pPr>
            <a:r>
              <a:rPr lang="en-US" altLang="zh-CN" sz="2400" b="0" dirty="0" smtClean="0">
                <a:effectLst>
                  <a:outerShdw blurRad="38100" dist="38100" dir="2700000" algn="tl">
                    <a:srgbClr val="000000">
                      <a:alpha val="43137"/>
                    </a:srgbClr>
                  </a:outerShdw>
                </a:effectLst>
                <a:ea typeface="宋体" pitchFamily="2" charset="-122"/>
              </a:rPr>
              <a:t>Derivative tree has the following features:</a:t>
            </a: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r>
              <a:rPr lang="en-US" altLang="zh-CN" sz="2000" dirty="0" smtClean="0">
                <a:ea typeface="宋体" pitchFamily="2" charset="-122"/>
              </a:rPr>
              <a:t>Supports asynchronous user requests by using an overlapping buffer </a:t>
            </a:r>
            <a:r>
              <a:rPr lang="en-US" altLang="zh-CN" sz="2000" dirty="0" smtClean="0">
                <a:ea typeface="宋体" pitchFamily="2" charset="-122"/>
              </a:rPr>
              <a:t>design.</a:t>
            </a:r>
            <a:endParaRPr lang="en-US" altLang="zh-CN" sz="2000" dirty="0" smtClean="0">
              <a:ea typeface="宋体" pitchFamily="2" charset="-122"/>
            </a:endParaRPr>
          </a:p>
          <a:p>
            <a:pPr lvl="1">
              <a:defRPr/>
            </a:pPr>
            <a:endParaRPr lang="en-US" altLang="zh-CN" sz="800" dirty="0" smtClean="0">
              <a:ea typeface="宋体" pitchFamily="2" charset="-122"/>
            </a:endParaRPr>
          </a:p>
          <a:p>
            <a:pPr lvl="1">
              <a:defRPr/>
            </a:pPr>
            <a:r>
              <a:rPr lang="en-US" altLang="zh-CN" sz="2000" dirty="0" smtClean="0">
                <a:ea typeface="宋体" pitchFamily="2" charset="-122"/>
              </a:rPr>
              <a:t>Be well structured and controllable.</a:t>
            </a:r>
            <a:r>
              <a:rPr lang="en-US" altLang="zh-CN" sz="1600" dirty="0" smtClean="0">
                <a:ea typeface="宋体" pitchFamily="2" charset="-122"/>
              </a:rPr>
              <a:t> </a:t>
            </a:r>
          </a:p>
          <a:p>
            <a:pPr lvl="2">
              <a:defRPr/>
            </a:pPr>
            <a:r>
              <a:rPr lang="en-US" altLang="zh-CN" sz="1400" dirty="0" smtClean="0">
                <a:ea typeface="宋体" pitchFamily="2" charset="-122"/>
              </a:rPr>
              <a:t>Can trade off the network latency and message overhead by adjusting the overlapping ratio and the height of the tree.  </a:t>
            </a:r>
          </a:p>
          <a:p>
            <a:pPr lvl="2">
              <a:defRPr/>
            </a:pPr>
            <a:endParaRPr lang="en-US" altLang="zh-CN" sz="800" dirty="0" smtClean="0">
              <a:ea typeface="宋体" pitchFamily="2" charset="-122"/>
            </a:endParaRPr>
          </a:p>
          <a:p>
            <a:pPr lvl="1">
              <a:defRPr/>
            </a:pPr>
            <a:r>
              <a:rPr lang="en-US" altLang="zh-CN" sz="2000" dirty="0" smtClean="0">
                <a:ea typeface="宋体" pitchFamily="2" charset="-122"/>
              </a:rPr>
              <a:t>Provides low cost VCR-like operations and quick streaming service reconstruction</a:t>
            </a:r>
            <a:r>
              <a:rPr lang="en-US" altLang="zh-CN" sz="2000" dirty="0" smtClean="0">
                <a:ea typeface="宋体" pitchFamily="2" charset="-122"/>
              </a:rPr>
              <a:t>.</a:t>
            </a:r>
          </a:p>
          <a:p>
            <a:pPr lvl="1">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r>
              <a:rPr lang="en-US" altLang="zh-CN" sz="2400" b="0" dirty="0" smtClean="0">
                <a:effectLst>
                  <a:outerShdw blurRad="38100" dist="38100" dir="2700000" algn="tl">
                    <a:srgbClr val="000000">
                      <a:alpha val="43137"/>
                    </a:srgbClr>
                  </a:outerShdw>
                </a:effectLst>
                <a:ea typeface="宋体" pitchFamily="2" charset="-122"/>
              </a:rPr>
              <a:t>Basic Operations</a:t>
            </a:r>
          </a:p>
          <a:p>
            <a:pPr lvl="1">
              <a:defRPr/>
            </a:pPr>
            <a:r>
              <a:rPr lang="en-US" altLang="zh-CN" sz="2000" b="0" dirty="0" smtClean="0">
                <a:effectLst>
                  <a:outerShdw blurRad="38100" dist="38100" dir="2700000" algn="tl">
                    <a:srgbClr val="000000">
                      <a:alpha val="43137"/>
                    </a:srgbClr>
                  </a:outerShdw>
                </a:effectLst>
                <a:ea typeface="宋体" pitchFamily="2" charset="-122"/>
              </a:rPr>
              <a:t>Join </a:t>
            </a:r>
          </a:p>
          <a:p>
            <a:pPr lvl="1">
              <a:defRPr/>
            </a:pPr>
            <a:r>
              <a:rPr lang="en-US" altLang="zh-CN" sz="2000" b="0" dirty="0" smtClean="0">
                <a:effectLst>
                  <a:outerShdw blurRad="38100" dist="38100" dir="2700000" algn="tl">
                    <a:srgbClr val="000000">
                      <a:alpha val="43137"/>
                    </a:srgbClr>
                  </a:outerShdw>
                </a:effectLst>
                <a:ea typeface="宋体" pitchFamily="2" charset="-122"/>
              </a:rPr>
              <a:t>Departure</a:t>
            </a:r>
          </a:p>
          <a:p>
            <a:pPr>
              <a:defRPr/>
            </a:pPr>
            <a:endParaRPr lang="en-US" altLang="zh-CN" sz="1400" b="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69826071-7FEA-4D89-9F7D-6BE1D8AD7F91}" type="slidenum">
              <a:rPr lang="zh-CN" altLang="en-US" smtClean="0"/>
              <a:pPr>
                <a:defRPr/>
              </a:pPr>
              <a:t>10</a:t>
            </a:fld>
            <a:endParaRPr lang="zh-CN" altLang="en-US"/>
          </a:p>
        </p:txBody>
      </p:sp>
      <p:sp>
        <p:nvSpPr>
          <p:cNvPr id="43013" name="页脚占位符 4"/>
          <p:cNvSpPr>
            <a:spLocks noGrp="1"/>
          </p:cNvSpPr>
          <p:nvPr>
            <p:ph type="ftr" sz="quarter" idx="4294967295"/>
          </p:nvPr>
        </p:nvSpPr>
        <p:spPr>
          <a:xfrm>
            <a:off x="5257800" y="6477000"/>
            <a:ext cx="2895600" cy="228600"/>
          </a:xfrm>
          <a:noFill/>
        </p:spPr>
        <p:txBody>
          <a:bodyPr/>
          <a:lstStyle/>
          <a:p>
            <a:r>
              <a:rPr lang="en-US" altLang="zh-CN" smtClean="0">
                <a:ea typeface="宋体" charset="-122"/>
              </a:rPr>
              <a:t>Dislab, NJU CS</a:t>
            </a:r>
            <a:endParaRPr lang="zh-CN" altLang="en-US" smtClean="0">
              <a:ea typeface="宋体" charset="-122"/>
            </a:endParaRPr>
          </a:p>
        </p:txBody>
      </p:sp>
      <p:sp>
        <p:nvSpPr>
          <p:cNvPr id="4301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smtClean="0"/>
              <a:t>Node Join</a:t>
            </a:r>
            <a:endParaRPr lang="zh-CN" altLang="en-US" sz="2600" dirty="0"/>
          </a:p>
        </p:txBody>
      </p:sp>
      <p:sp>
        <p:nvSpPr>
          <p:cNvPr id="3" name="灯片编号占位符 2"/>
          <p:cNvSpPr>
            <a:spLocks noGrp="1"/>
          </p:cNvSpPr>
          <p:nvPr>
            <p:ph type="sldNum" sz="quarter" idx="11"/>
          </p:nvPr>
        </p:nvSpPr>
        <p:spPr/>
        <p:txBody>
          <a:bodyPr/>
          <a:lstStyle/>
          <a:p>
            <a:pPr>
              <a:defRPr/>
            </a:pPr>
            <a:fld id="{5B529554-1FCD-499E-86F0-43A410EEA39E}" type="slidenum">
              <a:rPr lang="zh-CN" altLang="en-US" smtClean="0"/>
              <a:pPr>
                <a:defRPr/>
              </a:pPr>
              <a:t>11</a:t>
            </a:fld>
            <a:endParaRPr lang="zh-CN" altLang="en-US"/>
          </a:p>
        </p:txBody>
      </p:sp>
      <p:sp>
        <p:nvSpPr>
          <p:cNvPr id="9011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0116" name="Object 4"/>
          <p:cNvGraphicFramePr>
            <a:graphicFrameLocks noChangeAspect="1"/>
          </p:cNvGraphicFramePr>
          <p:nvPr/>
        </p:nvGraphicFramePr>
        <p:xfrm>
          <a:off x="2857488" y="2952747"/>
          <a:ext cx="2857520" cy="476253"/>
        </p:xfrm>
        <a:graphic>
          <a:graphicData uri="http://schemas.openxmlformats.org/presentationml/2006/ole">
            <p:oleObj spid="_x0000_s90116" name="Visio" r:id="rId3" imgW="803453" imgH="138138" progId="Visio.Drawing.11">
              <p:embed/>
            </p:oleObj>
          </a:graphicData>
        </a:graphic>
      </p:graphicFrame>
      <p:sp>
        <p:nvSpPr>
          <p:cNvPr id="9011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0118" name="Object 6"/>
          <p:cNvGraphicFramePr>
            <a:graphicFrameLocks noChangeAspect="1"/>
          </p:cNvGraphicFramePr>
          <p:nvPr/>
        </p:nvGraphicFramePr>
        <p:xfrm>
          <a:off x="1142976" y="2381243"/>
          <a:ext cx="6429420" cy="500066"/>
        </p:xfrm>
        <a:graphic>
          <a:graphicData uri="http://schemas.openxmlformats.org/presentationml/2006/ole">
            <p:oleObj spid="_x0000_s90118" name="Visio" r:id="rId4" imgW="1780438" imgH="138545" progId="Visio.Drawing.11">
              <p:embed/>
            </p:oleObj>
          </a:graphicData>
        </a:graphic>
      </p:graphicFrame>
      <p:graphicFrame>
        <p:nvGraphicFramePr>
          <p:cNvPr id="90121" name="Object 9"/>
          <p:cNvGraphicFramePr>
            <a:graphicFrameLocks noChangeAspect="1"/>
          </p:cNvGraphicFramePr>
          <p:nvPr/>
        </p:nvGraphicFramePr>
        <p:xfrm>
          <a:off x="4286248" y="4738700"/>
          <a:ext cx="2857500" cy="476250"/>
        </p:xfrm>
        <a:graphic>
          <a:graphicData uri="http://schemas.openxmlformats.org/presentationml/2006/ole">
            <p:oleObj spid="_x0000_s90121" name="Visio" r:id="rId5" imgW="803453" imgH="138138" progId="Visio.Drawing.11">
              <p:embed/>
            </p:oleObj>
          </a:graphicData>
        </a:graphic>
      </p:graphicFrame>
      <p:sp>
        <p:nvSpPr>
          <p:cNvPr id="9012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0122" name="Object 10"/>
          <p:cNvGraphicFramePr>
            <a:graphicFrameLocks noChangeAspect="1"/>
          </p:cNvGraphicFramePr>
          <p:nvPr/>
        </p:nvGraphicFramePr>
        <p:xfrm>
          <a:off x="1500166" y="4201211"/>
          <a:ext cx="2857520" cy="442235"/>
        </p:xfrm>
        <a:graphic>
          <a:graphicData uri="http://schemas.openxmlformats.org/presentationml/2006/ole">
            <p:oleObj spid="_x0000_s90122" name="Visio" r:id="rId6" imgW="803453" imgH="125913" progId="Visio.Drawing.11">
              <p:embed/>
            </p:oleObj>
          </a:graphicData>
        </a:graphic>
      </p:graphicFrame>
      <p:sp>
        <p:nvSpPr>
          <p:cNvPr id="9012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矩形 16"/>
          <p:cNvSpPr/>
          <p:nvPr/>
        </p:nvSpPr>
        <p:spPr>
          <a:xfrm>
            <a:off x="5286380" y="2357430"/>
            <a:ext cx="214313" cy="428625"/>
          </a:xfrm>
          <a:prstGeom prst="rect">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Font typeface="Wingdings" pitchFamily="2" charset="2"/>
              <a:buNone/>
              <a:defRPr/>
            </a:pPr>
            <a:endParaRPr lang="zh-CN" altLang="en-US" dirty="0">
              <a:solidFill>
                <a:srgbClr val="FF0000"/>
              </a:solidFill>
            </a:endParaRPr>
          </a:p>
        </p:txBody>
      </p:sp>
      <p:sp>
        <p:nvSpPr>
          <p:cNvPr id="18" name="TextBox 17"/>
          <p:cNvSpPr txBox="1"/>
          <p:nvPr/>
        </p:nvSpPr>
        <p:spPr>
          <a:xfrm>
            <a:off x="714348" y="1142984"/>
            <a:ext cx="5715040" cy="492443"/>
          </a:xfrm>
          <a:prstGeom prst="rect">
            <a:avLst/>
          </a:prstGeom>
          <a:noFill/>
        </p:spPr>
        <p:txBody>
          <a:bodyPr wrap="square" rtlCol="0">
            <a:spAutoFit/>
          </a:bodyPr>
          <a:lstStyle/>
          <a:p>
            <a:r>
              <a:rPr lang="en-US" altLang="zh-CN" sz="2600" dirty="0" smtClean="0"/>
              <a:t>Case 1: join as a right child</a:t>
            </a:r>
            <a:endParaRPr lang="zh-CN" altLang="en-US" sz="2600" dirty="0"/>
          </a:p>
        </p:txBody>
      </p:sp>
      <p:cxnSp>
        <p:nvCxnSpPr>
          <p:cNvPr id="20" name="直接箭头连接符 19"/>
          <p:cNvCxnSpPr/>
          <p:nvPr/>
        </p:nvCxnSpPr>
        <p:spPr>
          <a:xfrm rot="5400000">
            <a:off x="3571073" y="3786190"/>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16200000" flipH="1">
            <a:off x="4679157" y="3321843"/>
            <a:ext cx="1500198" cy="14287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Object 10"/>
          <p:cNvGraphicFramePr>
            <a:graphicFrameLocks noChangeAspect="1"/>
          </p:cNvGraphicFramePr>
          <p:nvPr/>
        </p:nvGraphicFramePr>
        <p:xfrm>
          <a:off x="2357422" y="5786454"/>
          <a:ext cx="2857520" cy="442235"/>
        </p:xfrm>
        <a:graphic>
          <a:graphicData uri="http://schemas.openxmlformats.org/presentationml/2006/ole">
            <p:oleObj spid="_x0000_s90126" name="Visio" r:id="rId7" imgW="803453" imgH="125913" progId="Visio.Drawing.11">
              <p:embed/>
            </p:oleObj>
          </a:graphicData>
        </a:graphic>
      </p:graphicFrame>
      <p:cxnSp>
        <p:nvCxnSpPr>
          <p:cNvPr id="25" name="直接箭头连接符 24"/>
          <p:cNvCxnSpPr/>
          <p:nvPr/>
        </p:nvCxnSpPr>
        <p:spPr>
          <a:xfrm rot="16200000" flipH="1">
            <a:off x="3250397" y="4750603"/>
            <a:ext cx="1357322" cy="8572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5429256" y="3313119"/>
            <a:ext cx="3429024" cy="1687517"/>
            <a:chOff x="5429256" y="3357562"/>
            <a:chExt cx="3429024" cy="1687517"/>
          </a:xfrm>
        </p:grpSpPr>
        <p:graphicFrame>
          <p:nvGraphicFramePr>
            <p:cNvPr id="90127" name="Object 15"/>
            <p:cNvGraphicFramePr>
              <a:graphicFrameLocks noChangeAspect="1"/>
            </p:cNvGraphicFramePr>
            <p:nvPr/>
          </p:nvGraphicFramePr>
          <p:xfrm>
            <a:off x="5500717" y="4000504"/>
            <a:ext cx="3357563" cy="1044575"/>
          </p:xfrm>
          <a:graphic>
            <a:graphicData uri="http://schemas.openxmlformats.org/presentationml/2006/ole">
              <p:oleObj spid="_x0000_s90127" name="Visio" r:id="rId8" imgW="937158" imgH="320284" progId="Visio.Drawing.11">
                <p:embed/>
              </p:oleObj>
            </a:graphicData>
          </a:graphic>
        </p:graphicFrame>
        <p:cxnSp>
          <p:nvCxnSpPr>
            <p:cNvPr id="30" name="直接箭头连接符 29"/>
            <p:cNvCxnSpPr/>
            <p:nvPr/>
          </p:nvCxnSpPr>
          <p:spPr>
            <a:xfrm>
              <a:off x="5429256" y="3357562"/>
              <a:ext cx="2928958" cy="857256"/>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5357818" y="3309940"/>
            <a:ext cx="3276604" cy="1262068"/>
            <a:chOff x="5581656" y="2000240"/>
            <a:chExt cx="3276604" cy="1262068"/>
          </a:xfrm>
        </p:grpSpPr>
        <p:graphicFrame>
          <p:nvGraphicFramePr>
            <p:cNvPr id="90120" name="Object 8"/>
            <p:cNvGraphicFramePr>
              <a:graphicFrameLocks noChangeAspect="1"/>
            </p:cNvGraphicFramePr>
            <p:nvPr/>
          </p:nvGraphicFramePr>
          <p:xfrm>
            <a:off x="6000760" y="2786058"/>
            <a:ext cx="2857500" cy="476250"/>
          </p:xfrm>
          <a:graphic>
            <a:graphicData uri="http://schemas.openxmlformats.org/presentationml/2006/ole">
              <p:oleObj spid="_x0000_s90120" name="Visio" r:id="rId9" imgW="803453" imgH="138138" progId="Visio.Drawing.11">
                <p:embed/>
              </p:oleObj>
            </a:graphicData>
          </a:graphic>
        </p:graphicFrame>
        <p:cxnSp>
          <p:nvCxnSpPr>
            <p:cNvPr id="38" name="直接箭头连接符 37"/>
            <p:cNvCxnSpPr/>
            <p:nvPr/>
          </p:nvCxnSpPr>
          <p:spPr>
            <a:xfrm>
              <a:off x="5581656" y="2000240"/>
              <a:ext cx="2928958" cy="857256"/>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571759" y="1643843"/>
            <a:ext cx="3357563" cy="1142215"/>
            <a:chOff x="5500717" y="3902864"/>
            <a:chExt cx="3357563" cy="1142215"/>
          </a:xfrm>
        </p:grpSpPr>
        <p:graphicFrame>
          <p:nvGraphicFramePr>
            <p:cNvPr id="46" name="Object 15"/>
            <p:cNvGraphicFramePr>
              <a:graphicFrameLocks noChangeAspect="1"/>
            </p:cNvGraphicFramePr>
            <p:nvPr/>
          </p:nvGraphicFramePr>
          <p:xfrm>
            <a:off x="5500717" y="4000504"/>
            <a:ext cx="3357563" cy="1044575"/>
          </p:xfrm>
          <a:graphic>
            <a:graphicData uri="http://schemas.openxmlformats.org/presentationml/2006/ole">
              <p:oleObj spid="_x0000_s90131" name="Visio" r:id="rId10" imgW="937158" imgH="320284" progId="Visio.Drawing.11">
                <p:embed/>
              </p:oleObj>
            </a:graphicData>
          </a:graphic>
        </p:graphicFrame>
        <p:cxnSp>
          <p:nvCxnSpPr>
            <p:cNvPr id="47" name="直接箭头连接符 46"/>
            <p:cNvCxnSpPr/>
            <p:nvPr/>
          </p:nvCxnSpPr>
          <p:spPr>
            <a:xfrm rot="5400000">
              <a:off x="8201841" y="4058444"/>
              <a:ext cx="312747" cy="1588"/>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sp>
        <p:nvSpPr>
          <p:cNvPr id="9013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TextBox 52"/>
          <p:cNvSpPr txBox="1"/>
          <p:nvPr/>
        </p:nvSpPr>
        <p:spPr>
          <a:xfrm>
            <a:off x="1571604" y="6253483"/>
            <a:ext cx="5929354" cy="461665"/>
          </a:xfrm>
          <a:prstGeom prst="rect">
            <a:avLst/>
          </a:prstGeom>
          <a:noFill/>
        </p:spPr>
        <p:txBody>
          <a:bodyPr wrap="square" rtlCol="0">
            <a:spAutoFit/>
          </a:bodyPr>
          <a:lstStyle/>
          <a:p>
            <a:r>
              <a:rPr lang="en-US" altLang="zh-CN" sz="2400" dirty="0" smtClean="0"/>
              <a:t>Theorem 3: Operation overhead: O(1)</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5"/>
                                        </p:tgtEl>
                                      </p:cBhvr>
                                    </p:animEffect>
                                    <p:set>
                                      <p:cBhvr>
                                        <p:cTn id="7" dur="1" fill="hold">
                                          <p:stCondLst>
                                            <p:cond delay="499"/>
                                          </p:stCondLst>
                                        </p:cTn>
                                        <p:tgtEl>
                                          <p:spTgt spid="4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linds(horizont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linds(horizontal)">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box(in)">
                                      <p:cBhvr>
                                        <p:cTn id="2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smtClean="0"/>
              <a:t>Node Join</a:t>
            </a:r>
            <a:endParaRPr lang="zh-CN" altLang="en-US" sz="2600" dirty="0"/>
          </a:p>
        </p:txBody>
      </p:sp>
      <p:sp>
        <p:nvSpPr>
          <p:cNvPr id="3" name="灯片编号占位符 2"/>
          <p:cNvSpPr>
            <a:spLocks noGrp="1"/>
          </p:cNvSpPr>
          <p:nvPr>
            <p:ph type="sldNum" sz="quarter" idx="11"/>
          </p:nvPr>
        </p:nvSpPr>
        <p:spPr/>
        <p:txBody>
          <a:bodyPr/>
          <a:lstStyle/>
          <a:p>
            <a:pPr>
              <a:defRPr/>
            </a:pPr>
            <a:fld id="{5B529554-1FCD-499E-86F0-43A410EEA39E}" type="slidenum">
              <a:rPr lang="zh-CN" altLang="en-US" smtClean="0"/>
              <a:pPr>
                <a:defRPr/>
              </a:pPr>
              <a:t>12</a:t>
            </a:fld>
            <a:endParaRPr lang="zh-CN" altLang="en-US"/>
          </a:p>
        </p:txBody>
      </p:sp>
      <p:graphicFrame>
        <p:nvGraphicFramePr>
          <p:cNvPr id="5" name="Object 4"/>
          <p:cNvGraphicFramePr>
            <a:graphicFrameLocks noChangeAspect="1"/>
          </p:cNvGraphicFramePr>
          <p:nvPr/>
        </p:nvGraphicFramePr>
        <p:xfrm>
          <a:off x="2857488" y="2952747"/>
          <a:ext cx="2857520" cy="476253"/>
        </p:xfrm>
        <a:graphic>
          <a:graphicData uri="http://schemas.openxmlformats.org/presentationml/2006/ole">
            <p:oleObj spid="_x0000_s92162" name="Visio" r:id="rId3" imgW="803453" imgH="138138" progId="Visio.Drawing.11">
              <p:embed/>
            </p:oleObj>
          </a:graphicData>
        </a:graphic>
      </p:graphicFrame>
      <p:graphicFrame>
        <p:nvGraphicFramePr>
          <p:cNvPr id="6" name="Object 6"/>
          <p:cNvGraphicFramePr>
            <a:graphicFrameLocks noChangeAspect="1"/>
          </p:cNvGraphicFramePr>
          <p:nvPr/>
        </p:nvGraphicFramePr>
        <p:xfrm>
          <a:off x="1142976" y="2381243"/>
          <a:ext cx="6429420" cy="500066"/>
        </p:xfrm>
        <a:graphic>
          <a:graphicData uri="http://schemas.openxmlformats.org/presentationml/2006/ole">
            <p:oleObj spid="_x0000_s92163" name="Visio" r:id="rId4" imgW="1780438" imgH="138545" progId="Visio.Drawing.11">
              <p:embed/>
            </p:oleObj>
          </a:graphicData>
        </a:graphic>
      </p:graphicFrame>
      <p:graphicFrame>
        <p:nvGraphicFramePr>
          <p:cNvPr id="7" name="Object 9"/>
          <p:cNvGraphicFramePr>
            <a:graphicFrameLocks noChangeAspect="1"/>
          </p:cNvGraphicFramePr>
          <p:nvPr/>
        </p:nvGraphicFramePr>
        <p:xfrm>
          <a:off x="4286248" y="4738700"/>
          <a:ext cx="2857500" cy="476250"/>
        </p:xfrm>
        <a:graphic>
          <a:graphicData uri="http://schemas.openxmlformats.org/presentationml/2006/ole">
            <p:oleObj spid="_x0000_s92164" name="Visio" r:id="rId5" imgW="803453" imgH="138138" progId="Visio.Drawing.11">
              <p:embed/>
            </p:oleObj>
          </a:graphicData>
        </a:graphic>
      </p:graphicFrame>
      <p:graphicFrame>
        <p:nvGraphicFramePr>
          <p:cNvPr id="8" name="Object 10"/>
          <p:cNvGraphicFramePr>
            <a:graphicFrameLocks noChangeAspect="1"/>
          </p:cNvGraphicFramePr>
          <p:nvPr/>
        </p:nvGraphicFramePr>
        <p:xfrm>
          <a:off x="1500166" y="4201211"/>
          <a:ext cx="2857520" cy="442235"/>
        </p:xfrm>
        <a:graphic>
          <a:graphicData uri="http://schemas.openxmlformats.org/presentationml/2006/ole">
            <p:oleObj spid="_x0000_s92165" name="Visio" r:id="rId6" imgW="803453" imgH="125913" progId="Visio.Drawing.11">
              <p:embed/>
            </p:oleObj>
          </a:graphicData>
        </a:graphic>
      </p:graphicFrame>
      <p:sp>
        <p:nvSpPr>
          <p:cNvPr id="10" name="矩形 9"/>
          <p:cNvSpPr/>
          <p:nvPr/>
        </p:nvSpPr>
        <p:spPr>
          <a:xfrm>
            <a:off x="3571868" y="2357430"/>
            <a:ext cx="214313" cy="428625"/>
          </a:xfrm>
          <a:prstGeom prst="rect">
            <a:avLst/>
          </a:prstGeom>
          <a:noFill/>
          <a:ln w="444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Font typeface="Wingdings" pitchFamily="2" charset="2"/>
              <a:buNone/>
              <a:defRPr/>
            </a:pPr>
            <a:endParaRPr lang="zh-CN" altLang="en-US" dirty="0">
              <a:solidFill>
                <a:srgbClr val="FF0000"/>
              </a:solidFill>
            </a:endParaRPr>
          </a:p>
        </p:txBody>
      </p:sp>
      <p:sp>
        <p:nvSpPr>
          <p:cNvPr id="11" name="TextBox 10"/>
          <p:cNvSpPr txBox="1"/>
          <p:nvPr/>
        </p:nvSpPr>
        <p:spPr>
          <a:xfrm>
            <a:off x="714348" y="1142984"/>
            <a:ext cx="5715040" cy="492443"/>
          </a:xfrm>
          <a:prstGeom prst="rect">
            <a:avLst/>
          </a:prstGeom>
          <a:noFill/>
        </p:spPr>
        <p:txBody>
          <a:bodyPr wrap="square" rtlCol="0">
            <a:spAutoFit/>
          </a:bodyPr>
          <a:lstStyle/>
          <a:p>
            <a:r>
              <a:rPr lang="en-US" altLang="zh-CN" sz="2600" dirty="0" smtClean="0"/>
              <a:t>Case 2: join in a left </a:t>
            </a:r>
            <a:r>
              <a:rPr lang="en-US" altLang="zh-CN" sz="2600" dirty="0" err="1" smtClean="0"/>
              <a:t>subtree</a:t>
            </a:r>
            <a:endParaRPr lang="zh-CN" altLang="en-US" sz="2600" dirty="0"/>
          </a:p>
        </p:txBody>
      </p:sp>
      <p:cxnSp>
        <p:nvCxnSpPr>
          <p:cNvPr id="12" name="直接箭头连接符 11"/>
          <p:cNvCxnSpPr/>
          <p:nvPr/>
        </p:nvCxnSpPr>
        <p:spPr>
          <a:xfrm rot="5400000">
            <a:off x="3571073" y="3786190"/>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6200000" flipH="1">
            <a:off x="4679157" y="3321843"/>
            <a:ext cx="1500198" cy="14287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2357422" y="4500570"/>
            <a:ext cx="2857520" cy="1728119"/>
            <a:chOff x="2357422" y="4500570"/>
            <a:chExt cx="2857520" cy="1728119"/>
          </a:xfrm>
        </p:grpSpPr>
        <p:graphicFrame>
          <p:nvGraphicFramePr>
            <p:cNvPr id="14" name="Object 10"/>
            <p:cNvGraphicFramePr>
              <a:graphicFrameLocks noChangeAspect="1"/>
            </p:cNvGraphicFramePr>
            <p:nvPr/>
          </p:nvGraphicFramePr>
          <p:xfrm>
            <a:off x="2357422" y="5786454"/>
            <a:ext cx="2857520" cy="442235"/>
          </p:xfrm>
          <a:graphic>
            <a:graphicData uri="http://schemas.openxmlformats.org/presentationml/2006/ole">
              <p:oleObj spid="_x0000_s92167" name="Visio" r:id="rId7" imgW="803453" imgH="125913" progId="Visio.Drawing.11">
                <p:embed/>
              </p:oleObj>
            </a:graphicData>
          </a:graphic>
        </p:graphicFrame>
        <p:cxnSp>
          <p:nvCxnSpPr>
            <p:cNvPr id="15" name="直接箭头连接符 14"/>
            <p:cNvCxnSpPr/>
            <p:nvPr/>
          </p:nvCxnSpPr>
          <p:spPr>
            <a:xfrm rot="16200000" flipH="1">
              <a:off x="3464711" y="4750603"/>
              <a:ext cx="1357322" cy="8572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429256" y="3309940"/>
            <a:ext cx="3276604" cy="1262068"/>
            <a:chOff x="5581656" y="2000240"/>
            <a:chExt cx="3276604" cy="1262068"/>
          </a:xfrm>
        </p:grpSpPr>
        <p:graphicFrame>
          <p:nvGraphicFramePr>
            <p:cNvPr id="20" name="Object 8"/>
            <p:cNvGraphicFramePr>
              <a:graphicFrameLocks noChangeAspect="1"/>
            </p:cNvGraphicFramePr>
            <p:nvPr/>
          </p:nvGraphicFramePr>
          <p:xfrm>
            <a:off x="6000760" y="2786058"/>
            <a:ext cx="2857500" cy="476250"/>
          </p:xfrm>
          <a:graphic>
            <a:graphicData uri="http://schemas.openxmlformats.org/presentationml/2006/ole">
              <p:oleObj spid="_x0000_s92169" name="Visio" r:id="rId8" imgW="803453" imgH="138138" progId="Visio.Drawing.11">
                <p:embed/>
              </p:oleObj>
            </a:graphicData>
          </a:graphic>
        </p:graphicFrame>
        <p:cxnSp>
          <p:nvCxnSpPr>
            <p:cNvPr id="21" name="直接箭头连接符 20"/>
            <p:cNvCxnSpPr/>
            <p:nvPr/>
          </p:nvCxnSpPr>
          <p:spPr>
            <a:xfrm>
              <a:off x="5581656" y="2000240"/>
              <a:ext cx="2928958" cy="857256"/>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2357422" y="1643844"/>
            <a:ext cx="3786214" cy="1213651"/>
            <a:chOff x="2357422" y="1643844"/>
            <a:chExt cx="3786214" cy="1213651"/>
          </a:xfrm>
        </p:grpSpPr>
        <p:graphicFrame>
          <p:nvGraphicFramePr>
            <p:cNvPr id="92170" name="Object 10"/>
            <p:cNvGraphicFramePr>
              <a:graphicFrameLocks noChangeAspect="1"/>
            </p:cNvGraphicFramePr>
            <p:nvPr/>
          </p:nvGraphicFramePr>
          <p:xfrm>
            <a:off x="2357422" y="1785926"/>
            <a:ext cx="3786214" cy="1071569"/>
          </p:xfrm>
          <a:graphic>
            <a:graphicData uri="http://schemas.openxmlformats.org/presentationml/2006/ole">
              <p:oleObj spid="_x0000_s92170" name="Visio" r:id="rId9" imgW="1051357" imgH="320284" progId="Visio.Drawing.11">
                <p:embed/>
              </p:oleObj>
            </a:graphicData>
          </a:graphic>
        </p:graphicFrame>
        <p:cxnSp>
          <p:nvCxnSpPr>
            <p:cNvPr id="25" name="直接箭头连接符 24"/>
            <p:cNvCxnSpPr/>
            <p:nvPr/>
          </p:nvCxnSpPr>
          <p:spPr>
            <a:xfrm rot="5400000">
              <a:off x="3536149" y="1821645"/>
              <a:ext cx="35719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aphicFrame>
        <p:nvGraphicFramePr>
          <p:cNvPr id="29" name="Object 20"/>
          <p:cNvGraphicFramePr>
            <a:graphicFrameLocks noChangeAspect="1"/>
          </p:cNvGraphicFramePr>
          <p:nvPr/>
        </p:nvGraphicFramePr>
        <p:xfrm>
          <a:off x="0" y="5214950"/>
          <a:ext cx="3000364" cy="500066"/>
        </p:xfrm>
        <a:graphic>
          <a:graphicData uri="http://schemas.openxmlformats.org/presentationml/2006/ole">
            <p:oleObj spid="_x0000_s92171" name="Visio" r:id="rId10" imgW="799795" imgH="125913" progId="Visio.Drawing.11">
              <p:embed/>
            </p:oleObj>
          </a:graphicData>
        </a:graphic>
      </p:graphicFrame>
      <p:cxnSp>
        <p:nvCxnSpPr>
          <p:cNvPr id="30" name="直接箭头连接符 29"/>
          <p:cNvCxnSpPr/>
          <p:nvPr/>
        </p:nvCxnSpPr>
        <p:spPr>
          <a:xfrm rot="5400000">
            <a:off x="1785918" y="4929198"/>
            <a:ext cx="714380" cy="15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00034" y="6286520"/>
            <a:ext cx="8215370" cy="400110"/>
          </a:xfrm>
          <a:prstGeom prst="rect">
            <a:avLst/>
          </a:prstGeom>
          <a:noFill/>
        </p:spPr>
        <p:txBody>
          <a:bodyPr wrap="square" rtlCol="0">
            <a:spAutoFit/>
          </a:bodyPr>
          <a:lstStyle/>
          <a:p>
            <a:r>
              <a:rPr lang="en-US" altLang="zh-CN" sz="2000" dirty="0" smtClean="0"/>
              <a:t>Theorem 3: Operation overhead: O(2)  (with central index in the root)</a:t>
            </a:r>
            <a:endParaRPr lang="zh-CN" alt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ox(in)">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smtClean="0"/>
              <a:t>Node Departure</a:t>
            </a:r>
            <a:endParaRPr lang="zh-CN" altLang="en-US" sz="2600" dirty="0"/>
          </a:p>
        </p:txBody>
      </p:sp>
      <p:sp>
        <p:nvSpPr>
          <p:cNvPr id="3" name="灯片编号占位符 2"/>
          <p:cNvSpPr>
            <a:spLocks noGrp="1"/>
          </p:cNvSpPr>
          <p:nvPr>
            <p:ph type="sldNum" sz="quarter" idx="11"/>
          </p:nvPr>
        </p:nvSpPr>
        <p:spPr>
          <a:xfrm>
            <a:off x="8507414" y="5851521"/>
            <a:ext cx="457200" cy="228600"/>
          </a:xfrm>
        </p:spPr>
        <p:txBody>
          <a:bodyPr/>
          <a:lstStyle/>
          <a:p>
            <a:pPr>
              <a:defRPr/>
            </a:pPr>
            <a:fld id="{5B529554-1FCD-499E-86F0-43A410EEA39E}" type="slidenum">
              <a:rPr lang="zh-CN" altLang="en-US" smtClean="0"/>
              <a:pPr>
                <a:defRPr/>
              </a:pPr>
              <a:t>13</a:t>
            </a:fld>
            <a:endParaRPr lang="zh-CN" altLang="en-US" dirty="0"/>
          </a:p>
        </p:txBody>
      </p:sp>
      <p:graphicFrame>
        <p:nvGraphicFramePr>
          <p:cNvPr id="5" name="Object 4"/>
          <p:cNvGraphicFramePr>
            <a:graphicFrameLocks noChangeAspect="1"/>
          </p:cNvGraphicFramePr>
          <p:nvPr/>
        </p:nvGraphicFramePr>
        <p:xfrm>
          <a:off x="4214778" y="2285992"/>
          <a:ext cx="2857520" cy="476253"/>
        </p:xfrm>
        <a:graphic>
          <a:graphicData uri="http://schemas.openxmlformats.org/presentationml/2006/ole">
            <p:oleObj spid="_x0000_s93186" name="Visio" r:id="rId3" imgW="803453" imgH="138138" progId="Visio.Drawing.11">
              <p:embed/>
            </p:oleObj>
          </a:graphicData>
        </a:graphic>
      </p:graphicFrame>
      <p:graphicFrame>
        <p:nvGraphicFramePr>
          <p:cNvPr id="6" name="Object 6"/>
          <p:cNvGraphicFramePr>
            <a:graphicFrameLocks noChangeAspect="1"/>
          </p:cNvGraphicFramePr>
          <p:nvPr/>
        </p:nvGraphicFramePr>
        <p:xfrm>
          <a:off x="2500266" y="1714488"/>
          <a:ext cx="6429420" cy="500066"/>
        </p:xfrm>
        <a:graphic>
          <a:graphicData uri="http://schemas.openxmlformats.org/presentationml/2006/ole">
            <p:oleObj spid="_x0000_s93187" name="Visio" r:id="rId4" imgW="1780438" imgH="138545" progId="Visio.Drawing.11">
              <p:embed/>
            </p:oleObj>
          </a:graphicData>
        </a:graphic>
      </p:graphicFrame>
      <p:graphicFrame>
        <p:nvGraphicFramePr>
          <p:cNvPr id="7" name="Object 9"/>
          <p:cNvGraphicFramePr>
            <a:graphicFrameLocks noChangeAspect="1"/>
          </p:cNvGraphicFramePr>
          <p:nvPr/>
        </p:nvGraphicFramePr>
        <p:xfrm>
          <a:off x="5643538" y="4071945"/>
          <a:ext cx="2857500" cy="476250"/>
        </p:xfrm>
        <a:graphic>
          <a:graphicData uri="http://schemas.openxmlformats.org/presentationml/2006/ole">
            <p:oleObj spid="_x0000_s93188" name="Visio" r:id="rId5" imgW="803453" imgH="138138" progId="Visio.Drawing.11">
              <p:embed/>
            </p:oleObj>
          </a:graphicData>
        </a:graphic>
      </p:graphicFrame>
      <p:graphicFrame>
        <p:nvGraphicFramePr>
          <p:cNvPr id="8" name="Object 10"/>
          <p:cNvGraphicFramePr>
            <a:graphicFrameLocks noChangeAspect="1"/>
          </p:cNvGraphicFramePr>
          <p:nvPr/>
        </p:nvGraphicFramePr>
        <p:xfrm>
          <a:off x="2857456" y="3534456"/>
          <a:ext cx="2857520" cy="442235"/>
        </p:xfrm>
        <a:graphic>
          <a:graphicData uri="http://schemas.openxmlformats.org/presentationml/2006/ole">
            <p:oleObj spid="_x0000_s93189" name="Visio" r:id="rId6" imgW="803453" imgH="125913" progId="Visio.Drawing.11">
              <p:embed/>
            </p:oleObj>
          </a:graphicData>
        </a:graphic>
      </p:graphicFrame>
      <p:cxnSp>
        <p:nvCxnSpPr>
          <p:cNvPr id="9" name="直接箭头连接符 8"/>
          <p:cNvCxnSpPr/>
          <p:nvPr/>
        </p:nvCxnSpPr>
        <p:spPr>
          <a:xfrm rot="5400000">
            <a:off x="4928363" y="3119435"/>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16200000" flipH="1">
            <a:off x="6036447" y="2655088"/>
            <a:ext cx="1500198" cy="14287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714712" y="3833815"/>
            <a:ext cx="2857520" cy="1728119"/>
            <a:chOff x="2357422" y="4500570"/>
            <a:chExt cx="2857520" cy="1728119"/>
          </a:xfrm>
        </p:grpSpPr>
        <p:graphicFrame>
          <p:nvGraphicFramePr>
            <p:cNvPr id="12" name="Object 10"/>
            <p:cNvGraphicFramePr>
              <a:graphicFrameLocks noChangeAspect="1"/>
            </p:cNvGraphicFramePr>
            <p:nvPr/>
          </p:nvGraphicFramePr>
          <p:xfrm>
            <a:off x="2357422" y="5786454"/>
            <a:ext cx="2857520" cy="442235"/>
          </p:xfrm>
          <a:graphic>
            <a:graphicData uri="http://schemas.openxmlformats.org/presentationml/2006/ole">
              <p:oleObj spid="_x0000_s93190" name="Visio" r:id="rId7" imgW="803453" imgH="125913" progId="Visio.Drawing.11">
                <p:embed/>
              </p:oleObj>
            </a:graphicData>
          </a:graphic>
        </p:graphicFrame>
        <p:cxnSp>
          <p:nvCxnSpPr>
            <p:cNvPr id="13" name="直接箭头连接符 12"/>
            <p:cNvCxnSpPr/>
            <p:nvPr/>
          </p:nvCxnSpPr>
          <p:spPr>
            <a:xfrm rot="16200000" flipH="1">
              <a:off x="3464711" y="4750603"/>
              <a:ext cx="1357322" cy="8572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rot="5400000">
            <a:off x="3213884" y="4214024"/>
            <a:ext cx="714380" cy="15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193" name="Object 9"/>
          <p:cNvGraphicFramePr>
            <a:graphicFrameLocks noChangeAspect="1"/>
          </p:cNvGraphicFramePr>
          <p:nvPr/>
        </p:nvGraphicFramePr>
        <p:xfrm>
          <a:off x="1428728" y="4500570"/>
          <a:ext cx="3000375" cy="500062"/>
        </p:xfrm>
        <a:graphic>
          <a:graphicData uri="http://schemas.openxmlformats.org/presentationml/2006/ole">
            <p:oleObj spid="_x0000_s93193" name="Visio" r:id="rId8" imgW="799795" imgH="125913" progId="Visio.Drawing.11">
              <p:embed/>
            </p:oleObj>
          </a:graphicData>
        </a:graphic>
      </p:graphicFrame>
      <p:sp>
        <p:nvSpPr>
          <p:cNvPr id="22" name="TextBox 21"/>
          <p:cNvSpPr txBox="1"/>
          <p:nvPr/>
        </p:nvSpPr>
        <p:spPr>
          <a:xfrm>
            <a:off x="714348" y="1142984"/>
            <a:ext cx="5715040" cy="492443"/>
          </a:xfrm>
          <a:prstGeom prst="rect">
            <a:avLst/>
          </a:prstGeom>
          <a:noFill/>
        </p:spPr>
        <p:txBody>
          <a:bodyPr wrap="square" rtlCol="0">
            <a:spAutoFit/>
          </a:bodyPr>
          <a:lstStyle/>
          <a:p>
            <a:r>
              <a:rPr lang="en-US" altLang="zh-CN" sz="2600" dirty="0" smtClean="0"/>
              <a:t>Case 1: leaf node leaving</a:t>
            </a:r>
            <a:endParaRPr lang="zh-CN" altLang="en-US" sz="2600" dirty="0"/>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3195" name="Object 11"/>
          <p:cNvGraphicFramePr>
            <a:graphicFrameLocks noChangeAspect="1"/>
          </p:cNvGraphicFramePr>
          <p:nvPr/>
        </p:nvGraphicFramePr>
        <p:xfrm>
          <a:off x="357158" y="5701840"/>
          <a:ext cx="2643206" cy="487523"/>
        </p:xfrm>
        <a:graphic>
          <a:graphicData uri="http://schemas.openxmlformats.org/presentationml/2006/ole">
            <p:oleObj spid="_x0000_s93195" name="Visio" r:id="rId9" imgW="779475" imgH="125913" progId="Visio.Drawing.11">
              <p:embed/>
            </p:oleObj>
          </a:graphicData>
        </a:graphic>
      </p:graphicFrame>
      <p:cxnSp>
        <p:nvCxnSpPr>
          <p:cNvPr id="26" name="直接箭头连接符 25"/>
          <p:cNvCxnSpPr/>
          <p:nvPr/>
        </p:nvCxnSpPr>
        <p:spPr>
          <a:xfrm rot="5400000">
            <a:off x="2429654" y="5357032"/>
            <a:ext cx="857256"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5500694" y="3083910"/>
            <a:ext cx="3071834" cy="1773850"/>
            <a:chOff x="5500694" y="3083910"/>
            <a:chExt cx="3071834" cy="1773850"/>
          </a:xfrm>
        </p:grpSpPr>
        <p:sp>
          <p:nvSpPr>
            <p:cNvPr id="28" name="上箭头 27"/>
            <p:cNvSpPr/>
            <p:nvPr/>
          </p:nvSpPr>
          <p:spPr>
            <a:xfrm rot="2230643">
              <a:off x="8043515" y="3083910"/>
              <a:ext cx="366712" cy="89693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Font typeface="Wingdings" pitchFamily="2" charset="2"/>
                <a:buNone/>
                <a:defRPr/>
              </a:pPr>
              <a:endParaRPr lang="zh-CN" altLang="en-US"/>
            </a:p>
          </p:txBody>
        </p:sp>
        <p:sp>
          <p:nvSpPr>
            <p:cNvPr id="29" name="椭圆 28"/>
            <p:cNvSpPr/>
            <p:nvPr/>
          </p:nvSpPr>
          <p:spPr>
            <a:xfrm>
              <a:off x="5500694" y="3714752"/>
              <a:ext cx="3071834" cy="1143008"/>
            </a:xfrm>
            <a:prstGeom prst="ellipse">
              <a:avLst/>
            </a:prstGeom>
            <a:noFill/>
            <a:ln w="444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000232" y="6253483"/>
            <a:ext cx="6072230" cy="461665"/>
          </a:xfrm>
          <a:prstGeom prst="rect">
            <a:avLst/>
          </a:prstGeom>
          <a:noFill/>
        </p:spPr>
        <p:txBody>
          <a:bodyPr wrap="square" rtlCol="0">
            <a:spAutoFit/>
          </a:bodyPr>
          <a:lstStyle/>
          <a:p>
            <a:r>
              <a:rPr lang="en-US" altLang="zh-CN" sz="2400" dirty="0" smtClean="0"/>
              <a:t>Theorem 4: Operation overhead: 0</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nodeType="clickEffect">
                                  <p:stCondLst>
                                    <p:cond delay="0"/>
                                  </p:stCondLst>
                                  <p:childTnLst>
                                    <p:animMotion origin="layout" path="M 0 0  L 0.25 -0.33302  E" pathEditMode="relative" ptsTypes="">
                                      <p:cBhvr>
                                        <p:cTn id="11" dur="2000" fill="hold"/>
                                        <p:tgtEl>
                                          <p:spTgt spid="30"/>
                                        </p:tgtEl>
                                        <p:attrNameLst>
                                          <p:attrName>ppt_x</p:attrName>
                                          <p:attrName>ppt_y</p:attrName>
                                        </p:attrNameLst>
                                      </p:cBhvr>
                                    </p:animMotion>
                                  </p:childTnLst>
                                </p:cTn>
                              </p:par>
                              <p:par>
                                <p:cTn id="12" presetID="56" presetClass="path" presetSubtype="0" accel="50000" decel="50000" fill="hold" nodeType="withEffect">
                                  <p:stCondLst>
                                    <p:cond delay="0"/>
                                  </p:stCondLst>
                                  <p:childTnLst>
                                    <p:animMotion origin="layout" path="M 0 0  L 0.25 -0.33302  E" pathEditMode="relative" ptsTypes="">
                                      <p:cBhvr>
                                        <p:cTn id="13" dur="2000" fill="hold"/>
                                        <p:tgtEl>
                                          <p:spTgt spid="10"/>
                                        </p:tgtEl>
                                        <p:attrNameLst>
                                          <p:attrName>ppt_x</p:attrName>
                                          <p:attrName>ppt_y</p:attrName>
                                        </p:attrNameLst>
                                      </p:cBhvr>
                                    </p:animMotion>
                                  </p:childTnLst>
                                </p:cTn>
                              </p:par>
                              <p:par>
                                <p:cTn id="14" presetID="56" presetClass="path" presetSubtype="0" accel="50000" decel="50000" fill="hold" nodeType="withEffect">
                                  <p:stCondLst>
                                    <p:cond delay="0"/>
                                  </p:stCondLst>
                                  <p:childTnLst>
                                    <p:animMotion origin="layout" path="M 0 0  L 0.25 -0.33302  E" pathEditMode="relative" ptsTypes="">
                                      <p:cBhvr>
                                        <p:cTn id="15" dur="2000" fill="hold"/>
                                        <p:tgtEl>
                                          <p:spTgt spid="7"/>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box(in)">
                                      <p:cBhvr>
                                        <p:cTn id="2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smtClean="0"/>
              <a:t>Node Departure</a:t>
            </a:r>
            <a:endParaRPr lang="zh-CN" altLang="en-US" sz="2600" dirty="0"/>
          </a:p>
        </p:txBody>
      </p:sp>
      <p:sp>
        <p:nvSpPr>
          <p:cNvPr id="3" name="灯片编号占位符 2"/>
          <p:cNvSpPr>
            <a:spLocks noGrp="1"/>
          </p:cNvSpPr>
          <p:nvPr>
            <p:ph type="sldNum" sz="quarter" idx="11"/>
          </p:nvPr>
        </p:nvSpPr>
        <p:spPr>
          <a:xfrm>
            <a:off x="8507414" y="5851521"/>
            <a:ext cx="457200" cy="228600"/>
          </a:xfrm>
        </p:spPr>
        <p:txBody>
          <a:bodyPr/>
          <a:lstStyle/>
          <a:p>
            <a:pPr>
              <a:defRPr/>
            </a:pPr>
            <a:fld id="{5B529554-1FCD-499E-86F0-43A410EEA39E}" type="slidenum">
              <a:rPr lang="zh-CN" altLang="en-US" smtClean="0"/>
              <a:pPr>
                <a:defRPr/>
              </a:pPr>
              <a:t>14</a:t>
            </a:fld>
            <a:endParaRPr lang="zh-CN" altLang="en-US"/>
          </a:p>
        </p:txBody>
      </p:sp>
      <p:graphicFrame>
        <p:nvGraphicFramePr>
          <p:cNvPr id="5" name="Object 4"/>
          <p:cNvGraphicFramePr>
            <a:graphicFrameLocks noChangeAspect="1"/>
          </p:cNvGraphicFramePr>
          <p:nvPr/>
        </p:nvGraphicFramePr>
        <p:xfrm>
          <a:off x="4214778" y="2285992"/>
          <a:ext cx="2857520" cy="476253"/>
        </p:xfrm>
        <a:graphic>
          <a:graphicData uri="http://schemas.openxmlformats.org/presentationml/2006/ole">
            <p:oleObj spid="_x0000_s94210" name="Visio" r:id="rId3" imgW="803453" imgH="138138" progId="Visio.Drawing.11">
              <p:embed/>
            </p:oleObj>
          </a:graphicData>
        </a:graphic>
      </p:graphicFrame>
      <p:graphicFrame>
        <p:nvGraphicFramePr>
          <p:cNvPr id="6" name="Object 6"/>
          <p:cNvGraphicFramePr>
            <a:graphicFrameLocks noChangeAspect="1"/>
          </p:cNvGraphicFramePr>
          <p:nvPr/>
        </p:nvGraphicFramePr>
        <p:xfrm>
          <a:off x="2500266" y="1714488"/>
          <a:ext cx="6429420" cy="500066"/>
        </p:xfrm>
        <a:graphic>
          <a:graphicData uri="http://schemas.openxmlformats.org/presentationml/2006/ole">
            <p:oleObj spid="_x0000_s94211" name="Visio" r:id="rId4" imgW="1780438" imgH="138545" progId="Visio.Drawing.11">
              <p:embed/>
            </p:oleObj>
          </a:graphicData>
        </a:graphic>
      </p:graphicFrame>
      <p:graphicFrame>
        <p:nvGraphicFramePr>
          <p:cNvPr id="7" name="Object 9"/>
          <p:cNvGraphicFramePr>
            <a:graphicFrameLocks noChangeAspect="1"/>
          </p:cNvGraphicFramePr>
          <p:nvPr/>
        </p:nvGraphicFramePr>
        <p:xfrm>
          <a:off x="5643538" y="4071945"/>
          <a:ext cx="2857500" cy="476250"/>
        </p:xfrm>
        <a:graphic>
          <a:graphicData uri="http://schemas.openxmlformats.org/presentationml/2006/ole">
            <p:oleObj spid="_x0000_s94212" name="Visio" r:id="rId5" imgW="803453" imgH="138138" progId="Visio.Drawing.11">
              <p:embed/>
            </p:oleObj>
          </a:graphicData>
        </a:graphic>
      </p:graphicFrame>
      <p:graphicFrame>
        <p:nvGraphicFramePr>
          <p:cNvPr id="8" name="Object 10"/>
          <p:cNvGraphicFramePr>
            <a:graphicFrameLocks noChangeAspect="1"/>
          </p:cNvGraphicFramePr>
          <p:nvPr/>
        </p:nvGraphicFramePr>
        <p:xfrm>
          <a:off x="2857456" y="3534456"/>
          <a:ext cx="2857520" cy="442235"/>
        </p:xfrm>
        <a:graphic>
          <a:graphicData uri="http://schemas.openxmlformats.org/presentationml/2006/ole">
            <p:oleObj spid="_x0000_s94213" name="Visio" r:id="rId6" imgW="803453" imgH="125913" progId="Visio.Drawing.11">
              <p:embed/>
            </p:oleObj>
          </a:graphicData>
        </a:graphic>
      </p:graphicFrame>
      <p:cxnSp>
        <p:nvCxnSpPr>
          <p:cNvPr id="9" name="直接箭头连接符 8"/>
          <p:cNvCxnSpPr/>
          <p:nvPr/>
        </p:nvCxnSpPr>
        <p:spPr>
          <a:xfrm rot="5400000">
            <a:off x="4928363" y="3119435"/>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16200000" flipH="1">
            <a:off x="6036447" y="2655088"/>
            <a:ext cx="1500198" cy="14287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2" name="Object 10"/>
          <p:cNvGraphicFramePr>
            <a:graphicFrameLocks noChangeAspect="1"/>
          </p:cNvGraphicFramePr>
          <p:nvPr/>
        </p:nvGraphicFramePr>
        <p:xfrm>
          <a:off x="3714712" y="5119699"/>
          <a:ext cx="2857520" cy="442235"/>
        </p:xfrm>
        <a:graphic>
          <a:graphicData uri="http://schemas.openxmlformats.org/presentationml/2006/ole">
            <p:oleObj spid="_x0000_s94214" name="Visio" r:id="rId7" imgW="803453" imgH="125913" progId="Visio.Drawing.11">
              <p:embed/>
            </p:oleObj>
          </a:graphicData>
        </a:graphic>
      </p:graphicFrame>
      <p:cxnSp>
        <p:nvCxnSpPr>
          <p:cNvPr id="13" name="直接箭头连接符 12"/>
          <p:cNvCxnSpPr/>
          <p:nvPr/>
        </p:nvCxnSpPr>
        <p:spPr>
          <a:xfrm rot="16200000" flipH="1">
            <a:off x="4822001" y="4083848"/>
            <a:ext cx="1357322" cy="8572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5400000">
            <a:off x="3213884" y="4214024"/>
            <a:ext cx="714380" cy="15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193" name="Object 9"/>
          <p:cNvGraphicFramePr>
            <a:graphicFrameLocks noChangeAspect="1"/>
          </p:cNvGraphicFramePr>
          <p:nvPr/>
        </p:nvGraphicFramePr>
        <p:xfrm>
          <a:off x="1428728" y="4500570"/>
          <a:ext cx="3000375" cy="500062"/>
        </p:xfrm>
        <a:graphic>
          <a:graphicData uri="http://schemas.openxmlformats.org/presentationml/2006/ole">
            <p:oleObj spid="_x0000_s94215" name="Visio" r:id="rId8" imgW="799795" imgH="125913" progId="Visio.Drawing.11">
              <p:embed/>
            </p:oleObj>
          </a:graphicData>
        </a:graphic>
      </p:graphicFrame>
      <p:sp>
        <p:nvSpPr>
          <p:cNvPr id="22" name="TextBox 21"/>
          <p:cNvSpPr txBox="1"/>
          <p:nvPr/>
        </p:nvSpPr>
        <p:spPr>
          <a:xfrm>
            <a:off x="714348" y="1142984"/>
            <a:ext cx="8072494" cy="492443"/>
          </a:xfrm>
          <a:prstGeom prst="rect">
            <a:avLst/>
          </a:prstGeom>
          <a:noFill/>
        </p:spPr>
        <p:txBody>
          <a:bodyPr wrap="square" rtlCol="0">
            <a:spAutoFit/>
          </a:bodyPr>
          <a:lstStyle/>
          <a:p>
            <a:r>
              <a:rPr lang="en-US" altLang="zh-CN" sz="2600" dirty="0" smtClean="0"/>
              <a:t>Case 2: non-leaf node leaving (with right children)</a:t>
            </a:r>
            <a:endParaRPr lang="zh-CN" altLang="en-US" sz="2600" dirty="0"/>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3195" name="Object 11"/>
          <p:cNvGraphicFramePr>
            <a:graphicFrameLocks noChangeAspect="1"/>
          </p:cNvGraphicFramePr>
          <p:nvPr/>
        </p:nvGraphicFramePr>
        <p:xfrm>
          <a:off x="357158" y="5701840"/>
          <a:ext cx="2643206" cy="487523"/>
        </p:xfrm>
        <a:graphic>
          <a:graphicData uri="http://schemas.openxmlformats.org/presentationml/2006/ole">
            <p:oleObj spid="_x0000_s94216" name="Visio" r:id="rId9" imgW="779475" imgH="125913" progId="Visio.Drawing.11">
              <p:embed/>
            </p:oleObj>
          </a:graphicData>
        </a:graphic>
      </p:graphicFrame>
      <p:cxnSp>
        <p:nvCxnSpPr>
          <p:cNvPr id="26" name="直接箭头连接符 25"/>
          <p:cNvCxnSpPr/>
          <p:nvPr/>
        </p:nvCxnSpPr>
        <p:spPr>
          <a:xfrm rot="5400000">
            <a:off x="2429654" y="5357032"/>
            <a:ext cx="857256"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2664801" y="2668721"/>
            <a:ext cx="3193083" cy="1676873"/>
            <a:chOff x="2664801" y="2668721"/>
            <a:chExt cx="3193083" cy="1676873"/>
          </a:xfrm>
        </p:grpSpPr>
        <p:sp>
          <p:nvSpPr>
            <p:cNvPr id="24" name="椭圆 23"/>
            <p:cNvSpPr/>
            <p:nvPr/>
          </p:nvSpPr>
          <p:spPr>
            <a:xfrm>
              <a:off x="2786050" y="3202586"/>
              <a:ext cx="3071834" cy="1143008"/>
            </a:xfrm>
            <a:prstGeom prst="ellipse">
              <a:avLst/>
            </a:prstGeom>
            <a:noFill/>
            <a:ln w="444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上箭头 24"/>
            <p:cNvSpPr/>
            <p:nvPr/>
          </p:nvSpPr>
          <p:spPr>
            <a:xfrm rot="19053429">
              <a:off x="2664801" y="2668721"/>
              <a:ext cx="366712" cy="89693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Font typeface="Wingdings" pitchFamily="2" charset="2"/>
                <a:buNone/>
                <a:defRPr/>
              </a:pPr>
              <a:endParaRPr lang="zh-CN" altLang="en-US"/>
            </a:p>
          </p:txBody>
        </p:sp>
      </p:grpSp>
      <p:sp>
        <p:nvSpPr>
          <p:cNvPr id="29" name="TextBox 28"/>
          <p:cNvSpPr txBox="1"/>
          <p:nvPr/>
        </p:nvSpPr>
        <p:spPr>
          <a:xfrm>
            <a:off x="2000232" y="6253483"/>
            <a:ext cx="6072230" cy="461665"/>
          </a:xfrm>
          <a:prstGeom prst="rect">
            <a:avLst/>
          </a:prstGeom>
          <a:noFill/>
        </p:spPr>
        <p:txBody>
          <a:bodyPr wrap="square" rtlCol="0">
            <a:spAutoFit/>
          </a:bodyPr>
          <a:lstStyle/>
          <a:p>
            <a:r>
              <a:rPr lang="en-US" altLang="zh-CN" sz="2400" dirty="0" smtClean="0"/>
              <a:t>Theorem 4: Operation overhead: O(1)</a:t>
            </a:r>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27"/>
                                        </p:tgtEl>
                                        <p:attrNameLst>
                                          <p:attrName>ppt_x</p:attrName>
                                        </p:attrNameLst>
                                      </p:cBhvr>
                                      <p:tavLst>
                                        <p:tav tm="0">
                                          <p:val>
                                            <p:strVal val="ppt_x"/>
                                          </p:val>
                                        </p:tav>
                                        <p:tav tm="100000">
                                          <p:val>
                                            <p:strVal val="ppt_x"/>
                                          </p:val>
                                        </p:tav>
                                      </p:tavLst>
                                    </p:anim>
                                    <p:anim calcmode="lin" valueType="num">
                                      <p:cBhvr additive="base">
                                        <p:cTn id="12" dur="500"/>
                                        <p:tgtEl>
                                          <p:spTgt spid="27"/>
                                        </p:tgtEl>
                                        <p:attrNameLst>
                                          <p:attrName>ppt_y</p:attrName>
                                        </p:attrNameLst>
                                      </p:cBhvr>
                                      <p:tavLst>
                                        <p:tav tm="0">
                                          <p:val>
                                            <p:strVal val="ppt_y"/>
                                          </p:val>
                                        </p:tav>
                                        <p:tav tm="100000">
                                          <p:val>
                                            <p:strVal val="1+ppt_h/2"/>
                                          </p:val>
                                        </p:tav>
                                      </p:tavLst>
                                    </p:anim>
                                    <p:set>
                                      <p:cBhvr>
                                        <p:cTn id="13" dur="1" fill="hold">
                                          <p:stCondLst>
                                            <p:cond delay="499"/>
                                          </p:stCondLst>
                                        </p:cTn>
                                        <p:tgtEl>
                                          <p:spTgt spid="27"/>
                                        </p:tgtEl>
                                        <p:attrNameLst>
                                          <p:attrName>style.visibility</p:attrName>
                                        </p:attrNameLst>
                                      </p:cBhvr>
                                      <p:to>
                                        <p:strVal val="hidden"/>
                                      </p:to>
                                    </p:set>
                                  </p:childTnLst>
                                </p:cTn>
                              </p:par>
                              <p:par>
                                <p:cTn id="14" presetID="2" presetClass="exit" presetSubtype="4" fill="hold" nodeType="withEffect">
                                  <p:stCondLst>
                                    <p:cond delay="0"/>
                                  </p:stCondLst>
                                  <p:childTnLst>
                                    <p:anim calcmode="lin" valueType="num">
                                      <p:cBhvr additive="base">
                                        <p:cTn id="15" dur="500"/>
                                        <p:tgtEl>
                                          <p:spTgt spid="8"/>
                                        </p:tgtEl>
                                        <p:attrNameLst>
                                          <p:attrName>ppt_x</p:attrName>
                                        </p:attrNameLst>
                                      </p:cBhvr>
                                      <p:tavLst>
                                        <p:tav tm="0">
                                          <p:val>
                                            <p:strVal val="ppt_x"/>
                                          </p:val>
                                        </p:tav>
                                        <p:tav tm="100000">
                                          <p:val>
                                            <p:strVal val="ppt_x"/>
                                          </p:val>
                                        </p:tav>
                                      </p:tavLst>
                                    </p:anim>
                                    <p:anim calcmode="lin" valueType="num">
                                      <p:cBhvr additive="base">
                                        <p:cTn id="16" dur="500"/>
                                        <p:tgtEl>
                                          <p:spTgt spid="8"/>
                                        </p:tgtEl>
                                        <p:attrNameLst>
                                          <p:attrName>ppt_y</p:attrName>
                                        </p:attrNameLst>
                                      </p:cBhvr>
                                      <p:tavLst>
                                        <p:tav tm="0">
                                          <p:val>
                                            <p:strVal val="ppt_y"/>
                                          </p:val>
                                        </p:tav>
                                        <p:tav tm="100000">
                                          <p:val>
                                            <p:strVal val="1+ppt_h/2"/>
                                          </p:val>
                                        </p:tav>
                                      </p:tavLst>
                                    </p:anim>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nodeType="clickEffect">
                                  <p:stCondLst>
                                    <p:cond delay="0"/>
                                  </p:stCondLst>
                                  <p:childTnLst>
                                    <p:animEffect transition="out" filter="box(in)">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6" presetClass="path" presetSubtype="0" accel="50000" decel="50000" fill="hold" nodeType="clickEffect">
                                  <p:stCondLst>
                                    <p:cond delay="0"/>
                                  </p:stCondLst>
                                  <p:childTnLst>
                                    <p:animMotion origin="layout" path="M 0 -3.34875E-6 L -0.09392 -0.23658 " pathEditMode="relative" rAng="0" ptsTypes="AA">
                                      <p:cBhvr>
                                        <p:cTn id="26" dur="2000" fill="hold"/>
                                        <p:tgtEl>
                                          <p:spTgt spid="12"/>
                                        </p:tgtEl>
                                        <p:attrNameLst>
                                          <p:attrName>ppt_x</p:attrName>
                                          <p:attrName>ppt_y</p:attrName>
                                        </p:attrNameLst>
                                      </p:cBhvr>
                                      <p:rCtr x="-47" y="-118"/>
                                    </p:animMotion>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ox(in)">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600" dirty="0" smtClean="0"/>
              <a:t>Node Departure</a:t>
            </a:r>
            <a:endParaRPr lang="zh-CN" altLang="en-US" sz="2600" dirty="0"/>
          </a:p>
        </p:txBody>
      </p:sp>
      <p:sp>
        <p:nvSpPr>
          <p:cNvPr id="3" name="灯片编号占位符 2"/>
          <p:cNvSpPr>
            <a:spLocks noGrp="1"/>
          </p:cNvSpPr>
          <p:nvPr>
            <p:ph type="sldNum" sz="quarter" idx="11"/>
          </p:nvPr>
        </p:nvSpPr>
        <p:spPr>
          <a:xfrm>
            <a:off x="8507414" y="5851521"/>
            <a:ext cx="457200" cy="228600"/>
          </a:xfrm>
        </p:spPr>
        <p:txBody>
          <a:bodyPr/>
          <a:lstStyle/>
          <a:p>
            <a:pPr>
              <a:defRPr/>
            </a:pPr>
            <a:fld id="{5B529554-1FCD-499E-86F0-43A410EEA39E}" type="slidenum">
              <a:rPr lang="zh-CN" altLang="en-US" smtClean="0"/>
              <a:pPr>
                <a:defRPr/>
              </a:pPr>
              <a:t>15</a:t>
            </a:fld>
            <a:endParaRPr lang="zh-CN" altLang="en-US"/>
          </a:p>
        </p:txBody>
      </p:sp>
      <p:graphicFrame>
        <p:nvGraphicFramePr>
          <p:cNvPr id="5" name="Object 4"/>
          <p:cNvGraphicFramePr>
            <a:graphicFrameLocks noChangeAspect="1"/>
          </p:cNvGraphicFramePr>
          <p:nvPr/>
        </p:nvGraphicFramePr>
        <p:xfrm>
          <a:off x="4214778" y="2285992"/>
          <a:ext cx="2857520" cy="476253"/>
        </p:xfrm>
        <a:graphic>
          <a:graphicData uri="http://schemas.openxmlformats.org/presentationml/2006/ole">
            <p:oleObj spid="_x0000_s95234" name="Visio" r:id="rId3" imgW="803453" imgH="138138" progId="Visio.Drawing.11">
              <p:embed/>
            </p:oleObj>
          </a:graphicData>
        </a:graphic>
      </p:graphicFrame>
      <p:graphicFrame>
        <p:nvGraphicFramePr>
          <p:cNvPr id="6" name="Object 6"/>
          <p:cNvGraphicFramePr>
            <a:graphicFrameLocks noChangeAspect="1"/>
          </p:cNvGraphicFramePr>
          <p:nvPr/>
        </p:nvGraphicFramePr>
        <p:xfrm>
          <a:off x="2500266" y="1714488"/>
          <a:ext cx="6429420" cy="500066"/>
        </p:xfrm>
        <a:graphic>
          <a:graphicData uri="http://schemas.openxmlformats.org/presentationml/2006/ole">
            <p:oleObj spid="_x0000_s95235" name="Visio" r:id="rId4" imgW="1780438" imgH="138545" progId="Visio.Drawing.11">
              <p:embed/>
            </p:oleObj>
          </a:graphicData>
        </a:graphic>
      </p:graphicFrame>
      <p:graphicFrame>
        <p:nvGraphicFramePr>
          <p:cNvPr id="7" name="Object 9"/>
          <p:cNvGraphicFramePr>
            <a:graphicFrameLocks noChangeAspect="1"/>
          </p:cNvGraphicFramePr>
          <p:nvPr/>
        </p:nvGraphicFramePr>
        <p:xfrm>
          <a:off x="5643538" y="4071945"/>
          <a:ext cx="2857500" cy="476250"/>
        </p:xfrm>
        <a:graphic>
          <a:graphicData uri="http://schemas.openxmlformats.org/presentationml/2006/ole">
            <p:oleObj spid="_x0000_s95236" name="Visio" r:id="rId5" imgW="803453" imgH="138138" progId="Visio.Drawing.11">
              <p:embed/>
            </p:oleObj>
          </a:graphicData>
        </a:graphic>
      </p:graphicFrame>
      <p:graphicFrame>
        <p:nvGraphicFramePr>
          <p:cNvPr id="8" name="Object 10"/>
          <p:cNvGraphicFramePr>
            <a:graphicFrameLocks noChangeAspect="1"/>
          </p:cNvGraphicFramePr>
          <p:nvPr/>
        </p:nvGraphicFramePr>
        <p:xfrm>
          <a:off x="2857456" y="3534456"/>
          <a:ext cx="2857520" cy="442235"/>
        </p:xfrm>
        <a:graphic>
          <a:graphicData uri="http://schemas.openxmlformats.org/presentationml/2006/ole">
            <p:oleObj spid="_x0000_s95237" name="Visio" r:id="rId6" imgW="803453" imgH="125913" progId="Visio.Drawing.11">
              <p:embed/>
            </p:oleObj>
          </a:graphicData>
        </a:graphic>
      </p:graphicFrame>
      <p:cxnSp>
        <p:nvCxnSpPr>
          <p:cNvPr id="9" name="直接箭头连接符 8"/>
          <p:cNvCxnSpPr/>
          <p:nvPr/>
        </p:nvCxnSpPr>
        <p:spPr>
          <a:xfrm rot="5400000">
            <a:off x="4928363" y="3119435"/>
            <a:ext cx="1000132"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rot="16200000" flipH="1">
            <a:off x="6036447" y="2655088"/>
            <a:ext cx="1500198" cy="14287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3714712" y="3833815"/>
            <a:ext cx="2857520" cy="1728119"/>
            <a:chOff x="2357422" y="4500570"/>
            <a:chExt cx="2857520" cy="1728119"/>
          </a:xfrm>
        </p:grpSpPr>
        <p:graphicFrame>
          <p:nvGraphicFramePr>
            <p:cNvPr id="12" name="Object 10"/>
            <p:cNvGraphicFramePr>
              <a:graphicFrameLocks noChangeAspect="1"/>
            </p:cNvGraphicFramePr>
            <p:nvPr/>
          </p:nvGraphicFramePr>
          <p:xfrm>
            <a:off x="2357422" y="5786454"/>
            <a:ext cx="2857520" cy="442235"/>
          </p:xfrm>
          <a:graphic>
            <a:graphicData uri="http://schemas.openxmlformats.org/presentationml/2006/ole">
              <p:oleObj spid="_x0000_s95238" name="Visio" r:id="rId7" imgW="803453" imgH="125913" progId="Visio.Drawing.11">
                <p:embed/>
              </p:oleObj>
            </a:graphicData>
          </a:graphic>
        </p:graphicFrame>
        <p:cxnSp>
          <p:nvCxnSpPr>
            <p:cNvPr id="13" name="直接箭头连接符 12"/>
            <p:cNvCxnSpPr/>
            <p:nvPr/>
          </p:nvCxnSpPr>
          <p:spPr>
            <a:xfrm rot="16200000" flipH="1">
              <a:off x="3464711" y="4750603"/>
              <a:ext cx="1357322" cy="8572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rot="5400000">
            <a:off x="3213884" y="4214024"/>
            <a:ext cx="714380" cy="1588"/>
          </a:xfrm>
          <a:prstGeom prst="straightConnector1">
            <a:avLst/>
          </a:prstGeom>
          <a:ln w="28575">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193" name="Object 9"/>
          <p:cNvGraphicFramePr>
            <a:graphicFrameLocks noChangeAspect="1"/>
          </p:cNvGraphicFramePr>
          <p:nvPr/>
        </p:nvGraphicFramePr>
        <p:xfrm>
          <a:off x="1428728" y="4500570"/>
          <a:ext cx="3000375" cy="500062"/>
        </p:xfrm>
        <a:graphic>
          <a:graphicData uri="http://schemas.openxmlformats.org/presentationml/2006/ole">
            <p:oleObj spid="_x0000_s95239" name="Visio" r:id="rId8" imgW="799795" imgH="125913" progId="Visio.Drawing.11">
              <p:embed/>
            </p:oleObj>
          </a:graphicData>
        </a:graphic>
      </p:graphicFrame>
      <p:sp>
        <p:nvSpPr>
          <p:cNvPr id="22" name="TextBox 21"/>
          <p:cNvSpPr txBox="1"/>
          <p:nvPr/>
        </p:nvSpPr>
        <p:spPr>
          <a:xfrm>
            <a:off x="285720" y="1142985"/>
            <a:ext cx="8643998" cy="492443"/>
          </a:xfrm>
          <a:prstGeom prst="rect">
            <a:avLst/>
          </a:prstGeom>
          <a:noFill/>
        </p:spPr>
        <p:txBody>
          <a:bodyPr wrap="square" rtlCol="0">
            <a:spAutoFit/>
          </a:bodyPr>
          <a:lstStyle/>
          <a:p>
            <a:r>
              <a:rPr lang="en-US" altLang="zh-CN" sz="2600" dirty="0" smtClean="0"/>
              <a:t>Case 3: non-leaf node leaving (without right children)</a:t>
            </a:r>
            <a:endParaRPr lang="zh-CN" altLang="en-US" sz="2600" dirty="0"/>
          </a:p>
        </p:txBody>
      </p:sp>
      <p:sp>
        <p:nvSpPr>
          <p:cNvPr id="9319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3195" name="Object 11"/>
          <p:cNvGraphicFramePr>
            <a:graphicFrameLocks noChangeAspect="1"/>
          </p:cNvGraphicFramePr>
          <p:nvPr/>
        </p:nvGraphicFramePr>
        <p:xfrm>
          <a:off x="357158" y="5701840"/>
          <a:ext cx="2643206" cy="487523"/>
        </p:xfrm>
        <a:graphic>
          <a:graphicData uri="http://schemas.openxmlformats.org/presentationml/2006/ole">
            <p:oleObj spid="_x0000_s95240" name="Visio" r:id="rId9" imgW="779475" imgH="125913" progId="Visio.Drawing.11">
              <p:embed/>
            </p:oleObj>
          </a:graphicData>
        </a:graphic>
      </p:graphicFrame>
      <p:cxnSp>
        <p:nvCxnSpPr>
          <p:cNvPr id="26" name="直接箭头连接符 25"/>
          <p:cNvCxnSpPr/>
          <p:nvPr/>
        </p:nvCxnSpPr>
        <p:spPr>
          <a:xfrm rot="5400000">
            <a:off x="2429654" y="5357032"/>
            <a:ext cx="857256" cy="1588"/>
          </a:xfrm>
          <a:prstGeom prst="straightConnector1">
            <a:avLst/>
          </a:prstGeom>
          <a:ln w="28575">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1285852" y="3609515"/>
            <a:ext cx="3193083" cy="1676873"/>
            <a:chOff x="2664801" y="2668721"/>
            <a:chExt cx="3193083" cy="1676873"/>
          </a:xfrm>
        </p:grpSpPr>
        <p:sp>
          <p:nvSpPr>
            <p:cNvPr id="23" name="椭圆 22"/>
            <p:cNvSpPr/>
            <p:nvPr/>
          </p:nvSpPr>
          <p:spPr>
            <a:xfrm>
              <a:off x="2786050" y="3202586"/>
              <a:ext cx="3071834" cy="1143008"/>
            </a:xfrm>
            <a:prstGeom prst="ellipse">
              <a:avLst/>
            </a:prstGeom>
            <a:noFill/>
            <a:ln w="444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上箭头 23"/>
            <p:cNvSpPr/>
            <p:nvPr/>
          </p:nvSpPr>
          <p:spPr>
            <a:xfrm rot="19053429">
              <a:off x="2664801" y="2668721"/>
              <a:ext cx="366712" cy="89693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spcBef>
                  <a:spcPct val="20000"/>
                </a:spcBef>
                <a:buFont typeface="Wingdings" pitchFamily="2" charset="2"/>
                <a:buNone/>
                <a:defRPr/>
              </a:pPr>
              <a:endParaRPr lang="zh-CN" altLang="en-US"/>
            </a:p>
          </p:txBody>
        </p:sp>
      </p:grpSp>
      <p:sp>
        <p:nvSpPr>
          <p:cNvPr id="25" name="椭圆 24"/>
          <p:cNvSpPr/>
          <p:nvPr/>
        </p:nvSpPr>
        <p:spPr>
          <a:xfrm>
            <a:off x="142844" y="5143512"/>
            <a:ext cx="3500462" cy="1571636"/>
          </a:xfrm>
          <a:prstGeom prst="ellipse">
            <a:avLst/>
          </a:prstGeom>
          <a:solidFill>
            <a:schemeClr val="tx2">
              <a:lumMod val="40000"/>
              <a:lumOff val="60000"/>
              <a:alpha val="22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17518865">
            <a:off x="3333669" y="1080476"/>
            <a:ext cx="4560123" cy="5955780"/>
          </a:xfrm>
          <a:prstGeom prst="ellipse">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143240" y="6488692"/>
            <a:ext cx="4357718" cy="369332"/>
          </a:xfrm>
          <a:prstGeom prst="rect">
            <a:avLst/>
          </a:prstGeom>
          <a:noFill/>
        </p:spPr>
        <p:txBody>
          <a:bodyPr wrap="square" rtlCol="0">
            <a:spAutoFit/>
          </a:bodyPr>
          <a:lstStyle/>
          <a:p>
            <a:r>
              <a:rPr lang="en-US" altLang="zh-CN" dirty="0" smtClean="0"/>
              <a:t>Theorem 4: Operation overhead: O(H)</a:t>
            </a: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21"/>
                                        </p:tgtEl>
                                        <p:attrNameLst>
                                          <p:attrName>ppt_x</p:attrName>
                                        </p:attrNameLst>
                                      </p:cBhvr>
                                      <p:tavLst>
                                        <p:tav tm="0">
                                          <p:val>
                                            <p:strVal val="ppt_x"/>
                                          </p:val>
                                        </p:tav>
                                        <p:tav tm="100000">
                                          <p:val>
                                            <p:strVal val="ppt_x"/>
                                          </p:val>
                                        </p:tav>
                                      </p:tavLst>
                                    </p:anim>
                                    <p:anim calcmode="lin" valueType="num">
                                      <p:cBhvr additive="base">
                                        <p:cTn id="12" dur="500"/>
                                        <p:tgtEl>
                                          <p:spTgt spid="21"/>
                                        </p:tgtEl>
                                        <p:attrNameLst>
                                          <p:attrName>ppt_y</p:attrName>
                                        </p:attrNameLst>
                                      </p:cBhvr>
                                      <p:tavLst>
                                        <p:tav tm="0">
                                          <p:val>
                                            <p:strVal val="ppt_y"/>
                                          </p:val>
                                        </p:tav>
                                        <p:tav tm="100000">
                                          <p:val>
                                            <p:strVal val="1+ppt_h/2"/>
                                          </p:val>
                                        </p:tav>
                                      </p:tavLst>
                                    </p:anim>
                                    <p:set>
                                      <p:cBhvr>
                                        <p:cTn id="13" dur="1" fill="hold">
                                          <p:stCondLst>
                                            <p:cond delay="499"/>
                                          </p:stCondLst>
                                        </p:cTn>
                                        <p:tgtEl>
                                          <p:spTgt spid="21"/>
                                        </p:tgtEl>
                                        <p:attrNameLst>
                                          <p:attrName>style.visibility</p:attrName>
                                        </p:attrNameLst>
                                      </p:cBhvr>
                                      <p:to>
                                        <p:strVal val="hidden"/>
                                      </p:to>
                                    </p:set>
                                  </p:childTnLst>
                                </p:cTn>
                              </p:par>
                              <p:par>
                                <p:cTn id="14" presetID="2" presetClass="exit" presetSubtype="4" fill="hold" nodeType="withEffect">
                                  <p:stCondLst>
                                    <p:cond delay="0"/>
                                  </p:stCondLst>
                                  <p:childTnLst>
                                    <p:anim calcmode="lin" valueType="num">
                                      <p:cBhvr additive="base">
                                        <p:cTn id="15" dur="500"/>
                                        <p:tgtEl>
                                          <p:spTgt spid="93193"/>
                                        </p:tgtEl>
                                        <p:attrNameLst>
                                          <p:attrName>ppt_x</p:attrName>
                                        </p:attrNameLst>
                                      </p:cBhvr>
                                      <p:tavLst>
                                        <p:tav tm="0">
                                          <p:val>
                                            <p:strVal val="ppt_x"/>
                                          </p:val>
                                        </p:tav>
                                        <p:tav tm="100000">
                                          <p:val>
                                            <p:strVal val="ppt_x"/>
                                          </p:val>
                                        </p:tav>
                                      </p:tavLst>
                                    </p:anim>
                                    <p:anim calcmode="lin" valueType="num">
                                      <p:cBhvr additive="base">
                                        <p:cTn id="16" dur="500"/>
                                        <p:tgtEl>
                                          <p:spTgt spid="93193"/>
                                        </p:tgtEl>
                                        <p:attrNameLst>
                                          <p:attrName>ppt_y</p:attrName>
                                        </p:attrNameLst>
                                      </p:cBhvr>
                                      <p:tavLst>
                                        <p:tav tm="0">
                                          <p:val>
                                            <p:strVal val="ppt_y"/>
                                          </p:val>
                                        </p:tav>
                                        <p:tav tm="100000">
                                          <p:val>
                                            <p:strVal val="1+ppt_h/2"/>
                                          </p:val>
                                        </p:tav>
                                      </p:tavLst>
                                    </p:anim>
                                    <p:set>
                                      <p:cBhvr>
                                        <p:cTn id="17" dur="1" fill="hold">
                                          <p:stCondLst>
                                            <p:cond delay="499"/>
                                          </p:stCondLst>
                                        </p:cTn>
                                        <p:tgtEl>
                                          <p:spTgt spid="9319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amond(in)">
                                      <p:cBhvr>
                                        <p:cTn id="22" dur="2000"/>
                                        <p:tgtEl>
                                          <p:spTgt spid="25"/>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amond(in)">
                                      <p:cBhvr>
                                        <p:cTn id="25" dur="2000"/>
                                        <p:tgtEl>
                                          <p:spTgt spid="2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ox(in)">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en-US" altLang="zh-CN" sz="2600" dirty="0" smtClean="0">
                <a:ea typeface="宋体" charset="-122"/>
              </a:rPr>
              <a:t>System Overview</a:t>
            </a:r>
            <a:endParaRPr lang="zh-CN" altLang="en-US" sz="2600" dirty="0" smtClean="0">
              <a:ea typeface="宋体" charset="-122"/>
            </a:endParaRPr>
          </a:p>
        </p:txBody>
      </p:sp>
      <p:sp>
        <p:nvSpPr>
          <p:cNvPr id="3" name="内容占位符 2"/>
          <p:cNvSpPr>
            <a:spLocks noGrp="1"/>
          </p:cNvSpPr>
          <p:nvPr>
            <p:ph idx="1"/>
          </p:nvPr>
        </p:nvSpPr>
        <p:spPr>
          <a:xfrm>
            <a:off x="304800" y="1500188"/>
            <a:ext cx="8305800" cy="4857750"/>
          </a:xfrm>
        </p:spPr>
        <p:txBody>
          <a:bodyPr/>
          <a:lstStyle/>
          <a:p>
            <a:pPr>
              <a:buNone/>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6A8B5F43-95A5-4F15-9A42-E48FCB5666FA}" type="slidenum">
              <a:rPr lang="zh-CN" altLang="en-US" smtClean="0"/>
              <a:pPr>
                <a:defRPr/>
              </a:pPr>
              <a:t>16</a:t>
            </a:fld>
            <a:endParaRPr lang="zh-CN" altLang="en-US"/>
          </a:p>
        </p:txBody>
      </p:sp>
      <p:pic>
        <p:nvPicPr>
          <p:cNvPr id="39942" name="Picture 2"/>
          <p:cNvPicPr>
            <a:picLocks noChangeAspect="1" noChangeArrowheads="1"/>
          </p:cNvPicPr>
          <p:nvPr/>
        </p:nvPicPr>
        <p:blipFill>
          <a:blip r:embed="rId2"/>
          <a:srcRect/>
          <a:stretch>
            <a:fillRect/>
          </a:stretch>
        </p:blipFill>
        <p:spPr bwMode="auto">
          <a:xfrm>
            <a:off x="428625" y="1492259"/>
            <a:ext cx="5214938" cy="3294063"/>
          </a:xfrm>
          <a:prstGeom prst="rect">
            <a:avLst/>
          </a:prstGeom>
          <a:noFill/>
          <a:ln w="9525" algn="ctr">
            <a:noFill/>
            <a:miter lim="800000"/>
            <a:headEnd/>
            <a:tailEnd/>
          </a:ln>
        </p:spPr>
      </p:pic>
      <p:sp>
        <p:nvSpPr>
          <p:cNvPr id="7" name="内容占位符 2"/>
          <p:cNvSpPr txBox="1">
            <a:spLocks/>
          </p:cNvSpPr>
          <p:nvPr/>
        </p:nvSpPr>
        <p:spPr bwMode="auto">
          <a:xfrm>
            <a:off x="5357813" y="1214438"/>
            <a:ext cx="3643312" cy="4824412"/>
          </a:xfrm>
          <a:prstGeom prst="rect">
            <a:avLst/>
          </a:prstGeom>
          <a:noFill/>
          <a:ln w="9525">
            <a:noFill/>
            <a:miter lim="800000"/>
            <a:headEnd/>
            <a:tailEnd/>
          </a:ln>
        </p:spPr>
        <p:txBody>
          <a:bodyPr/>
          <a:lstStyle/>
          <a:p>
            <a:pPr marL="742950" lvl="1" indent="-285750" eaLnBrk="0" hangingPunct="0">
              <a:spcBef>
                <a:spcPct val="20000"/>
              </a:spcBef>
              <a:buClr>
                <a:schemeClr val="accent1"/>
              </a:buClr>
              <a:buFont typeface="Wingdings" pitchFamily="2" charset="2"/>
              <a:buChar char="§"/>
              <a:defRPr/>
            </a:pPr>
            <a:endParaRPr lang="en-US" altLang="zh-CN" sz="2000" kern="0" dirty="0">
              <a:ea typeface="宋体" pitchFamily="2" charset="-122"/>
            </a:endParaRPr>
          </a:p>
          <a:p>
            <a:pPr marL="342900" indent="-342900" eaLnBrk="0" hangingPunct="0">
              <a:spcBef>
                <a:spcPct val="20000"/>
              </a:spcBef>
              <a:buClr>
                <a:schemeClr val="hlink"/>
              </a:buClr>
              <a:buFont typeface="Wingdings" pitchFamily="2" charset="2"/>
              <a:buChar char="v"/>
              <a:defRPr/>
            </a:pPr>
            <a:r>
              <a:rPr lang="en-US" altLang="zh-CN" sz="2000" kern="0" dirty="0">
                <a:effectLst>
                  <a:outerShdw blurRad="38100" dist="38100" dir="2700000" algn="tl">
                    <a:srgbClr val="000000">
                      <a:alpha val="43137"/>
                    </a:srgbClr>
                  </a:outerShdw>
                </a:effectLst>
                <a:latin typeface="+mn-lt"/>
                <a:ea typeface="宋体" pitchFamily="2" charset="-122"/>
              </a:rPr>
              <a:t>Three </a:t>
            </a:r>
            <a:r>
              <a:rPr lang="en-US" altLang="zh-CN" sz="2000" kern="0" dirty="0" smtClean="0">
                <a:effectLst>
                  <a:outerShdw blurRad="38100" dist="38100" dir="2700000" algn="tl">
                    <a:srgbClr val="000000">
                      <a:alpha val="43137"/>
                    </a:srgbClr>
                  </a:outerShdw>
                </a:effectLst>
                <a:latin typeface="+mn-lt"/>
                <a:ea typeface="宋体" pitchFamily="2" charset="-122"/>
              </a:rPr>
              <a:t>components</a:t>
            </a:r>
          </a:p>
          <a:p>
            <a:pPr marL="342900" indent="-342900" eaLnBrk="0" hangingPunct="0">
              <a:spcBef>
                <a:spcPct val="20000"/>
              </a:spcBef>
              <a:buClr>
                <a:schemeClr val="hlink"/>
              </a:buClr>
              <a:buFont typeface="Wingdings" pitchFamily="2" charset="2"/>
              <a:buChar char="v"/>
              <a:defRPr/>
            </a:pPr>
            <a:endParaRPr lang="en-US" altLang="zh-CN" sz="800" kern="0" dirty="0">
              <a:effectLst>
                <a:outerShdw blurRad="38100" dist="38100" dir="2700000" algn="tl">
                  <a:srgbClr val="000000">
                    <a:alpha val="43137"/>
                  </a:srgbClr>
                </a:outerShdw>
              </a:effectLst>
              <a:latin typeface="+mn-lt"/>
              <a:ea typeface="宋体" pitchFamily="2" charset="-122"/>
            </a:endParaRPr>
          </a:p>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 </a:t>
            </a:r>
            <a:r>
              <a:rPr lang="en-US" altLang="zh-CN" sz="1600" kern="0" dirty="0">
                <a:effectLst>
                  <a:outerShdw blurRad="38100" dist="38100" dir="2700000" algn="tl">
                    <a:srgbClr val="000000">
                      <a:alpha val="43137"/>
                    </a:srgbClr>
                  </a:outerShdw>
                </a:effectLst>
                <a:latin typeface="+mn-lt"/>
                <a:ea typeface="宋体" pitchFamily="2" charset="-122"/>
              </a:rPr>
              <a:t>M</a:t>
            </a:r>
            <a:r>
              <a:rPr lang="en-US" altLang="zh-CN" sz="1600" kern="0" dirty="0" smtClean="0">
                <a:effectLst>
                  <a:outerShdw blurRad="38100" dist="38100" dir="2700000" algn="tl">
                    <a:srgbClr val="000000">
                      <a:alpha val="43137"/>
                    </a:srgbClr>
                  </a:outerShdw>
                </a:effectLst>
                <a:latin typeface="+mn-lt"/>
                <a:ea typeface="宋体" pitchFamily="2" charset="-122"/>
              </a:rPr>
              <a:t>edia </a:t>
            </a:r>
            <a:r>
              <a:rPr lang="en-US" altLang="zh-CN" sz="1600" kern="0" dirty="0">
                <a:effectLst>
                  <a:outerShdw blurRad="38100" dist="38100" dir="2700000" algn="tl">
                    <a:srgbClr val="000000">
                      <a:alpha val="43137"/>
                    </a:srgbClr>
                  </a:outerShdw>
                </a:effectLst>
                <a:latin typeface="+mn-lt"/>
                <a:ea typeface="宋体" pitchFamily="2" charset="-122"/>
              </a:rPr>
              <a:t>servers</a:t>
            </a:r>
          </a:p>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a:t>
            </a:r>
            <a:r>
              <a:rPr lang="en-US" altLang="zh-CN" sz="1600" kern="0" dirty="0">
                <a:ea typeface="宋体" pitchFamily="2" charset="-122"/>
              </a:rPr>
              <a:t>· </a:t>
            </a:r>
            <a:r>
              <a:rPr lang="en-US" altLang="zh-CN" sz="1400" kern="0" dirty="0">
                <a:ea typeface="宋体" pitchFamily="2" charset="-122"/>
              </a:rPr>
              <a:t>Simply provide media streaming </a:t>
            </a:r>
          </a:p>
          <a:p>
            <a:pPr marL="342900" indent="-342900" eaLnBrk="0" hangingPunct="0">
              <a:spcBef>
                <a:spcPct val="20000"/>
              </a:spcBef>
              <a:buClr>
                <a:schemeClr val="hlink"/>
              </a:buClr>
              <a:buFont typeface="Wingdings" pitchFamily="2" charset="2"/>
              <a:buNone/>
              <a:defRPr/>
            </a:pPr>
            <a:r>
              <a:rPr lang="en-US" altLang="zh-CN" sz="1400" kern="0" dirty="0">
                <a:ea typeface="宋体" pitchFamily="2" charset="-122"/>
              </a:rPr>
              <a:t>           service (do not provide any VCR </a:t>
            </a:r>
          </a:p>
          <a:p>
            <a:pPr marL="342900" indent="-342900" eaLnBrk="0" hangingPunct="0">
              <a:spcBef>
                <a:spcPct val="20000"/>
              </a:spcBef>
              <a:buClr>
                <a:schemeClr val="hlink"/>
              </a:buClr>
              <a:buFont typeface="Wingdings" pitchFamily="2" charset="2"/>
              <a:buNone/>
              <a:defRPr/>
            </a:pPr>
            <a:r>
              <a:rPr lang="en-US" altLang="zh-CN" sz="1400" kern="0" dirty="0">
                <a:ea typeface="宋体" pitchFamily="2" charset="-122"/>
              </a:rPr>
              <a:t>           function</a:t>
            </a:r>
            <a:r>
              <a:rPr lang="en-US" altLang="zh-CN" sz="1400" kern="0" dirty="0" smtClean="0">
                <a:ea typeface="宋体" pitchFamily="2" charset="-122"/>
              </a:rPr>
              <a:t>)</a:t>
            </a:r>
          </a:p>
          <a:p>
            <a:pPr marL="342900" indent="-342900" eaLnBrk="0" hangingPunct="0">
              <a:spcBef>
                <a:spcPct val="20000"/>
              </a:spcBef>
              <a:buClr>
                <a:schemeClr val="hlink"/>
              </a:buClr>
              <a:buFont typeface="Wingdings" pitchFamily="2" charset="2"/>
              <a:buNone/>
              <a:defRPr/>
            </a:pPr>
            <a:endParaRPr lang="en-US" altLang="zh-CN" sz="800" kern="0" dirty="0">
              <a:latin typeface="+mn-lt"/>
              <a:ea typeface="宋体" pitchFamily="2" charset="-122"/>
            </a:endParaRPr>
          </a:p>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 </a:t>
            </a:r>
            <a:r>
              <a:rPr lang="en-US" altLang="zh-CN" sz="1600" kern="0" dirty="0">
                <a:effectLst>
                  <a:outerShdw blurRad="38100" dist="38100" dir="2700000" algn="tl">
                    <a:srgbClr val="000000">
                      <a:alpha val="43137"/>
                    </a:srgbClr>
                  </a:outerShdw>
                </a:effectLst>
                <a:latin typeface="+mn-lt"/>
                <a:ea typeface="宋体" pitchFamily="2" charset="-122"/>
              </a:rPr>
              <a:t>S</a:t>
            </a:r>
            <a:r>
              <a:rPr lang="en-US" altLang="zh-CN" sz="1600" kern="0" dirty="0" smtClean="0">
                <a:effectLst>
                  <a:outerShdw blurRad="38100" dist="38100" dir="2700000" algn="tl">
                    <a:srgbClr val="000000">
                      <a:alpha val="43137"/>
                    </a:srgbClr>
                  </a:outerShdw>
                </a:effectLst>
                <a:latin typeface="+mn-lt"/>
                <a:ea typeface="宋体" pitchFamily="2" charset="-122"/>
              </a:rPr>
              <a:t>essions</a:t>
            </a:r>
            <a:endParaRPr lang="en-US" altLang="zh-CN" sz="1600" kern="0" dirty="0">
              <a:effectLst>
                <a:outerShdw blurRad="38100" dist="38100" dir="2700000" algn="tl">
                  <a:srgbClr val="000000">
                    <a:alpha val="43137"/>
                  </a:srgbClr>
                </a:outerShdw>
              </a:effectLst>
              <a:latin typeface="+mn-lt"/>
              <a:ea typeface="宋体" pitchFamily="2" charset="-122"/>
            </a:endParaRPr>
          </a:p>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a:t>
            </a:r>
            <a:r>
              <a:rPr lang="en-US" altLang="zh-CN" sz="1600" kern="0" dirty="0">
                <a:ea typeface="宋体" pitchFamily="2" charset="-122"/>
              </a:rPr>
              <a:t>· </a:t>
            </a:r>
            <a:r>
              <a:rPr lang="en-US" altLang="zh-CN" sz="1400" kern="0" dirty="0" smtClean="0">
                <a:ea typeface="宋体" pitchFamily="2" charset="-122"/>
              </a:rPr>
              <a:t>Formed </a:t>
            </a:r>
            <a:r>
              <a:rPr lang="en-US" altLang="zh-CN" sz="1400" kern="0" dirty="0">
                <a:ea typeface="宋体" pitchFamily="2" charset="-122"/>
              </a:rPr>
              <a:t>as </a:t>
            </a:r>
            <a:r>
              <a:rPr lang="en-US" altLang="zh-CN" sz="1400" kern="0" dirty="0" smtClean="0">
                <a:solidFill>
                  <a:srgbClr val="FF0000"/>
                </a:solidFill>
                <a:ea typeface="宋体" pitchFamily="2" charset="-122"/>
              </a:rPr>
              <a:t>derivative tree</a:t>
            </a:r>
            <a:r>
              <a:rPr lang="en-US" altLang="zh-CN" sz="1400" kern="0" dirty="0" smtClean="0">
                <a:ea typeface="宋体" pitchFamily="2" charset="-122"/>
              </a:rPr>
              <a:t>s</a:t>
            </a:r>
          </a:p>
          <a:p>
            <a:pPr marL="342900" indent="-342900" eaLnBrk="0" hangingPunct="0">
              <a:spcBef>
                <a:spcPct val="20000"/>
              </a:spcBef>
              <a:buClr>
                <a:schemeClr val="hlink"/>
              </a:buClr>
              <a:buFont typeface="Wingdings" pitchFamily="2" charset="2"/>
              <a:buNone/>
              <a:defRPr/>
            </a:pPr>
            <a:endParaRPr lang="en-US" altLang="zh-CN" sz="800" kern="0" dirty="0">
              <a:latin typeface="+mn-lt"/>
              <a:ea typeface="宋体" pitchFamily="2" charset="-122"/>
            </a:endParaRPr>
          </a:p>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 </a:t>
            </a:r>
            <a:r>
              <a:rPr lang="en-US" altLang="zh-CN" sz="1600" kern="0" dirty="0" err="1">
                <a:effectLst>
                  <a:outerShdw blurRad="38100" dist="38100" dir="2700000" algn="tl">
                    <a:srgbClr val="000000">
                      <a:alpha val="43137"/>
                    </a:srgbClr>
                  </a:outerShdw>
                </a:effectLst>
                <a:latin typeface="+mn-lt"/>
                <a:ea typeface="宋体" pitchFamily="2" charset="-122"/>
              </a:rPr>
              <a:t>SessionCircle</a:t>
            </a:r>
            <a:endParaRPr lang="en-US" altLang="zh-CN" sz="1600" kern="0" dirty="0">
              <a:effectLst>
                <a:outerShdw blurRad="38100" dist="38100" dir="2700000" algn="tl">
                  <a:srgbClr val="000000">
                    <a:alpha val="43137"/>
                  </a:srgbClr>
                </a:outerShdw>
              </a:effectLst>
              <a:ea typeface="宋体" pitchFamily="2" charset="-122"/>
            </a:endParaRPr>
          </a:p>
          <a:p>
            <a:pPr marL="342900" indent="-342900" eaLnBrk="0" hangingPunct="0">
              <a:spcBef>
                <a:spcPct val="20000"/>
              </a:spcBef>
              <a:buClr>
                <a:schemeClr val="hlink"/>
              </a:buClr>
              <a:buFont typeface="Wingdings" pitchFamily="2" charset="2"/>
              <a:buNone/>
              <a:defRPr/>
            </a:pPr>
            <a:r>
              <a:rPr lang="en-US" altLang="zh-CN" sz="1600" kern="0" dirty="0">
                <a:ea typeface="宋体" pitchFamily="2" charset="-122"/>
              </a:rPr>
              <a:t>       </a:t>
            </a:r>
            <a:r>
              <a:rPr lang="en-US" altLang="zh-CN" sz="1600" kern="0" dirty="0" smtClean="0">
                <a:ea typeface="宋体" pitchFamily="2" charset="-122"/>
              </a:rPr>
              <a:t>· </a:t>
            </a:r>
            <a:r>
              <a:rPr lang="en-US" altLang="zh-CN" sz="1400" kern="0" dirty="0">
                <a:ea typeface="宋体" pitchFamily="2" charset="-122"/>
              </a:rPr>
              <a:t>Connects the root nodes of all</a:t>
            </a:r>
          </a:p>
          <a:p>
            <a:pPr marL="342900" indent="-342900" eaLnBrk="0" hangingPunct="0">
              <a:spcBef>
                <a:spcPct val="20000"/>
              </a:spcBef>
              <a:buClr>
                <a:schemeClr val="hlink"/>
              </a:buClr>
              <a:buFont typeface="Wingdings" pitchFamily="2" charset="2"/>
              <a:buNone/>
              <a:defRPr/>
            </a:pPr>
            <a:r>
              <a:rPr lang="en-US" altLang="zh-CN" sz="1400" kern="0" dirty="0">
                <a:ea typeface="宋体" pitchFamily="2" charset="-122"/>
              </a:rPr>
              <a:t>           </a:t>
            </a:r>
            <a:r>
              <a:rPr lang="en-US" altLang="zh-CN" sz="1400" kern="0" dirty="0" smtClean="0">
                <a:ea typeface="宋体" pitchFamily="2" charset="-122"/>
              </a:rPr>
              <a:t>sessions </a:t>
            </a:r>
            <a:r>
              <a:rPr lang="en-US" altLang="zh-CN" sz="1400" kern="0" dirty="0">
                <a:ea typeface="宋体" pitchFamily="2" charset="-122"/>
              </a:rPr>
              <a:t>to form a DHT ring.</a:t>
            </a:r>
          </a:p>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a:t>
            </a:r>
            <a:r>
              <a:rPr lang="en-US" altLang="zh-CN" sz="1600" kern="0" dirty="0" smtClean="0">
                <a:ea typeface="宋体" pitchFamily="2" charset="-122"/>
              </a:rPr>
              <a:t>· </a:t>
            </a:r>
            <a:r>
              <a:rPr lang="en-US" altLang="zh-CN" sz="1400" kern="0" dirty="0">
                <a:solidFill>
                  <a:srgbClr val="FF0000"/>
                </a:solidFill>
                <a:ea typeface="宋体" pitchFamily="2" charset="-122"/>
              </a:rPr>
              <a:t>Session discovery service </a:t>
            </a:r>
            <a:r>
              <a:rPr lang="en-US" altLang="zh-CN" sz="1400" kern="0" dirty="0" smtClean="0">
                <a:solidFill>
                  <a:srgbClr val="FF0000"/>
                </a:solidFill>
                <a:ea typeface="宋体" pitchFamily="2" charset="-122"/>
              </a:rPr>
              <a:t>(SDS)</a:t>
            </a:r>
            <a:r>
              <a:rPr lang="en-US" altLang="zh-CN" sz="1400" kern="0" dirty="0" smtClean="0">
                <a:ea typeface="宋体" pitchFamily="2" charset="-122"/>
              </a:rPr>
              <a:t> </a:t>
            </a:r>
          </a:p>
          <a:p>
            <a:pPr marL="342900" indent="-342900" eaLnBrk="0" hangingPunct="0">
              <a:spcBef>
                <a:spcPct val="20000"/>
              </a:spcBef>
              <a:buClr>
                <a:schemeClr val="hlink"/>
              </a:buClr>
              <a:buFont typeface="Wingdings" pitchFamily="2" charset="2"/>
              <a:buNone/>
              <a:defRPr/>
            </a:pPr>
            <a:r>
              <a:rPr lang="en-US" altLang="zh-CN" sz="1400" kern="0" dirty="0" smtClean="0">
                <a:ea typeface="宋体" pitchFamily="2" charset="-122"/>
              </a:rPr>
              <a:t>           is implemented </a:t>
            </a:r>
            <a:r>
              <a:rPr lang="en-US" altLang="zh-CN" sz="1400" kern="0" dirty="0">
                <a:ea typeface="宋体" pitchFamily="2" charset="-122"/>
              </a:rPr>
              <a:t>for fast </a:t>
            </a:r>
            <a:r>
              <a:rPr lang="en-US" altLang="zh-CN" sz="1400" kern="0" dirty="0" smtClean="0">
                <a:ea typeface="宋体" pitchFamily="2" charset="-122"/>
              </a:rPr>
              <a:t>session</a:t>
            </a:r>
          </a:p>
          <a:p>
            <a:pPr marL="342900" indent="-342900" eaLnBrk="0" hangingPunct="0">
              <a:spcBef>
                <a:spcPct val="20000"/>
              </a:spcBef>
              <a:buClr>
                <a:schemeClr val="hlink"/>
              </a:buClr>
              <a:buFont typeface="Wingdings" pitchFamily="2" charset="2"/>
              <a:buNone/>
              <a:defRPr/>
            </a:pPr>
            <a:r>
              <a:rPr lang="en-US" altLang="zh-CN" sz="1400" kern="0" dirty="0" smtClean="0">
                <a:ea typeface="宋体" pitchFamily="2" charset="-122"/>
              </a:rPr>
              <a:t>           location.</a:t>
            </a:r>
            <a:endParaRPr lang="en-US" altLang="zh-CN" sz="400" kern="0" dirty="0">
              <a:ea typeface="宋体" pitchFamily="2" charset="-122"/>
            </a:endParaRPr>
          </a:p>
        </p:txBody>
      </p:sp>
      <p:sp>
        <p:nvSpPr>
          <p:cNvPr id="8" name="矩形 7"/>
          <p:cNvSpPr/>
          <p:nvPr/>
        </p:nvSpPr>
        <p:spPr>
          <a:xfrm>
            <a:off x="285720" y="5434628"/>
            <a:ext cx="4572000" cy="1200329"/>
          </a:xfrm>
          <a:prstGeom prst="rect">
            <a:avLst/>
          </a:prstGeom>
        </p:spPr>
        <p:txBody>
          <a:bodyPr>
            <a:spAutoFit/>
          </a:bodyPr>
          <a:lstStyle/>
          <a:p>
            <a:pPr lvl="1">
              <a:defRPr/>
            </a:pPr>
            <a:r>
              <a:rPr lang="en-US" altLang="zh-CN" dirty="0" smtClean="0">
                <a:ea typeface="宋体" pitchFamily="2" charset="-122"/>
              </a:rPr>
              <a:t>Theorem 5: It takes at most                hops to locate the desired sessions using SDS, where      is the number of sessions.</a:t>
            </a:r>
          </a:p>
        </p:txBody>
      </p:sp>
      <p:pic>
        <p:nvPicPr>
          <p:cNvPr id="9" name="Picture 3"/>
          <p:cNvPicPr>
            <a:picLocks noChangeAspect="1" noChangeArrowheads="1"/>
          </p:cNvPicPr>
          <p:nvPr/>
        </p:nvPicPr>
        <p:blipFill>
          <a:blip r:embed="rId3"/>
          <a:srcRect/>
          <a:stretch>
            <a:fillRect/>
          </a:stretch>
        </p:blipFill>
        <p:spPr bwMode="auto">
          <a:xfrm>
            <a:off x="3714744" y="5500702"/>
            <a:ext cx="876300" cy="285750"/>
          </a:xfrm>
          <a:prstGeom prst="rect">
            <a:avLst/>
          </a:prstGeom>
          <a:noFill/>
          <a:ln w="9525" algn="ctr">
            <a:noFill/>
            <a:miter lim="800000"/>
            <a:headEnd/>
            <a:tailEnd/>
          </a:ln>
        </p:spPr>
      </p:pic>
      <p:pic>
        <p:nvPicPr>
          <p:cNvPr id="10" name="Picture 4"/>
          <p:cNvPicPr>
            <a:picLocks noChangeAspect="1" noChangeArrowheads="1"/>
          </p:cNvPicPr>
          <p:nvPr/>
        </p:nvPicPr>
        <p:blipFill>
          <a:blip r:embed="rId4"/>
          <a:srcRect/>
          <a:stretch>
            <a:fillRect/>
          </a:stretch>
        </p:blipFill>
        <p:spPr bwMode="auto">
          <a:xfrm>
            <a:off x="2700326" y="6038870"/>
            <a:ext cx="228600" cy="247650"/>
          </a:xfrm>
          <a:prstGeom prst="rect">
            <a:avLst/>
          </a:prstGeom>
          <a:noFill/>
          <a:ln w="9525" algn="ctr">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z="2600" dirty="0" smtClean="0">
                <a:ea typeface="宋体" charset="-122"/>
              </a:rPr>
              <a:t>VCR-like Operation Support</a:t>
            </a:r>
            <a:endParaRPr lang="zh-CN" altLang="en-US" sz="2600" dirty="0" smtClean="0">
              <a:ea typeface="宋体" charset="-122"/>
            </a:endParaRPr>
          </a:p>
        </p:txBody>
      </p:sp>
      <p:sp>
        <p:nvSpPr>
          <p:cNvPr id="3" name="内容占位符 2"/>
          <p:cNvSpPr>
            <a:spLocks noGrp="1"/>
          </p:cNvSpPr>
          <p:nvPr>
            <p:ph idx="1"/>
          </p:nvPr>
        </p:nvSpPr>
        <p:spPr>
          <a:xfrm>
            <a:off x="-32" y="1143000"/>
            <a:ext cx="9144032" cy="5214938"/>
          </a:xfrm>
        </p:spPr>
        <p:txBody>
          <a:bodyPr/>
          <a:lstStyle/>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r>
              <a:rPr lang="en-US" altLang="zh-CN" sz="2000" dirty="0" smtClean="0">
                <a:effectLst>
                  <a:outerShdw blurRad="38100" dist="38100" dir="2700000" algn="tl">
                    <a:srgbClr val="000000">
                      <a:alpha val="43137"/>
                    </a:srgbClr>
                  </a:outerShdw>
                </a:effectLst>
                <a:ea typeface="宋体" pitchFamily="2" charset="-122"/>
              </a:rPr>
              <a:t>The jump process caused by VCR-like operations: (Theorem 6)</a:t>
            </a:r>
          </a:p>
          <a:p>
            <a:pPr lvl="1">
              <a:defRPr/>
            </a:pPr>
            <a:endParaRPr lang="en-US" altLang="zh-CN" sz="1600" dirty="0" smtClean="0">
              <a:effectLst>
                <a:outerShdw blurRad="38100" dist="38100" dir="2700000" algn="tl">
                  <a:srgbClr val="000000">
                    <a:alpha val="43137"/>
                  </a:srgbClr>
                </a:outerShdw>
              </a:effectLst>
              <a:ea typeface="宋体" pitchFamily="2" charset="-122"/>
            </a:endParaRPr>
          </a:p>
          <a:p>
            <a:pPr lvl="2">
              <a:defRPr/>
            </a:pPr>
            <a:r>
              <a:rPr lang="en-US" altLang="zh-CN" sz="1600" dirty="0" smtClean="0">
                <a:effectLst>
                  <a:outerShdw blurRad="38100" dist="38100" dir="2700000" algn="tl">
                    <a:srgbClr val="000000">
                      <a:alpha val="43137"/>
                    </a:srgbClr>
                  </a:outerShdw>
                </a:effectLst>
                <a:ea typeface="宋体" pitchFamily="2" charset="-122"/>
              </a:rPr>
              <a:t>Case 1. </a:t>
            </a:r>
            <a:r>
              <a:rPr lang="en-US" altLang="zh-CN" sz="1600" dirty="0" smtClean="0">
                <a:solidFill>
                  <a:srgbClr val="FF0000"/>
                </a:solidFill>
                <a:effectLst>
                  <a:outerShdw blurRad="38100" dist="38100" dir="2700000" algn="tl">
                    <a:srgbClr val="000000">
                      <a:alpha val="43137"/>
                    </a:srgbClr>
                  </a:outerShdw>
                </a:effectLst>
                <a:ea typeface="宋体" pitchFamily="2" charset="-122"/>
              </a:rPr>
              <a:t>Jump in the local session</a:t>
            </a:r>
          </a:p>
          <a:p>
            <a:pPr lvl="2">
              <a:buFontTx/>
              <a:buNone/>
              <a:defRPr/>
            </a:pPr>
            <a:r>
              <a:rPr lang="en-US" altLang="zh-CN" sz="1600" dirty="0" smtClean="0">
                <a:ea typeface="宋体" pitchFamily="2" charset="-122"/>
              </a:rPr>
              <a:t>         =&gt; Performs a departure and a join in the local session</a:t>
            </a:r>
          </a:p>
          <a:p>
            <a:pPr lvl="2">
              <a:buFontTx/>
              <a:buNone/>
              <a:defRPr/>
            </a:pPr>
            <a:r>
              <a:rPr lang="en-US" altLang="zh-CN" sz="1600" dirty="0" smtClean="0">
                <a:ea typeface="宋体" pitchFamily="2" charset="-122"/>
              </a:rPr>
              <a:t>              overhead = 1 departure + 1 join</a:t>
            </a:r>
          </a:p>
          <a:p>
            <a:pPr lvl="2">
              <a:buFontTx/>
              <a:buNone/>
              <a:defRPr/>
            </a:pPr>
            <a:r>
              <a:rPr lang="en-US" altLang="zh-CN" sz="1600" dirty="0" smtClean="0">
                <a:ea typeface="宋体" pitchFamily="2" charset="-122"/>
              </a:rPr>
              <a:t>                              = </a:t>
            </a:r>
            <a:r>
              <a:rPr lang="en-US" altLang="zh-CN" sz="1600" i="1" dirty="0" smtClean="0">
                <a:latin typeface="Times New Roman" pitchFamily="18" charset="0"/>
                <a:ea typeface="宋体" pitchFamily="2" charset="-122"/>
                <a:cs typeface="Times New Roman" pitchFamily="18" charset="0"/>
              </a:rPr>
              <a:t>T(leave) + T(join) =  </a:t>
            </a:r>
            <a:r>
              <a:rPr lang="en-US" altLang="zh-CN" sz="1600" dirty="0" smtClean="0">
                <a:ea typeface="宋体" pitchFamily="2" charset="-122"/>
              </a:rPr>
              <a:t>                              </a:t>
            </a:r>
          </a:p>
          <a:p>
            <a:pPr lvl="2">
              <a:buFontTx/>
              <a:buNone/>
              <a:defRPr/>
            </a:pPr>
            <a:endParaRPr lang="en-US" altLang="zh-CN" sz="800" dirty="0" smtClean="0">
              <a:ea typeface="宋体" pitchFamily="2" charset="-122"/>
            </a:endParaRPr>
          </a:p>
          <a:p>
            <a:pPr lvl="2">
              <a:defRPr/>
            </a:pPr>
            <a:r>
              <a:rPr lang="en-US" altLang="zh-CN" sz="1600" dirty="0" smtClean="0">
                <a:effectLst>
                  <a:outerShdw blurRad="38100" dist="38100" dir="2700000" algn="tl">
                    <a:srgbClr val="000000">
                      <a:alpha val="43137"/>
                    </a:srgbClr>
                  </a:outerShdw>
                </a:effectLst>
                <a:ea typeface="宋体" pitchFamily="2" charset="-122"/>
              </a:rPr>
              <a:t>Case 2. </a:t>
            </a:r>
            <a:r>
              <a:rPr lang="en-US" altLang="zh-CN" sz="1600" dirty="0" smtClean="0">
                <a:solidFill>
                  <a:srgbClr val="FF0000"/>
                </a:solidFill>
                <a:effectLst>
                  <a:outerShdw blurRad="38100" dist="38100" dir="2700000" algn="tl">
                    <a:srgbClr val="000000">
                      <a:alpha val="43137"/>
                    </a:srgbClr>
                  </a:outerShdw>
                </a:effectLst>
                <a:ea typeface="宋体" pitchFamily="2" charset="-122"/>
              </a:rPr>
              <a:t>Jump to another session</a:t>
            </a:r>
          </a:p>
          <a:p>
            <a:pPr lvl="2">
              <a:buFontTx/>
              <a:buNone/>
              <a:defRPr/>
            </a:pPr>
            <a:r>
              <a:rPr lang="en-US" altLang="zh-CN" sz="1600" dirty="0" smtClean="0">
                <a:ea typeface="宋体" pitchFamily="2" charset="-122"/>
              </a:rPr>
              <a:t>         =&gt; Performs a departure, followed by a SDS search operation, and then a</a:t>
            </a:r>
          </a:p>
          <a:p>
            <a:pPr lvl="2">
              <a:buFontTx/>
              <a:buNone/>
              <a:defRPr/>
            </a:pPr>
            <a:r>
              <a:rPr lang="en-US" altLang="zh-CN" sz="1600" dirty="0" smtClean="0">
                <a:ea typeface="宋体" pitchFamily="2" charset="-122"/>
              </a:rPr>
              <a:t>            join operation to the new session.</a:t>
            </a:r>
          </a:p>
          <a:p>
            <a:pPr lvl="2">
              <a:buFontTx/>
              <a:buNone/>
              <a:defRPr/>
            </a:pPr>
            <a:r>
              <a:rPr lang="en-US" altLang="zh-CN" sz="1600" dirty="0" smtClean="0">
                <a:ea typeface="宋体" pitchFamily="2" charset="-122"/>
              </a:rPr>
              <a:t>               overhead = 1 departure + 1 SDS search + 1 join</a:t>
            </a:r>
          </a:p>
          <a:p>
            <a:pPr lvl="2">
              <a:buFontTx/>
              <a:buNone/>
              <a:defRPr/>
            </a:pPr>
            <a:r>
              <a:rPr lang="en-US" altLang="zh-CN" sz="1600" dirty="0" smtClean="0">
                <a:ea typeface="宋体" pitchFamily="2" charset="-122"/>
              </a:rPr>
              <a:t>                               =</a:t>
            </a:r>
            <a:r>
              <a:rPr lang="en-US" altLang="zh-CN" sz="1600" i="1" dirty="0" smtClean="0">
                <a:latin typeface="Times New Roman" pitchFamily="18" charset="0"/>
                <a:ea typeface="宋体" pitchFamily="2" charset="-122"/>
                <a:cs typeface="Times New Roman" pitchFamily="18" charset="0"/>
              </a:rPr>
              <a:t> T(leave) + T(SDS search) + T(join) </a:t>
            </a:r>
          </a:p>
          <a:p>
            <a:pPr lvl="2">
              <a:buFontTx/>
              <a:buNone/>
              <a:defRPr/>
            </a:pPr>
            <a:r>
              <a:rPr lang="en-US" altLang="zh-CN" sz="1600" i="1" dirty="0" smtClean="0">
                <a:latin typeface="Times New Roman" pitchFamily="18" charset="0"/>
                <a:ea typeface="宋体" pitchFamily="2" charset="-122"/>
                <a:cs typeface="Times New Roman" pitchFamily="18" charset="0"/>
              </a:rPr>
              <a:t>                                   </a:t>
            </a:r>
            <a:r>
              <a:rPr lang="en-US" altLang="zh-CN" sz="1600" i="1" dirty="0" smtClean="0">
                <a:latin typeface="Arial" pitchFamily="34" charset="0"/>
                <a:ea typeface="宋体" pitchFamily="2" charset="-122"/>
                <a:cs typeface="Arial" pitchFamily="34" charset="0"/>
              </a:rPr>
              <a:t>=</a:t>
            </a:r>
            <a:endParaRPr lang="en-US" altLang="zh-CN" sz="1600" dirty="0" smtClean="0">
              <a:latin typeface="Arial" pitchFamily="34" charset="0"/>
              <a:ea typeface="宋体" pitchFamily="2" charset="-122"/>
              <a:cs typeface="Arial" pitchFamily="34" charset="0"/>
            </a:endParaRPr>
          </a:p>
          <a:p>
            <a:pPr lvl="2">
              <a:buFontTx/>
              <a:buNone/>
              <a:defRPr/>
            </a:pPr>
            <a:endParaRPr lang="en-US" altLang="zh-CN" sz="800" dirty="0" smtClean="0">
              <a:ea typeface="宋体" pitchFamily="2" charset="-122"/>
            </a:endParaRPr>
          </a:p>
          <a:p>
            <a:pPr lvl="2">
              <a:defRPr/>
            </a:pPr>
            <a:r>
              <a:rPr lang="en-US" altLang="zh-CN" sz="1600" dirty="0" smtClean="0">
                <a:effectLst>
                  <a:outerShdw blurRad="38100" dist="38100" dir="2700000" algn="tl">
                    <a:srgbClr val="000000">
                      <a:alpha val="43137"/>
                    </a:srgbClr>
                  </a:outerShdw>
                </a:effectLst>
                <a:ea typeface="宋体" pitchFamily="2" charset="-122"/>
              </a:rPr>
              <a:t>Case 3. </a:t>
            </a:r>
            <a:r>
              <a:rPr lang="en-US" altLang="zh-CN" sz="1600" dirty="0" smtClean="0">
                <a:solidFill>
                  <a:srgbClr val="FF0000"/>
                </a:solidFill>
                <a:effectLst>
                  <a:outerShdw blurRad="38100" dist="38100" dir="2700000" algn="tl">
                    <a:srgbClr val="000000">
                      <a:alpha val="43137"/>
                    </a:srgbClr>
                  </a:outerShdw>
                </a:effectLst>
                <a:ea typeface="宋体" pitchFamily="2" charset="-122"/>
              </a:rPr>
              <a:t>Jump nowhere</a:t>
            </a:r>
          </a:p>
          <a:p>
            <a:pPr lvl="2">
              <a:buFontTx/>
              <a:buNone/>
              <a:defRPr/>
            </a:pPr>
            <a:r>
              <a:rPr lang="en-US" altLang="zh-CN" sz="1600" dirty="0" smtClean="0">
                <a:ea typeface="宋体" pitchFamily="2" charset="-122"/>
              </a:rPr>
              <a:t>         =&gt; Departs the current session, and after a search failure, initiate a new session.</a:t>
            </a:r>
          </a:p>
          <a:p>
            <a:pPr lvl="2">
              <a:buFontTx/>
              <a:buNone/>
              <a:defRPr/>
            </a:pPr>
            <a:r>
              <a:rPr lang="en-US" altLang="zh-CN" sz="1600" dirty="0" smtClean="0">
                <a:ea typeface="宋体" pitchFamily="2" charset="-122"/>
              </a:rPr>
              <a:t>               overhead = 1 departure + 1 SDS search</a:t>
            </a:r>
          </a:p>
          <a:p>
            <a:pPr lvl="2">
              <a:buFontTx/>
              <a:buNone/>
              <a:defRPr/>
            </a:pPr>
            <a:r>
              <a:rPr lang="en-US" altLang="zh-CN" sz="1600" dirty="0" smtClean="0">
                <a:ea typeface="宋体" pitchFamily="2" charset="-122"/>
              </a:rPr>
              <a:t>                               = </a:t>
            </a:r>
            <a:r>
              <a:rPr lang="en-US" altLang="zh-CN" sz="1600" i="1" dirty="0" smtClean="0">
                <a:latin typeface="Times New Roman" pitchFamily="18" charset="0"/>
                <a:ea typeface="宋体" pitchFamily="2" charset="-122"/>
                <a:cs typeface="Times New Roman" pitchFamily="18" charset="0"/>
              </a:rPr>
              <a:t>T(leave) + T(SDS search) = </a:t>
            </a:r>
            <a:endParaRPr lang="en-US" altLang="zh-CN" sz="1600" i="1" dirty="0" smtClean="0">
              <a:ea typeface="宋体" pitchFamily="2" charset="-122"/>
            </a:endParaRPr>
          </a:p>
          <a:p>
            <a:pPr lvl="1">
              <a:defRPr/>
            </a:pPr>
            <a:endParaRPr lang="en-US" altLang="zh-CN" sz="80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39136C49-9A2E-4FAF-96CF-6E9279F97AED}" type="slidenum">
              <a:rPr lang="zh-CN" altLang="en-US" smtClean="0"/>
              <a:pPr>
                <a:defRPr/>
              </a:pPr>
              <a:t>17</a:t>
            </a:fld>
            <a:endParaRPr lang="zh-CN" altLang="en-US"/>
          </a:p>
        </p:txBody>
      </p:sp>
      <p:sp>
        <p:nvSpPr>
          <p:cNvPr id="47110"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pic>
        <p:nvPicPr>
          <p:cNvPr id="47111" name="Picture 3"/>
          <p:cNvPicPr>
            <a:picLocks noChangeAspect="1" noChangeArrowheads="1"/>
          </p:cNvPicPr>
          <p:nvPr/>
        </p:nvPicPr>
        <p:blipFill>
          <a:blip r:embed="rId2"/>
          <a:srcRect/>
          <a:stretch>
            <a:fillRect/>
          </a:stretch>
        </p:blipFill>
        <p:spPr bwMode="auto">
          <a:xfrm>
            <a:off x="4648212" y="2857496"/>
            <a:ext cx="1638300" cy="295275"/>
          </a:xfrm>
          <a:prstGeom prst="rect">
            <a:avLst/>
          </a:prstGeom>
          <a:noFill/>
          <a:ln w="9525" algn="ctr">
            <a:noFill/>
            <a:miter lim="800000"/>
            <a:headEnd/>
            <a:tailEnd/>
          </a:ln>
        </p:spPr>
      </p:pic>
      <p:pic>
        <p:nvPicPr>
          <p:cNvPr id="47112" name="Picture 4"/>
          <p:cNvPicPr>
            <a:picLocks noChangeAspect="1" noChangeArrowheads="1"/>
          </p:cNvPicPr>
          <p:nvPr/>
        </p:nvPicPr>
        <p:blipFill>
          <a:blip r:embed="rId3"/>
          <a:srcRect/>
          <a:stretch>
            <a:fillRect/>
          </a:stretch>
        </p:blipFill>
        <p:spPr bwMode="auto">
          <a:xfrm>
            <a:off x="2928926" y="4776799"/>
            <a:ext cx="2928958" cy="287335"/>
          </a:xfrm>
          <a:prstGeom prst="rect">
            <a:avLst/>
          </a:prstGeom>
          <a:noFill/>
          <a:ln w="9525" algn="ctr">
            <a:noFill/>
            <a:miter lim="800000"/>
            <a:headEnd/>
            <a:tailEnd/>
          </a:ln>
        </p:spPr>
      </p:pic>
      <p:pic>
        <p:nvPicPr>
          <p:cNvPr id="47113" name="Picture 5"/>
          <p:cNvPicPr>
            <a:picLocks noChangeAspect="1" noChangeArrowheads="1"/>
          </p:cNvPicPr>
          <p:nvPr/>
        </p:nvPicPr>
        <p:blipFill>
          <a:blip r:embed="rId4"/>
          <a:srcRect/>
          <a:stretch>
            <a:fillRect/>
          </a:stretch>
        </p:blipFill>
        <p:spPr bwMode="auto">
          <a:xfrm>
            <a:off x="5286381" y="6084727"/>
            <a:ext cx="2286015" cy="273228"/>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z="2600" dirty="0" smtClean="0">
                <a:ea typeface="宋体" charset="-122"/>
              </a:rPr>
              <a:t>Simulation Settings</a:t>
            </a:r>
            <a:endParaRPr lang="zh-CN" altLang="en-US" sz="2600" dirty="0" smtClean="0">
              <a:ea typeface="宋体" charset="-122"/>
            </a:endParaRPr>
          </a:p>
        </p:txBody>
      </p:sp>
      <p:sp>
        <p:nvSpPr>
          <p:cNvPr id="3" name="内容占位符 2"/>
          <p:cNvSpPr>
            <a:spLocks noGrp="1"/>
          </p:cNvSpPr>
          <p:nvPr>
            <p:ph idx="1"/>
          </p:nvPr>
        </p:nvSpPr>
        <p:spPr>
          <a:xfrm>
            <a:off x="214282" y="1285860"/>
            <a:ext cx="8305800" cy="5214938"/>
          </a:xfrm>
        </p:spPr>
        <p:txBody>
          <a:bodyPr/>
          <a:lstStyle/>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r>
              <a:rPr lang="en-US" altLang="zh-CN" sz="1800" dirty="0" smtClean="0">
                <a:ea typeface="宋体" pitchFamily="2" charset="-122"/>
              </a:rPr>
              <a:t>The simulation is built on top of a topology of 5000 peer nodes based on the transit-stub model generated by GT-ITM. </a:t>
            </a:r>
          </a:p>
          <a:p>
            <a:pPr lvl="1">
              <a:defRPr/>
            </a:pPr>
            <a:endParaRPr lang="en-US" altLang="zh-CN" sz="1800" dirty="0" smtClean="0">
              <a:ea typeface="宋体" pitchFamily="2" charset="-122"/>
            </a:endParaRPr>
          </a:p>
          <a:p>
            <a:pPr lvl="1">
              <a:defRPr/>
            </a:pPr>
            <a:r>
              <a:rPr lang="en-US" altLang="zh-CN" sz="1800" dirty="0" smtClean="0">
                <a:ea typeface="宋体" pitchFamily="2" charset="-122"/>
              </a:rPr>
              <a:t>The default size of the playback buffer is 30Mbytes, i.e., each peer can cache 120 second recent stream.</a:t>
            </a:r>
          </a:p>
          <a:p>
            <a:pPr lvl="1">
              <a:defRPr/>
            </a:pPr>
            <a:endParaRPr lang="en-US" altLang="zh-CN" sz="1800" dirty="0" smtClean="0">
              <a:ea typeface="宋体" pitchFamily="2" charset="-122"/>
            </a:endParaRPr>
          </a:p>
          <a:p>
            <a:pPr lvl="1">
              <a:defRPr/>
            </a:pPr>
            <a:r>
              <a:rPr lang="en-US" altLang="zh-CN" sz="1800" dirty="0" smtClean="0">
                <a:ea typeface="宋体" pitchFamily="2" charset="-122"/>
              </a:rPr>
              <a:t>The default overlapping ratio </a:t>
            </a:r>
            <a:r>
              <a:rPr lang="en-US" altLang="zh-CN" sz="1800" i="1" dirty="0" smtClean="0">
                <a:ea typeface="宋体" pitchFamily="2" charset="-122"/>
              </a:rPr>
              <a:t>α</a:t>
            </a:r>
            <a:r>
              <a:rPr lang="en-US" altLang="zh-CN" sz="1800" dirty="0" smtClean="0">
                <a:ea typeface="宋体" pitchFamily="2" charset="-122"/>
              </a:rPr>
              <a:t> of DT-based scheme is ½.</a:t>
            </a:r>
          </a:p>
          <a:p>
            <a:pPr lvl="1">
              <a:defRPr/>
            </a:pPr>
            <a:endParaRPr lang="en-US" altLang="zh-CN" sz="1800" dirty="0" smtClean="0">
              <a:ea typeface="宋体" pitchFamily="2" charset="-122"/>
            </a:endParaRPr>
          </a:p>
          <a:p>
            <a:pPr lvl="1">
              <a:defRPr/>
            </a:pPr>
            <a:r>
              <a:rPr lang="en-US" altLang="zh-CN" sz="1800" dirty="0" smtClean="0">
                <a:ea typeface="宋体" pitchFamily="2" charset="-122"/>
              </a:rPr>
              <a:t>The arrival of peers follows the </a:t>
            </a:r>
            <a:r>
              <a:rPr lang="en-US" altLang="zh-CN" sz="1800" dirty="0" smtClean="0">
                <a:solidFill>
                  <a:srgbClr val="FF0000"/>
                </a:solidFill>
                <a:ea typeface="宋体" pitchFamily="2" charset="-122"/>
              </a:rPr>
              <a:t>Poisson Process </a:t>
            </a:r>
            <a:r>
              <a:rPr lang="en-US" altLang="zh-CN" sz="1800" dirty="0" smtClean="0">
                <a:ea typeface="宋体" pitchFamily="2" charset="-122"/>
              </a:rPr>
              <a:t>with </a:t>
            </a:r>
            <a:r>
              <a:rPr lang="en-US" altLang="zh-CN" sz="1800" i="1" dirty="0" smtClean="0">
                <a:latin typeface="Times New Roman" pitchFamily="18" charset="0"/>
                <a:ea typeface="宋体" pitchFamily="2" charset="-122"/>
                <a:cs typeface="Times New Roman" pitchFamily="18" charset="0"/>
              </a:rPr>
              <a:t>λ</a:t>
            </a:r>
            <a:r>
              <a:rPr lang="en-US" altLang="zh-CN" sz="1800" dirty="0" smtClean="0">
                <a:ea typeface="宋体" pitchFamily="2" charset="-122"/>
              </a:rPr>
              <a:t> = 5.</a:t>
            </a:r>
          </a:p>
          <a:p>
            <a:pPr lvl="1">
              <a:defRPr/>
            </a:pPr>
            <a:endParaRPr lang="en-US" altLang="zh-CN" sz="1800" dirty="0" smtClean="0">
              <a:ea typeface="宋体" pitchFamily="2" charset="-122"/>
            </a:endParaRPr>
          </a:p>
          <a:p>
            <a:pPr lvl="1">
              <a:defRPr/>
            </a:pPr>
            <a:r>
              <a:rPr lang="en-US" altLang="zh-CN" sz="1800" dirty="0" smtClean="0">
                <a:ea typeface="宋体" pitchFamily="2" charset="-122"/>
              </a:rPr>
              <a:t>We compare some simulation results with RINDY(ICC’07) and DSL(TPDS’07).</a:t>
            </a:r>
          </a:p>
          <a:p>
            <a:pPr lvl="2">
              <a:defRPr/>
            </a:pPr>
            <a:r>
              <a:rPr lang="en-US" altLang="zh-CN" sz="1600" dirty="0" smtClean="0">
                <a:ea typeface="宋体" pitchFamily="2" charset="-122"/>
              </a:rPr>
              <a:t>The three systems use similar buffer management (sliding buffer window) without setting dedicated disk storage.</a:t>
            </a:r>
          </a:p>
          <a:p>
            <a:pPr lvl="3">
              <a:buFontTx/>
              <a:buNone/>
              <a:defRPr/>
            </a:pPr>
            <a:endParaRPr lang="en-US" altLang="zh-CN" sz="600" dirty="0" smtClean="0">
              <a:ea typeface="宋体" pitchFamily="2" charset="-122"/>
            </a:endParaRPr>
          </a:p>
          <a:p>
            <a:pPr lvl="1">
              <a:defRPr/>
            </a:pPr>
            <a:endParaRPr lang="en-US" altLang="zh-CN" sz="80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39136C49-9A2E-4FAF-96CF-6E9279F97AED}" type="slidenum">
              <a:rPr lang="zh-CN" altLang="en-US" smtClean="0"/>
              <a:pPr>
                <a:defRPr/>
              </a:pPr>
              <a:t>18</a:t>
            </a:fld>
            <a:endParaRPr lang="zh-CN" altLang="en-US"/>
          </a:p>
        </p:txBody>
      </p:sp>
      <p:sp>
        <p:nvSpPr>
          <p:cNvPr id="47110"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2600" dirty="0" smtClean="0">
                <a:ea typeface="宋体" charset="-122"/>
              </a:rPr>
              <a:t>Performance Evaluation</a:t>
            </a:r>
            <a:endParaRPr lang="zh-CN" altLang="en-US" sz="2600" dirty="0" smtClean="0">
              <a:ea typeface="宋体" charset="-122"/>
            </a:endParaRPr>
          </a:p>
        </p:txBody>
      </p:sp>
      <p:sp>
        <p:nvSpPr>
          <p:cNvPr id="3" name="内容占位符 2"/>
          <p:cNvSpPr>
            <a:spLocks noGrp="1"/>
          </p:cNvSpPr>
          <p:nvPr>
            <p:ph idx="1"/>
          </p:nvPr>
        </p:nvSpPr>
        <p:spPr>
          <a:xfrm>
            <a:off x="304800" y="1143000"/>
            <a:ext cx="8305800" cy="5214938"/>
          </a:xfrm>
        </p:spPr>
        <p:txBody>
          <a:bodyPr/>
          <a:lstStyle/>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buFont typeface="Wingdings" pitchFamily="2" charset="2"/>
              <a:buNone/>
              <a:defRPr/>
            </a:pPr>
            <a:r>
              <a:rPr lang="en-US" altLang="zh-CN" sz="2000" dirty="0" smtClean="0">
                <a:effectLst>
                  <a:outerShdw blurRad="38100" dist="38100" dir="2700000" algn="tl">
                    <a:srgbClr val="000000">
                      <a:alpha val="43137"/>
                    </a:srgbClr>
                  </a:outerShdw>
                </a:effectLst>
                <a:ea typeface="宋体" pitchFamily="2" charset="-122"/>
              </a:rPr>
              <a:t>                                                               </a:t>
            </a:r>
            <a:endParaRPr lang="en-US" altLang="zh-CN" sz="160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DEDEFCC0-15BF-4B0A-A6AF-7D31D67619E6}" type="slidenum">
              <a:rPr lang="zh-CN" altLang="en-US" smtClean="0"/>
              <a:pPr>
                <a:defRPr/>
              </a:pPr>
              <a:t>19</a:t>
            </a:fld>
            <a:endParaRPr lang="zh-CN" altLang="en-US"/>
          </a:p>
        </p:txBody>
      </p:sp>
      <p:sp>
        <p:nvSpPr>
          <p:cNvPr id="48133" name="页脚占位符 4"/>
          <p:cNvSpPr>
            <a:spLocks noGrp="1"/>
          </p:cNvSpPr>
          <p:nvPr>
            <p:ph type="ftr" sz="quarter" idx="4294967295"/>
          </p:nvPr>
        </p:nvSpPr>
        <p:spPr>
          <a:xfrm>
            <a:off x="5257800" y="6477000"/>
            <a:ext cx="2895600" cy="228600"/>
          </a:xfrm>
          <a:noFill/>
        </p:spPr>
        <p:txBody>
          <a:bodyPr/>
          <a:lstStyle/>
          <a:p>
            <a:r>
              <a:rPr lang="en-US" altLang="zh-CN" smtClean="0">
                <a:ea typeface="宋体" charset="-122"/>
              </a:rPr>
              <a:t>Dislab, NJU CS</a:t>
            </a:r>
            <a:endParaRPr lang="zh-CN" altLang="en-US" smtClean="0">
              <a:ea typeface="宋体" charset="-122"/>
            </a:endParaRPr>
          </a:p>
        </p:txBody>
      </p:sp>
      <p:sp>
        <p:nvSpPr>
          <p:cNvPr id="4813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pic>
        <p:nvPicPr>
          <p:cNvPr id="83969" name="Picture 1"/>
          <p:cNvPicPr>
            <a:picLocks noChangeAspect="1" noChangeArrowheads="1"/>
          </p:cNvPicPr>
          <p:nvPr/>
        </p:nvPicPr>
        <p:blipFill>
          <a:blip r:embed="rId2"/>
          <a:srcRect/>
          <a:stretch>
            <a:fillRect/>
          </a:stretch>
        </p:blipFill>
        <p:spPr bwMode="auto">
          <a:xfrm>
            <a:off x="1807940" y="1357298"/>
            <a:ext cx="5621580" cy="5017920"/>
          </a:xfrm>
          <a:prstGeom prst="rect">
            <a:avLst/>
          </a:prstGeom>
          <a:noFill/>
          <a:ln w="9525">
            <a:noFill/>
            <a:miter lim="800000"/>
            <a:headEnd/>
            <a:tailEnd/>
          </a:ln>
        </p:spPr>
      </p:pic>
      <p:sp>
        <p:nvSpPr>
          <p:cNvPr id="16" name="TextBox 15"/>
          <p:cNvSpPr txBox="1"/>
          <p:nvPr/>
        </p:nvSpPr>
        <p:spPr>
          <a:xfrm>
            <a:off x="2285984" y="6000768"/>
            <a:ext cx="142876" cy="338554"/>
          </a:xfrm>
          <a:prstGeom prst="rect">
            <a:avLst/>
          </a:prstGeom>
          <a:solidFill>
            <a:schemeClr val="bg1"/>
          </a:solidFill>
        </p:spPr>
        <p:txBody>
          <a:bodyPr wrap="square" rtlCol="0">
            <a:spAutoFit/>
          </a:bodyPr>
          <a:lstStyle/>
          <a:p>
            <a:r>
              <a:rPr lang="en-US" altLang="zh-CN" sz="1600" dirty="0" smtClean="0">
                <a:latin typeface="Times New Roman" pitchFamily="18" charset="0"/>
                <a:cs typeface="Times New Roman" pitchFamily="18" charset="0"/>
              </a:rPr>
              <a:t>1</a:t>
            </a:r>
            <a:endParaRPr lang="zh-CN" alt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p:txBody>
          <a:bodyPr/>
          <a:lstStyle/>
          <a:p>
            <a:pPr>
              <a:defRPr/>
            </a:pPr>
            <a:fld id="{7C6AD145-2DD8-4347-A42D-627FC59957D2}" type="slidenum">
              <a:rPr lang="zh-CN" altLang="en-US"/>
              <a:pPr>
                <a:defRPr/>
              </a:pPr>
              <a:t>2</a:t>
            </a:fld>
            <a:endParaRPr lang="zh-CN" altLang="en-US"/>
          </a:p>
        </p:txBody>
      </p:sp>
      <p:sp>
        <p:nvSpPr>
          <p:cNvPr id="34820" name="标题 1"/>
          <p:cNvSpPr>
            <a:spLocks noGrp="1"/>
          </p:cNvSpPr>
          <p:nvPr>
            <p:ph type="title"/>
          </p:nvPr>
        </p:nvSpPr>
        <p:spPr/>
        <p:txBody>
          <a:bodyPr/>
          <a:lstStyle/>
          <a:p>
            <a:pPr eaLnBrk="1" hangingPunct="1"/>
            <a:r>
              <a:rPr lang="en-US" altLang="zh-CN" dirty="0" smtClean="0">
                <a:effectLst>
                  <a:outerShdw blurRad="38100" dist="38100" dir="2700000" algn="tl">
                    <a:srgbClr val="000000">
                      <a:alpha val="43137"/>
                    </a:srgbClr>
                  </a:outerShdw>
                </a:effectLst>
                <a:ea typeface="宋体" charset="-122"/>
              </a:rPr>
              <a:t>Outline</a:t>
            </a:r>
            <a:endParaRPr lang="zh-CN" altLang="en-US" dirty="0" smtClean="0">
              <a:effectLst>
                <a:outerShdw blurRad="38100" dist="38100" dir="2700000" algn="tl">
                  <a:srgbClr val="000000">
                    <a:alpha val="43137"/>
                  </a:srgbClr>
                </a:outerShdw>
              </a:effectLst>
              <a:ea typeface="宋体" charset="-122"/>
            </a:endParaRPr>
          </a:p>
        </p:txBody>
      </p:sp>
      <p:sp>
        <p:nvSpPr>
          <p:cNvPr id="4099" name="内容占位符 2"/>
          <p:cNvSpPr>
            <a:spLocks noGrp="1"/>
          </p:cNvSpPr>
          <p:nvPr>
            <p:ph idx="1"/>
          </p:nvPr>
        </p:nvSpPr>
        <p:spPr>
          <a:xfrm>
            <a:off x="785785" y="1357313"/>
            <a:ext cx="7948639" cy="5043487"/>
          </a:xfrm>
        </p:spPr>
        <p:txBody>
          <a:bodyPr/>
          <a:lstStyle/>
          <a:p>
            <a:pPr eaLnBrk="1" hangingPunct="1">
              <a:lnSpc>
                <a:spcPct val="150000"/>
              </a:lnSpc>
              <a:defRPr/>
            </a:pPr>
            <a:r>
              <a:rPr lang="en-US" altLang="zh-CN" sz="2100" dirty="0" smtClean="0">
                <a:effectLst>
                  <a:outerShdw blurRad="38100" dist="38100" dir="2700000" algn="tl">
                    <a:srgbClr val="C0C0C0"/>
                  </a:outerShdw>
                </a:effectLst>
                <a:ea typeface="宋体" pitchFamily="2" charset="-122"/>
              </a:rPr>
              <a:t> </a:t>
            </a:r>
            <a:r>
              <a:rPr lang="en-US" altLang="zh-CN" sz="2400" b="0" dirty="0" smtClean="0">
                <a:effectLst>
                  <a:outerShdw blurRad="38100" dist="38100" dir="2700000" algn="tl">
                    <a:srgbClr val="C0C0C0"/>
                  </a:outerShdw>
                </a:effectLst>
                <a:ea typeface="宋体" pitchFamily="2" charset="-122"/>
              </a:rPr>
              <a:t>Background</a:t>
            </a:r>
          </a:p>
          <a:p>
            <a:pPr lvl="1" eaLnBrk="1" hangingPunct="1">
              <a:lnSpc>
                <a:spcPct val="150000"/>
              </a:lnSpc>
              <a:defRPr/>
            </a:pPr>
            <a:r>
              <a:rPr lang="en-US" altLang="zh-CN" sz="1600" dirty="0" smtClean="0">
                <a:effectLst>
                  <a:outerShdw blurRad="38100" dist="38100" dir="2700000" algn="tl">
                    <a:srgbClr val="C0C0C0"/>
                  </a:outerShdw>
                </a:effectLst>
                <a:ea typeface="宋体" pitchFamily="2" charset="-122"/>
              </a:rPr>
              <a:t>P2P media streaming, interactive streaming, VCR-like operations;</a:t>
            </a:r>
            <a:endParaRPr lang="zh-CN" altLang="en-US" sz="1600" dirty="0" smtClean="0">
              <a:effectLst>
                <a:outerShdw blurRad="38100" dist="38100" dir="2700000" algn="tl">
                  <a:srgbClr val="C0C0C0"/>
                </a:outerShdw>
              </a:effectLst>
              <a:ea typeface="宋体" pitchFamily="2" charset="-122"/>
            </a:endParaRPr>
          </a:p>
          <a:p>
            <a:pPr eaLnBrk="1" hangingPunct="1">
              <a:lnSpc>
                <a:spcPct val="150000"/>
              </a:lnSpc>
              <a:defRPr/>
            </a:pPr>
            <a:r>
              <a:rPr lang="en-US" altLang="zh-CN" sz="2400" b="0" dirty="0" smtClean="0">
                <a:effectLst>
                  <a:outerShdw blurRad="38100" dist="38100" dir="2700000" algn="tl">
                    <a:srgbClr val="C0C0C0"/>
                  </a:outerShdw>
                </a:effectLst>
                <a:ea typeface="宋体" pitchFamily="2" charset="-122"/>
              </a:rPr>
              <a:t> Motivation</a:t>
            </a:r>
            <a:r>
              <a:rPr lang="en-US" altLang="zh-CN" sz="2000" b="0" dirty="0" smtClean="0">
                <a:effectLst>
                  <a:outerShdw blurRad="38100" dist="38100" dir="2700000" algn="tl">
                    <a:srgbClr val="C0C0C0"/>
                  </a:outerShdw>
                </a:effectLst>
                <a:ea typeface="宋体" pitchFamily="2" charset="-122"/>
              </a:rPr>
              <a:t> </a:t>
            </a:r>
          </a:p>
          <a:p>
            <a:pPr eaLnBrk="1" hangingPunct="1">
              <a:lnSpc>
                <a:spcPct val="150000"/>
              </a:lnSpc>
              <a:defRPr/>
            </a:pPr>
            <a:r>
              <a:rPr lang="en-US" altLang="zh-CN" sz="2400" b="0" i="1" dirty="0" smtClean="0">
                <a:effectLst>
                  <a:outerShdw blurRad="38100" dist="38100" dir="2700000" algn="tl">
                    <a:srgbClr val="C0C0C0"/>
                  </a:outerShdw>
                </a:effectLst>
                <a:ea typeface="宋体" pitchFamily="2" charset="-122"/>
              </a:rPr>
              <a:t> </a:t>
            </a:r>
            <a:r>
              <a:rPr lang="en-US" altLang="zh-CN" sz="2400" b="0" dirty="0" smtClean="0">
                <a:effectLst>
                  <a:outerShdw blurRad="38100" dist="38100" dir="2700000" algn="tl">
                    <a:srgbClr val="C0C0C0"/>
                  </a:outerShdw>
                </a:effectLst>
                <a:ea typeface="宋体" pitchFamily="2" charset="-122"/>
              </a:rPr>
              <a:t>Solutions</a:t>
            </a:r>
          </a:p>
          <a:p>
            <a:pPr lvl="1" eaLnBrk="1" hangingPunct="1">
              <a:lnSpc>
                <a:spcPct val="150000"/>
              </a:lnSpc>
              <a:defRPr/>
            </a:pPr>
            <a:r>
              <a:rPr lang="en-US" altLang="zh-CN" sz="1600" dirty="0" smtClean="0">
                <a:effectLst>
                  <a:outerShdw blurRad="38100" dist="38100" dir="2700000" algn="tl">
                    <a:srgbClr val="C0C0C0"/>
                  </a:outerShdw>
                </a:effectLst>
                <a:ea typeface="宋体" pitchFamily="2" charset="-122"/>
              </a:rPr>
              <a:t>Derivative tree; System overview; VCR-like operation support.</a:t>
            </a:r>
          </a:p>
          <a:p>
            <a:pPr eaLnBrk="1" hangingPunct="1">
              <a:lnSpc>
                <a:spcPct val="150000"/>
              </a:lnSpc>
              <a:defRPr/>
            </a:pPr>
            <a:r>
              <a:rPr lang="en-US" altLang="zh-CN" sz="2400" b="0" i="1" dirty="0" smtClean="0">
                <a:effectLst>
                  <a:outerShdw blurRad="38100" dist="38100" dir="2700000" algn="tl">
                    <a:srgbClr val="C0C0C0"/>
                  </a:outerShdw>
                </a:effectLst>
                <a:ea typeface="宋体" pitchFamily="2" charset="-122"/>
              </a:rPr>
              <a:t> </a:t>
            </a:r>
            <a:r>
              <a:rPr lang="en-US" altLang="zh-CN" sz="2400" b="0" dirty="0" smtClean="0">
                <a:effectLst>
                  <a:outerShdw blurRad="38100" dist="38100" dir="2700000" algn="tl">
                    <a:srgbClr val="C0C0C0"/>
                  </a:outerShdw>
                </a:effectLst>
                <a:ea typeface="宋体" pitchFamily="2" charset="-122"/>
              </a:rPr>
              <a:t>Performance Evaluation</a:t>
            </a:r>
          </a:p>
          <a:p>
            <a:pPr eaLnBrk="1" hangingPunct="1">
              <a:lnSpc>
                <a:spcPct val="150000"/>
              </a:lnSpc>
              <a:defRPr/>
            </a:pPr>
            <a:r>
              <a:rPr lang="en-US" altLang="zh-CN" sz="2400" b="0" dirty="0" smtClean="0">
                <a:effectLst>
                  <a:outerShdw blurRad="38100" dist="38100" dir="2700000" algn="tl">
                    <a:srgbClr val="C0C0C0"/>
                  </a:outerShdw>
                </a:effectLst>
                <a:ea typeface="宋体" pitchFamily="2" charset="-122"/>
              </a:rPr>
              <a:t> Conclusions</a:t>
            </a:r>
          </a:p>
          <a:p>
            <a:pPr eaLnBrk="1" hangingPunct="1">
              <a:lnSpc>
                <a:spcPct val="150000"/>
              </a:lnSpc>
              <a:buNone/>
              <a:defRPr/>
            </a:pPr>
            <a:endParaRPr lang="zh-CN" altLang="en-US" sz="2400" b="0" dirty="0" smtClean="0">
              <a:effectLst>
                <a:outerShdw blurRad="38100" dist="38100" dir="2700000" algn="tl">
                  <a:srgbClr val="C0C0C0"/>
                </a:outerShdw>
              </a:effectLst>
              <a:ea typeface="宋体" pitchFamily="2" charset="-122"/>
            </a:endParaRPr>
          </a:p>
          <a:p>
            <a:pPr eaLnBrk="1" hangingPunct="1">
              <a:lnSpc>
                <a:spcPct val="150000"/>
              </a:lnSpc>
              <a:defRPr/>
            </a:pPr>
            <a:endParaRPr lang="zh-CN" altLang="en-US" sz="2400" b="0" dirty="0" smtClean="0">
              <a:effectLst>
                <a:outerShdw blurRad="38100" dist="38100" dir="2700000" algn="tl">
                  <a:srgbClr val="C0C0C0"/>
                </a:outerShdw>
              </a:effectLst>
              <a:ea typeface="宋体" pitchFamily="2" charset="-122"/>
            </a:endParaRPr>
          </a:p>
          <a:p>
            <a:pPr eaLnBrk="1" hangingPunct="1">
              <a:lnSpc>
                <a:spcPct val="150000"/>
              </a:lnSpc>
              <a:buFont typeface="Wingdings" pitchFamily="2" charset="2"/>
              <a:buNone/>
              <a:defRPr/>
            </a:pPr>
            <a:endParaRPr lang="zh-CN" altLang="en-US" sz="2400" b="0" dirty="0" smtClean="0">
              <a:effectLst>
                <a:outerShdw blurRad="38100" dist="38100" dir="2700000" algn="tl">
                  <a:srgbClr val="C0C0C0"/>
                </a:outerShdw>
              </a:effectLst>
              <a:ea typeface="宋体" pitchFamily="2"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2600" smtClean="0">
                <a:ea typeface="宋体" charset="-122"/>
              </a:rPr>
              <a:t>Performance Evaluation</a:t>
            </a:r>
            <a:endParaRPr lang="zh-CN" altLang="en-US" sz="2600" smtClean="0">
              <a:ea typeface="宋体" charset="-122"/>
            </a:endParaRPr>
          </a:p>
        </p:txBody>
      </p:sp>
      <p:sp>
        <p:nvSpPr>
          <p:cNvPr id="3" name="内容占位符 2"/>
          <p:cNvSpPr>
            <a:spLocks noGrp="1"/>
          </p:cNvSpPr>
          <p:nvPr>
            <p:ph idx="1"/>
          </p:nvPr>
        </p:nvSpPr>
        <p:spPr>
          <a:xfrm>
            <a:off x="304800" y="1143000"/>
            <a:ext cx="8305800" cy="5214938"/>
          </a:xfrm>
        </p:spPr>
        <p:txBody>
          <a:bodyPr/>
          <a:lstStyle/>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buFont typeface="Wingdings" pitchFamily="2" charset="2"/>
              <a:buNone/>
              <a:defRPr/>
            </a:pPr>
            <a:r>
              <a:rPr lang="en-US" altLang="zh-CN" sz="2000" dirty="0" smtClean="0">
                <a:effectLst>
                  <a:outerShdw blurRad="38100" dist="38100" dir="2700000" algn="tl">
                    <a:srgbClr val="000000">
                      <a:alpha val="43137"/>
                    </a:srgbClr>
                  </a:outerShdw>
                </a:effectLst>
                <a:ea typeface="宋体" pitchFamily="2" charset="-122"/>
              </a:rPr>
              <a:t>                                                               </a:t>
            </a:r>
            <a:endParaRPr lang="en-US" altLang="zh-CN" sz="160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813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pic>
        <p:nvPicPr>
          <p:cNvPr id="96258" name="Picture 2"/>
          <p:cNvPicPr>
            <a:picLocks noChangeAspect="1" noChangeArrowheads="1"/>
          </p:cNvPicPr>
          <p:nvPr/>
        </p:nvPicPr>
        <p:blipFill>
          <a:blip r:embed="rId2"/>
          <a:srcRect/>
          <a:stretch>
            <a:fillRect/>
          </a:stretch>
        </p:blipFill>
        <p:spPr bwMode="auto">
          <a:xfrm>
            <a:off x="1174764" y="1562100"/>
            <a:ext cx="6326194" cy="4867296"/>
          </a:xfrm>
          <a:prstGeom prst="rect">
            <a:avLst/>
          </a:prstGeom>
          <a:noFill/>
          <a:ln w="9525">
            <a:noFill/>
            <a:miter lim="800000"/>
            <a:headEnd/>
            <a:tailEnd/>
          </a:ln>
        </p:spPr>
      </p:pic>
      <p:sp>
        <p:nvSpPr>
          <p:cNvPr id="16" name="TextBox 15"/>
          <p:cNvSpPr txBox="1"/>
          <p:nvPr/>
        </p:nvSpPr>
        <p:spPr>
          <a:xfrm>
            <a:off x="1714480" y="6090842"/>
            <a:ext cx="142876" cy="338554"/>
          </a:xfrm>
          <a:prstGeom prst="rect">
            <a:avLst/>
          </a:prstGeom>
          <a:solidFill>
            <a:schemeClr val="bg1"/>
          </a:solidFill>
        </p:spPr>
        <p:txBody>
          <a:bodyPr wrap="square" rtlCol="0">
            <a:spAutoFit/>
          </a:bodyPr>
          <a:lstStyle/>
          <a:p>
            <a:r>
              <a:rPr lang="en-US" altLang="zh-CN" sz="1600" dirty="0" smtClean="0">
                <a:latin typeface="Times New Roman" pitchFamily="18" charset="0"/>
                <a:cs typeface="Times New Roman" pitchFamily="18" charset="0"/>
              </a:rPr>
              <a:t>2</a:t>
            </a:r>
            <a:endParaRPr lang="zh-CN" alt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2600" smtClean="0">
                <a:ea typeface="宋体" charset="-122"/>
              </a:rPr>
              <a:t>Performance Evaluation</a:t>
            </a:r>
            <a:endParaRPr lang="zh-CN" altLang="en-US" sz="2600" smtClean="0">
              <a:ea typeface="宋体" charset="-122"/>
            </a:endParaRPr>
          </a:p>
        </p:txBody>
      </p:sp>
      <p:sp>
        <p:nvSpPr>
          <p:cNvPr id="3" name="内容占位符 2"/>
          <p:cNvSpPr>
            <a:spLocks noGrp="1"/>
          </p:cNvSpPr>
          <p:nvPr>
            <p:ph idx="1"/>
          </p:nvPr>
        </p:nvSpPr>
        <p:spPr>
          <a:xfrm>
            <a:off x="304800" y="1143000"/>
            <a:ext cx="8305800" cy="5214938"/>
          </a:xfrm>
        </p:spPr>
        <p:txBody>
          <a:bodyPr/>
          <a:lstStyle/>
          <a:p>
            <a:pPr>
              <a:buNone/>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buFont typeface="Wingdings" pitchFamily="2" charset="2"/>
              <a:buNone/>
              <a:defRPr/>
            </a:pPr>
            <a:r>
              <a:rPr lang="en-US" altLang="zh-CN" sz="2000" dirty="0" smtClean="0">
                <a:effectLst>
                  <a:outerShdw blurRad="38100" dist="38100" dir="2700000" algn="tl">
                    <a:srgbClr val="000000">
                      <a:alpha val="43137"/>
                    </a:srgbClr>
                  </a:outerShdw>
                </a:effectLst>
                <a:ea typeface="宋体" pitchFamily="2" charset="-122"/>
              </a:rPr>
              <a:t>                                                               </a:t>
            </a:r>
            <a:endParaRPr lang="en-US" altLang="zh-CN" sz="160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813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pic>
        <p:nvPicPr>
          <p:cNvPr id="97282" name="Picture 2"/>
          <p:cNvPicPr>
            <a:picLocks noChangeAspect="1" noChangeArrowheads="1"/>
          </p:cNvPicPr>
          <p:nvPr/>
        </p:nvPicPr>
        <p:blipFill>
          <a:blip r:embed="rId2"/>
          <a:srcRect/>
          <a:stretch>
            <a:fillRect/>
          </a:stretch>
        </p:blipFill>
        <p:spPr bwMode="auto">
          <a:xfrm>
            <a:off x="1071538" y="1357298"/>
            <a:ext cx="6615568" cy="5053034"/>
          </a:xfrm>
          <a:prstGeom prst="rect">
            <a:avLst/>
          </a:prstGeom>
          <a:noFill/>
          <a:ln w="9525">
            <a:noFill/>
            <a:miter lim="800000"/>
            <a:headEnd/>
            <a:tailEnd/>
          </a:ln>
        </p:spPr>
      </p:pic>
      <p:sp>
        <p:nvSpPr>
          <p:cNvPr id="16" name="TextBox 15"/>
          <p:cNvSpPr txBox="1"/>
          <p:nvPr/>
        </p:nvSpPr>
        <p:spPr>
          <a:xfrm>
            <a:off x="1571604" y="5805090"/>
            <a:ext cx="142876" cy="338554"/>
          </a:xfrm>
          <a:prstGeom prst="rect">
            <a:avLst/>
          </a:prstGeom>
          <a:solidFill>
            <a:schemeClr val="bg1"/>
          </a:solidFill>
        </p:spPr>
        <p:txBody>
          <a:bodyPr wrap="square" rtlCol="0">
            <a:spAutoFit/>
          </a:bodyPr>
          <a:lstStyle/>
          <a:p>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2600" smtClean="0">
                <a:ea typeface="宋体" charset="-122"/>
              </a:rPr>
              <a:t>Performance Evaluation</a:t>
            </a:r>
            <a:endParaRPr lang="zh-CN" altLang="en-US" sz="2600" smtClean="0">
              <a:ea typeface="宋体" charset="-122"/>
            </a:endParaRPr>
          </a:p>
        </p:txBody>
      </p:sp>
      <p:sp>
        <p:nvSpPr>
          <p:cNvPr id="3" name="内容占位符 2"/>
          <p:cNvSpPr>
            <a:spLocks noGrp="1"/>
          </p:cNvSpPr>
          <p:nvPr>
            <p:ph idx="1"/>
          </p:nvPr>
        </p:nvSpPr>
        <p:spPr>
          <a:xfrm>
            <a:off x="304800" y="1143000"/>
            <a:ext cx="8305800" cy="5214938"/>
          </a:xfrm>
        </p:spPr>
        <p:txBody>
          <a:bodyPr/>
          <a:lstStyle/>
          <a:p>
            <a:pPr>
              <a:buNone/>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buFont typeface="Wingdings" pitchFamily="2" charset="2"/>
              <a:buNone/>
              <a:defRPr/>
            </a:pPr>
            <a:r>
              <a:rPr lang="en-US" altLang="zh-CN" sz="2000" dirty="0" smtClean="0">
                <a:effectLst>
                  <a:outerShdw blurRad="38100" dist="38100" dir="2700000" algn="tl">
                    <a:srgbClr val="000000">
                      <a:alpha val="43137"/>
                    </a:srgbClr>
                  </a:outerShdw>
                </a:effectLst>
                <a:ea typeface="宋体" pitchFamily="2" charset="-122"/>
              </a:rPr>
              <a:t>                                                               </a:t>
            </a:r>
            <a:endParaRPr lang="en-US" altLang="zh-CN" sz="160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813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sp>
        <p:nvSpPr>
          <p:cNvPr id="8" name="TextBox 7"/>
          <p:cNvSpPr txBox="1"/>
          <p:nvPr/>
        </p:nvSpPr>
        <p:spPr>
          <a:xfrm>
            <a:off x="1571604" y="6000768"/>
            <a:ext cx="142876" cy="338554"/>
          </a:xfrm>
          <a:prstGeom prst="rect">
            <a:avLst/>
          </a:prstGeom>
          <a:solidFill>
            <a:schemeClr val="bg1"/>
          </a:solidFill>
        </p:spPr>
        <p:txBody>
          <a:bodyPr wrap="square" rtlCol="0">
            <a:spAutoFit/>
          </a:bodyPr>
          <a:lstStyle/>
          <a:p>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p:txBody>
      </p:sp>
      <p:pic>
        <p:nvPicPr>
          <p:cNvPr id="102402" name="Picture 2"/>
          <p:cNvPicPr>
            <a:picLocks noChangeAspect="1" noChangeArrowheads="1"/>
          </p:cNvPicPr>
          <p:nvPr/>
        </p:nvPicPr>
        <p:blipFill>
          <a:blip r:embed="rId2"/>
          <a:srcRect/>
          <a:stretch>
            <a:fillRect/>
          </a:stretch>
        </p:blipFill>
        <p:spPr bwMode="auto">
          <a:xfrm>
            <a:off x="1285852" y="1214422"/>
            <a:ext cx="6693421" cy="509113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2600" smtClean="0">
                <a:ea typeface="宋体" charset="-122"/>
              </a:rPr>
              <a:t>Performance Evaluation</a:t>
            </a:r>
            <a:endParaRPr lang="zh-CN" altLang="en-US" sz="2600" smtClean="0">
              <a:ea typeface="宋体" charset="-122"/>
            </a:endParaRPr>
          </a:p>
        </p:txBody>
      </p:sp>
      <p:sp>
        <p:nvSpPr>
          <p:cNvPr id="3" name="内容占位符 2"/>
          <p:cNvSpPr>
            <a:spLocks noGrp="1"/>
          </p:cNvSpPr>
          <p:nvPr>
            <p:ph idx="1"/>
          </p:nvPr>
        </p:nvSpPr>
        <p:spPr>
          <a:xfrm>
            <a:off x="304800" y="1143000"/>
            <a:ext cx="8305800" cy="5214938"/>
          </a:xfrm>
        </p:spPr>
        <p:txBody>
          <a:bodyPr/>
          <a:lstStyle/>
          <a:p>
            <a:pPr>
              <a:buNone/>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buFont typeface="Wingdings" pitchFamily="2" charset="2"/>
              <a:buNone/>
              <a:defRPr/>
            </a:pPr>
            <a:r>
              <a:rPr lang="en-US" altLang="zh-CN" sz="2000" dirty="0" smtClean="0">
                <a:effectLst>
                  <a:outerShdw blurRad="38100" dist="38100" dir="2700000" algn="tl">
                    <a:srgbClr val="000000">
                      <a:alpha val="43137"/>
                    </a:srgbClr>
                  </a:outerShdw>
                </a:effectLst>
                <a:ea typeface="宋体" pitchFamily="2" charset="-122"/>
              </a:rPr>
              <a:t>                                                               </a:t>
            </a:r>
            <a:endParaRPr lang="en-US" altLang="zh-CN" sz="160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813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sp>
        <p:nvSpPr>
          <p:cNvPr id="16" name="TextBox 15"/>
          <p:cNvSpPr txBox="1"/>
          <p:nvPr/>
        </p:nvSpPr>
        <p:spPr>
          <a:xfrm>
            <a:off x="1571604" y="5805090"/>
            <a:ext cx="142876" cy="338554"/>
          </a:xfrm>
          <a:prstGeom prst="rect">
            <a:avLst/>
          </a:prstGeom>
          <a:solidFill>
            <a:schemeClr val="bg1"/>
          </a:solidFill>
        </p:spPr>
        <p:txBody>
          <a:bodyPr wrap="square" rtlCol="0">
            <a:spAutoFit/>
          </a:bodyPr>
          <a:lstStyle/>
          <a:p>
            <a:r>
              <a:rPr lang="en-US" altLang="zh-CN" sz="1600" dirty="0" smtClean="0">
                <a:latin typeface="Times New Roman" pitchFamily="18" charset="0"/>
                <a:cs typeface="Times New Roman" pitchFamily="18" charset="0"/>
              </a:rPr>
              <a:t>3</a:t>
            </a:r>
            <a:endParaRPr lang="zh-CN" altLang="en-US" sz="1600" dirty="0">
              <a:latin typeface="Times New Roman" pitchFamily="18" charset="0"/>
              <a:cs typeface="Times New Roman" pitchFamily="18" charset="0"/>
            </a:endParaRPr>
          </a:p>
        </p:txBody>
      </p:sp>
      <p:pic>
        <p:nvPicPr>
          <p:cNvPr id="7" name="Picture 3"/>
          <p:cNvPicPr>
            <a:picLocks noChangeAspect="1" noChangeArrowheads="1"/>
          </p:cNvPicPr>
          <p:nvPr/>
        </p:nvPicPr>
        <p:blipFill>
          <a:blip r:embed="rId2"/>
          <a:srcRect/>
          <a:stretch>
            <a:fillRect/>
          </a:stretch>
        </p:blipFill>
        <p:spPr bwMode="auto">
          <a:xfrm>
            <a:off x="1214414" y="1205270"/>
            <a:ext cx="6643734" cy="50812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sz="2600" smtClean="0">
                <a:ea typeface="宋体" charset="-122"/>
              </a:rPr>
              <a:t>Performance Evaluation</a:t>
            </a:r>
            <a:endParaRPr lang="zh-CN" altLang="en-US" sz="2600" smtClean="0">
              <a:ea typeface="宋体" charset="-122"/>
            </a:endParaRPr>
          </a:p>
        </p:txBody>
      </p:sp>
      <p:sp>
        <p:nvSpPr>
          <p:cNvPr id="3" name="内容占位符 2"/>
          <p:cNvSpPr>
            <a:spLocks noGrp="1"/>
          </p:cNvSpPr>
          <p:nvPr>
            <p:ph idx="1"/>
          </p:nvPr>
        </p:nvSpPr>
        <p:spPr>
          <a:xfrm>
            <a:off x="304800" y="1143000"/>
            <a:ext cx="8305800" cy="5214938"/>
          </a:xfrm>
        </p:spPr>
        <p:txBody>
          <a:bodyPr/>
          <a:lstStyle/>
          <a:p>
            <a:pPr>
              <a:buNone/>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defRPr/>
            </a:pPr>
            <a:endParaRPr lang="en-US" altLang="zh-CN" sz="2000" dirty="0" smtClean="0">
              <a:effectLst>
                <a:outerShdw blurRad="38100" dist="38100" dir="2700000" algn="tl">
                  <a:srgbClr val="000000">
                    <a:alpha val="43137"/>
                  </a:srgbClr>
                </a:outerShdw>
              </a:effectLst>
              <a:ea typeface="宋体" pitchFamily="2" charset="-122"/>
            </a:endParaRPr>
          </a:p>
          <a:p>
            <a:pPr lvl="1">
              <a:buFont typeface="Wingdings" pitchFamily="2" charset="2"/>
              <a:buNone/>
              <a:defRPr/>
            </a:pPr>
            <a:r>
              <a:rPr lang="en-US" altLang="zh-CN" sz="2000" dirty="0" smtClean="0">
                <a:effectLst>
                  <a:outerShdw blurRad="38100" dist="38100" dir="2700000" algn="tl">
                    <a:srgbClr val="000000">
                      <a:alpha val="43137"/>
                    </a:srgbClr>
                  </a:outerShdw>
                </a:effectLst>
                <a:ea typeface="宋体" pitchFamily="2" charset="-122"/>
              </a:rPr>
              <a:t>                                                               </a:t>
            </a:r>
            <a:endParaRPr lang="en-US" altLang="zh-CN" sz="160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8134"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sp>
        <p:nvSpPr>
          <p:cNvPr id="8" name="TextBox 7"/>
          <p:cNvSpPr txBox="1"/>
          <p:nvPr/>
        </p:nvSpPr>
        <p:spPr>
          <a:xfrm>
            <a:off x="1571604" y="6000768"/>
            <a:ext cx="142876" cy="338554"/>
          </a:xfrm>
          <a:prstGeom prst="rect">
            <a:avLst/>
          </a:prstGeom>
          <a:solidFill>
            <a:schemeClr val="bg1"/>
          </a:solidFill>
        </p:spPr>
        <p:txBody>
          <a:bodyPr wrap="square" rtlCol="0">
            <a:spAutoFit/>
          </a:bodyPr>
          <a:lstStyle/>
          <a:p>
            <a:r>
              <a:rPr lang="en-US" altLang="zh-CN" sz="1600" dirty="0" smtClean="0">
                <a:latin typeface="Times New Roman" pitchFamily="18" charset="0"/>
                <a:cs typeface="Times New Roman" pitchFamily="18" charset="0"/>
              </a:rPr>
              <a:t>4</a:t>
            </a:r>
            <a:endParaRPr lang="zh-CN" altLang="en-US" sz="1600" dirty="0">
              <a:latin typeface="Times New Roman" pitchFamily="18" charset="0"/>
              <a:cs typeface="Times New Roman" pitchFamily="18" charset="0"/>
            </a:endParaRPr>
          </a:p>
        </p:txBody>
      </p:sp>
      <p:pic>
        <p:nvPicPr>
          <p:cNvPr id="100356" name="Picture 4"/>
          <p:cNvPicPr>
            <a:picLocks noChangeAspect="1" noChangeArrowheads="1"/>
          </p:cNvPicPr>
          <p:nvPr/>
        </p:nvPicPr>
        <p:blipFill>
          <a:blip r:embed="rId2"/>
          <a:srcRect/>
          <a:stretch>
            <a:fillRect/>
          </a:stretch>
        </p:blipFill>
        <p:spPr bwMode="auto">
          <a:xfrm>
            <a:off x="1285852" y="1162048"/>
            <a:ext cx="6619789" cy="51959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sz="2600" dirty="0" smtClean="0">
                <a:ea typeface="宋体" charset="-122"/>
              </a:rPr>
              <a:t>Conclusions</a:t>
            </a:r>
            <a:endParaRPr lang="zh-CN" altLang="en-US" sz="2600" dirty="0" smtClean="0">
              <a:ea typeface="宋体" charset="-122"/>
            </a:endParaRPr>
          </a:p>
        </p:txBody>
      </p:sp>
      <p:sp>
        <p:nvSpPr>
          <p:cNvPr id="3" name="内容占位符 2"/>
          <p:cNvSpPr>
            <a:spLocks noGrp="1"/>
          </p:cNvSpPr>
          <p:nvPr>
            <p:ph idx="1"/>
          </p:nvPr>
        </p:nvSpPr>
        <p:spPr>
          <a:xfrm>
            <a:off x="214282" y="1285860"/>
            <a:ext cx="8305800" cy="5214938"/>
          </a:xfrm>
        </p:spPr>
        <p:txBody>
          <a:bodyPr/>
          <a:lstStyle/>
          <a:p>
            <a:pPr>
              <a:defRPr/>
            </a:pPr>
            <a:endParaRPr lang="en-US" altLang="zh-CN" sz="800" b="0" dirty="0" smtClean="0">
              <a:effectLst>
                <a:outerShdw blurRad="38100" dist="38100" dir="2700000" algn="tl">
                  <a:srgbClr val="000000">
                    <a:alpha val="43137"/>
                  </a:srgbClr>
                </a:outerShdw>
              </a:effectLst>
              <a:ea typeface="宋体" pitchFamily="2" charset="-122"/>
            </a:endParaRPr>
          </a:p>
          <a:p>
            <a:pPr lvl="1">
              <a:defRPr/>
            </a:pPr>
            <a:r>
              <a:rPr lang="en-US" altLang="zh-CN" sz="1800" dirty="0" smtClean="0">
                <a:ea typeface="宋体" pitchFamily="2" charset="-122"/>
              </a:rPr>
              <a:t>We introduce Derivative Tree, a novel distributed overlay structure with inherent ability to organize dynamic and asynchronous peers while bring high resilience to peer churn. Thus, it effectively reduces the impact of dynamic node join and departure with low network overhead.</a:t>
            </a:r>
          </a:p>
          <a:p>
            <a:pPr lvl="1">
              <a:defRPr/>
            </a:pPr>
            <a:endParaRPr lang="en-US" altLang="zh-CN" sz="1800" dirty="0" smtClean="0">
              <a:ea typeface="宋体" pitchFamily="2" charset="-122"/>
            </a:endParaRPr>
          </a:p>
          <a:p>
            <a:pPr lvl="1">
              <a:defRPr/>
            </a:pPr>
            <a:r>
              <a:rPr lang="en-US" altLang="zh-CN" sz="1800" dirty="0" smtClean="0">
                <a:ea typeface="宋体" pitchFamily="2" charset="-122"/>
              </a:rPr>
              <a:t>We propose VCR-like operation implementation in the P2P streaming system. The overhead of VCR-like operations is proved to be in </a:t>
            </a:r>
            <a:r>
              <a:rPr lang="en-US" altLang="zh-CN" sz="1800" i="1" dirty="0" smtClean="0">
                <a:latin typeface="Times New Roman" pitchFamily="18" charset="0"/>
                <a:ea typeface="宋体" pitchFamily="2" charset="-122"/>
                <a:cs typeface="Times New Roman" pitchFamily="18" charset="0"/>
              </a:rPr>
              <a:t>O(log N)</a:t>
            </a:r>
          </a:p>
          <a:p>
            <a:pPr lvl="1">
              <a:defRPr/>
            </a:pPr>
            <a:endParaRPr lang="en-US" altLang="zh-CN" sz="1800" dirty="0" smtClean="0">
              <a:ea typeface="宋体" pitchFamily="2" charset="-122"/>
            </a:endParaRPr>
          </a:p>
          <a:p>
            <a:pPr lvl="1">
              <a:defRPr/>
            </a:pPr>
            <a:r>
              <a:rPr lang="en-US" altLang="zh-CN" sz="1800" dirty="0" smtClean="0">
                <a:ea typeface="宋体" pitchFamily="2" charset="-122"/>
              </a:rPr>
              <a:t>The efficiency of the proposed scheme is confirmed using extensive simulations. The result show that our scheme outperforms the existing representative systems in terms of VCR impact.</a:t>
            </a:r>
          </a:p>
          <a:p>
            <a:pPr lvl="1">
              <a:defRPr/>
            </a:pPr>
            <a:endParaRPr lang="en-US" altLang="zh-CN" sz="1800" dirty="0" smtClean="0">
              <a:effectLst>
                <a:outerShdw blurRad="38100" dist="38100" dir="2700000" algn="tl">
                  <a:srgbClr val="000000">
                    <a:alpha val="43137"/>
                  </a:srgbClr>
                </a:outerShdw>
              </a:effectLst>
              <a:ea typeface="宋体" pitchFamily="2" charset="-122"/>
            </a:endParaRPr>
          </a:p>
          <a:p>
            <a:pPr lvl="1">
              <a:defRPr/>
            </a:pPr>
            <a:endParaRPr lang="en-US" altLang="zh-CN" sz="800" dirty="0" smtClean="0">
              <a:effectLst>
                <a:outerShdw blurRad="38100" dist="38100" dir="2700000" algn="tl">
                  <a:srgbClr val="000000">
                    <a:alpha val="43137"/>
                  </a:srgbClr>
                </a:outerShdw>
              </a:effectLst>
              <a:ea typeface="宋体" pitchFamily="2" charset="-122"/>
            </a:endParaRPr>
          </a:p>
          <a:p>
            <a:pPr>
              <a:defRPr/>
            </a:pPr>
            <a:endParaRPr lang="en-US" altLang="zh-CN" sz="8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39136C49-9A2E-4FAF-96CF-6E9279F97AED}" type="slidenum">
              <a:rPr lang="zh-CN" altLang="en-US" smtClean="0"/>
              <a:pPr>
                <a:defRPr/>
              </a:pPr>
              <a:t>25</a:t>
            </a:fld>
            <a:endParaRPr lang="zh-CN" altLang="en-US"/>
          </a:p>
        </p:txBody>
      </p:sp>
      <p:sp>
        <p:nvSpPr>
          <p:cNvPr id="47110" name="Rectangle 7"/>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0" hangingPunct="0">
              <a:spcBef>
                <a:spcPct val="20000"/>
              </a:spcBef>
              <a:buFont typeface="Wingdings" pitchFamily="2" charset="2"/>
              <a:buNone/>
            </a:pPr>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1"/>
          </p:nvPr>
        </p:nvSpPr>
        <p:spPr/>
        <p:txBody>
          <a:bodyPr/>
          <a:lstStyle/>
          <a:p>
            <a:pPr>
              <a:defRPr/>
            </a:pPr>
            <a:fld id="{9B634CED-D506-4527-906A-2BBFD303D640}" type="slidenum">
              <a:rPr lang="zh-CN" altLang="en-US"/>
              <a:pPr>
                <a:defRPr/>
              </a:pPr>
              <a:t>26</a:t>
            </a:fld>
            <a:endParaRPr lang="zh-CN" altLang="en-US"/>
          </a:p>
        </p:txBody>
      </p:sp>
      <p:sp>
        <p:nvSpPr>
          <p:cNvPr id="19460" name="Rectangle 5"/>
          <p:cNvSpPr>
            <a:spLocks noGrp="1" noChangeArrowheads="1"/>
          </p:cNvSpPr>
          <p:nvPr>
            <p:ph type="ftr" sz="quarter" idx="4294967295"/>
          </p:nvPr>
        </p:nvSpPr>
        <p:spPr>
          <a:xfrm>
            <a:off x="5257800" y="6477000"/>
            <a:ext cx="2895600" cy="228600"/>
          </a:xfrm>
          <a:noFill/>
        </p:spPr>
        <p:txBody>
          <a:bodyPr/>
          <a:lstStyle/>
          <a:p>
            <a:r>
              <a:rPr lang="en-US" altLang="zh-CN" smtClean="0">
                <a:ea typeface="宋体" charset="-122"/>
              </a:rPr>
              <a:t>Dislab, NJU CS</a:t>
            </a:r>
            <a:endParaRPr lang="zh-CN" altLang="en-US" smtClean="0">
              <a:ea typeface="宋体" charset="-122"/>
            </a:endParaRPr>
          </a:p>
        </p:txBody>
      </p:sp>
      <p:sp>
        <p:nvSpPr>
          <p:cNvPr id="19461" name="Rectangle 2"/>
          <p:cNvSpPr>
            <a:spLocks noGrp="1" noChangeArrowheads="1"/>
          </p:cNvSpPr>
          <p:nvPr>
            <p:ph type="title"/>
          </p:nvPr>
        </p:nvSpPr>
        <p:spPr/>
        <p:txBody>
          <a:bodyPr/>
          <a:lstStyle/>
          <a:p>
            <a:r>
              <a:rPr lang="en-US" altLang="zh-CN" smtClean="0">
                <a:ea typeface="宋体" charset="-122"/>
              </a:rPr>
              <a:t>The End</a:t>
            </a:r>
          </a:p>
        </p:txBody>
      </p:sp>
      <p:sp>
        <p:nvSpPr>
          <p:cNvPr id="19462" name="Rectangle 3"/>
          <p:cNvSpPr>
            <a:spLocks noGrp="1" noChangeArrowheads="1"/>
          </p:cNvSpPr>
          <p:nvPr>
            <p:ph type="body" idx="1"/>
          </p:nvPr>
        </p:nvSpPr>
        <p:spPr/>
        <p:txBody>
          <a:bodyPr/>
          <a:lstStyle/>
          <a:p>
            <a:endParaRPr lang="en-US" altLang="zh-CN" sz="2400" smtClean="0">
              <a:ea typeface="宋体" charset="-122"/>
            </a:endParaRPr>
          </a:p>
          <a:p>
            <a:pPr>
              <a:buFont typeface="Wingdings" pitchFamily="2" charset="2"/>
              <a:buNone/>
            </a:pPr>
            <a:endParaRPr lang="en-US" altLang="zh-CN" sz="2400" smtClean="0">
              <a:ea typeface="宋体" charset="-122"/>
            </a:endParaRPr>
          </a:p>
        </p:txBody>
      </p:sp>
      <p:graphicFrame>
        <p:nvGraphicFramePr>
          <p:cNvPr id="19458" name="Object 2"/>
          <p:cNvGraphicFramePr>
            <a:graphicFrameLocks/>
          </p:cNvGraphicFramePr>
          <p:nvPr/>
        </p:nvGraphicFramePr>
        <p:xfrm>
          <a:off x="2071688" y="1785938"/>
          <a:ext cx="4516437" cy="4340225"/>
        </p:xfrm>
        <a:graphic>
          <a:graphicData uri="http://schemas.openxmlformats.org/presentationml/2006/ole">
            <p:oleObj spid="_x0000_s19458" name="Clip" r:id="rId4" imgW="7833960" imgH="7839000" progId="">
              <p:embed/>
            </p:oleObj>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2600" dirty="0" smtClean="0">
                <a:effectLst>
                  <a:outerShdw blurRad="38100" dist="38100" dir="2700000" algn="tl">
                    <a:srgbClr val="000000">
                      <a:alpha val="43137"/>
                    </a:srgbClr>
                  </a:outerShdw>
                </a:effectLst>
                <a:ea typeface="宋体" charset="-122"/>
              </a:rPr>
              <a:t>Background</a:t>
            </a:r>
            <a:endParaRPr lang="zh-CN" altLang="en-US" sz="2600" dirty="0" smtClean="0">
              <a:effectLst>
                <a:outerShdw blurRad="38100" dist="38100" dir="2700000" algn="tl">
                  <a:srgbClr val="000000">
                    <a:alpha val="43137"/>
                  </a:srgbClr>
                </a:outerShdw>
              </a:effectLst>
              <a:ea typeface="宋体" charset="-122"/>
            </a:endParaRPr>
          </a:p>
        </p:txBody>
      </p:sp>
      <p:sp>
        <p:nvSpPr>
          <p:cNvPr id="3" name="内容占位符 2"/>
          <p:cNvSpPr>
            <a:spLocks noGrp="1"/>
          </p:cNvSpPr>
          <p:nvPr>
            <p:ph idx="1"/>
          </p:nvPr>
        </p:nvSpPr>
        <p:spPr>
          <a:xfrm>
            <a:off x="304800" y="1143000"/>
            <a:ext cx="8305800" cy="5072063"/>
          </a:xfrm>
        </p:spPr>
        <p:txBody>
          <a:bodyPr/>
          <a:lstStyle/>
          <a:p>
            <a:pPr>
              <a:defRPr/>
            </a:pPr>
            <a:r>
              <a:rPr lang="en-US" altLang="zh-CN" sz="2400" b="0" dirty="0" smtClean="0">
                <a:ea typeface="宋体" pitchFamily="2" charset="-122"/>
              </a:rPr>
              <a:t>P2P media streaming</a:t>
            </a:r>
          </a:p>
          <a:p>
            <a:pPr lvl="1">
              <a:defRPr/>
            </a:pPr>
            <a:r>
              <a:rPr lang="en-US" altLang="zh-CN" sz="1800" dirty="0" smtClean="0">
                <a:ea typeface="宋体" pitchFamily="2" charset="-122"/>
              </a:rPr>
              <a:t>Everyone can be a content producer/provider.</a:t>
            </a:r>
          </a:p>
          <a:p>
            <a:pPr lvl="1">
              <a:defRPr/>
            </a:pPr>
            <a:r>
              <a:rPr lang="en-US" altLang="zh-CN" sz="1800" dirty="0" smtClean="0">
                <a:solidFill>
                  <a:srgbClr val="FF0000"/>
                </a:solidFill>
                <a:ea typeface="宋体" pitchFamily="2" charset="-122"/>
              </a:rPr>
              <a:t>Cache-and-relay mechanism</a:t>
            </a:r>
            <a:r>
              <a:rPr lang="en-US" altLang="zh-CN" sz="1800" dirty="0" smtClean="0">
                <a:ea typeface="宋体" pitchFamily="2" charset="-122"/>
              </a:rPr>
              <a:t>: peers actively cache media contents and further relay them to other peers that are expecting them.</a:t>
            </a: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EEAB1275-9BB4-48C7-8D6C-8959C15A5174}" type="slidenum">
              <a:rPr lang="zh-CN" altLang="en-US" smtClean="0"/>
              <a:pPr>
                <a:defRPr/>
              </a:pPr>
              <a:t>3</a:t>
            </a:fld>
            <a:endParaRPr lang="zh-CN" altLang="en-US"/>
          </a:p>
        </p:txBody>
      </p:sp>
      <p:pic>
        <p:nvPicPr>
          <p:cNvPr id="100" name="Picture 71" descr="world_map"/>
          <p:cNvPicPr>
            <a:picLocks noChangeAspect="1" noChangeArrowheads="1"/>
          </p:cNvPicPr>
          <p:nvPr/>
        </p:nvPicPr>
        <p:blipFill>
          <a:blip r:embed="rId2"/>
          <a:srcRect/>
          <a:stretch>
            <a:fillRect/>
          </a:stretch>
        </p:blipFill>
        <p:spPr bwMode="auto">
          <a:xfrm>
            <a:off x="357188" y="2549525"/>
            <a:ext cx="6286500" cy="4237038"/>
          </a:xfrm>
          <a:prstGeom prst="rect">
            <a:avLst/>
          </a:prstGeom>
          <a:noFill/>
          <a:ln w="9525">
            <a:noFill/>
            <a:miter lim="800000"/>
            <a:headEnd/>
            <a:tailEnd/>
          </a:ln>
        </p:spPr>
      </p:pic>
      <p:grpSp>
        <p:nvGrpSpPr>
          <p:cNvPr id="2" name="Group 5"/>
          <p:cNvGrpSpPr>
            <a:grpSpLocks/>
          </p:cNvGrpSpPr>
          <p:nvPr/>
        </p:nvGrpSpPr>
        <p:grpSpPr bwMode="auto">
          <a:xfrm>
            <a:off x="871538" y="3349625"/>
            <a:ext cx="4995862" cy="3181350"/>
            <a:chOff x="1417" y="1839"/>
            <a:chExt cx="3424" cy="2248"/>
          </a:xfrm>
        </p:grpSpPr>
        <p:sp>
          <p:nvSpPr>
            <p:cNvPr id="35849" name="Line 6"/>
            <p:cNvSpPr>
              <a:spLocks noChangeShapeType="1"/>
            </p:cNvSpPr>
            <p:nvPr/>
          </p:nvSpPr>
          <p:spPr bwMode="auto">
            <a:xfrm flipH="1" flipV="1">
              <a:off x="2521" y="2403"/>
              <a:ext cx="614" cy="29"/>
            </a:xfrm>
            <a:prstGeom prst="line">
              <a:avLst/>
            </a:prstGeom>
            <a:noFill/>
            <a:ln w="28575">
              <a:solidFill>
                <a:srgbClr val="0000FF"/>
              </a:solidFill>
              <a:round/>
              <a:headEnd type="triangle" w="med" len="med"/>
              <a:tailEnd/>
            </a:ln>
          </p:spPr>
          <p:txBody>
            <a:bodyPr/>
            <a:lstStyle/>
            <a:p>
              <a:endParaRPr lang="zh-CN" altLang="en-US"/>
            </a:p>
          </p:txBody>
        </p:sp>
        <p:grpSp>
          <p:nvGrpSpPr>
            <p:cNvPr id="35850" name="Group 7"/>
            <p:cNvGrpSpPr>
              <a:grpSpLocks/>
            </p:cNvGrpSpPr>
            <p:nvPr/>
          </p:nvGrpSpPr>
          <p:grpSpPr bwMode="auto">
            <a:xfrm>
              <a:off x="2088" y="1839"/>
              <a:ext cx="410" cy="417"/>
              <a:chOff x="-2082" y="1018"/>
              <a:chExt cx="2067" cy="2121"/>
            </a:xfrm>
          </p:grpSpPr>
          <p:sp>
            <p:nvSpPr>
              <p:cNvPr id="35875" name="Freeform 8"/>
              <p:cNvSpPr>
                <a:spLocks/>
              </p:cNvSpPr>
              <p:nvPr/>
            </p:nvSpPr>
            <p:spPr bwMode="auto">
              <a:xfrm>
                <a:off x="-1769" y="1073"/>
                <a:ext cx="1304" cy="2036"/>
              </a:xfrm>
              <a:custGeom>
                <a:avLst/>
                <a:gdLst>
                  <a:gd name="T0" fmla="*/ 125 w 2610"/>
                  <a:gd name="T1" fmla="*/ 3 h 4074"/>
                  <a:gd name="T2" fmla="*/ 92 w 2610"/>
                  <a:gd name="T3" fmla="*/ 15 h 4074"/>
                  <a:gd name="T4" fmla="*/ 71 w 2610"/>
                  <a:gd name="T5" fmla="*/ 33 h 4074"/>
                  <a:gd name="T6" fmla="*/ 61 w 2610"/>
                  <a:gd name="T7" fmla="*/ 69 h 4074"/>
                  <a:gd name="T8" fmla="*/ 65 w 2610"/>
                  <a:gd name="T9" fmla="*/ 109 h 4074"/>
                  <a:gd name="T10" fmla="*/ 110 w 2610"/>
                  <a:gd name="T11" fmla="*/ 155 h 4074"/>
                  <a:gd name="T12" fmla="*/ 100 w 2610"/>
                  <a:gd name="T13" fmla="*/ 185 h 4074"/>
                  <a:gd name="T14" fmla="*/ 68 w 2610"/>
                  <a:gd name="T15" fmla="*/ 185 h 4074"/>
                  <a:gd name="T16" fmla="*/ 66 w 2610"/>
                  <a:gd name="T17" fmla="*/ 200 h 4074"/>
                  <a:gd name="T18" fmla="*/ 35 w 2610"/>
                  <a:gd name="T19" fmla="*/ 197 h 4074"/>
                  <a:gd name="T20" fmla="*/ 32 w 2610"/>
                  <a:gd name="T21" fmla="*/ 174 h 4074"/>
                  <a:gd name="T22" fmla="*/ 0 w 2610"/>
                  <a:gd name="T23" fmla="*/ 142 h 4074"/>
                  <a:gd name="T24" fmla="*/ 1 w 2610"/>
                  <a:gd name="T25" fmla="*/ 299 h 4074"/>
                  <a:gd name="T26" fmla="*/ 60 w 2610"/>
                  <a:gd name="T27" fmla="*/ 281 h 4074"/>
                  <a:gd name="T28" fmla="*/ 63 w 2610"/>
                  <a:gd name="T29" fmla="*/ 301 h 4074"/>
                  <a:gd name="T30" fmla="*/ 103 w 2610"/>
                  <a:gd name="T31" fmla="*/ 300 h 4074"/>
                  <a:gd name="T32" fmla="*/ 90 w 2610"/>
                  <a:gd name="T33" fmla="*/ 345 h 4074"/>
                  <a:gd name="T34" fmla="*/ 149 w 2610"/>
                  <a:gd name="T35" fmla="*/ 354 h 4074"/>
                  <a:gd name="T36" fmla="*/ 144 w 2610"/>
                  <a:gd name="T37" fmla="*/ 399 h 4074"/>
                  <a:gd name="T38" fmla="*/ 187 w 2610"/>
                  <a:gd name="T39" fmla="*/ 407 h 4074"/>
                  <a:gd name="T40" fmla="*/ 114 w 2610"/>
                  <a:gd name="T41" fmla="*/ 479 h 4074"/>
                  <a:gd name="T42" fmla="*/ 156 w 2610"/>
                  <a:gd name="T43" fmla="*/ 492 h 4074"/>
                  <a:gd name="T44" fmla="*/ 204 w 2610"/>
                  <a:gd name="T45" fmla="*/ 424 h 4074"/>
                  <a:gd name="T46" fmla="*/ 202 w 2610"/>
                  <a:gd name="T47" fmla="*/ 509 h 4074"/>
                  <a:gd name="T48" fmla="*/ 245 w 2610"/>
                  <a:gd name="T49" fmla="*/ 501 h 4074"/>
                  <a:gd name="T50" fmla="*/ 244 w 2610"/>
                  <a:gd name="T51" fmla="*/ 431 h 4074"/>
                  <a:gd name="T52" fmla="*/ 302 w 2610"/>
                  <a:gd name="T53" fmla="*/ 505 h 4074"/>
                  <a:gd name="T54" fmla="*/ 326 w 2610"/>
                  <a:gd name="T55" fmla="*/ 488 h 4074"/>
                  <a:gd name="T56" fmla="*/ 267 w 2610"/>
                  <a:gd name="T57" fmla="*/ 411 h 4074"/>
                  <a:gd name="T58" fmla="*/ 287 w 2610"/>
                  <a:gd name="T59" fmla="*/ 410 h 4074"/>
                  <a:gd name="T60" fmla="*/ 285 w 2610"/>
                  <a:gd name="T61" fmla="*/ 366 h 4074"/>
                  <a:gd name="T62" fmla="*/ 315 w 2610"/>
                  <a:gd name="T63" fmla="*/ 367 h 4074"/>
                  <a:gd name="T64" fmla="*/ 326 w 2610"/>
                  <a:gd name="T65" fmla="*/ 202 h 4074"/>
                  <a:gd name="T66" fmla="*/ 162 w 2610"/>
                  <a:gd name="T67" fmla="*/ 152 h 4074"/>
                  <a:gd name="T68" fmla="*/ 221 w 2610"/>
                  <a:gd name="T69" fmla="*/ 124 h 4074"/>
                  <a:gd name="T70" fmla="*/ 245 w 2610"/>
                  <a:gd name="T71" fmla="*/ 75 h 4074"/>
                  <a:gd name="T72" fmla="*/ 183 w 2610"/>
                  <a:gd name="T73" fmla="*/ 0 h 4074"/>
                  <a:gd name="T74" fmla="*/ 125 w 2610"/>
                  <a:gd name="T75" fmla="*/ 3 h 4074"/>
                  <a:gd name="T76" fmla="*/ 125 w 2610"/>
                  <a:gd name="T77" fmla="*/ 3 h 40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610"/>
                  <a:gd name="T118" fmla="*/ 0 h 4074"/>
                  <a:gd name="T119" fmla="*/ 2610 w 2610"/>
                  <a:gd name="T120" fmla="*/ 4074 h 40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610" h="4074">
                    <a:moveTo>
                      <a:pt x="1004" y="29"/>
                    </a:moveTo>
                    <a:lnTo>
                      <a:pt x="743" y="120"/>
                    </a:lnTo>
                    <a:lnTo>
                      <a:pt x="574" y="268"/>
                    </a:lnTo>
                    <a:lnTo>
                      <a:pt x="491" y="555"/>
                    </a:lnTo>
                    <a:lnTo>
                      <a:pt x="527" y="873"/>
                    </a:lnTo>
                    <a:lnTo>
                      <a:pt x="884" y="1243"/>
                    </a:lnTo>
                    <a:lnTo>
                      <a:pt x="806" y="1483"/>
                    </a:lnTo>
                    <a:lnTo>
                      <a:pt x="548" y="1483"/>
                    </a:lnTo>
                    <a:lnTo>
                      <a:pt x="532" y="1603"/>
                    </a:lnTo>
                    <a:lnTo>
                      <a:pt x="280" y="1582"/>
                    </a:lnTo>
                    <a:lnTo>
                      <a:pt x="259" y="1392"/>
                    </a:lnTo>
                    <a:lnTo>
                      <a:pt x="0" y="1139"/>
                    </a:lnTo>
                    <a:lnTo>
                      <a:pt x="8" y="2395"/>
                    </a:lnTo>
                    <a:lnTo>
                      <a:pt x="483" y="2255"/>
                    </a:lnTo>
                    <a:lnTo>
                      <a:pt x="504" y="2411"/>
                    </a:lnTo>
                    <a:lnTo>
                      <a:pt x="827" y="2403"/>
                    </a:lnTo>
                    <a:lnTo>
                      <a:pt x="722" y="2768"/>
                    </a:lnTo>
                    <a:lnTo>
                      <a:pt x="1192" y="2838"/>
                    </a:lnTo>
                    <a:lnTo>
                      <a:pt x="1158" y="3196"/>
                    </a:lnTo>
                    <a:lnTo>
                      <a:pt x="1502" y="3260"/>
                    </a:lnTo>
                    <a:lnTo>
                      <a:pt x="918" y="3836"/>
                    </a:lnTo>
                    <a:lnTo>
                      <a:pt x="1255" y="3941"/>
                    </a:lnTo>
                    <a:lnTo>
                      <a:pt x="1633" y="3393"/>
                    </a:lnTo>
                    <a:lnTo>
                      <a:pt x="1619" y="4074"/>
                    </a:lnTo>
                    <a:lnTo>
                      <a:pt x="1963" y="4011"/>
                    </a:lnTo>
                    <a:lnTo>
                      <a:pt x="1956" y="3456"/>
                    </a:lnTo>
                    <a:lnTo>
                      <a:pt x="2420" y="4045"/>
                    </a:lnTo>
                    <a:lnTo>
                      <a:pt x="2610" y="3905"/>
                    </a:lnTo>
                    <a:lnTo>
                      <a:pt x="2138" y="3294"/>
                    </a:lnTo>
                    <a:lnTo>
                      <a:pt x="2300" y="3287"/>
                    </a:lnTo>
                    <a:lnTo>
                      <a:pt x="2287" y="2929"/>
                    </a:lnTo>
                    <a:lnTo>
                      <a:pt x="2524" y="2943"/>
                    </a:lnTo>
                    <a:lnTo>
                      <a:pt x="2610" y="1616"/>
                    </a:lnTo>
                    <a:lnTo>
                      <a:pt x="1298" y="1222"/>
                    </a:lnTo>
                    <a:lnTo>
                      <a:pt x="1773" y="998"/>
                    </a:lnTo>
                    <a:lnTo>
                      <a:pt x="1963" y="605"/>
                    </a:lnTo>
                    <a:lnTo>
                      <a:pt x="1466" y="0"/>
                    </a:lnTo>
                    <a:lnTo>
                      <a:pt x="1004" y="29"/>
                    </a:lnTo>
                    <a:close/>
                  </a:path>
                </a:pathLst>
              </a:custGeom>
              <a:solidFill>
                <a:srgbClr val="FFFF99"/>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76" name="Freeform 9"/>
              <p:cNvSpPr>
                <a:spLocks/>
              </p:cNvSpPr>
              <p:nvPr/>
            </p:nvSpPr>
            <p:spPr bwMode="auto">
              <a:xfrm>
                <a:off x="-2082" y="1484"/>
                <a:ext cx="302" cy="993"/>
              </a:xfrm>
              <a:custGeom>
                <a:avLst/>
                <a:gdLst>
                  <a:gd name="T0" fmla="*/ 17 w 604"/>
                  <a:gd name="T1" fmla="*/ 0 h 1987"/>
                  <a:gd name="T2" fmla="*/ 76 w 604"/>
                  <a:gd name="T3" fmla="*/ 43 h 1987"/>
                  <a:gd name="T4" fmla="*/ 72 w 604"/>
                  <a:gd name="T5" fmla="*/ 222 h 1987"/>
                  <a:gd name="T6" fmla="*/ 30 w 604"/>
                  <a:gd name="T7" fmla="*/ 248 h 1987"/>
                  <a:gd name="T8" fmla="*/ 1 w 604"/>
                  <a:gd name="T9" fmla="*/ 164 h 1987"/>
                  <a:gd name="T10" fmla="*/ 0 w 604"/>
                  <a:gd name="T11" fmla="*/ 47 h 1987"/>
                  <a:gd name="T12" fmla="*/ 17 w 604"/>
                  <a:gd name="T13" fmla="*/ 0 h 1987"/>
                  <a:gd name="T14" fmla="*/ 17 w 604"/>
                  <a:gd name="T15" fmla="*/ 0 h 1987"/>
                  <a:gd name="T16" fmla="*/ 0 60000 65536"/>
                  <a:gd name="T17" fmla="*/ 0 60000 65536"/>
                  <a:gd name="T18" fmla="*/ 0 60000 65536"/>
                  <a:gd name="T19" fmla="*/ 0 60000 65536"/>
                  <a:gd name="T20" fmla="*/ 0 60000 65536"/>
                  <a:gd name="T21" fmla="*/ 0 60000 65536"/>
                  <a:gd name="T22" fmla="*/ 0 60000 65536"/>
                  <a:gd name="T23" fmla="*/ 0 60000 65536"/>
                  <a:gd name="T24" fmla="*/ 0 w 604"/>
                  <a:gd name="T25" fmla="*/ 0 h 1987"/>
                  <a:gd name="T26" fmla="*/ 604 w 604"/>
                  <a:gd name="T27" fmla="*/ 1987 h 198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4" h="1987">
                    <a:moveTo>
                      <a:pt x="135" y="0"/>
                    </a:moveTo>
                    <a:lnTo>
                      <a:pt x="604" y="344"/>
                    </a:lnTo>
                    <a:lnTo>
                      <a:pt x="576" y="1776"/>
                    </a:lnTo>
                    <a:lnTo>
                      <a:pt x="247" y="1987"/>
                    </a:lnTo>
                    <a:lnTo>
                      <a:pt x="7" y="1319"/>
                    </a:lnTo>
                    <a:lnTo>
                      <a:pt x="0" y="379"/>
                    </a:lnTo>
                    <a:lnTo>
                      <a:pt x="135" y="0"/>
                    </a:lnTo>
                    <a:close/>
                  </a:path>
                </a:pathLst>
              </a:custGeom>
              <a:solidFill>
                <a:srgbClr val="FFFCE5"/>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77" name="Freeform 10"/>
              <p:cNvSpPr>
                <a:spLocks/>
              </p:cNvSpPr>
              <p:nvPr/>
            </p:nvSpPr>
            <p:spPr bwMode="auto">
              <a:xfrm>
                <a:off x="-1086" y="2699"/>
                <a:ext cx="547" cy="396"/>
              </a:xfrm>
              <a:custGeom>
                <a:avLst/>
                <a:gdLst>
                  <a:gd name="T0" fmla="*/ 8 w 1094"/>
                  <a:gd name="T1" fmla="*/ 0 h 792"/>
                  <a:gd name="T2" fmla="*/ 0 w 1094"/>
                  <a:gd name="T3" fmla="*/ 20 h 792"/>
                  <a:gd name="T4" fmla="*/ 5 w 1094"/>
                  <a:gd name="T5" fmla="*/ 60 h 792"/>
                  <a:gd name="T6" fmla="*/ 34 w 1094"/>
                  <a:gd name="T7" fmla="*/ 18 h 792"/>
                  <a:gd name="T8" fmla="*/ 54 w 1094"/>
                  <a:gd name="T9" fmla="*/ 21 h 792"/>
                  <a:gd name="T10" fmla="*/ 58 w 1094"/>
                  <a:gd name="T11" fmla="*/ 99 h 792"/>
                  <a:gd name="T12" fmla="*/ 74 w 1094"/>
                  <a:gd name="T13" fmla="*/ 95 h 792"/>
                  <a:gd name="T14" fmla="*/ 69 w 1094"/>
                  <a:gd name="T15" fmla="*/ 27 h 792"/>
                  <a:gd name="T16" fmla="*/ 95 w 1094"/>
                  <a:gd name="T17" fmla="*/ 55 h 792"/>
                  <a:gd name="T18" fmla="*/ 137 w 1094"/>
                  <a:gd name="T19" fmla="*/ 58 h 792"/>
                  <a:gd name="T20" fmla="*/ 98 w 1094"/>
                  <a:gd name="T21" fmla="*/ 9 h 792"/>
                  <a:gd name="T22" fmla="*/ 8 w 1094"/>
                  <a:gd name="T23" fmla="*/ 0 h 792"/>
                  <a:gd name="T24" fmla="*/ 8 w 1094"/>
                  <a:gd name="T25" fmla="*/ 0 h 7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4"/>
                  <a:gd name="T40" fmla="*/ 0 h 792"/>
                  <a:gd name="T41" fmla="*/ 1094 w 1094"/>
                  <a:gd name="T42" fmla="*/ 792 h 7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4" h="792">
                    <a:moveTo>
                      <a:pt x="64" y="0"/>
                    </a:moveTo>
                    <a:lnTo>
                      <a:pt x="0" y="154"/>
                    </a:lnTo>
                    <a:lnTo>
                      <a:pt x="43" y="484"/>
                    </a:lnTo>
                    <a:lnTo>
                      <a:pt x="266" y="140"/>
                    </a:lnTo>
                    <a:lnTo>
                      <a:pt x="435" y="167"/>
                    </a:lnTo>
                    <a:lnTo>
                      <a:pt x="471" y="792"/>
                    </a:lnTo>
                    <a:lnTo>
                      <a:pt x="596" y="758"/>
                    </a:lnTo>
                    <a:lnTo>
                      <a:pt x="555" y="216"/>
                    </a:lnTo>
                    <a:lnTo>
                      <a:pt x="766" y="442"/>
                    </a:lnTo>
                    <a:lnTo>
                      <a:pt x="1094" y="469"/>
                    </a:lnTo>
                    <a:lnTo>
                      <a:pt x="787" y="70"/>
                    </a:lnTo>
                    <a:lnTo>
                      <a:pt x="64" y="0"/>
                    </a:lnTo>
                    <a:close/>
                  </a:path>
                </a:pathLst>
              </a:custGeom>
              <a:solidFill>
                <a:srgbClr val="A3A3D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78" name="Freeform 11"/>
              <p:cNvSpPr>
                <a:spLocks/>
              </p:cNvSpPr>
              <p:nvPr/>
            </p:nvSpPr>
            <p:spPr bwMode="auto">
              <a:xfrm>
                <a:off x="-1472" y="1870"/>
                <a:ext cx="88" cy="400"/>
              </a:xfrm>
              <a:custGeom>
                <a:avLst/>
                <a:gdLst>
                  <a:gd name="T0" fmla="*/ 22 w 177"/>
                  <a:gd name="T1" fmla="*/ 0 h 800"/>
                  <a:gd name="T2" fmla="*/ 5 w 177"/>
                  <a:gd name="T3" fmla="*/ 9 h 800"/>
                  <a:gd name="T4" fmla="*/ 0 w 177"/>
                  <a:gd name="T5" fmla="*/ 100 h 800"/>
                  <a:gd name="T6" fmla="*/ 14 w 177"/>
                  <a:gd name="T7" fmla="*/ 100 h 800"/>
                  <a:gd name="T8" fmla="*/ 22 w 177"/>
                  <a:gd name="T9" fmla="*/ 0 h 800"/>
                  <a:gd name="T10" fmla="*/ 22 w 177"/>
                  <a:gd name="T11" fmla="*/ 0 h 800"/>
                  <a:gd name="T12" fmla="*/ 0 60000 65536"/>
                  <a:gd name="T13" fmla="*/ 0 60000 65536"/>
                  <a:gd name="T14" fmla="*/ 0 60000 65536"/>
                  <a:gd name="T15" fmla="*/ 0 60000 65536"/>
                  <a:gd name="T16" fmla="*/ 0 60000 65536"/>
                  <a:gd name="T17" fmla="*/ 0 60000 65536"/>
                  <a:gd name="T18" fmla="*/ 0 w 177"/>
                  <a:gd name="T19" fmla="*/ 0 h 800"/>
                  <a:gd name="T20" fmla="*/ 177 w 177"/>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177" h="800">
                    <a:moveTo>
                      <a:pt x="177" y="0"/>
                    </a:moveTo>
                    <a:lnTo>
                      <a:pt x="44" y="70"/>
                    </a:lnTo>
                    <a:lnTo>
                      <a:pt x="0" y="800"/>
                    </a:lnTo>
                    <a:lnTo>
                      <a:pt x="114" y="795"/>
                    </a:lnTo>
                    <a:lnTo>
                      <a:pt x="177" y="0"/>
                    </a:lnTo>
                    <a:close/>
                  </a:path>
                </a:pathLst>
              </a:custGeom>
              <a:solidFill>
                <a:srgbClr val="A3A3D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79" name="Freeform 12"/>
              <p:cNvSpPr>
                <a:spLocks/>
              </p:cNvSpPr>
              <p:nvPr/>
            </p:nvSpPr>
            <p:spPr bwMode="auto">
              <a:xfrm>
                <a:off x="-1188" y="2502"/>
                <a:ext cx="575" cy="218"/>
              </a:xfrm>
              <a:custGeom>
                <a:avLst/>
                <a:gdLst>
                  <a:gd name="T0" fmla="*/ 0 w 1150"/>
                  <a:gd name="T1" fmla="*/ 0 h 435"/>
                  <a:gd name="T2" fmla="*/ 3 w 1150"/>
                  <a:gd name="T3" fmla="*/ 16 h 435"/>
                  <a:gd name="T4" fmla="*/ 81 w 1150"/>
                  <a:gd name="T5" fmla="*/ 37 h 435"/>
                  <a:gd name="T6" fmla="*/ 102 w 1150"/>
                  <a:gd name="T7" fmla="*/ 40 h 435"/>
                  <a:gd name="T8" fmla="*/ 107 w 1150"/>
                  <a:gd name="T9" fmla="*/ 55 h 435"/>
                  <a:gd name="T10" fmla="*/ 136 w 1150"/>
                  <a:gd name="T11" fmla="*/ 54 h 435"/>
                  <a:gd name="T12" fmla="*/ 144 w 1150"/>
                  <a:gd name="T13" fmla="*/ 14 h 435"/>
                  <a:gd name="T14" fmla="*/ 0 w 1150"/>
                  <a:gd name="T15" fmla="*/ 0 h 435"/>
                  <a:gd name="T16" fmla="*/ 0 w 1150"/>
                  <a:gd name="T17" fmla="*/ 0 h 4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0"/>
                  <a:gd name="T28" fmla="*/ 0 h 435"/>
                  <a:gd name="T29" fmla="*/ 1150 w 1150"/>
                  <a:gd name="T30" fmla="*/ 435 h 43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0" h="435">
                    <a:moveTo>
                      <a:pt x="0" y="0"/>
                    </a:moveTo>
                    <a:lnTo>
                      <a:pt x="29" y="126"/>
                    </a:lnTo>
                    <a:lnTo>
                      <a:pt x="652" y="295"/>
                    </a:lnTo>
                    <a:lnTo>
                      <a:pt x="821" y="316"/>
                    </a:lnTo>
                    <a:lnTo>
                      <a:pt x="858" y="435"/>
                    </a:lnTo>
                    <a:lnTo>
                      <a:pt x="1082" y="428"/>
                    </a:lnTo>
                    <a:lnTo>
                      <a:pt x="1150" y="112"/>
                    </a:lnTo>
                    <a:lnTo>
                      <a:pt x="0" y="0"/>
                    </a:lnTo>
                    <a:close/>
                  </a:path>
                </a:pathLst>
              </a:custGeom>
              <a:solidFill>
                <a:srgbClr val="A3A3D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0" name="Freeform 13"/>
              <p:cNvSpPr>
                <a:spLocks/>
              </p:cNvSpPr>
              <p:nvPr/>
            </p:nvSpPr>
            <p:spPr bwMode="auto">
              <a:xfrm>
                <a:off x="-1776" y="1708"/>
                <a:ext cx="273" cy="632"/>
              </a:xfrm>
              <a:custGeom>
                <a:avLst/>
                <a:gdLst>
                  <a:gd name="T0" fmla="*/ 35 w 545"/>
                  <a:gd name="T1" fmla="*/ 30 h 1264"/>
                  <a:gd name="T2" fmla="*/ 28 w 545"/>
                  <a:gd name="T3" fmla="*/ 21 h 1264"/>
                  <a:gd name="T4" fmla="*/ 20 w 545"/>
                  <a:gd name="T5" fmla="*/ 90 h 1264"/>
                  <a:gd name="T6" fmla="*/ 15 w 545"/>
                  <a:gd name="T7" fmla="*/ 13 h 1264"/>
                  <a:gd name="T8" fmla="*/ 4 w 545"/>
                  <a:gd name="T9" fmla="*/ 0 h 1264"/>
                  <a:gd name="T10" fmla="*/ 0 w 545"/>
                  <a:gd name="T11" fmla="*/ 158 h 1264"/>
                  <a:gd name="T12" fmla="*/ 36 w 545"/>
                  <a:gd name="T13" fmla="*/ 142 h 1264"/>
                  <a:gd name="T14" fmla="*/ 37 w 545"/>
                  <a:gd name="T15" fmla="*/ 125 h 1264"/>
                  <a:gd name="T16" fmla="*/ 62 w 545"/>
                  <a:gd name="T17" fmla="*/ 129 h 1264"/>
                  <a:gd name="T18" fmla="*/ 69 w 545"/>
                  <a:gd name="T19" fmla="*/ 41 h 1264"/>
                  <a:gd name="T20" fmla="*/ 37 w 545"/>
                  <a:gd name="T21" fmla="*/ 39 h 1264"/>
                  <a:gd name="T22" fmla="*/ 35 w 545"/>
                  <a:gd name="T23" fmla="*/ 30 h 1264"/>
                  <a:gd name="T24" fmla="*/ 35 w 545"/>
                  <a:gd name="T25" fmla="*/ 30 h 12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45"/>
                  <a:gd name="T40" fmla="*/ 0 h 1264"/>
                  <a:gd name="T41" fmla="*/ 545 w 545"/>
                  <a:gd name="T42" fmla="*/ 1264 h 12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45" h="1264">
                    <a:moveTo>
                      <a:pt x="279" y="245"/>
                    </a:moveTo>
                    <a:lnTo>
                      <a:pt x="217" y="175"/>
                    </a:lnTo>
                    <a:lnTo>
                      <a:pt x="154" y="724"/>
                    </a:lnTo>
                    <a:lnTo>
                      <a:pt x="118" y="104"/>
                    </a:lnTo>
                    <a:lnTo>
                      <a:pt x="26" y="0"/>
                    </a:lnTo>
                    <a:lnTo>
                      <a:pt x="0" y="1264"/>
                    </a:lnTo>
                    <a:lnTo>
                      <a:pt x="287" y="1131"/>
                    </a:lnTo>
                    <a:lnTo>
                      <a:pt x="293" y="1004"/>
                    </a:lnTo>
                    <a:lnTo>
                      <a:pt x="496" y="1032"/>
                    </a:lnTo>
                    <a:lnTo>
                      <a:pt x="545" y="331"/>
                    </a:lnTo>
                    <a:lnTo>
                      <a:pt x="293" y="310"/>
                    </a:lnTo>
                    <a:lnTo>
                      <a:pt x="279" y="245"/>
                    </a:lnTo>
                    <a:close/>
                  </a:path>
                </a:pathLst>
              </a:custGeom>
              <a:solidFill>
                <a:srgbClr val="66666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1" name="Freeform 14"/>
              <p:cNvSpPr>
                <a:spLocks/>
              </p:cNvSpPr>
              <p:nvPr/>
            </p:nvSpPr>
            <p:spPr bwMode="auto">
              <a:xfrm>
                <a:off x="-1405" y="1715"/>
                <a:ext cx="965" cy="829"/>
              </a:xfrm>
              <a:custGeom>
                <a:avLst/>
                <a:gdLst>
                  <a:gd name="T0" fmla="*/ 28 w 1927"/>
                  <a:gd name="T1" fmla="*/ 12 h 1658"/>
                  <a:gd name="T2" fmla="*/ 0 w 1927"/>
                  <a:gd name="T3" fmla="*/ 189 h 1658"/>
                  <a:gd name="T4" fmla="*/ 58 w 1927"/>
                  <a:gd name="T5" fmla="*/ 195 h 1658"/>
                  <a:gd name="T6" fmla="*/ 222 w 1927"/>
                  <a:gd name="T7" fmla="*/ 207 h 1658"/>
                  <a:gd name="T8" fmla="*/ 242 w 1927"/>
                  <a:gd name="T9" fmla="*/ 20 h 1658"/>
                  <a:gd name="T10" fmla="*/ 69 w 1927"/>
                  <a:gd name="T11" fmla="*/ 0 h 1658"/>
                  <a:gd name="T12" fmla="*/ 84 w 1927"/>
                  <a:gd name="T13" fmla="*/ 16 h 1658"/>
                  <a:gd name="T14" fmla="*/ 28 w 1927"/>
                  <a:gd name="T15" fmla="*/ 12 h 1658"/>
                  <a:gd name="T16" fmla="*/ 28 w 1927"/>
                  <a:gd name="T17" fmla="*/ 12 h 16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27"/>
                  <a:gd name="T28" fmla="*/ 0 h 1658"/>
                  <a:gd name="T29" fmla="*/ 1927 w 1927"/>
                  <a:gd name="T30" fmla="*/ 1658 h 16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27" h="1658">
                    <a:moveTo>
                      <a:pt x="217" y="91"/>
                    </a:moveTo>
                    <a:lnTo>
                      <a:pt x="0" y="1511"/>
                    </a:lnTo>
                    <a:lnTo>
                      <a:pt x="462" y="1553"/>
                    </a:lnTo>
                    <a:lnTo>
                      <a:pt x="1766" y="1658"/>
                    </a:lnTo>
                    <a:lnTo>
                      <a:pt x="1927" y="156"/>
                    </a:lnTo>
                    <a:lnTo>
                      <a:pt x="545" y="0"/>
                    </a:lnTo>
                    <a:lnTo>
                      <a:pt x="665" y="128"/>
                    </a:lnTo>
                    <a:lnTo>
                      <a:pt x="217" y="91"/>
                    </a:lnTo>
                    <a:close/>
                  </a:path>
                </a:pathLst>
              </a:custGeom>
              <a:solidFill>
                <a:srgbClr val="66666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2" name="Freeform 15"/>
              <p:cNvSpPr>
                <a:spLocks/>
              </p:cNvSpPr>
              <p:nvPr/>
            </p:nvSpPr>
            <p:spPr bwMode="auto">
              <a:xfrm>
                <a:off x="-1422" y="1059"/>
                <a:ext cx="656" cy="653"/>
              </a:xfrm>
              <a:custGeom>
                <a:avLst/>
                <a:gdLst>
                  <a:gd name="T0" fmla="*/ 48 w 1311"/>
                  <a:gd name="T1" fmla="*/ 155 h 1306"/>
                  <a:gd name="T2" fmla="*/ 23 w 1311"/>
                  <a:gd name="T3" fmla="*/ 138 h 1306"/>
                  <a:gd name="T4" fmla="*/ 6 w 1311"/>
                  <a:gd name="T5" fmla="*/ 115 h 1306"/>
                  <a:gd name="T6" fmla="*/ 0 w 1311"/>
                  <a:gd name="T7" fmla="*/ 85 h 1306"/>
                  <a:gd name="T8" fmla="*/ 4 w 1311"/>
                  <a:gd name="T9" fmla="*/ 54 h 1306"/>
                  <a:gd name="T10" fmla="*/ 14 w 1311"/>
                  <a:gd name="T11" fmla="*/ 39 h 1306"/>
                  <a:gd name="T12" fmla="*/ 41 w 1311"/>
                  <a:gd name="T13" fmla="*/ 22 h 1306"/>
                  <a:gd name="T14" fmla="*/ 39 w 1311"/>
                  <a:gd name="T15" fmla="*/ 6 h 1306"/>
                  <a:gd name="T16" fmla="*/ 85 w 1311"/>
                  <a:gd name="T17" fmla="*/ 0 h 1306"/>
                  <a:gd name="T18" fmla="*/ 123 w 1311"/>
                  <a:gd name="T19" fmla="*/ 14 h 1306"/>
                  <a:gd name="T20" fmla="*/ 156 w 1311"/>
                  <a:gd name="T21" fmla="*/ 43 h 1306"/>
                  <a:gd name="T22" fmla="*/ 164 w 1311"/>
                  <a:gd name="T23" fmla="*/ 92 h 1306"/>
                  <a:gd name="T24" fmla="*/ 135 w 1311"/>
                  <a:gd name="T25" fmla="*/ 136 h 1306"/>
                  <a:gd name="T26" fmla="*/ 85 w 1311"/>
                  <a:gd name="T27" fmla="*/ 156 h 1306"/>
                  <a:gd name="T28" fmla="*/ 61 w 1311"/>
                  <a:gd name="T29" fmla="*/ 163 h 1306"/>
                  <a:gd name="T30" fmla="*/ 48 w 1311"/>
                  <a:gd name="T31" fmla="*/ 155 h 1306"/>
                  <a:gd name="T32" fmla="*/ 48 w 1311"/>
                  <a:gd name="T33" fmla="*/ 155 h 13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11"/>
                  <a:gd name="T52" fmla="*/ 0 h 1306"/>
                  <a:gd name="T53" fmla="*/ 1311 w 1311"/>
                  <a:gd name="T54" fmla="*/ 1306 h 13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11" h="1306">
                    <a:moveTo>
                      <a:pt x="378" y="1235"/>
                    </a:moveTo>
                    <a:lnTo>
                      <a:pt x="182" y="1102"/>
                    </a:lnTo>
                    <a:lnTo>
                      <a:pt x="42" y="920"/>
                    </a:lnTo>
                    <a:lnTo>
                      <a:pt x="0" y="680"/>
                    </a:lnTo>
                    <a:lnTo>
                      <a:pt x="28" y="435"/>
                    </a:lnTo>
                    <a:lnTo>
                      <a:pt x="106" y="308"/>
                    </a:lnTo>
                    <a:lnTo>
                      <a:pt x="323" y="182"/>
                    </a:lnTo>
                    <a:lnTo>
                      <a:pt x="310" y="55"/>
                    </a:lnTo>
                    <a:lnTo>
                      <a:pt x="680" y="0"/>
                    </a:lnTo>
                    <a:lnTo>
                      <a:pt x="982" y="117"/>
                    </a:lnTo>
                    <a:lnTo>
                      <a:pt x="1241" y="344"/>
                    </a:lnTo>
                    <a:lnTo>
                      <a:pt x="1311" y="743"/>
                    </a:lnTo>
                    <a:lnTo>
                      <a:pt x="1079" y="1087"/>
                    </a:lnTo>
                    <a:lnTo>
                      <a:pt x="680" y="1241"/>
                    </a:lnTo>
                    <a:lnTo>
                      <a:pt x="485" y="1306"/>
                    </a:lnTo>
                    <a:lnTo>
                      <a:pt x="378" y="1235"/>
                    </a:lnTo>
                    <a:close/>
                  </a:path>
                </a:pathLst>
              </a:custGeom>
              <a:solidFill>
                <a:srgbClr val="66666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3" name="Freeform 16"/>
              <p:cNvSpPr>
                <a:spLocks/>
              </p:cNvSpPr>
              <p:nvPr/>
            </p:nvSpPr>
            <p:spPr bwMode="auto">
              <a:xfrm>
                <a:off x="-767" y="1182"/>
                <a:ext cx="712" cy="642"/>
              </a:xfrm>
              <a:custGeom>
                <a:avLst/>
                <a:gdLst>
                  <a:gd name="T0" fmla="*/ 42 w 1424"/>
                  <a:gd name="T1" fmla="*/ 137 h 1285"/>
                  <a:gd name="T2" fmla="*/ 16 w 1424"/>
                  <a:gd name="T3" fmla="*/ 116 h 1285"/>
                  <a:gd name="T4" fmla="*/ 10 w 1424"/>
                  <a:gd name="T5" fmla="*/ 61 h 1285"/>
                  <a:gd name="T6" fmla="*/ 30 w 1424"/>
                  <a:gd name="T7" fmla="*/ 25 h 1285"/>
                  <a:gd name="T8" fmla="*/ 61 w 1424"/>
                  <a:gd name="T9" fmla="*/ 6 h 1285"/>
                  <a:gd name="T10" fmla="*/ 116 w 1424"/>
                  <a:gd name="T11" fmla="*/ 0 h 1285"/>
                  <a:gd name="T12" fmla="*/ 158 w 1424"/>
                  <a:gd name="T13" fmla="*/ 24 h 1285"/>
                  <a:gd name="T14" fmla="*/ 178 w 1424"/>
                  <a:gd name="T15" fmla="*/ 67 h 1285"/>
                  <a:gd name="T16" fmla="*/ 171 w 1424"/>
                  <a:gd name="T17" fmla="*/ 110 h 1285"/>
                  <a:gd name="T18" fmla="*/ 142 w 1424"/>
                  <a:gd name="T19" fmla="*/ 144 h 1285"/>
                  <a:gd name="T20" fmla="*/ 89 w 1424"/>
                  <a:gd name="T21" fmla="*/ 151 h 1285"/>
                  <a:gd name="T22" fmla="*/ 62 w 1424"/>
                  <a:gd name="T23" fmla="*/ 160 h 1285"/>
                  <a:gd name="T24" fmla="*/ 0 w 1424"/>
                  <a:gd name="T25" fmla="*/ 143 h 1285"/>
                  <a:gd name="T26" fmla="*/ 42 w 1424"/>
                  <a:gd name="T27" fmla="*/ 137 h 1285"/>
                  <a:gd name="T28" fmla="*/ 42 w 1424"/>
                  <a:gd name="T29" fmla="*/ 137 h 1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4"/>
                  <a:gd name="T46" fmla="*/ 0 h 1285"/>
                  <a:gd name="T47" fmla="*/ 1424 w 1424"/>
                  <a:gd name="T48" fmla="*/ 1285 h 1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4" h="1285">
                    <a:moveTo>
                      <a:pt x="331" y="1102"/>
                    </a:moveTo>
                    <a:lnTo>
                      <a:pt x="128" y="933"/>
                    </a:lnTo>
                    <a:lnTo>
                      <a:pt x="78" y="492"/>
                    </a:lnTo>
                    <a:lnTo>
                      <a:pt x="240" y="203"/>
                    </a:lnTo>
                    <a:lnTo>
                      <a:pt x="491" y="49"/>
                    </a:lnTo>
                    <a:lnTo>
                      <a:pt x="934" y="0"/>
                    </a:lnTo>
                    <a:lnTo>
                      <a:pt x="1257" y="196"/>
                    </a:lnTo>
                    <a:lnTo>
                      <a:pt x="1424" y="540"/>
                    </a:lnTo>
                    <a:lnTo>
                      <a:pt x="1361" y="884"/>
                    </a:lnTo>
                    <a:lnTo>
                      <a:pt x="1129" y="1152"/>
                    </a:lnTo>
                    <a:lnTo>
                      <a:pt x="709" y="1214"/>
                    </a:lnTo>
                    <a:lnTo>
                      <a:pt x="498" y="1285"/>
                    </a:lnTo>
                    <a:lnTo>
                      <a:pt x="0" y="1144"/>
                    </a:lnTo>
                    <a:lnTo>
                      <a:pt x="331" y="1102"/>
                    </a:lnTo>
                    <a:close/>
                  </a:path>
                </a:pathLst>
              </a:custGeom>
              <a:solidFill>
                <a:srgbClr val="666666"/>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4" name="Freeform 17"/>
              <p:cNvSpPr>
                <a:spLocks/>
              </p:cNvSpPr>
              <p:nvPr/>
            </p:nvSpPr>
            <p:spPr bwMode="auto">
              <a:xfrm>
                <a:off x="-1541" y="1018"/>
                <a:ext cx="798" cy="692"/>
              </a:xfrm>
              <a:custGeom>
                <a:avLst/>
                <a:gdLst>
                  <a:gd name="T0" fmla="*/ 47 w 1597"/>
                  <a:gd name="T1" fmla="*/ 167 h 1384"/>
                  <a:gd name="T2" fmla="*/ 25 w 1597"/>
                  <a:gd name="T3" fmla="*/ 152 h 1384"/>
                  <a:gd name="T4" fmla="*/ 4 w 1597"/>
                  <a:gd name="T5" fmla="*/ 123 h 1384"/>
                  <a:gd name="T6" fmla="*/ 0 w 1597"/>
                  <a:gd name="T7" fmla="*/ 70 h 1384"/>
                  <a:gd name="T8" fmla="*/ 5 w 1597"/>
                  <a:gd name="T9" fmla="*/ 50 h 1384"/>
                  <a:gd name="T10" fmla="*/ 13 w 1597"/>
                  <a:gd name="T11" fmla="*/ 37 h 1384"/>
                  <a:gd name="T12" fmla="*/ 24 w 1597"/>
                  <a:gd name="T13" fmla="*/ 24 h 1384"/>
                  <a:gd name="T14" fmla="*/ 44 w 1597"/>
                  <a:gd name="T15" fmla="*/ 12 h 1384"/>
                  <a:gd name="T16" fmla="*/ 77 w 1597"/>
                  <a:gd name="T17" fmla="*/ 3 h 1384"/>
                  <a:gd name="T18" fmla="*/ 121 w 1597"/>
                  <a:gd name="T19" fmla="*/ 3 h 1384"/>
                  <a:gd name="T20" fmla="*/ 156 w 1597"/>
                  <a:gd name="T21" fmla="*/ 18 h 1384"/>
                  <a:gd name="T22" fmla="*/ 175 w 1597"/>
                  <a:gd name="T23" fmla="*/ 35 h 1384"/>
                  <a:gd name="T24" fmla="*/ 193 w 1597"/>
                  <a:gd name="T25" fmla="*/ 66 h 1384"/>
                  <a:gd name="T26" fmla="*/ 198 w 1597"/>
                  <a:gd name="T27" fmla="*/ 107 h 1384"/>
                  <a:gd name="T28" fmla="*/ 190 w 1597"/>
                  <a:gd name="T29" fmla="*/ 127 h 1384"/>
                  <a:gd name="T30" fmla="*/ 177 w 1597"/>
                  <a:gd name="T31" fmla="*/ 143 h 1384"/>
                  <a:gd name="T32" fmla="*/ 163 w 1597"/>
                  <a:gd name="T33" fmla="*/ 154 h 1384"/>
                  <a:gd name="T34" fmla="*/ 141 w 1597"/>
                  <a:gd name="T35" fmla="*/ 164 h 1384"/>
                  <a:gd name="T36" fmla="*/ 102 w 1597"/>
                  <a:gd name="T37" fmla="*/ 171 h 1384"/>
                  <a:gd name="T38" fmla="*/ 98 w 1597"/>
                  <a:gd name="T39" fmla="*/ 164 h 1384"/>
                  <a:gd name="T40" fmla="*/ 124 w 1597"/>
                  <a:gd name="T41" fmla="*/ 158 h 1384"/>
                  <a:gd name="T42" fmla="*/ 153 w 1597"/>
                  <a:gd name="T43" fmla="*/ 144 h 1384"/>
                  <a:gd name="T44" fmla="*/ 168 w 1597"/>
                  <a:gd name="T45" fmla="*/ 127 h 1384"/>
                  <a:gd name="T46" fmla="*/ 182 w 1597"/>
                  <a:gd name="T47" fmla="*/ 102 h 1384"/>
                  <a:gd name="T48" fmla="*/ 182 w 1597"/>
                  <a:gd name="T49" fmla="*/ 87 h 1384"/>
                  <a:gd name="T50" fmla="*/ 173 w 1597"/>
                  <a:gd name="T51" fmla="*/ 62 h 1384"/>
                  <a:gd name="T52" fmla="*/ 162 w 1597"/>
                  <a:gd name="T53" fmla="*/ 45 h 1384"/>
                  <a:gd name="T54" fmla="*/ 146 w 1597"/>
                  <a:gd name="T55" fmla="*/ 31 h 1384"/>
                  <a:gd name="T56" fmla="*/ 128 w 1597"/>
                  <a:gd name="T57" fmla="*/ 22 h 1384"/>
                  <a:gd name="T58" fmla="*/ 95 w 1597"/>
                  <a:gd name="T59" fmla="*/ 18 h 1384"/>
                  <a:gd name="T60" fmla="*/ 40 w 1597"/>
                  <a:gd name="T61" fmla="*/ 34 h 1384"/>
                  <a:gd name="T62" fmla="*/ 16 w 1597"/>
                  <a:gd name="T63" fmla="*/ 75 h 1384"/>
                  <a:gd name="T64" fmla="*/ 16 w 1597"/>
                  <a:gd name="T65" fmla="*/ 98 h 1384"/>
                  <a:gd name="T66" fmla="*/ 23 w 1597"/>
                  <a:gd name="T67" fmla="*/ 130 h 1384"/>
                  <a:gd name="T68" fmla="*/ 35 w 1597"/>
                  <a:gd name="T69" fmla="*/ 147 h 1384"/>
                  <a:gd name="T70" fmla="*/ 52 w 1597"/>
                  <a:gd name="T71" fmla="*/ 160 h 1384"/>
                  <a:gd name="T72" fmla="*/ 64 w 1597"/>
                  <a:gd name="T73" fmla="*/ 172 h 1384"/>
                  <a:gd name="T74" fmla="*/ 59 w 1597"/>
                  <a:gd name="T75" fmla="*/ 173 h 138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97"/>
                  <a:gd name="T115" fmla="*/ 0 h 1384"/>
                  <a:gd name="T116" fmla="*/ 1597 w 1597"/>
                  <a:gd name="T117" fmla="*/ 1384 h 138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97" h="1384">
                    <a:moveTo>
                      <a:pt x="474" y="1384"/>
                    </a:moveTo>
                    <a:lnTo>
                      <a:pt x="377" y="1330"/>
                    </a:lnTo>
                    <a:lnTo>
                      <a:pt x="287" y="1275"/>
                    </a:lnTo>
                    <a:lnTo>
                      <a:pt x="207" y="1213"/>
                    </a:lnTo>
                    <a:lnTo>
                      <a:pt x="137" y="1146"/>
                    </a:lnTo>
                    <a:lnTo>
                      <a:pt x="36" y="986"/>
                    </a:lnTo>
                    <a:lnTo>
                      <a:pt x="0" y="787"/>
                    </a:lnTo>
                    <a:lnTo>
                      <a:pt x="4" y="559"/>
                    </a:lnTo>
                    <a:lnTo>
                      <a:pt x="23" y="456"/>
                    </a:lnTo>
                    <a:lnTo>
                      <a:pt x="44" y="403"/>
                    </a:lnTo>
                    <a:lnTo>
                      <a:pt x="71" y="352"/>
                    </a:lnTo>
                    <a:lnTo>
                      <a:pt x="109" y="293"/>
                    </a:lnTo>
                    <a:lnTo>
                      <a:pt x="150" y="241"/>
                    </a:lnTo>
                    <a:lnTo>
                      <a:pt x="194" y="199"/>
                    </a:lnTo>
                    <a:lnTo>
                      <a:pt x="244" y="161"/>
                    </a:lnTo>
                    <a:lnTo>
                      <a:pt x="354" y="103"/>
                    </a:lnTo>
                    <a:lnTo>
                      <a:pt x="483" y="57"/>
                    </a:lnTo>
                    <a:lnTo>
                      <a:pt x="618" y="23"/>
                    </a:lnTo>
                    <a:lnTo>
                      <a:pt x="755" y="0"/>
                    </a:lnTo>
                    <a:lnTo>
                      <a:pt x="973" y="21"/>
                    </a:lnTo>
                    <a:lnTo>
                      <a:pt x="1163" y="87"/>
                    </a:lnTo>
                    <a:lnTo>
                      <a:pt x="1249" y="137"/>
                    </a:lnTo>
                    <a:lnTo>
                      <a:pt x="1327" y="201"/>
                    </a:lnTo>
                    <a:lnTo>
                      <a:pt x="1401" y="276"/>
                    </a:lnTo>
                    <a:lnTo>
                      <a:pt x="1466" y="365"/>
                    </a:lnTo>
                    <a:lnTo>
                      <a:pt x="1551" y="526"/>
                    </a:lnTo>
                    <a:lnTo>
                      <a:pt x="1597" y="692"/>
                    </a:lnTo>
                    <a:lnTo>
                      <a:pt x="1591" y="857"/>
                    </a:lnTo>
                    <a:lnTo>
                      <a:pt x="1565" y="939"/>
                    </a:lnTo>
                    <a:lnTo>
                      <a:pt x="1521" y="1017"/>
                    </a:lnTo>
                    <a:lnTo>
                      <a:pt x="1454" y="1104"/>
                    </a:lnTo>
                    <a:lnTo>
                      <a:pt x="1420" y="1142"/>
                    </a:lnTo>
                    <a:lnTo>
                      <a:pt x="1382" y="1177"/>
                    </a:lnTo>
                    <a:lnTo>
                      <a:pt x="1304" y="1232"/>
                    </a:lnTo>
                    <a:lnTo>
                      <a:pt x="1220" y="1275"/>
                    </a:lnTo>
                    <a:lnTo>
                      <a:pt x="1129" y="1310"/>
                    </a:lnTo>
                    <a:lnTo>
                      <a:pt x="1032" y="1332"/>
                    </a:lnTo>
                    <a:lnTo>
                      <a:pt x="816" y="1361"/>
                    </a:lnTo>
                    <a:lnTo>
                      <a:pt x="781" y="1330"/>
                    </a:lnTo>
                    <a:lnTo>
                      <a:pt x="787" y="1308"/>
                    </a:lnTo>
                    <a:lnTo>
                      <a:pt x="810" y="1296"/>
                    </a:lnTo>
                    <a:lnTo>
                      <a:pt x="998" y="1264"/>
                    </a:lnTo>
                    <a:lnTo>
                      <a:pt x="1154" y="1196"/>
                    </a:lnTo>
                    <a:lnTo>
                      <a:pt x="1224" y="1148"/>
                    </a:lnTo>
                    <a:lnTo>
                      <a:pt x="1289" y="1089"/>
                    </a:lnTo>
                    <a:lnTo>
                      <a:pt x="1350" y="1021"/>
                    </a:lnTo>
                    <a:lnTo>
                      <a:pt x="1407" y="943"/>
                    </a:lnTo>
                    <a:lnTo>
                      <a:pt x="1458" y="817"/>
                    </a:lnTo>
                    <a:lnTo>
                      <a:pt x="1464" y="755"/>
                    </a:lnTo>
                    <a:lnTo>
                      <a:pt x="1458" y="692"/>
                    </a:lnTo>
                    <a:lnTo>
                      <a:pt x="1420" y="564"/>
                    </a:lnTo>
                    <a:lnTo>
                      <a:pt x="1388" y="502"/>
                    </a:lnTo>
                    <a:lnTo>
                      <a:pt x="1352" y="441"/>
                    </a:lnTo>
                    <a:lnTo>
                      <a:pt x="1297" y="367"/>
                    </a:lnTo>
                    <a:lnTo>
                      <a:pt x="1238" y="304"/>
                    </a:lnTo>
                    <a:lnTo>
                      <a:pt x="1171" y="253"/>
                    </a:lnTo>
                    <a:lnTo>
                      <a:pt x="1101" y="211"/>
                    </a:lnTo>
                    <a:lnTo>
                      <a:pt x="1025" y="180"/>
                    </a:lnTo>
                    <a:lnTo>
                      <a:pt x="943" y="160"/>
                    </a:lnTo>
                    <a:lnTo>
                      <a:pt x="761" y="142"/>
                    </a:lnTo>
                    <a:lnTo>
                      <a:pt x="519" y="196"/>
                    </a:lnTo>
                    <a:lnTo>
                      <a:pt x="323" y="272"/>
                    </a:lnTo>
                    <a:lnTo>
                      <a:pt x="183" y="416"/>
                    </a:lnTo>
                    <a:lnTo>
                      <a:pt x="130" y="593"/>
                    </a:lnTo>
                    <a:lnTo>
                      <a:pt x="128" y="684"/>
                    </a:lnTo>
                    <a:lnTo>
                      <a:pt x="130" y="787"/>
                    </a:lnTo>
                    <a:lnTo>
                      <a:pt x="156" y="964"/>
                    </a:lnTo>
                    <a:lnTo>
                      <a:pt x="188" y="1040"/>
                    </a:lnTo>
                    <a:lnTo>
                      <a:pt x="232" y="1108"/>
                    </a:lnTo>
                    <a:lnTo>
                      <a:pt x="285" y="1171"/>
                    </a:lnTo>
                    <a:lnTo>
                      <a:pt x="350" y="1228"/>
                    </a:lnTo>
                    <a:lnTo>
                      <a:pt x="422" y="1279"/>
                    </a:lnTo>
                    <a:lnTo>
                      <a:pt x="502" y="1325"/>
                    </a:lnTo>
                    <a:lnTo>
                      <a:pt x="517" y="1369"/>
                    </a:lnTo>
                    <a:lnTo>
                      <a:pt x="474" y="1384"/>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5" name="Freeform 18"/>
              <p:cNvSpPr>
                <a:spLocks/>
              </p:cNvSpPr>
              <p:nvPr/>
            </p:nvSpPr>
            <p:spPr bwMode="auto">
              <a:xfrm>
                <a:off x="-750" y="1145"/>
                <a:ext cx="735" cy="658"/>
              </a:xfrm>
              <a:custGeom>
                <a:avLst/>
                <a:gdLst>
                  <a:gd name="T0" fmla="*/ 17 w 1469"/>
                  <a:gd name="T1" fmla="*/ 139 h 1315"/>
                  <a:gd name="T2" fmla="*/ 0 w 1469"/>
                  <a:gd name="T3" fmla="*/ 90 h 1315"/>
                  <a:gd name="T4" fmla="*/ 4 w 1469"/>
                  <a:gd name="T5" fmla="*/ 61 h 1315"/>
                  <a:gd name="T6" fmla="*/ 12 w 1469"/>
                  <a:gd name="T7" fmla="*/ 41 h 1315"/>
                  <a:gd name="T8" fmla="*/ 25 w 1469"/>
                  <a:gd name="T9" fmla="*/ 26 h 1315"/>
                  <a:gd name="T10" fmla="*/ 41 w 1469"/>
                  <a:gd name="T11" fmla="*/ 14 h 1315"/>
                  <a:gd name="T12" fmla="*/ 62 w 1469"/>
                  <a:gd name="T13" fmla="*/ 6 h 1315"/>
                  <a:gd name="T14" fmla="*/ 109 w 1469"/>
                  <a:gd name="T15" fmla="*/ 1 h 1315"/>
                  <a:gd name="T16" fmla="*/ 141 w 1469"/>
                  <a:gd name="T17" fmla="*/ 14 h 1315"/>
                  <a:gd name="T18" fmla="*/ 157 w 1469"/>
                  <a:gd name="T19" fmla="*/ 28 h 1315"/>
                  <a:gd name="T20" fmla="*/ 174 w 1469"/>
                  <a:gd name="T21" fmla="*/ 47 h 1315"/>
                  <a:gd name="T22" fmla="*/ 184 w 1469"/>
                  <a:gd name="T23" fmla="*/ 79 h 1315"/>
                  <a:gd name="T24" fmla="*/ 180 w 1469"/>
                  <a:gd name="T25" fmla="*/ 122 h 1315"/>
                  <a:gd name="T26" fmla="*/ 165 w 1469"/>
                  <a:gd name="T27" fmla="*/ 144 h 1315"/>
                  <a:gd name="T28" fmla="*/ 146 w 1469"/>
                  <a:gd name="T29" fmla="*/ 158 h 1315"/>
                  <a:gd name="T30" fmla="*/ 94 w 1469"/>
                  <a:gd name="T31" fmla="*/ 165 h 1315"/>
                  <a:gd name="T32" fmla="*/ 51 w 1469"/>
                  <a:gd name="T33" fmla="*/ 149 h 1315"/>
                  <a:gd name="T34" fmla="*/ 56 w 1469"/>
                  <a:gd name="T35" fmla="*/ 147 h 1315"/>
                  <a:gd name="T36" fmla="*/ 92 w 1469"/>
                  <a:gd name="T37" fmla="*/ 151 h 1315"/>
                  <a:gd name="T38" fmla="*/ 145 w 1469"/>
                  <a:gd name="T39" fmla="*/ 136 h 1315"/>
                  <a:gd name="T40" fmla="*/ 165 w 1469"/>
                  <a:gd name="T41" fmla="*/ 104 h 1315"/>
                  <a:gd name="T42" fmla="*/ 163 w 1469"/>
                  <a:gd name="T43" fmla="*/ 69 h 1315"/>
                  <a:gd name="T44" fmla="*/ 154 w 1469"/>
                  <a:gd name="T45" fmla="*/ 51 h 1315"/>
                  <a:gd name="T46" fmla="*/ 145 w 1469"/>
                  <a:gd name="T47" fmla="*/ 40 h 1315"/>
                  <a:gd name="T48" fmla="*/ 131 w 1469"/>
                  <a:gd name="T49" fmla="*/ 28 h 1315"/>
                  <a:gd name="T50" fmla="*/ 105 w 1469"/>
                  <a:gd name="T51" fmla="*/ 17 h 1315"/>
                  <a:gd name="T52" fmla="*/ 66 w 1469"/>
                  <a:gd name="T53" fmla="*/ 20 h 1315"/>
                  <a:gd name="T54" fmla="*/ 22 w 1469"/>
                  <a:gd name="T55" fmla="*/ 47 h 1315"/>
                  <a:gd name="T56" fmla="*/ 11 w 1469"/>
                  <a:gd name="T57" fmla="*/ 89 h 1315"/>
                  <a:gd name="T58" fmla="*/ 17 w 1469"/>
                  <a:gd name="T59" fmla="*/ 123 h 1315"/>
                  <a:gd name="T60" fmla="*/ 27 w 1469"/>
                  <a:gd name="T61" fmla="*/ 136 h 1315"/>
                  <a:gd name="T62" fmla="*/ 42 w 1469"/>
                  <a:gd name="T63" fmla="*/ 144 h 1315"/>
                  <a:gd name="T64" fmla="*/ 43 w 1469"/>
                  <a:gd name="T65" fmla="*/ 152 h 1315"/>
                  <a:gd name="T66" fmla="*/ 40 w 1469"/>
                  <a:gd name="T67" fmla="*/ 152 h 131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69"/>
                  <a:gd name="T103" fmla="*/ 0 h 1315"/>
                  <a:gd name="T104" fmla="*/ 1469 w 1469"/>
                  <a:gd name="T105" fmla="*/ 1315 h 131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69" h="1315">
                    <a:moveTo>
                      <a:pt x="315" y="1212"/>
                    </a:moveTo>
                    <a:lnTo>
                      <a:pt x="136" y="1108"/>
                    </a:lnTo>
                    <a:lnTo>
                      <a:pt x="34" y="929"/>
                    </a:lnTo>
                    <a:lnTo>
                      <a:pt x="0" y="713"/>
                    </a:lnTo>
                    <a:lnTo>
                      <a:pt x="7" y="597"/>
                    </a:lnTo>
                    <a:lnTo>
                      <a:pt x="28" y="484"/>
                    </a:lnTo>
                    <a:lnTo>
                      <a:pt x="57" y="401"/>
                    </a:lnTo>
                    <a:lnTo>
                      <a:pt x="95" y="325"/>
                    </a:lnTo>
                    <a:lnTo>
                      <a:pt x="140" y="260"/>
                    </a:lnTo>
                    <a:lnTo>
                      <a:pt x="193" y="203"/>
                    </a:lnTo>
                    <a:lnTo>
                      <a:pt x="256" y="152"/>
                    </a:lnTo>
                    <a:lnTo>
                      <a:pt x="327" y="110"/>
                    </a:lnTo>
                    <a:lnTo>
                      <a:pt x="404" y="74"/>
                    </a:lnTo>
                    <a:lnTo>
                      <a:pt x="490" y="42"/>
                    </a:lnTo>
                    <a:lnTo>
                      <a:pt x="686" y="0"/>
                    </a:lnTo>
                    <a:lnTo>
                      <a:pt x="868" y="2"/>
                    </a:lnTo>
                    <a:lnTo>
                      <a:pt x="1039" y="57"/>
                    </a:lnTo>
                    <a:lnTo>
                      <a:pt x="1121" y="106"/>
                    </a:lnTo>
                    <a:lnTo>
                      <a:pt x="1199" y="169"/>
                    </a:lnTo>
                    <a:lnTo>
                      <a:pt x="1256" y="220"/>
                    </a:lnTo>
                    <a:lnTo>
                      <a:pt x="1305" y="272"/>
                    </a:lnTo>
                    <a:lnTo>
                      <a:pt x="1385" y="370"/>
                    </a:lnTo>
                    <a:lnTo>
                      <a:pt x="1440" y="484"/>
                    </a:lnTo>
                    <a:lnTo>
                      <a:pt x="1469" y="625"/>
                    </a:lnTo>
                    <a:lnTo>
                      <a:pt x="1463" y="861"/>
                    </a:lnTo>
                    <a:lnTo>
                      <a:pt x="1435" y="973"/>
                    </a:lnTo>
                    <a:lnTo>
                      <a:pt x="1381" y="1074"/>
                    </a:lnTo>
                    <a:lnTo>
                      <a:pt x="1319" y="1152"/>
                    </a:lnTo>
                    <a:lnTo>
                      <a:pt x="1248" y="1211"/>
                    </a:lnTo>
                    <a:lnTo>
                      <a:pt x="1168" y="1260"/>
                    </a:lnTo>
                    <a:lnTo>
                      <a:pt x="1077" y="1306"/>
                    </a:lnTo>
                    <a:lnTo>
                      <a:pt x="748" y="1315"/>
                    </a:lnTo>
                    <a:lnTo>
                      <a:pt x="427" y="1231"/>
                    </a:lnTo>
                    <a:lnTo>
                      <a:pt x="406" y="1190"/>
                    </a:lnTo>
                    <a:lnTo>
                      <a:pt x="422" y="1171"/>
                    </a:lnTo>
                    <a:lnTo>
                      <a:pt x="448" y="1169"/>
                    </a:lnTo>
                    <a:lnTo>
                      <a:pt x="598" y="1201"/>
                    </a:lnTo>
                    <a:lnTo>
                      <a:pt x="735" y="1201"/>
                    </a:lnTo>
                    <a:lnTo>
                      <a:pt x="1028" y="1148"/>
                    </a:lnTo>
                    <a:lnTo>
                      <a:pt x="1153" y="1081"/>
                    </a:lnTo>
                    <a:lnTo>
                      <a:pt x="1250" y="982"/>
                    </a:lnTo>
                    <a:lnTo>
                      <a:pt x="1315" y="832"/>
                    </a:lnTo>
                    <a:lnTo>
                      <a:pt x="1326" y="665"/>
                    </a:lnTo>
                    <a:lnTo>
                      <a:pt x="1302" y="545"/>
                    </a:lnTo>
                    <a:lnTo>
                      <a:pt x="1258" y="446"/>
                    </a:lnTo>
                    <a:lnTo>
                      <a:pt x="1227" y="401"/>
                    </a:lnTo>
                    <a:lnTo>
                      <a:pt x="1193" y="357"/>
                    </a:lnTo>
                    <a:lnTo>
                      <a:pt x="1153" y="313"/>
                    </a:lnTo>
                    <a:lnTo>
                      <a:pt x="1108" y="270"/>
                    </a:lnTo>
                    <a:lnTo>
                      <a:pt x="1043" y="218"/>
                    </a:lnTo>
                    <a:lnTo>
                      <a:pt x="975" y="176"/>
                    </a:lnTo>
                    <a:lnTo>
                      <a:pt x="836" y="129"/>
                    </a:lnTo>
                    <a:lnTo>
                      <a:pt x="688" y="123"/>
                    </a:lnTo>
                    <a:lnTo>
                      <a:pt x="528" y="157"/>
                    </a:lnTo>
                    <a:lnTo>
                      <a:pt x="266" y="281"/>
                    </a:lnTo>
                    <a:lnTo>
                      <a:pt x="174" y="376"/>
                    </a:lnTo>
                    <a:lnTo>
                      <a:pt x="117" y="509"/>
                    </a:lnTo>
                    <a:lnTo>
                      <a:pt x="87" y="707"/>
                    </a:lnTo>
                    <a:lnTo>
                      <a:pt x="104" y="899"/>
                    </a:lnTo>
                    <a:lnTo>
                      <a:pt x="135" y="984"/>
                    </a:lnTo>
                    <a:lnTo>
                      <a:pt x="182" y="1057"/>
                    </a:lnTo>
                    <a:lnTo>
                      <a:pt x="212" y="1087"/>
                    </a:lnTo>
                    <a:lnTo>
                      <a:pt x="247" y="1114"/>
                    </a:lnTo>
                    <a:lnTo>
                      <a:pt x="332" y="1150"/>
                    </a:lnTo>
                    <a:lnTo>
                      <a:pt x="355" y="1190"/>
                    </a:lnTo>
                    <a:lnTo>
                      <a:pt x="342" y="1209"/>
                    </a:lnTo>
                    <a:lnTo>
                      <a:pt x="315" y="1212"/>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6" name="Freeform 19"/>
              <p:cNvSpPr>
                <a:spLocks/>
              </p:cNvSpPr>
              <p:nvPr/>
            </p:nvSpPr>
            <p:spPr bwMode="auto">
              <a:xfrm>
                <a:off x="-1352" y="1664"/>
                <a:ext cx="660" cy="107"/>
              </a:xfrm>
              <a:custGeom>
                <a:avLst/>
                <a:gdLst>
                  <a:gd name="T0" fmla="*/ 5 w 1320"/>
                  <a:gd name="T1" fmla="*/ 0 h 214"/>
                  <a:gd name="T2" fmla="*/ 37 w 1320"/>
                  <a:gd name="T3" fmla="*/ 3 h 214"/>
                  <a:gd name="T4" fmla="*/ 116 w 1320"/>
                  <a:gd name="T5" fmla="*/ 11 h 214"/>
                  <a:gd name="T6" fmla="*/ 162 w 1320"/>
                  <a:gd name="T7" fmla="*/ 19 h 214"/>
                  <a:gd name="T8" fmla="*/ 165 w 1320"/>
                  <a:gd name="T9" fmla="*/ 24 h 214"/>
                  <a:gd name="T10" fmla="*/ 164 w 1320"/>
                  <a:gd name="T11" fmla="*/ 26 h 214"/>
                  <a:gd name="T12" fmla="*/ 161 w 1320"/>
                  <a:gd name="T13" fmla="*/ 27 h 214"/>
                  <a:gd name="T14" fmla="*/ 115 w 1320"/>
                  <a:gd name="T15" fmla="*/ 24 h 214"/>
                  <a:gd name="T16" fmla="*/ 36 w 1320"/>
                  <a:gd name="T17" fmla="*/ 15 h 214"/>
                  <a:gd name="T18" fmla="*/ 5 w 1320"/>
                  <a:gd name="T19" fmla="*/ 12 h 214"/>
                  <a:gd name="T20" fmla="*/ 0 w 1320"/>
                  <a:gd name="T21" fmla="*/ 6 h 214"/>
                  <a:gd name="T22" fmla="*/ 1 w 1320"/>
                  <a:gd name="T23" fmla="*/ 2 h 214"/>
                  <a:gd name="T24" fmla="*/ 5 w 1320"/>
                  <a:gd name="T25" fmla="*/ 0 h 214"/>
                  <a:gd name="T26" fmla="*/ 5 w 1320"/>
                  <a:gd name="T27" fmla="*/ 0 h 2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20"/>
                  <a:gd name="T43" fmla="*/ 0 h 214"/>
                  <a:gd name="T44" fmla="*/ 1320 w 1320"/>
                  <a:gd name="T45" fmla="*/ 214 h 2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20" h="214">
                    <a:moveTo>
                      <a:pt x="47" y="0"/>
                    </a:moveTo>
                    <a:lnTo>
                      <a:pt x="290" y="17"/>
                    </a:lnTo>
                    <a:lnTo>
                      <a:pt x="935" y="83"/>
                    </a:lnTo>
                    <a:lnTo>
                      <a:pt x="1292" y="150"/>
                    </a:lnTo>
                    <a:lnTo>
                      <a:pt x="1320" y="186"/>
                    </a:lnTo>
                    <a:lnTo>
                      <a:pt x="1309" y="207"/>
                    </a:lnTo>
                    <a:lnTo>
                      <a:pt x="1284" y="214"/>
                    </a:lnTo>
                    <a:lnTo>
                      <a:pt x="923" y="190"/>
                    </a:lnTo>
                    <a:lnTo>
                      <a:pt x="281" y="125"/>
                    </a:lnTo>
                    <a:lnTo>
                      <a:pt x="41" y="91"/>
                    </a:lnTo>
                    <a:lnTo>
                      <a:pt x="0" y="41"/>
                    </a:lnTo>
                    <a:lnTo>
                      <a:pt x="13" y="11"/>
                    </a:lnTo>
                    <a:lnTo>
                      <a:pt x="47" y="0"/>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7" name="Freeform 20"/>
              <p:cNvSpPr>
                <a:spLocks/>
              </p:cNvSpPr>
              <p:nvPr/>
            </p:nvSpPr>
            <p:spPr bwMode="auto">
              <a:xfrm>
                <a:off x="-1438" y="1680"/>
                <a:ext cx="115" cy="813"/>
              </a:xfrm>
              <a:custGeom>
                <a:avLst/>
                <a:gdLst>
                  <a:gd name="T0" fmla="*/ 29 w 230"/>
                  <a:gd name="T1" fmla="*/ 5 h 1625"/>
                  <a:gd name="T2" fmla="*/ 22 w 230"/>
                  <a:gd name="T3" fmla="*/ 77 h 1625"/>
                  <a:gd name="T4" fmla="*/ 20 w 230"/>
                  <a:gd name="T5" fmla="*/ 150 h 1625"/>
                  <a:gd name="T6" fmla="*/ 18 w 230"/>
                  <a:gd name="T7" fmla="*/ 174 h 1625"/>
                  <a:gd name="T8" fmla="*/ 14 w 230"/>
                  <a:gd name="T9" fmla="*/ 187 h 1625"/>
                  <a:gd name="T10" fmla="*/ 9 w 230"/>
                  <a:gd name="T11" fmla="*/ 200 h 1625"/>
                  <a:gd name="T12" fmla="*/ 7 w 230"/>
                  <a:gd name="T13" fmla="*/ 203 h 1625"/>
                  <a:gd name="T14" fmla="*/ 5 w 230"/>
                  <a:gd name="T15" fmla="*/ 204 h 1625"/>
                  <a:gd name="T16" fmla="*/ 1 w 230"/>
                  <a:gd name="T17" fmla="*/ 199 h 1625"/>
                  <a:gd name="T18" fmla="*/ 0 w 230"/>
                  <a:gd name="T19" fmla="*/ 172 h 1625"/>
                  <a:gd name="T20" fmla="*/ 2 w 230"/>
                  <a:gd name="T21" fmla="*/ 148 h 1625"/>
                  <a:gd name="T22" fmla="*/ 5 w 230"/>
                  <a:gd name="T23" fmla="*/ 110 h 1625"/>
                  <a:gd name="T24" fmla="*/ 9 w 230"/>
                  <a:gd name="T25" fmla="*/ 76 h 1625"/>
                  <a:gd name="T26" fmla="*/ 14 w 230"/>
                  <a:gd name="T27" fmla="*/ 42 h 1625"/>
                  <a:gd name="T28" fmla="*/ 21 w 230"/>
                  <a:gd name="T29" fmla="*/ 4 h 1625"/>
                  <a:gd name="T30" fmla="*/ 23 w 230"/>
                  <a:gd name="T31" fmla="*/ 1 h 1625"/>
                  <a:gd name="T32" fmla="*/ 26 w 230"/>
                  <a:gd name="T33" fmla="*/ 0 h 1625"/>
                  <a:gd name="T34" fmla="*/ 29 w 230"/>
                  <a:gd name="T35" fmla="*/ 5 h 1625"/>
                  <a:gd name="T36" fmla="*/ 29 w 230"/>
                  <a:gd name="T37" fmla="*/ 5 h 16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0"/>
                  <a:gd name="T58" fmla="*/ 0 h 1625"/>
                  <a:gd name="T59" fmla="*/ 230 w 230"/>
                  <a:gd name="T60" fmla="*/ 1625 h 16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0" h="1625">
                    <a:moveTo>
                      <a:pt x="230" y="38"/>
                    </a:moveTo>
                    <a:lnTo>
                      <a:pt x="170" y="616"/>
                    </a:lnTo>
                    <a:lnTo>
                      <a:pt x="153" y="1194"/>
                    </a:lnTo>
                    <a:lnTo>
                      <a:pt x="137" y="1386"/>
                    </a:lnTo>
                    <a:lnTo>
                      <a:pt x="107" y="1492"/>
                    </a:lnTo>
                    <a:lnTo>
                      <a:pt x="71" y="1597"/>
                    </a:lnTo>
                    <a:lnTo>
                      <a:pt x="57" y="1619"/>
                    </a:lnTo>
                    <a:lnTo>
                      <a:pt x="35" y="1625"/>
                    </a:lnTo>
                    <a:lnTo>
                      <a:pt x="6" y="1587"/>
                    </a:lnTo>
                    <a:lnTo>
                      <a:pt x="0" y="1374"/>
                    </a:lnTo>
                    <a:lnTo>
                      <a:pt x="16" y="1182"/>
                    </a:lnTo>
                    <a:lnTo>
                      <a:pt x="38" y="874"/>
                    </a:lnTo>
                    <a:lnTo>
                      <a:pt x="69" y="604"/>
                    </a:lnTo>
                    <a:lnTo>
                      <a:pt x="111" y="334"/>
                    </a:lnTo>
                    <a:lnTo>
                      <a:pt x="166" y="25"/>
                    </a:lnTo>
                    <a:lnTo>
                      <a:pt x="181" y="4"/>
                    </a:lnTo>
                    <a:lnTo>
                      <a:pt x="204" y="0"/>
                    </a:lnTo>
                    <a:lnTo>
                      <a:pt x="230" y="38"/>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8" name="Freeform 21"/>
              <p:cNvSpPr>
                <a:spLocks/>
              </p:cNvSpPr>
              <p:nvPr/>
            </p:nvSpPr>
            <p:spPr bwMode="auto">
              <a:xfrm>
                <a:off x="-1427" y="2461"/>
                <a:ext cx="913" cy="123"/>
              </a:xfrm>
              <a:custGeom>
                <a:avLst/>
                <a:gdLst>
                  <a:gd name="T0" fmla="*/ 4 w 1827"/>
                  <a:gd name="T1" fmla="*/ 0 h 246"/>
                  <a:gd name="T2" fmla="*/ 174 w 1827"/>
                  <a:gd name="T3" fmla="*/ 13 h 246"/>
                  <a:gd name="T4" fmla="*/ 221 w 1827"/>
                  <a:gd name="T5" fmla="*/ 17 h 246"/>
                  <a:gd name="T6" fmla="*/ 226 w 1827"/>
                  <a:gd name="T7" fmla="*/ 19 h 246"/>
                  <a:gd name="T8" fmla="*/ 228 w 1827"/>
                  <a:gd name="T9" fmla="*/ 24 h 246"/>
                  <a:gd name="T10" fmla="*/ 226 w 1827"/>
                  <a:gd name="T11" fmla="*/ 29 h 246"/>
                  <a:gd name="T12" fmla="*/ 221 w 1827"/>
                  <a:gd name="T13" fmla="*/ 31 h 246"/>
                  <a:gd name="T14" fmla="*/ 173 w 1827"/>
                  <a:gd name="T15" fmla="*/ 26 h 246"/>
                  <a:gd name="T16" fmla="*/ 128 w 1827"/>
                  <a:gd name="T17" fmla="*/ 21 h 246"/>
                  <a:gd name="T18" fmla="*/ 88 w 1827"/>
                  <a:gd name="T19" fmla="*/ 15 h 246"/>
                  <a:gd name="T20" fmla="*/ 49 w 1827"/>
                  <a:gd name="T21" fmla="*/ 11 h 246"/>
                  <a:gd name="T22" fmla="*/ 3 w 1827"/>
                  <a:gd name="T23" fmla="*/ 9 h 246"/>
                  <a:gd name="T24" fmla="*/ 0 w 1827"/>
                  <a:gd name="T25" fmla="*/ 4 h 246"/>
                  <a:gd name="T26" fmla="*/ 1 w 1827"/>
                  <a:gd name="T27" fmla="*/ 2 h 246"/>
                  <a:gd name="T28" fmla="*/ 4 w 1827"/>
                  <a:gd name="T29" fmla="*/ 0 h 246"/>
                  <a:gd name="T30" fmla="*/ 4 w 1827"/>
                  <a:gd name="T31" fmla="*/ 0 h 2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27"/>
                  <a:gd name="T49" fmla="*/ 0 h 246"/>
                  <a:gd name="T50" fmla="*/ 1827 w 1827"/>
                  <a:gd name="T51" fmla="*/ 246 h 2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27" h="246">
                    <a:moveTo>
                      <a:pt x="33" y="0"/>
                    </a:moveTo>
                    <a:lnTo>
                      <a:pt x="1397" y="99"/>
                    </a:lnTo>
                    <a:lnTo>
                      <a:pt x="1770" y="132"/>
                    </a:lnTo>
                    <a:lnTo>
                      <a:pt x="1812" y="151"/>
                    </a:lnTo>
                    <a:lnTo>
                      <a:pt x="1827" y="189"/>
                    </a:lnTo>
                    <a:lnTo>
                      <a:pt x="1812" y="228"/>
                    </a:lnTo>
                    <a:lnTo>
                      <a:pt x="1770" y="246"/>
                    </a:lnTo>
                    <a:lnTo>
                      <a:pt x="1386" y="208"/>
                    </a:lnTo>
                    <a:lnTo>
                      <a:pt x="1025" y="162"/>
                    </a:lnTo>
                    <a:lnTo>
                      <a:pt x="707" y="122"/>
                    </a:lnTo>
                    <a:lnTo>
                      <a:pt x="392" y="88"/>
                    </a:lnTo>
                    <a:lnTo>
                      <a:pt x="31" y="65"/>
                    </a:lnTo>
                    <a:lnTo>
                      <a:pt x="0" y="31"/>
                    </a:lnTo>
                    <a:lnTo>
                      <a:pt x="8" y="10"/>
                    </a:lnTo>
                    <a:lnTo>
                      <a:pt x="33" y="0"/>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89" name="Freeform 22"/>
              <p:cNvSpPr>
                <a:spLocks/>
              </p:cNvSpPr>
              <p:nvPr/>
            </p:nvSpPr>
            <p:spPr bwMode="auto">
              <a:xfrm>
                <a:off x="-544" y="1755"/>
                <a:ext cx="121" cy="832"/>
              </a:xfrm>
              <a:custGeom>
                <a:avLst/>
                <a:gdLst>
                  <a:gd name="T0" fmla="*/ 31 w 241"/>
                  <a:gd name="T1" fmla="*/ 5 h 1663"/>
                  <a:gd name="T2" fmla="*/ 27 w 241"/>
                  <a:gd name="T3" fmla="*/ 66 h 1663"/>
                  <a:gd name="T4" fmla="*/ 18 w 241"/>
                  <a:gd name="T5" fmla="*/ 202 h 1663"/>
                  <a:gd name="T6" fmla="*/ 13 w 241"/>
                  <a:gd name="T7" fmla="*/ 208 h 1663"/>
                  <a:gd name="T8" fmla="*/ 7 w 241"/>
                  <a:gd name="T9" fmla="*/ 208 h 1663"/>
                  <a:gd name="T10" fmla="*/ 2 w 241"/>
                  <a:gd name="T11" fmla="*/ 205 h 1663"/>
                  <a:gd name="T12" fmla="*/ 0 w 241"/>
                  <a:gd name="T13" fmla="*/ 198 h 1663"/>
                  <a:gd name="T14" fmla="*/ 7 w 241"/>
                  <a:gd name="T15" fmla="*/ 163 h 1663"/>
                  <a:gd name="T16" fmla="*/ 9 w 241"/>
                  <a:gd name="T17" fmla="*/ 132 h 1663"/>
                  <a:gd name="T18" fmla="*/ 12 w 241"/>
                  <a:gd name="T19" fmla="*/ 65 h 1663"/>
                  <a:gd name="T20" fmla="*/ 14 w 241"/>
                  <a:gd name="T21" fmla="*/ 48 h 1663"/>
                  <a:gd name="T22" fmla="*/ 18 w 241"/>
                  <a:gd name="T23" fmla="*/ 34 h 1663"/>
                  <a:gd name="T24" fmla="*/ 23 w 241"/>
                  <a:gd name="T25" fmla="*/ 4 h 1663"/>
                  <a:gd name="T26" fmla="*/ 24 w 241"/>
                  <a:gd name="T27" fmla="*/ 1 h 1663"/>
                  <a:gd name="T28" fmla="*/ 27 w 241"/>
                  <a:gd name="T29" fmla="*/ 0 h 1663"/>
                  <a:gd name="T30" fmla="*/ 31 w 241"/>
                  <a:gd name="T31" fmla="*/ 5 h 1663"/>
                  <a:gd name="T32" fmla="*/ 31 w 241"/>
                  <a:gd name="T33" fmla="*/ 5 h 16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
                  <a:gd name="T52" fmla="*/ 0 h 1663"/>
                  <a:gd name="T53" fmla="*/ 241 w 241"/>
                  <a:gd name="T54" fmla="*/ 1663 h 16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 h="1663">
                    <a:moveTo>
                      <a:pt x="241" y="34"/>
                    </a:moveTo>
                    <a:lnTo>
                      <a:pt x="211" y="525"/>
                    </a:lnTo>
                    <a:lnTo>
                      <a:pt x="139" y="1610"/>
                    </a:lnTo>
                    <a:lnTo>
                      <a:pt x="104" y="1658"/>
                    </a:lnTo>
                    <a:lnTo>
                      <a:pt x="53" y="1663"/>
                    </a:lnTo>
                    <a:lnTo>
                      <a:pt x="9" y="1635"/>
                    </a:lnTo>
                    <a:lnTo>
                      <a:pt x="0" y="1578"/>
                    </a:lnTo>
                    <a:lnTo>
                      <a:pt x="49" y="1298"/>
                    </a:lnTo>
                    <a:lnTo>
                      <a:pt x="68" y="1049"/>
                    </a:lnTo>
                    <a:lnTo>
                      <a:pt x="91" y="513"/>
                    </a:lnTo>
                    <a:lnTo>
                      <a:pt x="110" y="384"/>
                    </a:lnTo>
                    <a:lnTo>
                      <a:pt x="137" y="272"/>
                    </a:lnTo>
                    <a:lnTo>
                      <a:pt x="177" y="32"/>
                    </a:lnTo>
                    <a:lnTo>
                      <a:pt x="188" y="8"/>
                    </a:lnTo>
                    <a:lnTo>
                      <a:pt x="211" y="0"/>
                    </a:lnTo>
                    <a:lnTo>
                      <a:pt x="241" y="34"/>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0" name="Freeform 23"/>
              <p:cNvSpPr>
                <a:spLocks/>
              </p:cNvSpPr>
              <p:nvPr/>
            </p:nvSpPr>
            <p:spPr bwMode="auto">
              <a:xfrm>
                <a:off x="-1519" y="1800"/>
                <a:ext cx="132" cy="41"/>
              </a:xfrm>
              <a:custGeom>
                <a:avLst/>
                <a:gdLst>
                  <a:gd name="T0" fmla="*/ 29 w 262"/>
                  <a:gd name="T1" fmla="*/ 10 h 82"/>
                  <a:gd name="T2" fmla="*/ 6 w 262"/>
                  <a:gd name="T3" fmla="*/ 10 h 82"/>
                  <a:gd name="T4" fmla="*/ 2 w 262"/>
                  <a:gd name="T5" fmla="*/ 9 h 82"/>
                  <a:gd name="T6" fmla="*/ 0 w 262"/>
                  <a:gd name="T7" fmla="*/ 5 h 82"/>
                  <a:gd name="T8" fmla="*/ 2 w 262"/>
                  <a:gd name="T9" fmla="*/ 1 h 82"/>
                  <a:gd name="T10" fmla="*/ 5 w 262"/>
                  <a:gd name="T11" fmla="*/ 0 h 82"/>
                  <a:gd name="T12" fmla="*/ 29 w 262"/>
                  <a:gd name="T13" fmla="*/ 1 h 82"/>
                  <a:gd name="T14" fmla="*/ 34 w 262"/>
                  <a:gd name="T15" fmla="*/ 5 h 82"/>
                  <a:gd name="T16" fmla="*/ 32 w 262"/>
                  <a:gd name="T17" fmla="*/ 9 h 82"/>
                  <a:gd name="T18" fmla="*/ 29 w 262"/>
                  <a:gd name="T19" fmla="*/ 10 h 82"/>
                  <a:gd name="T20" fmla="*/ 29 w 262"/>
                  <a:gd name="T21" fmla="*/ 10 h 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2"/>
                  <a:gd name="T34" fmla="*/ 0 h 82"/>
                  <a:gd name="T35" fmla="*/ 262 w 262"/>
                  <a:gd name="T36" fmla="*/ 82 h 8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2" h="82">
                    <a:moveTo>
                      <a:pt x="230" y="76"/>
                    </a:moveTo>
                    <a:lnTo>
                      <a:pt x="42" y="82"/>
                    </a:lnTo>
                    <a:lnTo>
                      <a:pt x="11" y="71"/>
                    </a:lnTo>
                    <a:lnTo>
                      <a:pt x="0" y="42"/>
                    </a:lnTo>
                    <a:lnTo>
                      <a:pt x="9" y="14"/>
                    </a:lnTo>
                    <a:lnTo>
                      <a:pt x="38" y="0"/>
                    </a:lnTo>
                    <a:lnTo>
                      <a:pt x="230" y="6"/>
                    </a:lnTo>
                    <a:lnTo>
                      <a:pt x="262" y="40"/>
                    </a:lnTo>
                    <a:lnTo>
                      <a:pt x="255" y="65"/>
                    </a:lnTo>
                    <a:lnTo>
                      <a:pt x="230" y="76"/>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1" name="Freeform 24"/>
              <p:cNvSpPr>
                <a:spLocks/>
              </p:cNvSpPr>
              <p:nvPr/>
            </p:nvSpPr>
            <p:spPr bwMode="auto">
              <a:xfrm>
                <a:off x="-1538" y="1812"/>
                <a:ext cx="153" cy="490"/>
              </a:xfrm>
              <a:custGeom>
                <a:avLst/>
                <a:gdLst>
                  <a:gd name="T0" fmla="*/ 15 w 306"/>
                  <a:gd name="T1" fmla="*/ 6 h 979"/>
                  <a:gd name="T2" fmla="*/ 14 w 306"/>
                  <a:gd name="T3" fmla="*/ 26 h 979"/>
                  <a:gd name="T4" fmla="*/ 13 w 306"/>
                  <a:gd name="T5" fmla="*/ 55 h 979"/>
                  <a:gd name="T6" fmla="*/ 13 w 306"/>
                  <a:gd name="T7" fmla="*/ 84 h 979"/>
                  <a:gd name="T8" fmla="*/ 13 w 306"/>
                  <a:gd name="T9" fmla="*/ 100 h 979"/>
                  <a:gd name="T10" fmla="*/ 11 w 306"/>
                  <a:gd name="T11" fmla="*/ 109 h 979"/>
                  <a:gd name="T12" fmla="*/ 15 w 306"/>
                  <a:gd name="T13" fmla="*/ 108 h 979"/>
                  <a:gd name="T14" fmla="*/ 30 w 306"/>
                  <a:gd name="T15" fmla="*/ 107 h 979"/>
                  <a:gd name="T16" fmla="*/ 37 w 306"/>
                  <a:gd name="T17" fmla="*/ 109 h 979"/>
                  <a:gd name="T18" fmla="*/ 38 w 306"/>
                  <a:gd name="T19" fmla="*/ 115 h 979"/>
                  <a:gd name="T20" fmla="*/ 37 w 306"/>
                  <a:gd name="T21" fmla="*/ 120 h 979"/>
                  <a:gd name="T22" fmla="*/ 30 w 306"/>
                  <a:gd name="T23" fmla="*/ 123 h 979"/>
                  <a:gd name="T24" fmla="*/ 15 w 306"/>
                  <a:gd name="T25" fmla="*/ 121 h 979"/>
                  <a:gd name="T26" fmla="*/ 5 w 306"/>
                  <a:gd name="T27" fmla="*/ 118 h 979"/>
                  <a:gd name="T28" fmla="*/ 1 w 306"/>
                  <a:gd name="T29" fmla="*/ 110 h 979"/>
                  <a:gd name="T30" fmla="*/ 0 w 306"/>
                  <a:gd name="T31" fmla="*/ 100 h 979"/>
                  <a:gd name="T32" fmla="*/ 1 w 306"/>
                  <a:gd name="T33" fmla="*/ 84 h 979"/>
                  <a:gd name="T34" fmla="*/ 2 w 306"/>
                  <a:gd name="T35" fmla="*/ 55 h 979"/>
                  <a:gd name="T36" fmla="*/ 6 w 306"/>
                  <a:gd name="T37" fmla="*/ 26 h 979"/>
                  <a:gd name="T38" fmla="*/ 5 w 306"/>
                  <a:gd name="T39" fmla="*/ 6 h 979"/>
                  <a:gd name="T40" fmla="*/ 6 w 306"/>
                  <a:gd name="T41" fmla="*/ 2 h 979"/>
                  <a:gd name="T42" fmla="*/ 10 w 306"/>
                  <a:gd name="T43" fmla="*/ 0 h 979"/>
                  <a:gd name="T44" fmla="*/ 15 w 306"/>
                  <a:gd name="T45" fmla="*/ 6 h 979"/>
                  <a:gd name="T46" fmla="*/ 15 w 306"/>
                  <a:gd name="T47" fmla="*/ 6 h 97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06"/>
                  <a:gd name="T73" fmla="*/ 0 h 979"/>
                  <a:gd name="T74" fmla="*/ 306 w 306"/>
                  <a:gd name="T75" fmla="*/ 979 h 97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06" h="979">
                    <a:moveTo>
                      <a:pt x="123" y="42"/>
                    </a:moveTo>
                    <a:lnTo>
                      <a:pt x="116" y="205"/>
                    </a:lnTo>
                    <a:lnTo>
                      <a:pt x="108" y="437"/>
                    </a:lnTo>
                    <a:lnTo>
                      <a:pt x="110" y="671"/>
                    </a:lnTo>
                    <a:lnTo>
                      <a:pt x="106" y="800"/>
                    </a:lnTo>
                    <a:lnTo>
                      <a:pt x="95" y="871"/>
                    </a:lnTo>
                    <a:lnTo>
                      <a:pt x="127" y="857"/>
                    </a:lnTo>
                    <a:lnTo>
                      <a:pt x="241" y="852"/>
                    </a:lnTo>
                    <a:lnTo>
                      <a:pt x="289" y="871"/>
                    </a:lnTo>
                    <a:lnTo>
                      <a:pt x="306" y="914"/>
                    </a:lnTo>
                    <a:lnTo>
                      <a:pt x="289" y="958"/>
                    </a:lnTo>
                    <a:lnTo>
                      <a:pt x="241" y="979"/>
                    </a:lnTo>
                    <a:lnTo>
                      <a:pt x="123" y="966"/>
                    </a:lnTo>
                    <a:lnTo>
                      <a:pt x="47" y="941"/>
                    </a:lnTo>
                    <a:lnTo>
                      <a:pt x="11" y="874"/>
                    </a:lnTo>
                    <a:lnTo>
                      <a:pt x="0" y="800"/>
                    </a:lnTo>
                    <a:lnTo>
                      <a:pt x="2" y="671"/>
                    </a:lnTo>
                    <a:lnTo>
                      <a:pt x="23" y="437"/>
                    </a:lnTo>
                    <a:lnTo>
                      <a:pt x="49" y="203"/>
                    </a:lnTo>
                    <a:lnTo>
                      <a:pt x="42" y="42"/>
                    </a:lnTo>
                    <a:lnTo>
                      <a:pt x="55" y="12"/>
                    </a:lnTo>
                    <a:lnTo>
                      <a:pt x="84" y="0"/>
                    </a:lnTo>
                    <a:lnTo>
                      <a:pt x="123" y="42"/>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2" name="Freeform 25"/>
              <p:cNvSpPr>
                <a:spLocks/>
              </p:cNvSpPr>
              <p:nvPr/>
            </p:nvSpPr>
            <p:spPr bwMode="auto">
              <a:xfrm>
                <a:off x="-1781" y="1636"/>
                <a:ext cx="147" cy="143"/>
              </a:xfrm>
              <a:custGeom>
                <a:avLst/>
                <a:gdLst>
                  <a:gd name="T0" fmla="*/ 31 w 295"/>
                  <a:gd name="T1" fmla="*/ 34 h 286"/>
                  <a:gd name="T2" fmla="*/ 27 w 295"/>
                  <a:gd name="T3" fmla="*/ 30 h 286"/>
                  <a:gd name="T4" fmla="*/ 13 w 295"/>
                  <a:gd name="T5" fmla="*/ 16 h 286"/>
                  <a:gd name="T6" fmla="*/ 2 w 295"/>
                  <a:gd name="T7" fmla="*/ 10 h 286"/>
                  <a:gd name="T8" fmla="*/ 0 w 295"/>
                  <a:gd name="T9" fmla="*/ 7 h 286"/>
                  <a:gd name="T10" fmla="*/ 0 w 295"/>
                  <a:gd name="T11" fmla="*/ 2 h 286"/>
                  <a:gd name="T12" fmla="*/ 3 w 295"/>
                  <a:gd name="T13" fmla="*/ 0 h 286"/>
                  <a:gd name="T14" fmla="*/ 8 w 295"/>
                  <a:gd name="T15" fmla="*/ 1 h 286"/>
                  <a:gd name="T16" fmla="*/ 18 w 295"/>
                  <a:gd name="T17" fmla="*/ 9 h 286"/>
                  <a:gd name="T18" fmla="*/ 25 w 295"/>
                  <a:gd name="T19" fmla="*/ 17 h 286"/>
                  <a:gd name="T20" fmla="*/ 32 w 295"/>
                  <a:gd name="T21" fmla="*/ 23 h 286"/>
                  <a:gd name="T22" fmla="*/ 36 w 295"/>
                  <a:gd name="T23" fmla="*/ 27 h 286"/>
                  <a:gd name="T24" fmla="*/ 36 w 295"/>
                  <a:gd name="T25" fmla="*/ 36 h 286"/>
                  <a:gd name="T26" fmla="*/ 31 w 295"/>
                  <a:gd name="T27" fmla="*/ 34 h 286"/>
                  <a:gd name="T28" fmla="*/ 31 w 295"/>
                  <a:gd name="T29" fmla="*/ 34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5"/>
                  <a:gd name="T46" fmla="*/ 0 h 286"/>
                  <a:gd name="T47" fmla="*/ 295 w 295"/>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5" h="286">
                    <a:moveTo>
                      <a:pt x="249" y="272"/>
                    </a:moveTo>
                    <a:lnTo>
                      <a:pt x="221" y="240"/>
                    </a:lnTo>
                    <a:lnTo>
                      <a:pt x="109" y="128"/>
                    </a:lnTo>
                    <a:lnTo>
                      <a:pt x="23" y="84"/>
                    </a:lnTo>
                    <a:lnTo>
                      <a:pt x="0" y="56"/>
                    </a:lnTo>
                    <a:lnTo>
                      <a:pt x="4" y="23"/>
                    </a:lnTo>
                    <a:lnTo>
                      <a:pt x="27" y="0"/>
                    </a:lnTo>
                    <a:lnTo>
                      <a:pt x="65" y="2"/>
                    </a:lnTo>
                    <a:lnTo>
                      <a:pt x="149" y="76"/>
                    </a:lnTo>
                    <a:lnTo>
                      <a:pt x="202" y="135"/>
                    </a:lnTo>
                    <a:lnTo>
                      <a:pt x="257" y="185"/>
                    </a:lnTo>
                    <a:lnTo>
                      <a:pt x="289" y="221"/>
                    </a:lnTo>
                    <a:lnTo>
                      <a:pt x="295" y="286"/>
                    </a:lnTo>
                    <a:lnTo>
                      <a:pt x="249" y="272"/>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3" name="Freeform 26"/>
              <p:cNvSpPr>
                <a:spLocks/>
              </p:cNvSpPr>
              <p:nvPr/>
            </p:nvSpPr>
            <p:spPr bwMode="auto">
              <a:xfrm>
                <a:off x="-1812" y="1634"/>
                <a:ext cx="67" cy="752"/>
              </a:xfrm>
              <a:custGeom>
                <a:avLst/>
                <a:gdLst>
                  <a:gd name="T0" fmla="*/ 15 w 135"/>
                  <a:gd name="T1" fmla="*/ 6 h 1503"/>
                  <a:gd name="T2" fmla="*/ 14 w 135"/>
                  <a:gd name="T3" fmla="*/ 43 h 1503"/>
                  <a:gd name="T4" fmla="*/ 16 w 135"/>
                  <a:gd name="T5" fmla="*/ 123 h 1503"/>
                  <a:gd name="T6" fmla="*/ 15 w 135"/>
                  <a:gd name="T7" fmla="*/ 141 h 1503"/>
                  <a:gd name="T8" fmla="*/ 16 w 135"/>
                  <a:gd name="T9" fmla="*/ 177 h 1503"/>
                  <a:gd name="T10" fmla="*/ 14 w 135"/>
                  <a:gd name="T11" fmla="*/ 184 h 1503"/>
                  <a:gd name="T12" fmla="*/ 9 w 135"/>
                  <a:gd name="T13" fmla="*/ 188 h 1503"/>
                  <a:gd name="T14" fmla="*/ 4 w 135"/>
                  <a:gd name="T15" fmla="*/ 188 h 1503"/>
                  <a:gd name="T16" fmla="*/ 1 w 135"/>
                  <a:gd name="T17" fmla="*/ 183 h 1503"/>
                  <a:gd name="T18" fmla="*/ 0 w 135"/>
                  <a:gd name="T19" fmla="*/ 141 h 1503"/>
                  <a:gd name="T20" fmla="*/ 1 w 135"/>
                  <a:gd name="T21" fmla="*/ 123 h 1503"/>
                  <a:gd name="T22" fmla="*/ 5 w 135"/>
                  <a:gd name="T23" fmla="*/ 43 h 1503"/>
                  <a:gd name="T24" fmla="*/ 4 w 135"/>
                  <a:gd name="T25" fmla="*/ 6 h 1503"/>
                  <a:gd name="T26" fmla="*/ 6 w 135"/>
                  <a:gd name="T27" fmla="*/ 2 h 1503"/>
                  <a:gd name="T28" fmla="*/ 10 w 135"/>
                  <a:gd name="T29" fmla="*/ 0 h 1503"/>
                  <a:gd name="T30" fmla="*/ 15 w 135"/>
                  <a:gd name="T31" fmla="*/ 6 h 1503"/>
                  <a:gd name="T32" fmla="*/ 15 w 135"/>
                  <a:gd name="T33" fmla="*/ 6 h 150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5"/>
                  <a:gd name="T52" fmla="*/ 0 h 1503"/>
                  <a:gd name="T53" fmla="*/ 135 w 135"/>
                  <a:gd name="T54" fmla="*/ 1503 h 150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5" h="1503">
                    <a:moveTo>
                      <a:pt x="125" y="45"/>
                    </a:moveTo>
                    <a:lnTo>
                      <a:pt x="112" y="342"/>
                    </a:lnTo>
                    <a:lnTo>
                      <a:pt x="135" y="984"/>
                    </a:lnTo>
                    <a:lnTo>
                      <a:pt x="127" y="1123"/>
                    </a:lnTo>
                    <a:lnTo>
                      <a:pt x="133" y="1414"/>
                    </a:lnTo>
                    <a:lnTo>
                      <a:pt x="116" y="1469"/>
                    </a:lnTo>
                    <a:lnTo>
                      <a:pt x="76" y="1503"/>
                    </a:lnTo>
                    <a:lnTo>
                      <a:pt x="32" y="1503"/>
                    </a:lnTo>
                    <a:lnTo>
                      <a:pt x="11" y="1463"/>
                    </a:lnTo>
                    <a:lnTo>
                      <a:pt x="0" y="1123"/>
                    </a:lnTo>
                    <a:lnTo>
                      <a:pt x="13" y="982"/>
                    </a:lnTo>
                    <a:lnTo>
                      <a:pt x="47" y="342"/>
                    </a:lnTo>
                    <a:lnTo>
                      <a:pt x="34" y="45"/>
                    </a:lnTo>
                    <a:lnTo>
                      <a:pt x="49" y="11"/>
                    </a:lnTo>
                    <a:lnTo>
                      <a:pt x="80" y="0"/>
                    </a:lnTo>
                    <a:lnTo>
                      <a:pt x="125" y="45"/>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4" name="Freeform 27"/>
              <p:cNvSpPr>
                <a:spLocks/>
              </p:cNvSpPr>
              <p:nvPr/>
            </p:nvSpPr>
            <p:spPr bwMode="auto">
              <a:xfrm>
                <a:off x="-1790" y="2253"/>
                <a:ext cx="173" cy="131"/>
              </a:xfrm>
              <a:custGeom>
                <a:avLst/>
                <a:gdLst>
                  <a:gd name="T0" fmla="*/ 3 w 346"/>
                  <a:gd name="T1" fmla="*/ 25 h 262"/>
                  <a:gd name="T2" fmla="*/ 19 w 346"/>
                  <a:gd name="T3" fmla="*/ 11 h 262"/>
                  <a:gd name="T4" fmla="*/ 24 w 346"/>
                  <a:gd name="T5" fmla="*/ 5 h 262"/>
                  <a:gd name="T6" fmla="*/ 34 w 346"/>
                  <a:gd name="T7" fmla="*/ 0 h 262"/>
                  <a:gd name="T8" fmla="*/ 40 w 346"/>
                  <a:gd name="T9" fmla="*/ 0 h 262"/>
                  <a:gd name="T10" fmla="*/ 43 w 346"/>
                  <a:gd name="T11" fmla="*/ 4 h 262"/>
                  <a:gd name="T12" fmla="*/ 43 w 346"/>
                  <a:gd name="T13" fmla="*/ 9 h 262"/>
                  <a:gd name="T14" fmla="*/ 39 w 346"/>
                  <a:gd name="T15" fmla="*/ 14 h 262"/>
                  <a:gd name="T16" fmla="*/ 22 w 346"/>
                  <a:gd name="T17" fmla="*/ 22 h 262"/>
                  <a:gd name="T18" fmla="*/ 15 w 346"/>
                  <a:gd name="T19" fmla="*/ 27 h 262"/>
                  <a:gd name="T20" fmla="*/ 5 w 346"/>
                  <a:gd name="T21" fmla="*/ 33 h 262"/>
                  <a:gd name="T22" fmla="*/ 0 w 346"/>
                  <a:gd name="T23" fmla="*/ 30 h 262"/>
                  <a:gd name="T24" fmla="*/ 3 w 346"/>
                  <a:gd name="T25" fmla="*/ 25 h 262"/>
                  <a:gd name="T26" fmla="*/ 3 w 346"/>
                  <a:gd name="T27" fmla="*/ 25 h 2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6"/>
                  <a:gd name="T43" fmla="*/ 0 h 262"/>
                  <a:gd name="T44" fmla="*/ 346 w 346"/>
                  <a:gd name="T45" fmla="*/ 262 h 2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6" h="262">
                    <a:moveTo>
                      <a:pt x="17" y="200"/>
                    </a:moveTo>
                    <a:lnTo>
                      <a:pt x="145" y="95"/>
                    </a:lnTo>
                    <a:lnTo>
                      <a:pt x="196" y="42"/>
                    </a:lnTo>
                    <a:lnTo>
                      <a:pt x="266" y="0"/>
                    </a:lnTo>
                    <a:lnTo>
                      <a:pt x="316" y="0"/>
                    </a:lnTo>
                    <a:lnTo>
                      <a:pt x="344" y="32"/>
                    </a:lnTo>
                    <a:lnTo>
                      <a:pt x="346" y="78"/>
                    </a:lnTo>
                    <a:lnTo>
                      <a:pt x="312" y="112"/>
                    </a:lnTo>
                    <a:lnTo>
                      <a:pt x="181" y="183"/>
                    </a:lnTo>
                    <a:lnTo>
                      <a:pt x="122" y="221"/>
                    </a:lnTo>
                    <a:lnTo>
                      <a:pt x="46" y="262"/>
                    </a:lnTo>
                    <a:lnTo>
                      <a:pt x="0" y="247"/>
                    </a:lnTo>
                    <a:lnTo>
                      <a:pt x="17" y="200"/>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5" name="Freeform 28"/>
              <p:cNvSpPr>
                <a:spLocks/>
              </p:cNvSpPr>
              <p:nvPr/>
            </p:nvSpPr>
            <p:spPr bwMode="auto">
              <a:xfrm>
                <a:off x="-1667" y="1804"/>
                <a:ext cx="56" cy="502"/>
              </a:xfrm>
              <a:custGeom>
                <a:avLst/>
                <a:gdLst>
                  <a:gd name="T0" fmla="*/ 14 w 113"/>
                  <a:gd name="T1" fmla="*/ 9 h 1004"/>
                  <a:gd name="T2" fmla="*/ 12 w 113"/>
                  <a:gd name="T3" fmla="*/ 18 h 1004"/>
                  <a:gd name="T4" fmla="*/ 12 w 113"/>
                  <a:gd name="T5" fmla="*/ 31 h 1004"/>
                  <a:gd name="T6" fmla="*/ 13 w 113"/>
                  <a:gd name="T7" fmla="*/ 66 h 1004"/>
                  <a:gd name="T8" fmla="*/ 13 w 113"/>
                  <a:gd name="T9" fmla="*/ 100 h 1004"/>
                  <a:gd name="T10" fmla="*/ 13 w 113"/>
                  <a:gd name="T11" fmla="*/ 110 h 1004"/>
                  <a:gd name="T12" fmla="*/ 13 w 113"/>
                  <a:gd name="T13" fmla="*/ 120 h 1004"/>
                  <a:gd name="T14" fmla="*/ 10 w 113"/>
                  <a:gd name="T15" fmla="*/ 125 h 1004"/>
                  <a:gd name="T16" fmla="*/ 6 w 113"/>
                  <a:gd name="T17" fmla="*/ 126 h 1004"/>
                  <a:gd name="T18" fmla="*/ 0 w 113"/>
                  <a:gd name="T19" fmla="*/ 119 h 1004"/>
                  <a:gd name="T20" fmla="*/ 0 w 113"/>
                  <a:gd name="T21" fmla="*/ 109 h 1004"/>
                  <a:gd name="T22" fmla="*/ 0 w 113"/>
                  <a:gd name="T23" fmla="*/ 99 h 1004"/>
                  <a:gd name="T24" fmla="*/ 4 w 113"/>
                  <a:gd name="T25" fmla="*/ 31 h 1004"/>
                  <a:gd name="T26" fmla="*/ 4 w 113"/>
                  <a:gd name="T27" fmla="*/ 18 h 1004"/>
                  <a:gd name="T28" fmla="*/ 5 w 113"/>
                  <a:gd name="T29" fmla="*/ 7 h 1004"/>
                  <a:gd name="T30" fmla="*/ 7 w 113"/>
                  <a:gd name="T31" fmla="*/ 2 h 1004"/>
                  <a:gd name="T32" fmla="*/ 10 w 113"/>
                  <a:gd name="T33" fmla="*/ 0 h 1004"/>
                  <a:gd name="T34" fmla="*/ 14 w 113"/>
                  <a:gd name="T35" fmla="*/ 9 h 1004"/>
                  <a:gd name="T36" fmla="*/ 14 w 113"/>
                  <a:gd name="T37" fmla="*/ 9 h 10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3"/>
                  <a:gd name="T58" fmla="*/ 0 h 1004"/>
                  <a:gd name="T59" fmla="*/ 113 w 113"/>
                  <a:gd name="T60" fmla="*/ 1004 h 100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3" h="1004">
                    <a:moveTo>
                      <a:pt x="113" y="72"/>
                    </a:moveTo>
                    <a:lnTo>
                      <a:pt x="101" y="142"/>
                    </a:lnTo>
                    <a:lnTo>
                      <a:pt x="101" y="251"/>
                    </a:lnTo>
                    <a:lnTo>
                      <a:pt x="107" y="521"/>
                    </a:lnTo>
                    <a:lnTo>
                      <a:pt x="105" y="793"/>
                    </a:lnTo>
                    <a:lnTo>
                      <a:pt x="107" y="874"/>
                    </a:lnTo>
                    <a:lnTo>
                      <a:pt x="107" y="956"/>
                    </a:lnTo>
                    <a:lnTo>
                      <a:pt x="86" y="994"/>
                    </a:lnTo>
                    <a:lnTo>
                      <a:pt x="48" y="1004"/>
                    </a:lnTo>
                    <a:lnTo>
                      <a:pt x="0" y="945"/>
                    </a:lnTo>
                    <a:lnTo>
                      <a:pt x="2" y="867"/>
                    </a:lnTo>
                    <a:lnTo>
                      <a:pt x="0" y="789"/>
                    </a:lnTo>
                    <a:lnTo>
                      <a:pt x="37" y="251"/>
                    </a:lnTo>
                    <a:lnTo>
                      <a:pt x="37" y="142"/>
                    </a:lnTo>
                    <a:lnTo>
                      <a:pt x="44" y="51"/>
                    </a:lnTo>
                    <a:lnTo>
                      <a:pt x="57" y="9"/>
                    </a:lnTo>
                    <a:lnTo>
                      <a:pt x="80" y="0"/>
                    </a:lnTo>
                    <a:lnTo>
                      <a:pt x="113" y="72"/>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6" name="Freeform 29"/>
              <p:cNvSpPr>
                <a:spLocks/>
              </p:cNvSpPr>
              <p:nvPr/>
            </p:nvSpPr>
            <p:spPr bwMode="auto">
              <a:xfrm>
                <a:off x="-1640" y="2208"/>
                <a:ext cx="118" cy="42"/>
              </a:xfrm>
              <a:custGeom>
                <a:avLst/>
                <a:gdLst>
                  <a:gd name="T0" fmla="*/ 5 w 235"/>
                  <a:gd name="T1" fmla="*/ 2 h 83"/>
                  <a:gd name="T2" fmla="*/ 25 w 235"/>
                  <a:gd name="T3" fmla="*/ 0 h 83"/>
                  <a:gd name="T4" fmla="*/ 29 w 235"/>
                  <a:gd name="T5" fmla="*/ 2 h 83"/>
                  <a:gd name="T6" fmla="*/ 30 w 235"/>
                  <a:gd name="T7" fmla="*/ 6 h 83"/>
                  <a:gd name="T8" fmla="*/ 29 w 235"/>
                  <a:gd name="T9" fmla="*/ 9 h 83"/>
                  <a:gd name="T10" fmla="*/ 25 w 235"/>
                  <a:gd name="T11" fmla="*/ 11 h 83"/>
                  <a:gd name="T12" fmla="*/ 5 w 235"/>
                  <a:gd name="T13" fmla="*/ 10 h 83"/>
                  <a:gd name="T14" fmla="*/ 0 w 235"/>
                  <a:gd name="T15" fmla="*/ 6 h 83"/>
                  <a:gd name="T16" fmla="*/ 2 w 235"/>
                  <a:gd name="T17" fmla="*/ 3 h 83"/>
                  <a:gd name="T18" fmla="*/ 5 w 235"/>
                  <a:gd name="T19" fmla="*/ 2 h 83"/>
                  <a:gd name="T20" fmla="*/ 5 w 235"/>
                  <a:gd name="T21" fmla="*/ 2 h 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
                  <a:gd name="T34" fmla="*/ 0 h 83"/>
                  <a:gd name="T35" fmla="*/ 235 w 235"/>
                  <a:gd name="T36" fmla="*/ 83 h 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 h="83">
                    <a:moveTo>
                      <a:pt x="34" y="11"/>
                    </a:moveTo>
                    <a:lnTo>
                      <a:pt x="193" y="0"/>
                    </a:lnTo>
                    <a:lnTo>
                      <a:pt x="226" y="13"/>
                    </a:lnTo>
                    <a:lnTo>
                      <a:pt x="235" y="42"/>
                    </a:lnTo>
                    <a:lnTo>
                      <a:pt x="226" y="72"/>
                    </a:lnTo>
                    <a:lnTo>
                      <a:pt x="193" y="83"/>
                    </a:lnTo>
                    <a:lnTo>
                      <a:pt x="34" y="80"/>
                    </a:lnTo>
                    <a:lnTo>
                      <a:pt x="0" y="45"/>
                    </a:lnTo>
                    <a:lnTo>
                      <a:pt x="9" y="21"/>
                    </a:lnTo>
                    <a:lnTo>
                      <a:pt x="34" y="11"/>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7" name="Freeform 30"/>
              <p:cNvSpPr>
                <a:spLocks/>
              </p:cNvSpPr>
              <p:nvPr/>
            </p:nvSpPr>
            <p:spPr bwMode="auto">
              <a:xfrm>
                <a:off x="-1634" y="1846"/>
                <a:ext cx="143" cy="53"/>
              </a:xfrm>
              <a:custGeom>
                <a:avLst/>
                <a:gdLst>
                  <a:gd name="T0" fmla="*/ 5 w 287"/>
                  <a:gd name="T1" fmla="*/ 0 h 104"/>
                  <a:gd name="T2" fmla="*/ 20 w 287"/>
                  <a:gd name="T3" fmla="*/ 1 h 104"/>
                  <a:gd name="T4" fmla="*/ 32 w 287"/>
                  <a:gd name="T5" fmla="*/ 5 h 104"/>
                  <a:gd name="T6" fmla="*/ 35 w 287"/>
                  <a:gd name="T7" fmla="*/ 10 h 104"/>
                  <a:gd name="T8" fmla="*/ 34 w 287"/>
                  <a:gd name="T9" fmla="*/ 12 h 104"/>
                  <a:gd name="T10" fmla="*/ 31 w 287"/>
                  <a:gd name="T11" fmla="*/ 13 h 104"/>
                  <a:gd name="T12" fmla="*/ 18 w 287"/>
                  <a:gd name="T13" fmla="*/ 14 h 104"/>
                  <a:gd name="T14" fmla="*/ 4 w 287"/>
                  <a:gd name="T15" fmla="*/ 10 h 104"/>
                  <a:gd name="T16" fmla="*/ 0 w 287"/>
                  <a:gd name="T17" fmla="*/ 4 h 104"/>
                  <a:gd name="T18" fmla="*/ 1 w 287"/>
                  <a:gd name="T19" fmla="*/ 1 h 104"/>
                  <a:gd name="T20" fmla="*/ 5 w 287"/>
                  <a:gd name="T21" fmla="*/ 0 h 104"/>
                  <a:gd name="T22" fmla="*/ 5 w 287"/>
                  <a:gd name="T23" fmla="*/ 0 h 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7"/>
                  <a:gd name="T37" fmla="*/ 0 h 104"/>
                  <a:gd name="T38" fmla="*/ 287 w 287"/>
                  <a:gd name="T39" fmla="*/ 104 h 1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7" h="104">
                    <a:moveTo>
                      <a:pt x="42" y="0"/>
                    </a:moveTo>
                    <a:lnTo>
                      <a:pt x="163" y="7"/>
                    </a:lnTo>
                    <a:lnTo>
                      <a:pt x="259" y="36"/>
                    </a:lnTo>
                    <a:lnTo>
                      <a:pt x="287" y="74"/>
                    </a:lnTo>
                    <a:lnTo>
                      <a:pt x="276" y="93"/>
                    </a:lnTo>
                    <a:lnTo>
                      <a:pt x="251" y="100"/>
                    </a:lnTo>
                    <a:lnTo>
                      <a:pt x="150" y="104"/>
                    </a:lnTo>
                    <a:lnTo>
                      <a:pt x="32" y="74"/>
                    </a:lnTo>
                    <a:lnTo>
                      <a:pt x="0" y="30"/>
                    </a:lnTo>
                    <a:lnTo>
                      <a:pt x="13" y="7"/>
                    </a:lnTo>
                    <a:lnTo>
                      <a:pt x="42" y="0"/>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8" name="Freeform 31"/>
              <p:cNvSpPr>
                <a:spLocks/>
              </p:cNvSpPr>
              <p:nvPr/>
            </p:nvSpPr>
            <p:spPr bwMode="auto">
              <a:xfrm>
                <a:off x="-1212" y="2490"/>
                <a:ext cx="615" cy="259"/>
              </a:xfrm>
              <a:custGeom>
                <a:avLst/>
                <a:gdLst>
                  <a:gd name="T0" fmla="*/ 7 w 1230"/>
                  <a:gd name="T1" fmla="*/ 2 h 519"/>
                  <a:gd name="T2" fmla="*/ 10 w 1230"/>
                  <a:gd name="T3" fmla="*/ 23 h 519"/>
                  <a:gd name="T4" fmla="*/ 10 w 1230"/>
                  <a:gd name="T5" fmla="*/ 43 h 519"/>
                  <a:gd name="T6" fmla="*/ 97 w 1230"/>
                  <a:gd name="T7" fmla="*/ 51 h 519"/>
                  <a:gd name="T8" fmla="*/ 147 w 1230"/>
                  <a:gd name="T9" fmla="*/ 51 h 519"/>
                  <a:gd name="T10" fmla="*/ 152 w 1230"/>
                  <a:gd name="T11" fmla="*/ 52 h 519"/>
                  <a:gd name="T12" fmla="*/ 154 w 1230"/>
                  <a:gd name="T13" fmla="*/ 57 h 519"/>
                  <a:gd name="T14" fmla="*/ 153 w 1230"/>
                  <a:gd name="T15" fmla="*/ 62 h 519"/>
                  <a:gd name="T16" fmla="*/ 148 w 1230"/>
                  <a:gd name="T17" fmla="*/ 64 h 519"/>
                  <a:gd name="T18" fmla="*/ 122 w 1230"/>
                  <a:gd name="T19" fmla="*/ 64 h 519"/>
                  <a:gd name="T20" fmla="*/ 96 w 1230"/>
                  <a:gd name="T21" fmla="*/ 61 h 519"/>
                  <a:gd name="T22" fmla="*/ 51 w 1230"/>
                  <a:gd name="T23" fmla="*/ 55 h 519"/>
                  <a:gd name="T24" fmla="*/ 5 w 1230"/>
                  <a:gd name="T25" fmla="*/ 51 h 519"/>
                  <a:gd name="T26" fmla="*/ 1 w 1230"/>
                  <a:gd name="T27" fmla="*/ 47 h 519"/>
                  <a:gd name="T28" fmla="*/ 0 w 1230"/>
                  <a:gd name="T29" fmla="*/ 5 h 519"/>
                  <a:gd name="T30" fmla="*/ 1 w 1230"/>
                  <a:gd name="T31" fmla="*/ 1 h 519"/>
                  <a:gd name="T32" fmla="*/ 2 w 1230"/>
                  <a:gd name="T33" fmla="*/ 0 h 519"/>
                  <a:gd name="T34" fmla="*/ 7 w 1230"/>
                  <a:gd name="T35" fmla="*/ 2 h 519"/>
                  <a:gd name="T36" fmla="*/ 7 w 1230"/>
                  <a:gd name="T37" fmla="*/ 2 h 5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0"/>
                  <a:gd name="T58" fmla="*/ 0 h 519"/>
                  <a:gd name="T59" fmla="*/ 1230 w 1230"/>
                  <a:gd name="T60" fmla="*/ 519 h 5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0" h="519">
                    <a:moveTo>
                      <a:pt x="63" y="23"/>
                    </a:moveTo>
                    <a:lnTo>
                      <a:pt x="85" y="189"/>
                    </a:lnTo>
                    <a:lnTo>
                      <a:pt x="80" y="348"/>
                    </a:lnTo>
                    <a:lnTo>
                      <a:pt x="781" y="409"/>
                    </a:lnTo>
                    <a:lnTo>
                      <a:pt x="1169" y="411"/>
                    </a:lnTo>
                    <a:lnTo>
                      <a:pt x="1212" y="422"/>
                    </a:lnTo>
                    <a:lnTo>
                      <a:pt x="1230" y="458"/>
                    </a:lnTo>
                    <a:lnTo>
                      <a:pt x="1220" y="497"/>
                    </a:lnTo>
                    <a:lnTo>
                      <a:pt x="1184" y="519"/>
                    </a:lnTo>
                    <a:lnTo>
                      <a:pt x="977" y="519"/>
                    </a:lnTo>
                    <a:lnTo>
                      <a:pt x="771" y="489"/>
                    </a:lnTo>
                    <a:lnTo>
                      <a:pt x="408" y="443"/>
                    </a:lnTo>
                    <a:lnTo>
                      <a:pt x="45" y="413"/>
                    </a:lnTo>
                    <a:lnTo>
                      <a:pt x="15" y="381"/>
                    </a:lnTo>
                    <a:lnTo>
                      <a:pt x="0" y="40"/>
                    </a:lnTo>
                    <a:lnTo>
                      <a:pt x="4" y="14"/>
                    </a:lnTo>
                    <a:lnTo>
                      <a:pt x="23" y="0"/>
                    </a:lnTo>
                    <a:lnTo>
                      <a:pt x="63" y="23"/>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899" name="Freeform 32"/>
              <p:cNvSpPr>
                <a:spLocks/>
              </p:cNvSpPr>
              <p:nvPr/>
            </p:nvSpPr>
            <p:spPr bwMode="auto">
              <a:xfrm>
                <a:off x="-658" y="2552"/>
                <a:ext cx="61" cy="182"/>
              </a:xfrm>
              <a:custGeom>
                <a:avLst/>
                <a:gdLst>
                  <a:gd name="T0" fmla="*/ 15 w 122"/>
                  <a:gd name="T1" fmla="*/ 5 h 363"/>
                  <a:gd name="T2" fmla="*/ 13 w 122"/>
                  <a:gd name="T3" fmla="*/ 39 h 363"/>
                  <a:gd name="T4" fmla="*/ 11 w 122"/>
                  <a:gd name="T5" fmla="*/ 44 h 363"/>
                  <a:gd name="T6" fmla="*/ 7 w 122"/>
                  <a:gd name="T7" fmla="*/ 46 h 363"/>
                  <a:gd name="T8" fmla="*/ 2 w 122"/>
                  <a:gd name="T9" fmla="*/ 44 h 363"/>
                  <a:gd name="T10" fmla="*/ 0 w 122"/>
                  <a:gd name="T11" fmla="*/ 39 h 363"/>
                  <a:gd name="T12" fmla="*/ 4 w 122"/>
                  <a:gd name="T13" fmla="*/ 22 h 363"/>
                  <a:gd name="T14" fmla="*/ 7 w 122"/>
                  <a:gd name="T15" fmla="*/ 5 h 363"/>
                  <a:gd name="T16" fmla="*/ 8 w 122"/>
                  <a:gd name="T17" fmla="*/ 1 h 363"/>
                  <a:gd name="T18" fmla="*/ 11 w 122"/>
                  <a:gd name="T19" fmla="*/ 0 h 363"/>
                  <a:gd name="T20" fmla="*/ 15 w 122"/>
                  <a:gd name="T21" fmla="*/ 5 h 363"/>
                  <a:gd name="T22" fmla="*/ 15 w 122"/>
                  <a:gd name="T23" fmla="*/ 5 h 3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2"/>
                  <a:gd name="T37" fmla="*/ 0 h 363"/>
                  <a:gd name="T38" fmla="*/ 122 w 122"/>
                  <a:gd name="T39" fmla="*/ 363 h 3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2" h="363">
                    <a:moveTo>
                      <a:pt x="122" y="34"/>
                    </a:moveTo>
                    <a:lnTo>
                      <a:pt x="104" y="310"/>
                    </a:lnTo>
                    <a:lnTo>
                      <a:pt x="87" y="350"/>
                    </a:lnTo>
                    <a:lnTo>
                      <a:pt x="51" y="363"/>
                    </a:lnTo>
                    <a:lnTo>
                      <a:pt x="15" y="350"/>
                    </a:lnTo>
                    <a:lnTo>
                      <a:pt x="0" y="310"/>
                    </a:lnTo>
                    <a:lnTo>
                      <a:pt x="26" y="171"/>
                    </a:lnTo>
                    <a:lnTo>
                      <a:pt x="53" y="34"/>
                    </a:lnTo>
                    <a:lnTo>
                      <a:pt x="64" y="7"/>
                    </a:lnTo>
                    <a:lnTo>
                      <a:pt x="87" y="0"/>
                    </a:lnTo>
                    <a:lnTo>
                      <a:pt x="122" y="34"/>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900" name="Freeform 33"/>
              <p:cNvSpPr>
                <a:spLocks/>
              </p:cNvSpPr>
              <p:nvPr/>
            </p:nvSpPr>
            <p:spPr bwMode="auto">
              <a:xfrm>
                <a:off x="-694" y="2739"/>
                <a:ext cx="297" cy="350"/>
              </a:xfrm>
              <a:custGeom>
                <a:avLst/>
                <a:gdLst>
                  <a:gd name="T0" fmla="*/ 6 w 593"/>
                  <a:gd name="T1" fmla="*/ 0 h 702"/>
                  <a:gd name="T2" fmla="*/ 18 w 593"/>
                  <a:gd name="T3" fmla="*/ 10 h 702"/>
                  <a:gd name="T4" fmla="*/ 28 w 593"/>
                  <a:gd name="T5" fmla="*/ 20 h 702"/>
                  <a:gd name="T6" fmla="*/ 36 w 593"/>
                  <a:gd name="T7" fmla="*/ 31 h 702"/>
                  <a:gd name="T8" fmla="*/ 45 w 593"/>
                  <a:gd name="T9" fmla="*/ 44 h 702"/>
                  <a:gd name="T10" fmla="*/ 52 w 593"/>
                  <a:gd name="T11" fmla="*/ 54 h 702"/>
                  <a:gd name="T12" fmla="*/ 59 w 593"/>
                  <a:gd name="T13" fmla="*/ 63 h 702"/>
                  <a:gd name="T14" fmla="*/ 66 w 593"/>
                  <a:gd name="T15" fmla="*/ 72 h 702"/>
                  <a:gd name="T16" fmla="*/ 70 w 593"/>
                  <a:gd name="T17" fmla="*/ 76 h 702"/>
                  <a:gd name="T18" fmla="*/ 75 w 593"/>
                  <a:gd name="T19" fmla="*/ 81 h 702"/>
                  <a:gd name="T20" fmla="*/ 75 w 593"/>
                  <a:gd name="T21" fmla="*/ 87 h 702"/>
                  <a:gd name="T22" fmla="*/ 69 w 593"/>
                  <a:gd name="T23" fmla="*/ 87 h 702"/>
                  <a:gd name="T24" fmla="*/ 59 w 593"/>
                  <a:gd name="T25" fmla="*/ 78 h 702"/>
                  <a:gd name="T26" fmla="*/ 51 w 593"/>
                  <a:gd name="T27" fmla="*/ 70 h 702"/>
                  <a:gd name="T28" fmla="*/ 43 w 593"/>
                  <a:gd name="T29" fmla="*/ 62 h 702"/>
                  <a:gd name="T30" fmla="*/ 35 w 593"/>
                  <a:gd name="T31" fmla="*/ 52 h 702"/>
                  <a:gd name="T32" fmla="*/ 27 w 593"/>
                  <a:gd name="T33" fmla="*/ 39 h 702"/>
                  <a:gd name="T34" fmla="*/ 20 w 593"/>
                  <a:gd name="T35" fmla="*/ 28 h 702"/>
                  <a:gd name="T36" fmla="*/ 12 w 593"/>
                  <a:gd name="T37" fmla="*/ 16 h 702"/>
                  <a:gd name="T38" fmla="*/ 7 w 593"/>
                  <a:gd name="T39" fmla="*/ 11 h 702"/>
                  <a:gd name="T40" fmla="*/ 1 w 593"/>
                  <a:gd name="T41" fmla="*/ 6 h 702"/>
                  <a:gd name="T42" fmla="*/ 0 w 593"/>
                  <a:gd name="T43" fmla="*/ 0 h 702"/>
                  <a:gd name="T44" fmla="*/ 6 w 593"/>
                  <a:gd name="T45" fmla="*/ 0 h 702"/>
                  <a:gd name="T46" fmla="*/ 6 w 593"/>
                  <a:gd name="T47" fmla="*/ 0 h 7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93"/>
                  <a:gd name="T73" fmla="*/ 0 h 702"/>
                  <a:gd name="T74" fmla="*/ 593 w 593"/>
                  <a:gd name="T75" fmla="*/ 702 h 70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93" h="702">
                    <a:moveTo>
                      <a:pt x="45" y="0"/>
                    </a:moveTo>
                    <a:lnTo>
                      <a:pt x="142" y="84"/>
                    </a:lnTo>
                    <a:lnTo>
                      <a:pt x="218" y="166"/>
                    </a:lnTo>
                    <a:lnTo>
                      <a:pt x="285" y="255"/>
                    </a:lnTo>
                    <a:lnTo>
                      <a:pt x="357" y="356"/>
                    </a:lnTo>
                    <a:lnTo>
                      <a:pt x="416" y="436"/>
                    </a:lnTo>
                    <a:lnTo>
                      <a:pt x="467" y="510"/>
                    </a:lnTo>
                    <a:lnTo>
                      <a:pt x="522" y="580"/>
                    </a:lnTo>
                    <a:lnTo>
                      <a:pt x="555" y="616"/>
                    </a:lnTo>
                    <a:lnTo>
                      <a:pt x="593" y="654"/>
                    </a:lnTo>
                    <a:lnTo>
                      <a:pt x="593" y="700"/>
                    </a:lnTo>
                    <a:lnTo>
                      <a:pt x="547" y="702"/>
                    </a:lnTo>
                    <a:lnTo>
                      <a:pt x="471" y="630"/>
                    </a:lnTo>
                    <a:lnTo>
                      <a:pt x="404" y="565"/>
                    </a:lnTo>
                    <a:lnTo>
                      <a:pt x="340" y="497"/>
                    </a:lnTo>
                    <a:lnTo>
                      <a:pt x="273" y="419"/>
                    </a:lnTo>
                    <a:lnTo>
                      <a:pt x="209" y="318"/>
                    </a:lnTo>
                    <a:lnTo>
                      <a:pt x="156" y="225"/>
                    </a:lnTo>
                    <a:lnTo>
                      <a:pt x="95" y="135"/>
                    </a:lnTo>
                    <a:lnTo>
                      <a:pt x="55" y="94"/>
                    </a:lnTo>
                    <a:lnTo>
                      <a:pt x="5" y="52"/>
                    </a:lnTo>
                    <a:lnTo>
                      <a:pt x="0" y="6"/>
                    </a:lnTo>
                    <a:lnTo>
                      <a:pt x="45" y="0"/>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901" name="Freeform 34"/>
              <p:cNvSpPr>
                <a:spLocks/>
              </p:cNvSpPr>
              <p:nvPr/>
            </p:nvSpPr>
            <p:spPr bwMode="auto">
              <a:xfrm>
                <a:off x="-1343" y="2722"/>
                <a:ext cx="295" cy="308"/>
              </a:xfrm>
              <a:custGeom>
                <a:avLst/>
                <a:gdLst>
                  <a:gd name="T0" fmla="*/ 0 w 589"/>
                  <a:gd name="T1" fmla="*/ 74 h 616"/>
                  <a:gd name="T2" fmla="*/ 5 w 589"/>
                  <a:gd name="T3" fmla="*/ 70 h 616"/>
                  <a:gd name="T4" fmla="*/ 13 w 589"/>
                  <a:gd name="T5" fmla="*/ 61 h 616"/>
                  <a:gd name="T6" fmla="*/ 22 w 589"/>
                  <a:gd name="T7" fmla="*/ 53 h 616"/>
                  <a:gd name="T8" fmla="*/ 29 w 589"/>
                  <a:gd name="T9" fmla="*/ 45 h 616"/>
                  <a:gd name="T10" fmla="*/ 38 w 589"/>
                  <a:gd name="T11" fmla="*/ 37 h 616"/>
                  <a:gd name="T12" fmla="*/ 66 w 589"/>
                  <a:gd name="T13" fmla="*/ 2 h 616"/>
                  <a:gd name="T14" fmla="*/ 71 w 589"/>
                  <a:gd name="T15" fmla="*/ 0 h 616"/>
                  <a:gd name="T16" fmla="*/ 74 w 589"/>
                  <a:gd name="T17" fmla="*/ 5 h 616"/>
                  <a:gd name="T18" fmla="*/ 69 w 589"/>
                  <a:gd name="T19" fmla="*/ 18 h 616"/>
                  <a:gd name="T20" fmla="*/ 62 w 589"/>
                  <a:gd name="T21" fmla="*/ 26 h 616"/>
                  <a:gd name="T22" fmla="*/ 54 w 589"/>
                  <a:gd name="T23" fmla="*/ 35 h 616"/>
                  <a:gd name="T24" fmla="*/ 46 w 589"/>
                  <a:gd name="T25" fmla="*/ 43 h 616"/>
                  <a:gd name="T26" fmla="*/ 38 w 589"/>
                  <a:gd name="T27" fmla="*/ 52 h 616"/>
                  <a:gd name="T28" fmla="*/ 32 w 589"/>
                  <a:gd name="T29" fmla="*/ 60 h 616"/>
                  <a:gd name="T30" fmla="*/ 25 w 589"/>
                  <a:gd name="T31" fmla="*/ 69 h 616"/>
                  <a:gd name="T32" fmla="*/ 17 w 589"/>
                  <a:gd name="T33" fmla="*/ 77 h 616"/>
                  <a:gd name="T34" fmla="*/ 0 w 589"/>
                  <a:gd name="T35" fmla="*/ 74 h 616"/>
                  <a:gd name="T36" fmla="*/ 0 w 589"/>
                  <a:gd name="T37" fmla="*/ 74 h 6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9"/>
                  <a:gd name="T58" fmla="*/ 0 h 616"/>
                  <a:gd name="T59" fmla="*/ 589 w 589"/>
                  <a:gd name="T60" fmla="*/ 616 h 6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9" h="616">
                    <a:moveTo>
                      <a:pt x="0" y="589"/>
                    </a:moveTo>
                    <a:lnTo>
                      <a:pt x="34" y="557"/>
                    </a:lnTo>
                    <a:lnTo>
                      <a:pt x="104" y="489"/>
                    </a:lnTo>
                    <a:lnTo>
                      <a:pt x="169" y="426"/>
                    </a:lnTo>
                    <a:lnTo>
                      <a:pt x="231" y="365"/>
                    </a:lnTo>
                    <a:lnTo>
                      <a:pt x="298" y="293"/>
                    </a:lnTo>
                    <a:lnTo>
                      <a:pt x="526" y="23"/>
                    </a:lnTo>
                    <a:lnTo>
                      <a:pt x="568" y="0"/>
                    </a:lnTo>
                    <a:lnTo>
                      <a:pt x="589" y="40"/>
                    </a:lnTo>
                    <a:lnTo>
                      <a:pt x="549" y="137"/>
                    </a:lnTo>
                    <a:lnTo>
                      <a:pt x="494" y="209"/>
                    </a:lnTo>
                    <a:lnTo>
                      <a:pt x="431" y="276"/>
                    </a:lnTo>
                    <a:lnTo>
                      <a:pt x="363" y="350"/>
                    </a:lnTo>
                    <a:lnTo>
                      <a:pt x="302" y="420"/>
                    </a:lnTo>
                    <a:lnTo>
                      <a:pt x="249" y="485"/>
                    </a:lnTo>
                    <a:lnTo>
                      <a:pt x="197" y="550"/>
                    </a:lnTo>
                    <a:lnTo>
                      <a:pt x="134" y="616"/>
                    </a:lnTo>
                    <a:lnTo>
                      <a:pt x="0" y="589"/>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902" name="Freeform 35"/>
              <p:cNvSpPr>
                <a:spLocks/>
              </p:cNvSpPr>
              <p:nvPr/>
            </p:nvSpPr>
            <p:spPr bwMode="auto">
              <a:xfrm>
                <a:off x="-1176" y="2748"/>
                <a:ext cx="232" cy="315"/>
              </a:xfrm>
              <a:custGeom>
                <a:avLst/>
                <a:gdLst>
                  <a:gd name="T0" fmla="*/ 0 w 466"/>
                  <a:gd name="T1" fmla="*/ 76 h 630"/>
                  <a:gd name="T2" fmla="*/ 6 w 466"/>
                  <a:gd name="T3" fmla="*/ 67 h 630"/>
                  <a:gd name="T4" fmla="*/ 12 w 466"/>
                  <a:gd name="T5" fmla="*/ 57 h 630"/>
                  <a:gd name="T6" fmla="*/ 18 w 466"/>
                  <a:gd name="T7" fmla="*/ 49 h 630"/>
                  <a:gd name="T8" fmla="*/ 25 w 466"/>
                  <a:gd name="T9" fmla="*/ 40 h 630"/>
                  <a:gd name="T10" fmla="*/ 31 w 466"/>
                  <a:gd name="T11" fmla="*/ 33 h 630"/>
                  <a:gd name="T12" fmla="*/ 37 w 466"/>
                  <a:gd name="T13" fmla="*/ 22 h 630"/>
                  <a:gd name="T14" fmla="*/ 44 w 466"/>
                  <a:gd name="T15" fmla="*/ 12 h 630"/>
                  <a:gd name="T16" fmla="*/ 51 w 466"/>
                  <a:gd name="T17" fmla="*/ 1 h 630"/>
                  <a:gd name="T18" fmla="*/ 56 w 466"/>
                  <a:gd name="T19" fmla="*/ 0 h 630"/>
                  <a:gd name="T20" fmla="*/ 58 w 466"/>
                  <a:gd name="T21" fmla="*/ 5 h 630"/>
                  <a:gd name="T22" fmla="*/ 52 w 466"/>
                  <a:gd name="T23" fmla="*/ 17 h 630"/>
                  <a:gd name="T24" fmla="*/ 46 w 466"/>
                  <a:gd name="T25" fmla="*/ 26 h 630"/>
                  <a:gd name="T26" fmla="*/ 41 w 466"/>
                  <a:gd name="T27" fmla="*/ 36 h 630"/>
                  <a:gd name="T28" fmla="*/ 35 w 466"/>
                  <a:gd name="T29" fmla="*/ 44 h 630"/>
                  <a:gd name="T30" fmla="*/ 30 w 466"/>
                  <a:gd name="T31" fmla="*/ 52 h 630"/>
                  <a:gd name="T32" fmla="*/ 25 w 466"/>
                  <a:gd name="T33" fmla="*/ 61 h 630"/>
                  <a:gd name="T34" fmla="*/ 20 w 466"/>
                  <a:gd name="T35" fmla="*/ 70 h 630"/>
                  <a:gd name="T36" fmla="*/ 15 w 466"/>
                  <a:gd name="T37" fmla="*/ 79 h 630"/>
                  <a:gd name="T38" fmla="*/ 0 w 466"/>
                  <a:gd name="T39" fmla="*/ 76 h 630"/>
                  <a:gd name="T40" fmla="*/ 0 w 466"/>
                  <a:gd name="T41" fmla="*/ 76 h 6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6"/>
                  <a:gd name="T64" fmla="*/ 0 h 630"/>
                  <a:gd name="T65" fmla="*/ 466 w 466"/>
                  <a:gd name="T66" fmla="*/ 630 h 6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6" h="630">
                    <a:moveTo>
                      <a:pt x="0" y="605"/>
                    </a:moveTo>
                    <a:lnTo>
                      <a:pt x="52" y="533"/>
                    </a:lnTo>
                    <a:lnTo>
                      <a:pt x="101" y="462"/>
                    </a:lnTo>
                    <a:lnTo>
                      <a:pt x="150" y="396"/>
                    </a:lnTo>
                    <a:lnTo>
                      <a:pt x="202" y="327"/>
                    </a:lnTo>
                    <a:lnTo>
                      <a:pt x="253" y="257"/>
                    </a:lnTo>
                    <a:lnTo>
                      <a:pt x="304" y="181"/>
                    </a:lnTo>
                    <a:lnTo>
                      <a:pt x="356" y="101"/>
                    </a:lnTo>
                    <a:lnTo>
                      <a:pt x="409" y="12"/>
                    </a:lnTo>
                    <a:lnTo>
                      <a:pt x="453" y="0"/>
                    </a:lnTo>
                    <a:lnTo>
                      <a:pt x="466" y="44"/>
                    </a:lnTo>
                    <a:lnTo>
                      <a:pt x="418" y="130"/>
                    </a:lnTo>
                    <a:lnTo>
                      <a:pt x="373" y="208"/>
                    </a:lnTo>
                    <a:lnTo>
                      <a:pt x="329" y="282"/>
                    </a:lnTo>
                    <a:lnTo>
                      <a:pt x="287" y="352"/>
                    </a:lnTo>
                    <a:lnTo>
                      <a:pt x="245" y="422"/>
                    </a:lnTo>
                    <a:lnTo>
                      <a:pt x="206" y="491"/>
                    </a:lnTo>
                    <a:lnTo>
                      <a:pt x="166" y="559"/>
                    </a:lnTo>
                    <a:lnTo>
                      <a:pt x="124" y="630"/>
                    </a:lnTo>
                    <a:lnTo>
                      <a:pt x="0" y="605"/>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903" name="Freeform 36"/>
              <p:cNvSpPr>
                <a:spLocks/>
              </p:cNvSpPr>
              <p:nvPr/>
            </p:nvSpPr>
            <p:spPr bwMode="auto">
              <a:xfrm>
                <a:off x="-992" y="2699"/>
                <a:ext cx="74" cy="394"/>
              </a:xfrm>
              <a:custGeom>
                <a:avLst/>
                <a:gdLst>
                  <a:gd name="T0" fmla="*/ 0 w 148"/>
                  <a:gd name="T1" fmla="*/ 96 h 788"/>
                  <a:gd name="T2" fmla="*/ 1 w 148"/>
                  <a:gd name="T3" fmla="*/ 86 h 788"/>
                  <a:gd name="T4" fmla="*/ 5 w 148"/>
                  <a:gd name="T5" fmla="*/ 45 h 788"/>
                  <a:gd name="T6" fmla="*/ 10 w 148"/>
                  <a:gd name="T7" fmla="*/ 3 h 788"/>
                  <a:gd name="T8" fmla="*/ 12 w 148"/>
                  <a:gd name="T9" fmla="*/ 1 h 788"/>
                  <a:gd name="T10" fmla="*/ 15 w 148"/>
                  <a:gd name="T11" fmla="*/ 0 h 788"/>
                  <a:gd name="T12" fmla="*/ 19 w 148"/>
                  <a:gd name="T13" fmla="*/ 5 h 788"/>
                  <a:gd name="T14" fmla="*/ 17 w 148"/>
                  <a:gd name="T15" fmla="*/ 46 h 788"/>
                  <a:gd name="T16" fmla="*/ 15 w 148"/>
                  <a:gd name="T17" fmla="*/ 87 h 788"/>
                  <a:gd name="T18" fmla="*/ 13 w 148"/>
                  <a:gd name="T19" fmla="*/ 99 h 788"/>
                  <a:gd name="T20" fmla="*/ 0 w 148"/>
                  <a:gd name="T21" fmla="*/ 96 h 788"/>
                  <a:gd name="T22" fmla="*/ 0 w 148"/>
                  <a:gd name="T23" fmla="*/ 96 h 7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788"/>
                  <a:gd name="T38" fmla="*/ 148 w 148"/>
                  <a:gd name="T39" fmla="*/ 788 h 7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788">
                    <a:moveTo>
                      <a:pt x="0" y="768"/>
                    </a:moveTo>
                    <a:lnTo>
                      <a:pt x="4" y="686"/>
                    </a:lnTo>
                    <a:lnTo>
                      <a:pt x="38" y="357"/>
                    </a:lnTo>
                    <a:lnTo>
                      <a:pt x="83" y="28"/>
                    </a:lnTo>
                    <a:lnTo>
                      <a:pt x="97" y="5"/>
                    </a:lnTo>
                    <a:lnTo>
                      <a:pt x="120" y="0"/>
                    </a:lnTo>
                    <a:lnTo>
                      <a:pt x="148" y="36"/>
                    </a:lnTo>
                    <a:lnTo>
                      <a:pt x="129" y="366"/>
                    </a:lnTo>
                    <a:lnTo>
                      <a:pt x="123" y="695"/>
                    </a:lnTo>
                    <a:lnTo>
                      <a:pt x="108" y="788"/>
                    </a:lnTo>
                    <a:lnTo>
                      <a:pt x="0" y="768"/>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904" name="Freeform 37"/>
              <p:cNvSpPr>
                <a:spLocks/>
              </p:cNvSpPr>
              <p:nvPr/>
            </p:nvSpPr>
            <p:spPr bwMode="auto">
              <a:xfrm>
                <a:off x="-832" y="2720"/>
                <a:ext cx="78" cy="419"/>
              </a:xfrm>
              <a:custGeom>
                <a:avLst/>
                <a:gdLst>
                  <a:gd name="T0" fmla="*/ 3 w 156"/>
                  <a:gd name="T1" fmla="*/ 101 h 839"/>
                  <a:gd name="T2" fmla="*/ 0 w 156"/>
                  <a:gd name="T3" fmla="*/ 4 h 839"/>
                  <a:gd name="T4" fmla="*/ 1 w 156"/>
                  <a:gd name="T5" fmla="*/ 1 h 839"/>
                  <a:gd name="T6" fmla="*/ 3 w 156"/>
                  <a:gd name="T7" fmla="*/ 0 h 839"/>
                  <a:gd name="T8" fmla="*/ 9 w 156"/>
                  <a:gd name="T9" fmla="*/ 3 h 839"/>
                  <a:gd name="T10" fmla="*/ 14 w 156"/>
                  <a:gd name="T11" fmla="*/ 55 h 839"/>
                  <a:gd name="T12" fmla="*/ 20 w 156"/>
                  <a:gd name="T13" fmla="*/ 104 h 839"/>
                  <a:gd name="T14" fmla="*/ 3 w 156"/>
                  <a:gd name="T15" fmla="*/ 101 h 839"/>
                  <a:gd name="T16" fmla="*/ 3 w 156"/>
                  <a:gd name="T17" fmla="*/ 101 h 8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6"/>
                  <a:gd name="T28" fmla="*/ 0 h 839"/>
                  <a:gd name="T29" fmla="*/ 156 w 156"/>
                  <a:gd name="T30" fmla="*/ 839 h 8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6" h="839">
                    <a:moveTo>
                      <a:pt x="27" y="812"/>
                    </a:moveTo>
                    <a:lnTo>
                      <a:pt x="0" y="37"/>
                    </a:lnTo>
                    <a:lnTo>
                      <a:pt x="8" y="12"/>
                    </a:lnTo>
                    <a:lnTo>
                      <a:pt x="29" y="0"/>
                    </a:lnTo>
                    <a:lnTo>
                      <a:pt x="65" y="29"/>
                    </a:lnTo>
                    <a:lnTo>
                      <a:pt x="114" y="441"/>
                    </a:lnTo>
                    <a:lnTo>
                      <a:pt x="156" y="839"/>
                    </a:lnTo>
                    <a:lnTo>
                      <a:pt x="27" y="812"/>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sp>
            <p:nvSpPr>
              <p:cNvPr id="35905" name="Freeform 38"/>
              <p:cNvSpPr>
                <a:spLocks/>
              </p:cNvSpPr>
              <p:nvPr/>
            </p:nvSpPr>
            <p:spPr bwMode="auto">
              <a:xfrm>
                <a:off x="-815" y="2788"/>
                <a:ext cx="293" cy="322"/>
              </a:xfrm>
              <a:custGeom>
                <a:avLst/>
                <a:gdLst>
                  <a:gd name="T0" fmla="*/ 61 w 588"/>
                  <a:gd name="T1" fmla="*/ 80 h 645"/>
                  <a:gd name="T2" fmla="*/ 57 w 588"/>
                  <a:gd name="T3" fmla="*/ 74 h 645"/>
                  <a:gd name="T4" fmla="*/ 48 w 588"/>
                  <a:gd name="T5" fmla="*/ 63 h 645"/>
                  <a:gd name="T6" fmla="*/ 40 w 588"/>
                  <a:gd name="T7" fmla="*/ 53 h 645"/>
                  <a:gd name="T8" fmla="*/ 32 w 588"/>
                  <a:gd name="T9" fmla="*/ 43 h 645"/>
                  <a:gd name="T10" fmla="*/ 23 w 588"/>
                  <a:gd name="T11" fmla="*/ 32 h 645"/>
                  <a:gd name="T12" fmla="*/ 14 w 588"/>
                  <a:gd name="T13" fmla="*/ 18 h 645"/>
                  <a:gd name="T14" fmla="*/ 9 w 588"/>
                  <a:gd name="T15" fmla="*/ 12 h 645"/>
                  <a:gd name="T16" fmla="*/ 2 w 588"/>
                  <a:gd name="T17" fmla="*/ 8 h 645"/>
                  <a:gd name="T18" fmla="*/ 0 w 588"/>
                  <a:gd name="T19" fmla="*/ 2 h 645"/>
                  <a:gd name="T20" fmla="*/ 2 w 588"/>
                  <a:gd name="T21" fmla="*/ 0 h 645"/>
                  <a:gd name="T22" fmla="*/ 5 w 588"/>
                  <a:gd name="T23" fmla="*/ 0 h 645"/>
                  <a:gd name="T24" fmla="*/ 20 w 588"/>
                  <a:gd name="T25" fmla="*/ 10 h 645"/>
                  <a:gd name="T26" fmla="*/ 26 w 588"/>
                  <a:gd name="T27" fmla="*/ 17 h 645"/>
                  <a:gd name="T28" fmla="*/ 32 w 588"/>
                  <a:gd name="T29" fmla="*/ 25 h 645"/>
                  <a:gd name="T30" fmla="*/ 41 w 588"/>
                  <a:gd name="T31" fmla="*/ 36 h 645"/>
                  <a:gd name="T32" fmla="*/ 46 w 588"/>
                  <a:gd name="T33" fmla="*/ 41 h 645"/>
                  <a:gd name="T34" fmla="*/ 50 w 588"/>
                  <a:gd name="T35" fmla="*/ 45 h 645"/>
                  <a:gd name="T36" fmla="*/ 59 w 588"/>
                  <a:gd name="T37" fmla="*/ 55 h 645"/>
                  <a:gd name="T38" fmla="*/ 68 w 588"/>
                  <a:gd name="T39" fmla="*/ 66 h 645"/>
                  <a:gd name="T40" fmla="*/ 73 w 588"/>
                  <a:gd name="T41" fmla="*/ 74 h 645"/>
                  <a:gd name="T42" fmla="*/ 61 w 588"/>
                  <a:gd name="T43" fmla="*/ 80 h 645"/>
                  <a:gd name="T44" fmla="*/ 61 w 588"/>
                  <a:gd name="T45" fmla="*/ 80 h 6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88"/>
                  <a:gd name="T70" fmla="*/ 0 h 645"/>
                  <a:gd name="T71" fmla="*/ 588 w 588"/>
                  <a:gd name="T72" fmla="*/ 645 h 6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88" h="645">
                    <a:moveTo>
                      <a:pt x="491" y="645"/>
                    </a:moveTo>
                    <a:lnTo>
                      <a:pt x="460" y="593"/>
                    </a:lnTo>
                    <a:lnTo>
                      <a:pt x="388" y="504"/>
                    </a:lnTo>
                    <a:lnTo>
                      <a:pt x="324" y="426"/>
                    </a:lnTo>
                    <a:lnTo>
                      <a:pt x="261" y="348"/>
                    </a:lnTo>
                    <a:lnTo>
                      <a:pt x="189" y="261"/>
                    </a:lnTo>
                    <a:lnTo>
                      <a:pt x="116" y="147"/>
                    </a:lnTo>
                    <a:lnTo>
                      <a:pt x="76" y="99"/>
                    </a:lnTo>
                    <a:lnTo>
                      <a:pt x="19" y="65"/>
                    </a:lnTo>
                    <a:lnTo>
                      <a:pt x="0" y="19"/>
                    </a:lnTo>
                    <a:lnTo>
                      <a:pt x="18" y="2"/>
                    </a:lnTo>
                    <a:lnTo>
                      <a:pt x="46" y="0"/>
                    </a:lnTo>
                    <a:lnTo>
                      <a:pt x="166" y="86"/>
                    </a:lnTo>
                    <a:lnTo>
                      <a:pt x="211" y="141"/>
                    </a:lnTo>
                    <a:lnTo>
                      <a:pt x="261" y="204"/>
                    </a:lnTo>
                    <a:lnTo>
                      <a:pt x="335" y="291"/>
                    </a:lnTo>
                    <a:lnTo>
                      <a:pt x="369" y="329"/>
                    </a:lnTo>
                    <a:lnTo>
                      <a:pt x="405" y="367"/>
                    </a:lnTo>
                    <a:lnTo>
                      <a:pt x="474" y="443"/>
                    </a:lnTo>
                    <a:lnTo>
                      <a:pt x="548" y="534"/>
                    </a:lnTo>
                    <a:lnTo>
                      <a:pt x="588" y="599"/>
                    </a:lnTo>
                    <a:lnTo>
                      <a:pt x="491" y="645"/>
                    </a:lnTo>
                    <a:close/>
                  </a:path>
                </a:pathLst>
              </a:custGeom>
              <a:solidFill>
                <a:srgbClr val="000000"/>
              </a:solidFill>
              <a:ln w="9525">
                <a:noFill/>
                <a:round/>
                <a:headEnd/>
                <a:tailEnd/>
              </a:ln>
            </p:spPr>
            <p:txBody>
              <a:bodyPr/>
              <a:lstStyle/>
              <a:p>
                <a:pPr eaLnBrk="0" hangingPunct="0">
                  <a:spcBef>
                    <a:spcPct val="20000"/>
                  </a:spcBef>
                  <a:buFont typeface="Wingdings" pitchFamily="2" charset="2"/>
                  <a:buNone/>
                </a:pPr>
                <a:endParaRPr lang="zh-CN" altLang="zh-CN"/>
              </a:p>
            </p:txBody>
          </p:sp>
        </p:grpSp>
        <p:sp>
          <p:nvSpPr>
            <p:cNvPr id="35851" name="AutoShape 39"/>
            <p:cNvSpPr>
              <a:spLocks noChangeArrowheads="1"/>
            </p:cNvSpPr>
            <p:nvPr/>
          </p:nvSpPr>
          <p:spPr bwMode="auto">
            <a:xfrm>
              <a:off x="2185" y="2271"/>
              <a:ext cx="310" cy="178"/>
            </a:xfrm>
            <a:prstGeom prst="can">
              <a:avLst>
                <a:gd name="adj" fmla="val 25000"/>
              </a:avLst>
            </a:prstGeom>
            <a:solidFill>
              <a:srgbClr val="FFCC00"/>
            </a:solidFill>
            <a:ln w="9525">
              <a:solidFill>
                <a:schemeClr val="tx1"/>
              </a:solidFill>
              <a:round/>
              <a:headEnd/>
              <a:tailEnd/>
            </a:ln>
          </p:spPr>
          <p:txBody>
            <a:bodyPr wrap="none" anchor="ctr"/>
            <a:lstStyle/>
            <a:p>
              <a:pPr eaLnBrk="0" hangingPunct="0">
                <a:spcBef>
                  <a:spcPct val="20000"/>
                </a:spcBef>
                <a:buFont typeface="Wingdings" pitchFamily="2" charset="2"/>
                <a:buNone/>
              </a:pPr>
              <a:endParaRPr lang="zh-CN" altLang="zh-CN"/>
            </a:p>
          </p:txBody>
        </p:sp>
        <p:pic>
          <p:nvPicPr>
            <p:cNvPr id="35852" name="Picture 40" descr="j0157329[1]"/>
            <p:cNvPicPr>
              <a:picLocks noChangeAspect="1" noChangeArrowheads="1"/>
            </p:cNvPicPr>
            <p:nvPr/>
          </p:nvPicPr>
          <p:blipFill>
            <a:blip r:embed="rId3"/>
            <a:srcRect/>
            <a:stretch>
              <a:fillRect/>
            </a:stretch>
          </p:blipFill>
          <p:spPr bwMode="auto">
            <a:xfrm>
              <a:off x="4105" y="2415"/>
              <a:ext cx="304" cy="313"/>
            </a:xfrm>
            <a:prstGeom prst="rect">
              <a:avLst/>
            </a:prstGeom>
            <a:noFill/>
            <a:ln w="9525">
              <a:noFill/>
              <a:miter lim="800000"/>
              <a:headEnd/>
              <a:tailEnd/>
            </a:ln>
          </p:spPr>
        </p:pic>
        <p:pic>
          <p:nvPicPr>
            <p:cNvPr id="35853" name="Picture 41" descr="j0157329[1]"/>
            <p:cNvPicPr>
              <a:picLocks noChangeAspect="1" noChangeArrowheads="1"/>
            </p:cNvPicPr>
            <p:nvPr/>
          </p:nvPicPr>
          <p:blipFill>
            <a:blip r:embed="rId3"/>
            <a:srcRect/>
            <a:stretch>
              <a:fillRect/>
            </a:stretch>
          </p:blipFill>
          <p:spPr bwMode="auto">
            <a:xfrm>
              <a:off x="4537" y="2367"/>
              <a:ext cx="304" cy="313"/>
            </a:xfrm>
            <a:prstGeom prst="rect">
              <a:avLst/>
            </a:prstGeom>
            <a:noFill/>
            <a:ln w="9525">
              <a:noFill/>
              <a:miter lim="800000"/>
              <a:headEnd/>
              <a:tailEnd/>
            </a:ln>
          </p:spPr>
        </p:pic>
        <p:pic>
          <p:nvPicPr>
            <p:cNvPr id="35854" name="Picture 42" descr="j0157329[1]"/>
            <p:cNvPicPr>
              <a:picLocks noChangeAspect="1" noChangeArrowheads="1"/>
            </p:cNvPicPr>
            <p:nvPr/>
          </p:nvPicPr>
          <p:blipFill>
            <a:blip r:embed="rId3"/>
            <a:srcRect/>
            <a:stretch>
              <a:fillRect/>
            </a:stretch>
          </p:blipFill>
          <p:spPr bwMode="auto">
            <a:xfrm>
              <a:off x="3817" y="2079"/>
              <a:ext cx="304" cy="313"/>
            </a:xfrm>
            <a:prstGeom prst="rect">
              <a:avLst/>
            </a:prstGeom>
            <a:noFill/>
            <a:ln w="9525">
              <a:noFill/>
              <a:miter lim="800000"/>
              <a:headEnd/>
              <a:tailEnd/>
            </a:ln>
          </p:spPr>
        </p:pic>
        <p:pic>
          <p:nvPicPr>
            <p:cNvPr id="35855" name="Picture 43" descr="j0157329[1]"/>
            <p:cNvPicPr>
              <a:picLocks noChangeAspect="1" noChangeArrowheads="1"/>
            </p:cNvPicPr>
            <p:nvPr/>
          </p:nvPicPr>
          <p:blipFill>
            <a:blip r:embed="rId3"/>
            <a:srcRect/>
            <a:stretch>
              <a:fillRect/>
            </a:stretch>
          </p:blipFill>
          <p:spPr bwMode="auto">
            <a:xfrm>
              <a:off x="3241" y="3519"/>
              <a:ext cx="303" cy="313"/>
            </a:xfrm>
            <a:prstGeom prst="rect">
              <a:avLst/>
            </a:prstGeom>
            <a:noFill/>
            <a:ln w="9525">
              <a:noFill/>
              <a:miter lim="800000"/>
              <a:headEnd/>
              <a:tailEnd/>
            </a:ln>
          </p:spPr>
        </p:pic>
        <p:pic>
          <p:nvPicPr>
            <p:cNvPr id="35856" name="Picture 44" descr="j0157329[1]"/>
            <p:cNvPicPr>
              <a:picLocks noChangeAspect="1" noChangeArrowheads="1"/>
            </p:cNvPicPr>
            <p:nvPr/>
          </p:nvPicPr>
          <p:blipFill>
            <a:blip r:embed="rId3"/>
            <a:srcRect/>
            <a:stretch>
              <a:fillRect/>
            </a:stretch>
          </p:blipFill>
          <p:spPr bwMode="auto">
            <a:xfrm>
              <a:off x="3226" y="2917"/>
              <a:ext cx="303" cy="313"/>
            </a:xfrm>
            <a:prstGeom prst="rect">
              <a:avLst/>
            </a:prstGeom>
            <a:noFill/>
            <a:ln w="9525">
              <a:noFill/>
              <a:miter lim="800000"/>
              <a:headEnd/>
              <a:tailEnd/>
            </a:ln>
          </p:spPr>
        </p:pic>
        <p:pic>
          <p:nvPicPr>
            <p:cNvPr id="35857" name="Picture 45" descr="j0157329[1]"/>
            <p:cNvPicPr>
              <a:picLocks noChangeAspect="1" noChangeArrowheads="1"/>
            </p:cNvPicPr>
            <p:nvPr/>
          </p:nvPicPr>
          <p:blipFill>
            <a:blip r:embed="rId3"/>
            <a:srcRect/>
            <a:stretch>
              <a:fillRect/>
            </a:stretch>
          </p:blipFill>
          <p:spPr bwMode="auto">
            <a:xfrm>
              <a:off x="4279" y="2840"/>
              <a:ext cx="304" cy="313"/>
            </a:xfrm>
            <a:prstGeom prst="rect">
              <a:avLst/>
            </a:prstGeom>
            <a:noFill/>
            <a:ln w="9525">
              <a:noFill/>
              <a:miter lim="800000"/>
              <a:headEnd/>
              <a:tailEnd/>
            </a:ln>
          </p:spPr>
        </p:pic>
        <p:pic>
          <p:nvPicPr>
            <p:cNvPr id="35858" name="Picture 46" descr="j0157329[1]"/>
            <p:cNvPicPr>
              <a:picLocks noChangeAspect="1" noChangeArrowheads="1"/>
            </p:cNvPicPr>
            <p:nvPr/>
          </p:nvPicPr>
          <p:blipFill>
            <a:blip r:embed="rId3"/>
            <a:srcRect/>
            <a:stretch>
              <a:fillRect/>
            </a:stretch>
          </p:blipFill>
          <p:spPr bwMode="auto">
            <a:xfrm>
              <a:off x="1417" y="2079"/>
              <a:ext cx="303" cy="313"/>
            </a:xfrm>
            <a:prstGeom prst="rect">
              <a:avLst/>
            </a:prstGeom>
            <a:noFill/>
            <a:ln w="9525">
              <a:noFill/>
              <a:miter lim="800000"/>
              <a:headEnd/>
              <a:tailEnd/>
            </a:ln>
          </p:spPr>
        </p:pic>
        <p:pic>
          <p:nvPicPr>
            <p:cNvPr id="35859" name="Picture 47" descr="j0157329[1]"/>
            <p:cNvPicPr>
              <a:picLocks noChangeAspect="1" noChangeArrowheads="1"/>
            </p:cNvPicPr>
            <p:nvPr/>
          </p:nvPicPr>
          <p:blipFill>
            <a:blip r:embed="rId3"/>
            <a:srcRect/>
            <a:stretch>
              <a:fillRect/>
            </a:stretch>
          </p:blipFill>
          <p:spPr bwMode="auto">
            <a:xfrm>
              <a:off x="1626" y="2585"/>
              <a:ext cx="303" cy="313"/>
            </a:xfrm>
            <a:prstGeom prst="rect">
              <a:avLst/>
            </a:prstGeom>
            <a:noFill/>
            <a:ln w="9525">
              <a:noFill/>
              <a:miter lim="800000"/>
              <a:headEnd/>
              <a:tailEnd/>
            </a:ln>
          </p:spPr>
        </p:pic>
        <p:pic>
          <p:nvPicPr>
            <p:cNvPr id="35860" name="Picture 48" descr="j0157329[1]"/>
            <p:cNvPicPr>
              <a:picLocks noChangeAspect="1" noChangeArrowheads="1"/>
            </p:cNvPicPr>
            <p:nvPr/>
          </p:nvPicPr>
          <p:blipFill>
            <a:blip r:embed="rId3"/>
            <a:srcRect/>
            <a:stretch>
              <a:fillRect/>
            </a:stretch>
          </p:blipFill>
          <p:spPr bwMode="auto">
            <a:xfrm>
              <a:off x="2188" y="3775"/>
              <a:ext cx="303" cy="312"/>
            </a:xfrm>
            <a:prstGeom prst="rect">
              <a:avLst/>
            </a:prstGeom>
            <a:noFill/>
            <a:ln w="9525">
              <a:noFill/>
              <a:miter lim="800000"/>
              <a:headEnd/>
              <a:tailEnd/>
            </a:ln>
          </p:spPr>
        </p:pic>
        <p:pic>
          <p:nvPicPr>
            <p:cNvPr id="35861" name="Picture 49" descr="j0157329[1]"/>
            <p:cNvPicPr>
              <a:picLocks noChangeAspect="1" noChangeArrowheads="1"/>
            </p:cNvPicPr>
            <p:nvPr/>
          </p:nvPicPr>
          <p:blipFill>
            <a:blip r:embed="rId3"/>
            <a:srcRect/>
            <a:stretch>
              <a:fillRect/>
            </a:stretch>
          </p:blipFill>
          <p:spPr bwMode="auto">
            <a:xfrm>
              <a:off x="2188" y="3133"/>
              <a:ext cx="303" cy="313"/>
            </a:xfrm>
            <a:prstGeom prst="rect">
              <a:avLst/>
            </a:prstGeom>
            <a:noFill/>
            <a:ln w="9525">
              <a:noFill/>
              <a:miter lim="800000"/>
              <a:headEnd/>
              <a:tailEnd/>
            </a:ln>
          </p:spPr>
        </p:pic>
        <p:pic>
          <p:nvPicPr>
            <p:cNvPr id="35862" name="Picture 50" descr="j0157329[1]"/>
            <p:cNvPicPr>
              <a:picLocks noChangeAspect="1" noChangeArrowheads="1"/>
            </p:cNvPicPr>
            <p:nvPr/>
          </p:nvPicPr>
          <p:blipFill>
            <a:blip r:embed="rId3"/>
            <a:srcRect/>
            <a:stretch>
              <a:fillRect/>
            </a:stretch>
          </p:blipFill>
          <p:spPr bwMode="auto">
            <a:xfrm>
              <a:off x="2041" y="2703"/>
              <a:ext cx="303" cy="313"/>
            </a:xfrm>
            <a:prstGeom prst="rect">
              <a:avLst/>
            </a:prstGeom>
            <a:noFill/>
            <a:ln w="9525">
              <a:noFill/>
              <a:miter lim="800000"/>
              <a:headEnd/>
              <a:tailEnd/>
            </a:ln>
          </p:spPr>
        </p:pic>
        <p:pic>
          <p:nvPicPr>
            <p:cNvPr id="35863" name="Picture 51" descr="j0157329[1]"/>
            <p:cNvPicPr>
              <a:picLocks noChangeAspect="1" noChangeArrowheads="1"/>
            </p:cNvPicPr>
            <p:nvPr/>
          </p:nvPicPr>
          <p:blipFill>
            <a:blip r:embed="rId3"/>
            <a:srcRect/>
            <a:stretch>
              <a:fillRect/>
            </a:stretch>
          </p:blipFill>
          <p:spPr bwMode="auto">
            <a:xfrm>
              <a:off x="3140" y="2345"/>
              <a:ext cx="303" cy="313"/>
            </a:xfrm>
            <a:prstGeom prst="rect">
              <a:avLst/>
            </a:prstGeom>
            <a:noFill/>
            <a:ln w="9525">
              <a:noFill/>
              <a:miter lim="800000"/>
              <a:headEnd/>
              <a:tailEnd/>
            </a:ln>
          </p:spPr>
        </p:pic>
        <p:sp>
          <p:nvSpPr>
            <p:cNvPr id="35864" name="Line 52"/>
            <p:cNvSpPr>
              <a:spLocks noChangeShapeType="1"/>
            </p:cNvSpPr>
            <p:nvPr/>
          </p:nvSpPr>
          <p:spPr bwMode="auto">
            <a:xfrm flipH="1">
              <a:off x="3402" y="2271"/>
              <a:ext cx="415" cy="212"/>
            </a:xfrm>
            <a:prstGeom prst="line">
              <a:avLst/>
            </a:prstGeom>
            <a:noFill/>
            <a:ln w="28575">
              <a:solidFill>
                <a:srgbClr val="0000FF"/>
              </a:solidFill>
              <a:round/>
              <a:headEnd type="triangle" w="med" len="med"/>
              <a:tailEnd/>
            </a:ln>
          </p:spPr>
          <p:txBody>
            <a:bodyPr/>
            <a:lstStyle/>
            <a:p>
              <a:endParaRPr lang="zh-CN" altLang="en-US"/>
            </a:p>
          </p:txBody>
        </p:sp>
        <p:sp>
          <p:nvSpPr>
            <p:cNvPr id="35865" name="Line 53"/>
            <p:cNvSpPr>
              <a:spLocks noChangeShapeType="1"/>
            </p:cNvSpPr>
            <p:nvPr/>
          </p:nvSpPr>
          <p:spPr bwMode="auto">
            <a:xfrm flipH="1" flipV="1">
              <a:off x="3293" y="2653"/>
              <a:ext cx="84" cy="274"/>
            </a:xfrm>
            <a:prstGeom prst="line">
              <a:avLst/>
            </a:prstGeom>
            <a:noFill/>
            <a:ln w="28575">
              <a:solidFill>
                <a:srgbClr val="0000FF"/>
              </a:solidFill>
              <a:round/>
              <a:headEnd type="triangle" w="med" len="med"/>
              <a:tailEnd/>
            </a:ln>
          </p:spPr>
          <p:txBody>
            <a:bodyPr/>
            <a:lstStyle/>
            <a:p>
              <a:endParaRPr lang="zh-CN" altLang="en-US"/>
            </a:p>
          </p:txBody>
        </p:sp>
        <p:sp>
          <p:nvSpPr>
            <p:cNvPr id="35866" name="Line 54"/>
            <p:cNvSpPr>
              <a:spLocks noChangeShapeType="1"/>
            </p:cNvSpPr>
            <p:nvPr/>
          </p:nvSpPr>
          <p:spPr bwMode="auto">
            <a:xfrm flipH="1">
              <a:off x="3519" y="2981"/>
              <a:ext cx="771" cy="90"/>
            </a:xfrm>
            <a:prstGeom prst="line">
              <a:avLst/>
            </a:prstGeom>
            <a:noFill/>
            <a:ln w="28575">
              <a:solidFill>
                <a:srgbClr val="0000FF"/>
              </a:solidFill>
              <a:round/>
              <a:headEnd type="triangle" w="med" len="med"/>
              <a:tailEnd/>
            </a:ln>
          </p:spPr>
          <p:txBody>
            <a:bodyPr/>
            <a:lstStyle/>
            <a:p>
              <a:endParaRPr lang="zh-CN" altLang="en-US"/>
            </a:p>
          </p:txBody>
        </p:sp>
        <p:sp>
          <p:nvSpPr>
            <p:cNvPr id="35867" name="Line 55"/>
            <p:cNvSpPr>
              <a:spLocks noChangeShapeType="1"/>
            </p:cNvSpPr>
            <p:nvPr/>
          </p:nvSpPr>
          <p:spPr bwMode="auto">
            <a:xfrm flipH="1" flipV="1">
              <a:off x="3379" y="3225"/>
              <a:ext cx="29" cy="342"/>
            </a:xfrm>
            <a:prstGeom prst="line">
              <a:avLst/>
            </a:prstGeom>
            <a:noFill/>
            <a:ln w="28575">
              <a:solidFill>
                <a:srgbClr val="0000FF"/>
              </a:solidFill>
              <a:round/>
              <a:headEnd type="triangle" w="med" len="med"/>
              <a:tailEnd/>
            </a:ln>
          </p:spPr>
          <p:txBody>
            <a:bodyPr/>
            <a:lstStyle/>
            <a:p>
              <a:endParaRPr lang="zh-CN" altLang="en-US"/>
            </a:p>
          </p:txBody>
        </p:sp>
        <p:sp>
          <p:nvSpPr>
            <p:cNvPr id="35868" name="Line 56"/>
            <p:cNvSpPr>
              <a:spLocks noChangeShapeType="1"/>
            </p:cNvSpPr>
            <p:nvPr/>
          </p:nvSpPr>
          <p:spPr bwMode="auto">
            <a:xfrm flipH="1">
              <a:off x="4557" y="2655"/>
              <a:ext cx="76" cy="354"/>
            </a:xfrm>
            <a:prstGeom prst="line">
              <a:avLst/>
            </a:prstGeom>
            <a:noFill/>
            <a:ln w="28575">
              <a:solidFill>
                <a:srgbClr val="0000FF"/>
              </a:solidFill>
              <a:round/>
              <a:headEnd type="triangle" w="med" len="med"/>
              <a:tailEnd/>
            </a:ln>
          </p:spPr>
          <p:txBody>
            <a:bodyPr/>
            <a:lstStyle/>
            <a:p>
              <a:endParaRPr lang="zh-CN" altLang="en-US"/>
            </a:p>
          </p:txBody>
        </p:sp>
        <p:sp>
          <p:nvSpPr>
            <p:cNvPr id="35869" name="Line 57"/>
            <p:cNvSpPr>
              <a:spLocks noChangeShapeType="1"/>
            </p:cNvSpPr>
            <p:nvPr/>
          </p:nvSpPr>
          <p:spPr bwMode="auto">
            <a:xfrm flipH="1" flipV="1">
              <a:off x="4105" y="2223"/>
              <a:ext cx="144" cy="240"/>
            </a:xfrm>
            <a:prstGeom prst="line">
              <a:avLst/>
            </a:prstGeom>
            <a:noFill/>
            <a:ln w="28575">
              <a:solidFill>
                <a:srgbClr val="0000FF"/>
              </a:solidFill>
              <a:round/>
              <a:headEnd type="triangle" w="med" len="med"/>
              <a:tailEnd/>
            </a:ln>
          </p:spPr>
          <p:txBody>
            <a:bodyPr/>
            <a:lstStyle/>
            <a:p>
              <a:endParaRPr lang="zh-CN" altLang="en-US"/>
            </a:p>
          </p:txBody>
        </p:sp>
        <p:sp>
          <p:nvSpPr>
            <p:cNvPr id="35870" name="Line 58"/>
            <p:cNvSpPr>
              <a:spLocks noChangeShapeType="1"/>
            </p:cNvSpPr>
            <p:nvPr/>
          </p:nvSpPr>
          <p:spPr bwMode="auto">
            <a:xfrm flipV="1">
              <a:off x="2233" y="2463"/>
              <a:ext cx="96" cy="276"/>
            </a:xfrm>
            <a:prstGeom prst="line">
              <a:avLst/>
            </a:prstGeom>
            <a:noFill/>
            <a:ln w="28575">
              <a:solidFill>
                <a:srgbClr val="0000FF"/>
              </a:solidFill>
              <a:round/>
              <a:headEnd type="triangle" w="med" len="med"/>
              <a:tailEnd/>
            </a:ln>
          </p:spPr>
          <p:txBody>
            <a:bodyPr/>
            <a:lstStyle/>
            <a:p>
              <a:endParaRPr lang="zh-CN" altLang="en-US"/>
            </a:p>
          </p:txBody>
        </p:sp>
        <p:sp>
          <p:nvSpPr>
            <p:cNvPr id="35871" name="Line 59"/>
            <p:cNvSpPr>
              <a:spLocks noChangeShapeType="1"/>
            </p:cNvSpPr>
            <p:nvPr/>
          </p:nvSpPr>
          <p:spPr bwMode="auto">
            <a:xfrm flipH="1" flipV="1">
              <a:off x="2281" y="2943"/>
              <a:ext cx="96" cy="192"/>
            </a:xfrm>
            <a:prstGeom prst="line">
              <a:avLst/>
            </a:prstGeom>
            <a:noFill/>
            <a:ln w="28575">
              <a:solidFill>
                <a:srgbClr val="0000FF"/>
              </a:solidFill>
              <a:round/>
              <a:headEnd type="triangle" w="med" len="med"/>
              <a:tailEnd/>
            </a:ln>
          </p:spPr>
          <p:txBody>
            <a:bodyPr/>
            <a:lstStyle/>
            <a:p>
              <a:endParaRPr lang="zh-CN" altLang="en-US"/>
            </a:p>
          </p:txBody>
        </p:sp>
        <p:sp>
          <p:nvSpPr>
            <p:cNvPr id="35872" name="Line 60"/>
            <p:cNvSpPr>
              <a:spLocks noChangeShapeType="1"/>
            </p:cNvSpPr>
            <p:nvPr/>
          </p:nvSpPr>
          <p:spPr bwMode="auto">
            <a:xfrm flipV="1">
              <a:off x="2331" y="3418"/>
              <a:ext cx="57" cy="405"/>
            </a:xfrm>
            <a:prstGeom prst="line">
              <a:avLst/>
            </a:prstGeom>
            <a:noFill/>
            <a:ln w="28575">
              <a:solidFill>
                <a:srgbClr val="0000FF"/>
              </a:solidFill>
              <a:round/>
              <a:headEnd type="triangle" w="med" len="med"/>
              <a:tailEnd/>
            </a:ln>
          </p:spPr>
          <p:txBody>
            <a:bodyPr/>
            <a:lstStyle/>
            <a:p>
              <a:endParaRPr lang="zh-CN" altLang="en-US"/>
            </a:p>
          </p:txBody>
        </p:sp>
        <p:sp>
          <p:nvSpPr>
            <p:cNvPr id="35873" name="Line 61"/>
            <p:cNvSpPr>
              <a:spLocks noChangeShapeType="1"/>
            </p:cNvSpPr>
            <p:nvPr/>
          </p:nvSpPr>
          <p:spPr bwMode="auto">
            <a:xfrm>
              <a:off x="1910" y="2741"/>
              <a:ext cx="131" cy="106"/>
            </a:xfrm>
            <a:prstGeom prst="line">
              <a:avLst/>
            </a:prstGeom>
            <a:noFill/>
            <a:ln w="28575">
              <a:solidFill>
                <a:srgbClr val="0000FF"/>
              </a:solidFill>
              <a:round/>
              <a:headEnd type="triangle" w="med" len="med"/>
              <a:tailEnd/>
            </a:ln>
          </p:spPr>
          <p:txBody>
            <a:bodyPr/>
            <a:lstStyle/>
            <a:p>
              <a:endParaRPr lang="zh-CN" altLang="en-US"/>
            </a:p>
          </p:txBody>
        </p:sp>
        <p:sp>
          <p:nvSpPr>
            <p:cNvPr id="35874" name="Line 62"/>
            <p:cNvSpPr>
              <a:spLocks noChangeShapeType="1"/>
            </p:cNvSpPr>
            <p:nvPr/>
          </p:nvSpPr>
          <p:spPr bwMode="auto">
            <a:xfrm>
              <a:off x="1561" y="2367"/>
              <a:ext cx="70" cy="356"/>
            </a:xfrm>
            <a:prstGeom prst="line">
              <a:avLst/>
            </a:prstGeom>
            <a:noFill/>
            <a:ln w="28575">
              <a:solidFill>
                <a:srgbClr val="0000FF"/>
              </a:solidFill>
              <a:round/>
              <a:headEnd type="triangle" w="med" len="med"/>
              <a:tailEnd/>
            </a:ln>
          </p:spPr>
          <p:txBody>
            <a:bodyPr/>
            <a:lstStyle/>
            <a:p>
              <a:endParaRPr lang="zh-CN" altLang="en-US"/>
            </a:p>
          </p:txBody>
        </p:sp>
      </p:grpSp>
      <p:sp>
        <p:nvSpPr>
          <p:cNvPr id="66" name="内容占位符 2"/>
          <p:cNvSpPr txBox="1">
            <a:spLocks/>
          </p:cNvSpPr>
          <p:nvPr/>
        </p:nvSpPr>
        <p:spPr bwMode="auto">
          <a:xfrm>
            <a:off x="6000750" y="2847975"/>
            <a:ext cx="2928938" cy="1366838"/>
          </a:xfrm>
          <a:prstGeom prst="rect">
            <a:avLst/>
          </a:prstGeom>
          <a:noFill/>
          <a:ln w="9525">
            <a:noFill/>
            <a:miter lim="800000"/>
            <a:headEnd/>
            <a:tailEnd/>
          </a:ln>
        </p:spPr>
        <p:txBody>
          <a:bodyPr/>
          <a:lstStyle/>
          <a:p>
            <a:pPr marL="342900" indent="-342900" eaLnBrk="0" hangingPunct="0">
              <a:spcBef>
                <a:spcPct val="20000"/>
              </a:spcBef>
              <a:buClr>
                <a:schemeClr val="hlink"/>
              </a:buClr>
              <a:buFont typeface="Wingdings" pitchFamily="2" charset="2"/>
              <a:buNone/>
              <a:defRPr/>
            </a:pPr>
            <a:r>
              <a:rPr lang="en-US" altLang="zh-CN" sz="1600" kern="0" dirty="0">
                <a:latin typeface="+mn-lt"/>
                <a:ea typeface="宋体" pitchFamily="2" charset="-122"/>
              </a:rPr>
              <a:t>  * </a:t>
            </a:r>
            <a:r>
              <a:rPr lang="en-US" altLang="zh-CN" kern="0" dirty="0">
                <a:latin typeface="+mn-lt"/>
                <a:ea typeface="宋体" pitchFamily="2" charset="-122"/>
              </a:rPr>
              <a:t>P2P live streaming is very successful!</a:t>
            </a:r>
          </a:p>
          <a:p>
            <a:pPr marL="742950" lvl="1" indent="-285750" eaLnBrk="0" hangingPunct="0">
              <a:spcBef>
                <a:spcPct val="20000"/>
              </a:spcBef>
              <a:buClr>
                <a:schemeClr val="accent1"/>
              </a:buClr>
              <a:buFontTx/>
              <a:buChar char="-"/>
              <a:defRPr/>
            </a:pPr>
            <a:r>
              <a:rPr lang="en-US" altLang="zh-CN" sz="1400" kern="0" dirty="0" err="1">
                <a:ea typeface="宋体" pitchFamily="2" charset="-122"/>
              </a:rPr>
              <a:t>CoolStreaming</a:t>
            </a:r>
            <a:r>
              <a:rPr lang="en-US" altLang="zh-CN" sz="1400" kern="0" dirty="0">
                <a:ea typeface="宋体" pitchFamily="2" charset="-122"/>
              </a:rPr>
              <a:t> (INFOCOM’05),</a:t>
            </a:r>
          </a:p>
          <a:p>
            <a:pPr marL="742950" lvl="1" indent="-285750" eaLnBrk="0" hangingPunct="0">
              <a:spcBef>
                <a:spcPct val="20000"/>
              </a:spcBef>
              <a:buClr>
                <a:schemeClr val="accent1"/>
              </a:buClr>
              <a:buFontTx/>
              <a:buChar char="-"/>
              <a:defRPr/>
            </a:pPr>
            <a:r>
              <a:rPr lang="en-US" altLang="zh-CN" sz="1400" kern="0" dirty="0" err="1">
                <a:ea typeface="宋体" pitchFamily="2" charset="-122"/>
              </a:rPr>
              <a:t>PPLive</a:t>
            </a:r>
            <a:r>
              <a:rPr lang="en-US" altLang="zh-CN" sz="1400" kern="0" dirty="0">
                <a:ea typeface="宋体" pitchFamily="2" charset="-122"/>
              </a:rPr>
              <a:t>, </a:t>
            </a:r>
            <a:r>
              <a:rPr lang="en-US" altLang="zh-CN" sz="1400" kern="0" dirty="0" err="1">
                <a:ea typeface="宋体" pitchFamily="2" charset="-122"/>
              </a:rPr>
              <a:t>Joost</a:t>
            </a:r>
            <a:endParaRPr lang="en-US" altLang="zh-CN" sz="1400" kern="0" dirty="0">
              <a:ea typeface="宋体" pitchFamily="2" charset="-122"/>
            </a:endParaRPr>
          </a:p>
          <a:p>
            <a:pPr marL="342900" indent="-342900" eaLnBrk="0" hangingPunct="0">
              <a:spcBef>
                <a:spcPct val="20000"/>
              </a:spcBef>
              <a:buClr>
                <a:schemeClr val="hlink"/>
              </a:buClr>
              <a:buFont typeface="Wingdings" pitchFamily="2" charset="2"/>
              <a:buChar char="v"/>
              <a:defRPr/>
            </a:pPr>
            <a:endParaRPr lang="en-US" altLang="zh-CN" sz="2200" kern="0" dirty="0">
              <a:latin typeface="+mn-lt"/>
              <a:ea typeface="宋体" pitchFamily="2" charset="-122"/>
            </a:endParaRPr>
          </a:p>
          <a:p>
            <a:pPr marL="342900" indent="-342900" eaLnBrk="0" hangingPunct="0">
              <a:spcBef>
                <a:spcPct val="20000"/>
              </a:spcBef>
              <a:buClr>
                <a:schemeClr val="hlink"/>
              </a:buClr>
              <a:buFont typeface="Wingdings" pitchFamily="2" charset="2"/>
              <a:buChar char="v"/>
              <a:defRPr/>
            </a:pPr>
            <a:endParaRPr lang="en-US" altLang="zh-CN" sz="2200" kern="0" dirty="0">
              <a:latin typeface="+mn-lt"/>
              <a:ea typeface="宋体" pitchFamily="2" charset="-122"/>
            </a:endParaRPr>
          </a:p>
          <a:p>
            <a:pPr marL="342900" indent="-342900" eaLnBrk="0" hangingPunct="0">
              <a:spcBef>
                <a:spcPct val="20000"/>
              </a:spcBef>
              <a:buClr>
                <a:schemeClr val="hlink"/>
              </a:buClr>
              <a:buFont typeface="Wingdings" pitchFamily="2" charset="2"/>
              <a:buChar char="v"/>
              <a:defRPr/>
            </a:pPr>
            <a:endParaRPr lang="en-US" altLang="zh-CN" sz="2200" kern="0" dirty="0">
              <a:latin typeface="+mn-lt"/>
              <a:ea typeface="宋体" pitchFamily="2" charset="-122"/>
            </a:endParaRPr>
          </a:p>
          <a:p>
            <a:pPr marL="342900" indent="-342900" eaLnBrk="0" hangingPunct="0">
              <a:spcBef>
                <a:spcPct val="20000"/>
              </a:spcBef>
              <a:buClr>
                <a:schemeClr val="hlink"/>
              </a:buClr>
              <a:buFont typeface="Wingdings" pitchFamily="2" charset="2"/>
              <a:buChar char="v"/>
              <a:defRPr/>
            </a:pPr>
            <a:endParaRPr lang="en-US" altLang="zh-CN" sz="2200" kern="0" dirty="0">
              <a:latin typeface="+mn-lt"/>
              <a:ea typeface="宋体" pitchFamily="2" charset="-122"/>
            </a:endParaRPr>
          </a:p>
          <a:p>
            <a:pPr marL="342900" indent="-342900" eaLnBrk="0" hangingPunct="0">
              <a:spcBef>
                <a:spcPct val="20000"/>
              </a:spcBef>
              <a:buClr>
                <a:schemeClr val="hlink"/>
              </a:buClr>
              <a:buFont typeface="Wingdings" pitchFamily="2" charset="2"/>
              <a:buChar char="v"/>
              <a:defRPr/>
            </a:pPr>
            <a:endParaRPr lang="en-US" altLang="zh-CN" sz="2200" kern="0" dirty="0">
              <a:latin typeface="+mn-lt"/>
              <a:ea typeface="宋体" pitchFamily="2" charset="-122"/>
            </a:endParaRPr>
          </a:p>
          <a:p>
            <a:pPr marL="342900" indent="-342900" eaLnBrk="0" hangingPunct="0">
              <a:spcBef>
                <a:spcPct val="20000"/>
              </a:spcBef>
              <a:buClr>
                <a:schemeClr val="hlink"/>
              </a:buClr>
              <a:buFont typeface="Wingdings" pitchFamily="2" charset="2"/>
              <a:buChar char="v"/>
              <a:defRPr/>
            </a:pPr>
            <a:endParaRPr lang="en-US" altLang="zh-CN" sz="2200" kern="0" dirty="0">
              <a:latin typeface="+mn-lt"/>
              <a:ea typeface="宋体" pitchFamily="2" charset="-122"/>
            </a:endParaRPr>
          </a:p>
          <a:p>
            <a:pPr marL="342900" indent="-342900" eaLnBrk="0" hangingPunct="0">
              <a:spcBef>
                <a:spcPct val="20000"/>
              </a:spcBef>
              <a:buClr>
                <a:schemeClr val="hlink"/>
              </a:buClr>
              <a:buFont typeface="Wingdings" pitchFamily="2" charset="2"/>
              <a:buNone/>
              <a:defRPr/>
            </a:pPr>
            <a:endParaRPr lang="en-US" altLang="zh-CN" sz="400" kern="0" dirty="0">
              <a:effectLst>
                <a:outerShdw blurRad="38100" dist="38100" dir="2700000" algn="tl">
                  <a:srgbClr val="C0C0C0"/>
                </a:outerShdw>
              </a:effectLst>
              <a:latin typeface="+mn-lt"/>
              <a:ea typeface="宋体" pitchFamily="2" charset="-122"/>
            </a:endParaRPr>
          </a:p>
          <a:p>
            <a:pPr marL="742950" lvl="1" indent="-285750" eaLnBrk="0" hangingPunct="0">
              <a:spcBef>
                <a:spcPct val="20000"/>
              </a:spcBef>
              <a:buClr>
                <a:schemeClr val="accent1"/>
              </a:buClr>
              <a:buFont typeface="Wingdings" pitchFamily="2" charset="2"/>
              <a:buChar char="§"/>
              <a:defRPr/>
            </a:pPr>
            <a:endParaRPr lang="en-US" altLang="zh-CN" sz="800" kern="0" dirty="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blinds(horizontal)">
                                      <p:cBhvr>
                                        <p:cTn id="7" dur="500"/>
                                        <p:tgtEl>
                                          <p:spTgt spid="10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z="2600" dirty="0" smtClean="0">
                <a:effectLst>
                  <a:outerShdw blurRad="38100" dist="38100" dir="2700000" algn="tl">
                    <a:srgbClr val="000000">
                      <a:alpha val="43137"/>
                    </a:srgbClr>
                  </a:outerShdw>
                </a:effectLst>
                <a:ea typeface="宋体" charset="-122"/>
              </a:rPr>
              <a:t>Background</a:t>
            </a:r>
            <a:endParaRPr lang="zh-CN" altLang="en-US" sz="2600" dirty="0" smtClean="0">
              <a:effectLst>
                <a:outerShdw blurRad="38100" dist="38100" dir="2700000" algn="tl">
                  <a:srgbClr val="000000">
                    <a:alpha val="43137"/>
                  </a:srgbClr>
                </a:outerShdw>
              </a:effectLst>
              <a:ea typeface="宋体" charset="-122"/>
            </a:endParaRPr>
          </a:p>
        </p:txBody>
      </p:sp>
      <p:sp>
        <p:nvSpPr>
          <p:cNvPr id="3" name="内容占位符 2"/>
          <p:cNvSpPr>
            <a:spLocks noGrp="1"/>
          </p:cNvSpPr>
          <p:nvPr>
            <p:ph idx="1"/>
          </p:nvPr>
        </p:nvSpPr>
        <p:spPr>
          <a:xfrm>
            <a:off x="304800" y="1285875"/>
            <a:ext cx="8305800" cy="5072063"/>
          </a:xfrm>
        </p:spPr>
        <p:txBody>
          <a:bodyPr/>
          <a:lstStyle/>
          <a:p>
            <a:pPr>
              <a:defRPr/>
            </a:pPr>
            <a:r>
              <a:rPr lang="en-US" altLang="zh-CN" sz="2400" b="0" dirty="0" smtClean="0">
                <a:ea typeface="宋体" pitchFamily="2" charset="-122"/>
              </a:rPr>
              <a:t>P2P interactive streaming is challenging!</a:t>
            </a:r>
          </a:p>
          <a:p>
            <a:pPr lvl="1">
              <a:buNone/>
              <a:defRPr/>
            </a:pPr>
            <a:r>
              <a:rPr lang="en-US" altLang="zh-CN" sz="1800" dirty="0" smtClean="0">
                <a:ea typeface="宋体" pitchFamily="2" charset="-122"/>
              </a:rPr>
              <a:t>1.  Allow  different users to watch different portions of the video</a:t>
            </a:r>
          </a:p>
          <a:p>
            <a:pPr lvl="2">
              <a:defRPr/>
            </a:pPr>
            <a:r>
              <a:rPr lang="en-US" altLang="zh-CN" sz="1600" dirty="0" smtClean="0">
                <a:ea typeface="宋体" pitchFamily="2" charset="-122"/>
              </a:rPr>
              <a:t>Affects the efficiency of coordinating content delivery</a:t>
            </a:r>
          </a:p>
          <a:p>
            <a:pPr lvl="1">
              <a:buNone/>
              <a:defRPr/>
            </a:pPr>
            <a:r>
              <a:rPr lang="en-US" altLang="zh-CN" sz="1800" dirty="0" smtClean="0">
                <a:ea typeface="宋体" pitchFamily="2" charset="-122"/>
              </a:rPr>
              <a:t>2.  Support user VCR-like operations </a:t>
            </a:r>
            <a:endParaRPr lang="en-US" altLang="zh-CN" sz="1600" dirty="0" smtClean="0">
              <a:ea typeface="宋体" pitchFamily="2" charset="-122"/>
            </a:endParaRPr>
          </a:p>
          <a:p>
            <a:pPr>
              <a:defRPr/>
            </a:pPr>
            <a:endParaRPr lang="en-US" altLang="zh-CN" sz="2200" b="0" dirty="0" smtClean="0">
              <a:ea typeface="宋体" pitchFamily="2" charset="-122"/>
            </a:endParaRPr>
          </a:p>
          <a:p>
            <a:pPr>
              <a:defRPr/>
            </a:pPr>
            <a:r>
              <a:rPr lang="en-US" altLang="zh-CN" sz="2400" b="0" dirty="0" smtClean="0">
                <a:ea typeface="宋体" pitchFamily="2" charset="-122"/>
              </a:rPr>
              <a:t>VCR-like (Video Cassette Recorder) operations</a:t>
            </a:r>
            <a:endParaRPr lang="en-US" altLang="zh-CN" sz="2200" b="0" dirty="0" smtClean="0">
              <a:ea typeface="宋体" pitchFamily="2" charset="-122"/>
            </a:endParaRPr>
          </a:p>
          <a:p>
            <a:pPr lvl="1">
              <a:defRPr/>
            </a:pPr>
            <a:r>
              <a:rPr lang="en-US" altLang="zh-CN" sz="1800" dirty="0" smtClean="0">
                <a:ea typeface="宋体" pitchFamily="2" charset="-122"/>
              </a:rPr>
              <a:t>random seek, pause, fast forward/backward (FF/FB)</a:t>
            </a:r>
          </a:p>
          <a:p>
            <a:pPr lvl="1">
              <a:defRPr/>
            </a:pPr>
            <a:r>
              <a:rPr lang="en-US" altLang="zh-CN" sz="1800" dirty="0" smtClean="0">
                <a:ea typeface="宋体" pitchFamily="2" charset="-122"/>
              </a:rPr>
              <a:t>For VCR-like operations, </a:t>
            </a:r>
            <a:r>
              <a:rPr lang="en-US" altLang="zh-CN" sz="1800" dirty="0" smtClean="0">
                <a:solidFill>
                  <a:srgbClr val="FF0000"/>
                </a:solidFill>
                <a:ea typeface="宋体" pitchFamily="2" charset="-122"/>
              </a:rPr>
              <a:t>“jump”</a:t>
            </a:r>
            <a:r>
              <a:rPr lang="en-US" altLang="zh-CN" sz="1800" dirty="0" smtClean="0">
                <a:ea typeface="宋体" pitchFamily="2" charset="-122"/>
              </a:rPr>
              <a:t>  process is the most important.</a:t>
            </a: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2">
              <a:defRPr/>
            </a:pPr>
            <a:r>
              <a:rPr lang="en-US" altLang="zh-CN" sz="1600" dirty="0" smtClean="0">
                <a:ea typeface="宋体" pitchFamily="2" charset="-122"/>
              </a:rPr>
              <a:t>Most VCR-like operations can be implemented by “jump”.</a:t>
            </a:r>
          </a:p>
          <a:p>
            <a:pPr lvl="3">
              <a:defRPr/>
            </a:pPr>
            <a:r>
              <a:rPr lang="en-US" altLang="zh-CN" sz="1400" dirty="0" smtClean="0">
                <a:solidFill>
                  <a:schemeClr val="tx2"/>
                </a:solidFill>
                <a:ea typeface="宋体" pitchFamily="2" charset="-122"/>
              </a:rPr>
              <a:t>random seek &amp; pause</a:t>
            </a:r>
            <a:r>
              <a:rPr lang="en-US" altLang="zh-CN" sz="1400" dirty="0" smtClean="0">
                <a:ea typeface="宋体" pitchFamily="2" charset="-122"/>
              </a:rPr>
              <a:t>: 1 jump; </a:t>
            </a:r>
            <a:r>
              <a:rPr lang="en-US" altLang="zh-CN" sz="1400" dirty="0" smtClean="0">
                <a:solidFill>
                  <a:schemeClr val="tx2"/>
                </a:solidFill>
                <a:ea typeface="宋体" pitchFamily="2" charset="-122"/>
              </a:rPr>
              <a:t>FF/FB</a:t>
            </a:r>
            <a:r>
              <a:rPr lang="en-US" altLang="zh-CN" sz="1400" dirty="0" smtClean="0">
                <a:ea typeface="宋体" pitchFamily="2" charset="-122"/>
              </a:rPr>
              <a:t>: series of jump;</a:t>
            </a:r>
            <a:endParaRPr lang="en-US" altLang="zh-CN" sz="1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C8AA9B9A-6C53-4688-ACAE-21290FEA0AAB}" type="slidenum">
              <a:rPr lang="zh-CN" altLang="en-US" smtClean="0"/>
              <a:pPr>
                <a:defRPr/>
              </a:pPr>
              <a:t>4</a:t>
            </a:fld>
            <a:endParaRPr lang="zh-CN" alt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a:defRPr/>
            </a:pPr>
            <a:r>
              <a:rPr lang="en-US" altLang="zh-CN" sz="2600" dirty="0" smtClean="0">
                <a:effectLst>
                  <a:outerShdw blurRad="38100" dist="38100" dir="2700000" algn="tl">
                    <a:srgbClr val="000000">
                      <a:alpha val="43137"/>
                    </a:srgbClr>
                  </a:outerShdw>
                </a:effectLst>
                <a:ea typeface="宋体" pitchFamily="2" charset="-122"/>
              </a:rPr>
              <a:t>Motivation</a:t>
            </a:r>
            <a:endParaRPr lang="zh-CN" altLang="en-US" sz="2600" dirty="0" smtClean="0">
              <a:effectLst>
                <a:outerShdw blurRad="38100" dist="38100" dir="2700000" algn="tl">
                  <a:srgbClr val="000000">
                    <a:alpha val="43137"/>
                  </a:srgbClr>
                </a:outerShdw>
              </a:effectLst>
              <a:ea typeface="宋体" pitchFamily="2" charset="-122"/>
            </a:endParaRPr>
          </a:p>
        </p:txBody>
      </p:sp>
      <p:sp>
        <p:nvSpPr>
          <p:cNvPr id="3" name="内容占位符 2"/>
          <p:cNvSpPr>
            <a:spLocks noGrp="1"/>
          </p:cNvSpPr>
          <p:nvPr>
            <p:ph idx="1"/>
          </p:nvPr>
        </p:nvSpPr>
        <p:spPr>
          <a:xfrm>
            <a:off x="304800" y="1285875"/>
            <a:ext cx="8305800" cy="5072063"/>
          </a:xfrm>
        </p:spPr>
        <p:txBody>
          <a:bodyPr/>
          <a:lstStyle/>
          <a:p>
            <a:pPr>
              <a:defRPr/>
            </a:pPr>
            <a:r>
              <a:rPr lang="en-US" altLang="zh-CN" sz="2000" b="0" dirty="0" smtClean="0">
                <a:effectLst>
                  <a:outerShdw blurRad="38100" dist="38100" dir="2700000" algn="tl">
                    <a:srgbClr val="000000">
                      <a:alpha val="43137"/>
                    </a:srgbClr>
                  </a:outerShdw>
                </a:effectLst>
                <a:ea typeface="宋体" pitchFamily="2" charset="-122"/>
              </a:rPr>
              <a:t>Frequent VCR-like operations lead to </a:t>
            </a:r>
            <a:r>
              <a:rPr lang="en-US" altLang="zh-CN" sz="2000" b="0" dirty="0" smtClean="0">
                <a:solidFill>
                  <a:srgbClr val="FF0000"/>
                </a:solidFill>
                <a:effectLst>
                  <a:outerShdw blurRad="38100" dist="38100" dir="2700000" algn="tl">
                    <a:srgbClr val="000000">
                      <a:alpha val="43137"/>
                    </a:srgbClr>
                  </a:outerShdw>
                </a:effectLst>
                <a:ea typeface="宋体" pitchFamily="2" charset="-122"/>
              </a:rPr>
              <a:t>peer churn</a:t>
            </a:r>
            <a:r>
              <a:rPr lang="en-US" altLang="zh-CN" sz="2400" b="0" dirty="0" smtClean="0">
                <a:effectLst>
                  <a:outerShdw blurRad="38100" dist="38100" dir="2700000" algn="tl">
                    <a:srgbClr val="000000">
                      <a:alpha val="43137"/>
                    </a:srgbClr>
                  </a:outerShdw>
                </a:effectLst>
                <a:ea typeface="宋体" pitchFamily="2" charset="-122"/>
              </a:rPr>
              <a:t>.</a:t>
            </a:r>
          </a:p>
          <a:p>
            <a:pPr lvl="1">
              <a:defRPr/>
            </a:pPr>
            <a:r>
              <a:rPr lang="en-US" altLang="zh-CN" sz="2000" dirty="0" smtClean="0">
                <a:ea typeface="宋体" pitchFamily="2" charset="-122"/>
              </a:rPr>
              <a:t>Peers dynamically (often frequently) leave their current positions and “jump” to new playback positions.</a:t>
            </a:r>
            <a:endParaRPr lang="en-US" altLang="zh-CN" sz="800" dirty="0" smtClean="0">
              <a:ea typeface="宋体" pitchFamily="2" charset="-122"/>
            </a:endParaRPr>
          </a:p>
          <a:p>
            <a:pPr lvl="2">
              <a:defRPr/>
            </a:pPr>
            <a:r>
              <a:rPr lang="en-US" altLang="zh-CN" sz="1600" dirty="0" smtClean="0">
                <a:ea typeface="宋体" pitchFamily="2" charset="-122"/>
              </a:rPr>
              <a:t>May severely deteriorate users’ perceived video quality</a:t>
            </a:r>
          </a:p>
          <a:p>
            <a:pPr lvl="2">
              <a:buFontTx/>
              <a:buNone/>
              <a:defRPr/>
            </a:pPr>
            <a:r>
              <a:rPr lang="en-US" altLang="zh-CN" sz="1600" dirty="0" smtClean="0">
                <a:ea typeface="宋体" pitchFamily="2" charset="-122"/>
              </a:rPr>
              <a:t>     - e.g., playback freezing, long response latency, even blackout </a:t>
            </a:r>
          </a:p>
          <a:p>
            <a:pPr lvl="1">
              <a:defRPr/>
            </a:pPr>
            <a:endParaRPr lang="en-US" altLang="zh-CN" sz="1800" dirty="0" smtClean="0">
              <a:solidFill>
                <a:srgbClr val="FF0000"/>
              </a:solidFill>
              <a:ea typeface="宋体" pitchFamily="2" charset="-122"/>
            </a:endParaRPr>
          </a:p>
          <a:p>
            <a:pPr lvl="1">
              <a:buNone/>
              <a:defRPr/>
            </a:pPr>
            <a:endParaRPr lang="en-US" altLang="zh-CN" sz="1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158648A9-EF85-485A-B084-782224A5C239}" type="slidenum">
              <a:rPr lang="zh-CN" altLang="en-US" smtClean="0"/>
              <a:pPr>
                <a:defRPr/>
              </a:pPr>
              <a:t>5</a:t>
            </a:fld>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a:defRPr/>
            </a:pPr>
            <a:r>
              <a:rPr lang="en-US" altLang="zh-CN" sz="2600" dirty="0" smtClean="0">
                <a:effectLst>
                  <a:outerShdw blurRad="38100" dist="38100" dir="2700000" algn="tl">
                    <a:srgbClr val="000000">
                      <a:alpha val="43137"/>
                    </a:srgbClr>
                  </a:outerShdw>
                </a:effectLst>
                <a:ea typeface="宋体" pitchFamily="2" charset="-122"/>
              </a:rPr>
              <a:t>Motivation</a:t>
            </a:r>
            <a:endParaRPr lang="zh-CN" altLang="en-US" sz="2600" dirty="0" smtClean="0">
              <a:effectLst>
                <a:outerShdw blurRad="38100" dist="38100" dir="2700000" algn="tl">
                  <a:srgbClr val="000000">
                    <a:alpha val="43137"/>
                  </a:srgbClr>
                </a:outerShdw>
              </a:effectLst>
              <a:ea typeface="宋体" pitchFamily="2" charset="-122"/>
            </a:endParaRPr>
          </a:p>
        </p:txBody>
      </p:sp>
      <p:sp>
        <p:nvSpPr>
          <p:cNvPr id="3" name="内容占位符 2"/>
          <p:cNvSpPr>
            <a:spLocks noGrp="1"/>
          </p:cNvSpPr>
          <p:nvPr>
            <p:ph idx="1"/>
          </p:nvPr>
        </p:nvSpPr>
        <p:spPr>
          <a:xfrm>
            <a:off x="304800" y="1285875"/>
            <a:ext cx="8305800" cy="5072063"/>
          </a:xfrm>
        </p:spPr>
        <p:txBody>
          <a:bodyPr/>
          <a:lstStyle/>
          <a:p>
            <a:pPr>
              <a:defRPr/>
            </a:pPr>
            <a:r>
              <a:rPr lang="en-US" altLang="zh-CN" sz="2000" b="0" dirty="0" smtClean="0">
                <a:effectLst>
                  <a:outerShdw blurRad="38100" dist="38100" dir="2700000" algn="tl">
                    <a:srgbClr val="000000">
                      <a:alpha val="43137"/>
                    </a:srgbClr>
                  </a:outerShdw>
                </a:effectLst>
                <a:ea typeface="宋体" pitchFamily="2" charset="-122"/>
              </a:rPr>
              <a:t>Example of VCR Impact</a:t>
            </a: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ea typeface="宋体" pitchFamily="2" charset="-122"/>
            </a:endParaRPr>
          </a:p>
          <a:p>
            <a:pPr lvl="1">
              <a:buFont typeface="Wingdings" pitchFamily="2" charset="2"/>
              <a:buNone/>
              <a:defRPr/>
            </a:pPr>
            <a:r>
              <a:rPr lang="en-US" altLang="zh-CN" sz="1800" dirty="0" smtClean="0">
                <a:ea typeface="宋体" pitchFamily="2" charset="-122"/>
              </a:rPr>
              <a:t>         </a:t>
            </a:r>
          </a:p>
          <a:p>
            <a:pPr lvl="1">
              <a:buFont typeface="Wingdings" pitchFamily="2" charset="2"/>
              <a:buNone/>
              <a:defRPr/>
            </a:pPr>
            <a:endParaRPr lang="en-US" altLang="zh-CN" sz="1800" dirty="0" smtClean="0">
              <a:ea typeface="宋体" pitchFamily="2" charset="-122"/>
            </a:endParaRPr>
          </a:p>
          <a:p>
            <a:pPr lvl="1">
              <a:buFont typeface="Wingdings" pitchFamily="2" charset="2"/>
              <a:buNone/>
              <a:defRPr/>
            </a:pPr>
            <a:endParaRPr lang="en-US" altLang="zh-CN" sz="1800" dirty="0" smtClean="0">
              <a:ea typeface="宋体" pitchFamily="2" charset="-122"/>
            </a:endParaRPr>
          </a:p>
          <a:p>
            <a:pPr lvl="1">
              <a:buFont typeface="Wingdings" pitchFamily="2" charset="2"/>
              <a:buNone/>
              <a:defRPr/>
            </a:pPr>
            <a:endParaRPr lang="en-US" altLang="zh-CN" sz="1800" dirty="0" smtClean="0">
              <a:ea typeface="宋体" pitchFamily="2" charset="-122"/>
            </a:endParaRPr>
          </a:p>
          <a:p>
            <a:pPr lvl="1">
              <a:buFont typeface="Wingdings" pitchFamily="2" charset="2"/>
              <a:buNone/>
              <a:defRPr/>
            </a:pPr>
            <a:r>
              <a:rPr lang="en-US" altLang="zh-CN" sz="1800" dirty="0" smtClean="0">
                <a:ea typeface="宋体" pitchFamily="2" charset="-122"/>
              </a:rPr>
              <a:t>                                   </a:t>
            </a:r>
          </a:p>
          <a:p>
            <a:pPr lvl="1">
              <a:buFont typeface="Wingdings" pitchFamily="2" charset="2"/>
              <a:buNone/>
              <a:defRPr/>
            </a:pPr>
            <a:r>
              <a:rPr lang="en-US" altLang="zh-CN" sz="1800" dirty="0" smtClean="0">
                <a:ea typeface="宋体" pitchFamily="2" charset="-122"/>
              </a:rPr>
              <a:t>                                </a:t>
            </a:r>
            <a:r>
              <a:rPr lang="en-US" altLang="zh-CN" sz="2000" dirty="0" smtClean="0">
                <a:ea typeface="宋体" pitchFamily="2" charset="-122"/>
              </a:rPr>
              <a:t>Tree-based Overlay</a:t>
            </a:r>
          </a:p>
          <a:p>
            <a:pPr lvl="1">
              <a:defRPr/>
            </a:pPr>
            <a:endParaRPr lang="en-US" altLang="zh-CN" sz="1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158648A9-EF85-485A-B084-782224A5C239}" type="slidenum">
              <a:rPr lang="zh-CN" altLang="en-US" smtClean="0"/>
              <a:pPr>
                <a:defRPr/>
              </a:pPr>
              <a:t>6</a:t>
            </a:fld>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2" name="Object 4"/>
          <p:cNvGraphicFramePr>
            <a:graphicFrameLocks noChangeAspect="1"/>
          </p:cNvGraphicFramePr>
          <p:nvPr/>
        </p:nvGraphicFramePr>
        <p:xfrm>
          <a:off x="2357422" y="1643050"/>
          <a:ext cx="3286148" cy="2943840"/>
        </p:xfrm>
        <a:graphic>
          <a:graphicData uri="http://schemas.openxmlformats.org/presentationml/2006/ole">
            <p:oleObj spid="_x0000_s53252" name="Visio" r:id="rId3" imgW="1373226" imgH="1228572" progId="Visio.Drawing.11">
              <p:embed/>
            </p:oleObj>
          </a:graphicData>
        </a:graphic>
      </p:graphicFrame>
      <p:sp>
        <p:nvSpPr>
          <p:cNvPr id="532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4" name="Object 6"/>
          <p:cNvGraphicFramePr>
            <a:graphicFrameLocks noChangeAspect="1"/>
          </p:cNvGraphicFramePr>
          <p:nvPr/>
        </p:nvGraphicFramePr>
        <p:xfrm>
          <a:off x="4214810" y="3004835"/>
          <a:ext cx="642942" cy="642942"/>
        </p:xfrm>
        <a:graphic>
          <a:graphicData uri="http://schemas.openxmlformats.org/presentationml/2006/ole">
            <p:oleObj spid="_x0000_s53254" name="Visio" r:id="rId4" imgW="250749" imgH="250604" progId="Visio.Drawing.11">
              <p:embed/>
            </p:oleObj>
          </a:graphicData>
        </a:graphic>
      </p:graphicFrame>
      <p:sp>
        <p:nvSpPr>
          <p:cNvPr id="532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56" name="Object 8"/>
          <p:cNvGraphicFramePr>
            <a:graphicFrameLocks noChangeAspect="1"/>
          </p:cNvGraphicFramePr>
          <p:nvPr/>
        </p:nvGraphicFramePr>
        <p:xfrm>
          <a:off x="3714744" y="3290587"/>
          <a:ext cx="1857388" cy="2310409"/>
        </p:xfrm>
        <a:graphic>
          <a:graphicData uri="http://schemas.openxmlformats.org/presentationml/2006/ole">
            <p:oleObj spid="_x0000_s53256" name="Visio" r:id="rId5" imgW="779882" imgH="969411" progId="Visio.Drawing.11">
              <p:embed/>
            </p:oleObj>
          </a:graphicData>
        </a:graphic>
      </p:graphicFrame>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66" name="Object 18"/>
          <p:cNvGraphicFramePr>
            <a:graphicFrameLocks noChangeAspect="1"/>
          </p:cNvGraphicFramePr>
          <p:nvPr/>
        </p:nvGraphicFramePr>
        <p:xfrm>
          <a:off x="4214810" y="3000372"/>
          <a:ext cx="666755" cy="642942"/>
        </p:xfrm>
        <a:graphic>
          <a:graphicData uri="http://schemas.openxmlformats.org/presentationml/2006/ole">
            <p:oleObj spid="_x0000_s53266" name="Visio" r:id="rId6" imgW="263347" imgH="259976" progId="Visio.Drawing.11">
              <p:embed/>
            </p:oleObj>
          </a:graphicData>
        </a:graphic>
      </p:graphicFrame>
      <p:sp>
        <p:nvSpPr>
          <p:cNvPr id="532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7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72" name="Object 24"/>
          <p:cNvGraphicFramePr>
            <a:graphicFrameLocks noChangeAspect="1"/>
          </p:cNvGraphicFramePr>
          <p:nvPr/>
        </p:nvGraphicFramePr>
        <p:xfrm>
          <a:off x="3714744" y="3286124"/>
          <a:ext cx="4138112" cy="2428892"/>
        </p:xfrm>
        <a:graphic>
          <a:graphicData uri="http://schemas.openxmlformats.org/presentationml/2006/ole">
            <p:oleObj spid="_x0000_s53272" name="Visio" r:id="rId7" imgW="1750365" imgH="1026866" progId="Visio.Drawing.11">
              <p:embed/>
            </p:oleObj>
          </a:graphicData>
        </a:graphic>
      </p:graphicFrame>
      <p:sp>
        <p:nvSpPr>
          <p:cNvPr id="532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7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3278" name="Object 30"/>
          <p:cNvGraphicFramePr>
            <a:graphicFrameLocks noChangeAspect="1"/>
          </p:cNvGraphicFramePr>
          <p:nvPr/>
        </p:nvGraphicFramePr>
        <p:xfrm>
          <a:off x="4494402" y="2357430"/>
          <a:ext cx="1863548" cy="857232"/>
        </p:xfrm>
        <a:graphic>
          <a:graphicData uri="http://schemas.openxmlformats.org/presentationml/2006/ole">
            <p:oleObj spid="_x0000_s53278" name="Visio" r:id="rId8" imgW="1430528" imgH="654424" progId="Visio.Drawing.11">
              <p:embed/>
            </p:oleObj>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3278"/>
                                        </p:tgtEl>
                                        <p:attrNameLst>
                                          <p:attrName>style.visibility</p:attrName>
                                        </p:attrNameLst>
                                      </p:cBhvr>
                                      <p:to>
                                        <p:strVal val="visible"/>
                                      </p:to>
                                    </p:set>
                                    <p:animEffect transition="in" filter="checkerboard(across)">
                                      <p:cBhvr>
                                        <p:cTn id="7" dur="500"/>
                                        <p:tgtEl>
                                          <p:spTgt spid="53278"/>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nodeType="clickEffect">
                                  <p:stCondLst>
                                    <p:cond delay="0"/>
                                  </p:stCondLst>
                                  <p:childTnLst>
                                    <p:animMotion origin="layout" path="M 0 0  L 0.25 -0.33302  E" pathEditMode="relative" ptsTypes="">
                                      <p:cBhvr>
                                        <p:cTn id="11" dur="2000" fill="hold"/>
                                        <p:tgtEl>
                                          <p:spTgt spid="53254"/>
                                        </p:tgtEl>
                                        <p:attrNameLst>
                                          <p:attrName>ppt_x</p:attrName>
                                          <p:attrName>ppt_y</p:attrName>
                                        </p:attrNameLst>
                                      </p:cBhvr>
                                    </p:animMotion>
                                  </p:childTnLst>
                                </p:cTn>
                              </p:par>
                              <p:par>
                                <p:cTn id="12" presetID="56" presetClass="path" presetSubtype="0" accel="50000" decel="50000" fill="hold" nodeType="withEffect">
                                  <p:stCondLst>
                                    <p:cond delay="0"/>
                                  </p:stCondLst>
                                  <p:childTnLst>
                                    <p:animMotion origin="layout" path="M 0 0  L 0.25 -0.33302  E" pathEditMode="relative" ptsTypes="">
                                      <p:cBhvr>
                                        <p:cTn id="13" dur="2000" fill="hold"/>
                                        <p:tgtEl>
                                          <p:spTgt spid="53278"/>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53266"/>
                                        </p:tgtEl>
                                        <p:attrNameLst>
                                          <p:attrName>style.visibility</p:attrName>
                                        </p:attrNameLst>
                                      </p:cBhvr>
                                      <p:to>
                                        <p:strVal val="visible"/>
                                      </p:to>
                                    </p:set>
                                    <p:animEffect transition="in" filter="box(in)">
                                      <p:cBhvr>
                                        <p:cTn id="18" dur="500"/>
                                        <p:tgtEl>
                                          <p:spTgt spid="5326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nodeType="clickEffect">
                                  <p:stCondLst>
                                    <p:cond delay="0"/>
                                  </p:stCondLst>
                                  <p:childTnLst>
                                    <p:animEffect transition="out" filter="diamond(in)">
                                      <p:cBhvr>
                                        <p:cTn id="22" dur="2000"/>
                                        <p:tgtEl>
                                          <p:spTgt spid="53256"/>
                                        </p:tgtEl>
                                      </p:cBhvr>
                                    </p:animEffect>
                                    <p:set>
                                      <p:cBhvr>
                                        <p:cTn id="23" dur="1" fill="hold">
                                          <p:stCondLst>
                                            <p:cond delay="1999"/>
                                          </p:stCondLst>
                                        </p:cTn>
                                        <p:tgtEl>
                                          <p:spTgt spid="5325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3272"/>
                                        </p:tgtEl>
                                        <p:attrNameLst>
                                          <p:attrName>style.visibility</p:attrName>
                                        </p:attrNameLst>
                                      </p:cBhvr>
                                      <p:to>
                                        <p:strVal val="visible"/>
                                      </p:to>
                                    </p:set>
                                    <p:animEffect transition="in" filter="diamond(in)">
                                      <p:cBhvr>
                                        <p:cTn id="28" dur="2000"/>
                                        <p:tgtEl>
                                          <p:spTgt spid="53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a:defRPr/>
            </a:pPr>
            <a:r>
              <a:rPr lang="en-US" altLang="zh-CN" sz="2600" dirty="0" smtClean="0">
                <a:effectLst>
                  <a:outerShdw blurRad="38100" dist="38100" dir="2700000" algn="tl">
                    <a:srgbClr val="000000">
                      <a:alpha val="43137"/>
                    </a:srgbClr>
                  </a:outerShdw>
                </a:effectLst>
                <a:ea typeface="宋体" pitchFamily="2" charset="-122"/>
              </a:rPr>
              <a:t>Motivation</a:t>
            </a:r>
            <a:endParaRPr lang="zh-CN" altLang="en-US" sz="2600" dirty="0" smtClean="0">
              <a:effectLst>
                <a:outerShdw blurRad="38100" dist="38100" dir="2700000" algn="tl">
                  <a:srgbClr val="000000">
                    <a:alpha val="43137"/>
                  </a:srgbClr>
                </a:outerShdw>
              </a:effectLst>
              <a:ea typeface="宋体" pitchFamily="2" charset="-122"/>
            </a:endParaRPr>
          </a:p>
        </p:txBody>
      </p:sp>
      <p:sp>
        <p:nvSpPr>
          <p:cNvPr id="3" name="内容占位符 2"/>
          <p:cNvSpPr>
            <a:spLocks noGrp="1"/>
          </p:cNvSpPr>
          <p:nvPr>
            <p:ph idx="1"/>
          </p:nvPr>
        </p:nvSpPr>
        <p:spPr>
          <a:xfrm>
            <a:off x="304800" y="1285875"/>
            <a:ext cx="8305800" cy="5072063"/>
          </a:xfrm>
        </p:spPr>
        <p:txBody>
          <a:bodyPr/>
          <a:lstStyle/>
          <a:p>
            <a:pPr>
              <a:defRPr/>
            </a:pPr>
            <a:r>
              <a:rPr lang="en-US" altLang="zh-CN" sz="2000" b="0" dirty="0" smtClean="0">
                <a:effectLst>
                  <a:outerShdw blurRad="38100" dist="38100" dir="2700000" algn="tl">
                    <a:srgbClr val="000000">
                      <a:alpha val="43137"/>
                    </a:srgbClr>
                  </a:outerShdw>
                </a:effectLst>
                <a:ea typeface="宋体" pitchFamily="2" charset="-122"/>
              </a:rPr>
              <a:t>Example of VCR Impact</a:t>
            </a: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solidFill>
                <a:srgbClr val="FF0000"/>
              </a:solidFill>
              <a:ea typeface="宋体" pitchFamily="2" charset="-122"/>
            </a:endParaRPr>
          </a:p>
          <a:p>
            <a:pPr lvl="1">
              <a:defRPr/>
            </a:pPr>
            <a:endParaRPr lang="en-US" altLang="zh-CN" sz="1800" dirty="0" smtClean="0">
              <a:ea typeface="宋体" pitchFamily="2" charset="-122"/>
            </a:endParaRPr>
          </a:p>
          <a:p>
            <a:pPr lvl="1">
              <a:buFont typeface="Wingdings" pitchFamily="2" charset="2"/>
              <a:buNone/>
              <a:defRPr/>
            </a:pPr>
            <a:r>
              <a:rPr lang="en-US" altLang="zh-CN" sz="1800" dirty="0" smtClean="0">
                <a:ea typeface="宋体" pitchFamily="2" charset="-122"/>
              </a:rPr>
              <a:t>         </a:t>
            </a:r>
          </a:p>
          <a:p>
            <a:pPr lvl="1">
              <a:buFont typeface="Wingdings" pitchFamily="2" charset="2"/>
              <a:buNone/>
              <a:defRPr/>
            </a:pPr>
            <a:endParaRPr lang="en-US" altLang="zh-CN" sz="1800" dirty="0" smtClean="0">
              <a:ea typeface="宋体" pitchFamily="2" charset="-122"/>
            </a:endParaRPr>
          </a:p>
          <a:p>
            <a:pPr lvl="1">
              <a:buFont typeface="Wingdings" pitchFamily="2" charset="2"/>
              <a:buNone/>
              <a:defRPr/>
            </a:pPr>
            <a:endParaRPr lang="en-US" altLang="zh-CN" sz="1800" dirty="0" smtClean="0">
              <a:ea typeface="宋体" pitchFamily="2" charset="-122"/>
            </a:endParaRPr>
          </a:p>
          <a:p>
            <a:pPr lvl="1">
              <a:buFont typeface="Wingdings" pitchFamily="2" charset="2"/>
              <a:buNone/>
              <a:defRPr/>
            </a:pPr>
            <a:r>
              <a:rPr lang="en-US" altLang="zh-CN" sz="1800" dirty="0" smtClean="0">
                <a:ea typeface="宋体" pitchFamily="2" charset="-122"/>
              </a:rPr>
              <a:t>                                   </a:t>
            </a:r>
          </a:p>
          <a:p>
            <a:pPr lvl="1">
              <a:buFont typeface="Wingdings" pitchFamily="2" charset="2"/>
              <a:buNone/>
              <a:defRPr/>
            </a:pPr>
            <a:r>
              <a:rPr lang="en-US" altLang="zh-CN" sz="2000" dirty="0" smtClean="0">
                <a:ea typeface="宋体" pitchFamily="2" charset="-122"/>
              </a:rPr>
              <a:t>                             Mesh-based Overlay</a:t>
            </a:r>
          </a:p>
          <a:p>
            <a:pPr lvl="1">
              <a:defRPr/>
            </a:pPr>
            <a:endParaRPr lang="en-US" altLang="zh-CN" sz="1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158648A9-EF85-485A-B084-782224A5C239}" type="slidenum">
              <a:rPr lang="zh-CN" altLang="en-US" smtClean="0"/>
              <a:pPr>
                <a:defRPr/>
              </a:pPr>
              <a:t>7</a:t>
            </a:fld>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5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6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7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27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4281"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80" name="Object 8"/>
          <p:cNvGraphicFramePr>
            <a:graphicFrameLocks noChangeAspect="1"/>
          </p:cNvGraphicFramePr>
          <p:nvPr/>
        </p:nvGraphicFramePr>
        <p:xfrm>
          <a:off x="4143372" y="2500306"/>
          <a:ext cx="642942" cy="642942"/>
        </p:xfrm>
        <a:graphic>
          <a:graphicData uri="http://schemas.openxmlformats.org/presentationml/2006/ole">
            <p:oleObj spid="_x0000_s54280" name="Visio" r:id="rId3" imgW="250749" imgH="250604" progId="Visio.Drawing.11">
              <p:embed/>
            </p:oleObj>
          </a:graphicData>
        </a:graphic>
      </p:graphicFrame>
      <p:sp>
        <p:nvSpPr>
          <p:cNvPr id="54283"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428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84" name="Object 12"/>
          <p:cNvGraphicFramePr>
            <a:graphicFrameLocks noChangeAspect="1"/>
          </p:cNvGraphicFramePr>
          <p:nvPr/>
        </p:nvGraphicFramePr>
        <p:xfrm>
          <a:off x="4429124" y="1785926"/>
          <a:ext cx="2018848" cy="928670"/>
        </p:xfrm>
        <a:graphic>
          <a:graphicData uri="http://schemas.openxmlformats.org/presentationml/2006/ole">
            <p:oleObj spid="_x0000_s54284" name="Visio" r:id="rId4" imgW="1430528" imgH="654424" progId="Visio.Drawing.11">
              <p:embed/>
            </p:oleObj>
          </a:graphicData>
        </a:graphic>
      </p:graphicFrame>
      <p:sp>
        <p:nvSpPr>
          <p:cNvPr id="5428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86" name="Object 14"/>
          <p:cNvGraphicFramePr>
            <a:graphicFrameLocks noChangeAspect="1"/>
          </p:cNvGraphicFramePr>
          <p:nvPr/>
        </p:nvGraphicFramePr>
        <p:xfrm>
          <a:off x="4143372" y="2500306"/>
          <a:ext cx="666754" cy="642942"/>
        </p:xfrm>
        <a:graphic>
          <a:graphicData uri="http://schemas.openxmlformats.org/presentationml/2006/ole">
            <p:oleObj spid="_x0000_s54286" name="Visio" r:id="rId5" imgW="263347" imgH="259976" progId="Visio.Drawing.11">
              <p:embed/>
            </p:oleObj>
          </a:graphicData>
        </a:graphic>
      </p:graphicFrame>
      <p:sp>
        <p:nvSpPr>
          <p:cNvPr id="5428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4290"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17"/>
          <p:cNvGraphicFramePr>
            <a:graphicFrameLocks noChangeAspect="1"/>
          </p:cNvGraphicFramePr>
          <p:nvPr/>
        </p:nvGraphicFramePr>
        <p:xfrm>
          <a:off x="1470892" y="1857364"/>
          <a:ext cx="3029670" cy="3214687"/>
        </p:xfrm>
        <a:graphic>
          <a:graphicData uri="http://schemas.openxmlformats.org/presentationml/2006/ole">
            <p:oleObj spid="_x0000_s54289" name="Visio" r:id="rId6" imgW="1245616" imgH="1319442" progId="Visio.Drawing.11">
              <p:embed/>
            </p:oleObj>
          </a:graphicData>
        </a:graphic>
      </p:graphicFrame>
      <p:sp>
        <p:nvSpPr>
          <p:cNvPr id="5429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92" name="Object 20"/>
          <p:cNvGraphicFramePr>
            <a:graphicFrameLocks noChangeAspect="1"/>
          </p:cNvGraphicFramePr>
          <p:nvPr/>
        </p:nvGraphicFramePr>
        <p:xfrm>
          <a:off x="3000364" y="2786058"/>
          <a:ext cx="2544158" cy="2357430"/>
        </p:xfrm>
        <a:graphic>
          <a:graphicData uri="http://schemas.openxmlformats.org/presentationml/2006/ole">
            <p:oleObj spid="_x0000_s54292" name="Visio" r:id="rId7" imgW="1041197" imgH="959631" progId="Visio.Drawing.11">
              <p:embed/>
            </p:oleObj>
          </a:graphicData>
        </a:graphic>
      </p:graphicFrame>
      <p:sp>
        <p:nvSpPr>
          <p:cNvPr id="54295"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294" name="Object 22"/>
          <p:cNvGraphicFramePr>
            <a:graphicFrameLocks noChangeAspect="1"/>
          </p:cNvGraphicFramePr>
          <p:nvPr/>
        </p:nvGraphicFramePr>
        <p:xfrm>
          <a:off x="2857488" y="2428868"/>
          <a:ext cx="4744814" cy="3000396"/>
        </p:xfrm>
        <a:graphic>
          <a:graphicData uri="http://schemas.openxmlformats.org/presentationml/2006/ole">
            <p:oleObj spid="_x0000_s54294" name="Visio" r:id="rId8" imgW="1938528" imgH="1232647" progId="Visio.Drawing.11">
              <p:embed/>
            </p:oleObj>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84"/>
                                        </p:tgtEl>
                                        <p:attrNameLst>
                                          <p:attrName>style.visibility</p:attrName>
                                        </p:attrNameLst>
                                      </p:cBhvr>
                                      <p:to>
                                        <p:strVal val="visible"/>
                                      </p:to>
                                    </p:set>
                                    <p:animEffect transition="in" filter="blinds(horizontal)">
                                      <p:cBhvr>
                                        <p:cTn id="7" dur="500"/>
                                        <p:tgtEl>
                                          <p:spTgt spid="54284"/>
                                        </p:tgtEl>
                                      </p:cBhvr>
                                    </p:animEffect>
                                  </p:childTnLst>
                                </p:cTn>
                              </p:par>
                            </p:childTnLst>
                          </p:cTn>
                        </p:par>
                      </p:childTnLst>
                    </p:cTn>
                  </p:par>
                  <p:par>
                    <p:cTn id="8" fill="hold">
                      <p:stCondLst>
                        <p:cond delay="indefinite"/>
                      </p:stCondLst>
                      <p:childTnLst>
                        <p:par>
                          <p:cTn id="9" fill="hold">
                            <p:stCondLst>
                              <p:cond delay="0"/>
                            </p:stCondLst>
                            <p:childTnLst>
                              <p:par>
                                <p:cTn id="10" presetID="56" presetClass="path" presetSubtype="0" accel="50000" decel="50000" fill="hold" nodeType="clickEffect">
                                  <p:stCondLst>
                                    <p:cond delay="0"/>
                                  </p:stCondLst>
                                  <p:childTnLst>
                                    <p:animMotion origin="layout" path="M 0 0  L 0.25 -0.33302  E" pathEditMode="relative" ptsTypes="">
                                      <p:cBhvr>
                                        <p:cTn id="11" dur="2000" fill="hold"/>
                                        <p:tgtEl>
                                          <p:spTgt spid="54280"/>
                                        </p:tgtEl>
                                        <p:attrNameLst>
                                          <p:attrName>ppt_x</p:attrName>
                                          <p:attrName>ppt_y</p:attrName>
                                        </p:attrNameLst>
                                      </p:cBhvr>
                                    </p:animMotion>
                                  </p:childTnLst>
                                </p:cTn>
                              </p:par>
                              <p:par>
                                <p:cTn id="12" presetID="56" presetClass="path" presetSubtype="0" accel="50000" decel="50000" fill="hold" nodeType="withEffect">
                                  <p:stCondLst>
                                    <p:cond delay="0"/>
                                  </p:stCondLst>
                                  <p:childTnLst>
                                    <p:animMotion origin="layout" path="M 0 0  L 0.25 -0.33302  E" pathEditMode="relative" ptsTypes="">
                                      <p:cBhvr>
                                        <p:cTn id="13" dur="2000" fill="hold"/>
                                        <p:tgtEl>
                                          <p:spTgt spid="54284"/>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54286"/>
                                        </p:tgtEl>
                                        <p:attrNameLst>
                                          <p:attrName>style.visibility</p:attrName>
                                        </p:attrNameLst>
                                      </p:cBhvr>
                                      <p:to>
                                        <p:strVal val="visible"/>
                                      </p:to>
                                    </p:set>
                                    <p:animEffect transition="in" filter="blinds(horizontal)">
                                      <p:cBhvr>
                                        <p:cTn id="18" dur="500"/>
                                        <p:tgtEl>
                                          <p:spTgt spid="5428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nodeType="clickEffect">
                                  <p:stCondLst>
                                    <p:cond delay="0"/>
                                  </p:stCondLst>
                                  <p:childTnLst>
                                    <p:animEffect transition="out" filter="diamond(in)">
                                      <p:cBhvr>
                                        <p:cTn id="22" dur="2000"/>
                                        <p:tgtEl>
                                          <p:spTgt spid="54292"/>
                                        </p:tgtEl>
                                      </p:cBhvr>
                                    </p:animEffect>
                                    <p:set>
                                      <p:cBhvr>
                                        <p:cTn id="23" dur="1" fill="hold">
                                          <p:stCondLst>
                                            <p:cond delay="1999"/>
                                          </p:stCondLst>
                                        </p:cTn>
                                        <p:tgtEl>
                                          <p:spTgt spid="5429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4294"/>
                                        </p:tgtEl>
                                        <p:attrNameLst>
                                          <p:attrName>style.visibility</p:attrName>
                                        </p:attrNameLst>
                                      </p:cBhvr>
                                      <p:to>
                                        <p:strVal val="visible"/>
                                      </p:to>
                                    </p:set>
                                    <p:animEffect transition="in" filter="diamond(in)">
                                      <p:cBhvr>
                                        <p:cTn id="28" dur="2000"/>
                                        <p:tgtEl>
                                          <p:spTgt spid="5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标题 1"/>
          <p:cNvSpPr>
            <a:spLocks noGrp="1"/>
          </p:cNvSpPr>
          <p:nvPr>
            <p:ph type="title"/>
          </p:nvPr>
        </p:nvSpPr>
        <p:spPr>
          <a:xfrm>
            <a:off x="1143000" y="381000"/>
            <a:ext cx="7429528" cy="563563"/>
          </a:xfrm>
        </p:spPr>
        <p:txBody>
          <a:bodyPr/>
          <a:lstStyle/>
          <a:p>
            <a:pPr>
              <a:defRPr/>
            </a:pPr>
            <a:r>
              <a:rPr lang="en-US" altLang="zh-CN" sz="2800" dirty="0" smtClean="0">
                <a:ea typeface="宋体" pitchFamily="2" charset="-122"/>
              </a:rPr>
              <a:t>Question: How to reduce VCR impact?</a:t>
            </a:r>
            <a:endParaRPr lang="en-US" altLang="zh-CN" sz="900" dirty="0" smtClean="0">
              <a:ea typeface="宋体" pitchFamily="2" charset="-122"/>
            </a:endParaRPr>
          </a:p>
        </p:txBody>
      </p:sp>
      <p:sp>
        <p:nvSpPr>
          <p:cNvPr id="3" name="内容占位符 2"/>
          <p:cNvSpPr>
            <a:spLocks noGrp="1"/>
          </p:cNvSpPr>
          <p:nvPr>
            <p:ph idx="1"/>
          </p:nvPr>
        </p:nvSpPr>
        <p:spPr>
          <a:xfrm>
            <a:off x="500034" y="5000636"/>
            <a:ext cx="7358114" cy="1571636"/>
          </a:xfrm>
        </p:spPr>
        <p:txBody>
          <a:bodyPr/>
          <a:lstStyle/>
          <a:p>
            <a:pPr lvl="1">
              <a:defRPr/>
            </a:pPr>
            <a:r>
              <a:rPr lang="en-US" altLang="zh-CN" sz="2000" dirty="0" smtClean="0">
                <a:ea typeface="宋体" pitchFamily="2" charset="-122"/>
              </a:rPr>
              <a:t>Intuition behind our idea</a:t>
            </a:r>
          </a:p>
          <a:p>
            <a:pPr lvl="2">
              <a:defRPr/>
            </a:pPr>
            <a:r>
              <a:rPr lang="en-US" altLang="zh-CN" sz="1800" dirty="0" smtClean="0">
                <a:ea typeface="宋体" pitchFamily="2" charset="-122"/>
              </a:rPr>
              <a:t>A well structured overlay</a:t>
            </a:r>
            <a:endParaRPr lang="en-US" altLang="zh-CN" sz="600" dirty="0" smtClean="0">
              <a:ea typeface="宋体" pitchFamily="2" charset="-122"/>
            </a:endParaRPr>
          </a:p>
          <a:p>
            <a:pPr lvl="2">
              <a:defRPr/>
            </a:pPr>
            <a:r>
              <a:rPr lang="en-US" altLang="zh-CN" sz="1600" dirty="0" smtClean="0">
                <a:ea typeface="宋体" pitchFamily="2" charset="-122"/>
              </a:rPr>
              <a:t>Departure of leaf node does not impact the system performance.</a:t>
            </a:r>
          </a:p>
          <a:p>
            <a:pPr lvl="2">
              <a:defRPr/>
            </a:pPr>
            <a:r>
              <a:rPr lang="en-US" altLang="zh-CN" sz="1600" dirty="0" smtClean="0">
                <a:ea typeface="宋体" pitchFamily="2" charset="-122"/>
              </a:rPr>
              <a:t>Departure of non-leaf node can recover quickly.</a:t>
            </a: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a:xfrm>
            <a:off x="8226612" y="6486548"/>
            <a:ext cx="457200" cy="228600"/>
          </a:xfrm>
        </p:spPr>
        <p:txBody>
          <a:bodyPr/>
          <a:lstStyle/>
          <a:p>
            <a:pPr>
              <a:defRPr/>
            </a:pPr>
            <a:fld id="{A5CA3620-0C62-4BD2-87EA-29FB07572C51}" type="slidenum">
              <a:rPr lang="zh-CN" altLang="en-US" smtClean="0"/>
              <a:pPr>
                <a:defRPr/>
              </a:pPr>
              <a:t>8</a:t>
            </a:fld>
            <a:endParaRPr lang="zh-CN" altLang="en-US"/>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1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18" name="Object 14"/>
          <p:cNvGraphicFramePr>
            <a:graphicFrameLocks noChangeAspect="1"/>
          </p:cNvGraphicFramePr>
          <p:nvPr/>
        </p:nvGraphicFramePr>
        <p:xfrm>
          <a:off x="4143372" y="1999449"/>
          <a:ext cx="1648023" cy="758090"/>
        </p:xfrm>
        <a:graphic>
          <a:graphicData uri="http://schemas.openxmlformats.org/presentationml/2006/ole">
            <p:oleObj spid="_x0000_s21518" name="Visio" r:id="rId3" imgW="1430528" imgH="654424" progId="Visio.Drawing.11">
              <p:embed/>
            </p:oleObj>
          </a:graphicData>
        </a:graphic>
      </p:graphicFrame>
      <p:sp>
        <p:nvSpPr>
          <p:cNvPr id="2152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2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2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31"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0" name="Object 26"/>
          <p:cNvGraphicFramePr>
            <a:graphicFrameLocks noChangeAspect="1"/>
          </p:cNvGraphicFramePr>
          <p:nvPr/>
        </p:nvGraphicFramePr>
        <p:xfrm>
          <a:off x="4791296" y="1328780"/>
          <a:ext cx="3357554" cy="3242437"/>
        </p:xfrm>
        <a:graphic>
          <a:graphicData uri="http://schemas.openxmlformats.org/presentationml/2006/ole">
            <p:oleObj spid="_x0000_s21530" name="Visio" r:id="rId4" imgW="1667053" imgH="1609572" progId="Visio.Drawing.11">
              <p:embed/>
            </p:oleObj>
          </a:graphicData>
        </a:graphic>
      </p:graphicFrame>
      <p:sp>
        <p:nvSpPr>
          <p:cNvPr id="2153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3" name="Object 29"/>
          <p:cNvGraphicFramePr>
            <a:graphicFrameLocks noChangeAspect="1"/>
          </p:cNvGraphicFramePr>
          <p:nvPr/>
        </p:nvGraphicFramePr>
        <p:xfrm>
          <a:off x="5434206" y="2471788"/>
          <a:ext cx="877666" cy="571504"/>
        </p:xfrm>
        <a:graphic>
          <a:graphicData uri="http://schemas.openxmlformats.org/presentationml/2006/ole">
            <p:oleObj spid="_x0000_s21533" name="Visio" r:id="rId5" imgW="409245" imgH="262829" progId="Visio.Drawing.11">
              <p:embed/>
            </p:oleObj>
          </a:graphicData>
        </a:graphic>
      </p:graphicFrame>
      <p:sp>
        <p:nvSpPr>
          <p:cNvPr id="2153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3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38" name="Object 34"/>
          <p:cNvGraphicFramePr>
            <a:graphicFrameLocks noChangeAspect="1"/>
          </p:cNvGraphicFramePr>
          <p:nvPr/>
        </p:nvGraphicFramePr>
        <p:xfrm>
          <a:off x="6577213" y="1849884"/>
          <a:ext cx="1599777" cy="1336284"/>
        </p:xfrm>
        <a:graphic>
          <a:graphicData uri="http://schemas.openxmlformats.org/presentationml/2006/ole">
            <p:oleObj spid="_x0000_s21538" name="Visio" r:id="rId6" imgW="810362" imgH="676835" progId="Visio.Drawing.11">
              <p:embed/>
            </p:oleObj>
          </a:graphicData>
        </a:graphic>
      </p:graphicFrame>
      <p:sp>
        <p:nvSpPr>
          <p:cNvPr id="21541"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40" name="Object 36"/>
          <p:cNvGraphicFramePr>
            <a:graphicFrameLocks noChangeAspect="1"/>
          </p:cNvGraphicFramePr>
          <p:nvPr/>
        </p:nvGraphicFramePr>
        <p:xfrm>
          <a:off x="5913861" y="3211088"/>
          <a:ext cx="949105" cy="618022"/>
        </p:xfrm>
        <a:graphic>
          <a:graphicData uri="http://schemas.openxmlformats.org/presentationml/2006/ole">
            <p:oleObj spid="_x0000_s21540" name="Visio" r:id="rId7" imgW="409245" imgH="262829" progId="Visio.Drawing.11">
              <p:embed/>
            </p:oleObj>
          </a:graphicData>
        </a:graphic>
      </p:graphicFrame>
      <p:sp>
        <p:nvSpPr>
          <p:cNvPr id="2154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42" name="Object 38"/>
          <p:cNvGraphicFramePr>
            <a:graphicFrameLocks noChangeAspect="1"/>
          </p:cNvGraphicFramePr>
          <p:nvPr/>
        </p:nvGraphicFramePr>
        <p:xfrm>
          <a:off x="5843250" y="2614664"/>
          <a:ext cx="1098184" cy="1000132"/>
        </p:xfrm>
        <a:graphic>
          <a:graphicData uri="http://schemas.openxmlformats.org/presentationml/2006/ole">
            <p:oleObj spid="_x0000_s21542" name="Visio" r:id="rId8" imgW="536448" imgH="482464" progId="Visio.Drawing.11">
              <p:embed/>
            </p:oleObj>
          </a:graphicData>
        </a:graphic>
      </p:graphicFrame>
      <p:graphicFrame>
        <p:nvGraphicFramePr>
          <p:cNvPr id="21545" name="Object 41"/>
          <p:cNvGraphicFramePr>
            <a:graphicFrameLocks noChangeAspect="1"/>
          </p:cNvGraphicFramePr>
          <p:nvPr/>
        </p:nvGraphicFramePr>
        <p:xfrm>
          <a:off x="7786710" y="2000240"/>
          <a:ext cx="1714500" cy="788612"/>
        </p:xfrm>
        <a:graphic>
          <a:graphicData uri="http://schemas.openxmlformats.org/presentationml/2006/ole">
            <p:oleObj spid="_x0000_s21545" name="Visio" r:id="rId9" imgW="1430528" imgH="654424" progId="Visio.Drawing.11">
              <p:embed/>
            </p:oleObj>
          </a:graphicData>
        </a:graphic>
      </p:graphicFrame>
      <p:sp>
        <p:nvSpPr>
          <p:cNvPr id="41" name="TextBox 40"/>
          <p:cNvSpPr txBox="1"/>
          <p:nvPr/>
        </p:nvSpPr>
        <p:spPr>
          <a:xfrm>
            <a:off x="428596" y="1214422"/>
            <a:ext cx="3429024" cy="400110"/>
          </a:xfrm>
          <a:prstGeom prst="rect">
            <a:avLst/>
          </a:prstGeom>
          <a:noFill/>
        </p:spPr>
        <p:txBody>
          <a:bodyPr wrap="square" rtlCol="0">
            <a:spAutoFit/>
          </a:bodyPr>
          <a:lstStyle/>
          <a:p>
            <a:r>
              <a:rPr lang="en-US" altLang="zh-CN" sz="2000" dirty="0" smtClean="0">
                <a:solidFill>
                  <a:srgbClr val="FF0000"/>
                </a:solidFill>
              </a:rPr>
              <a:t>Traditional data delivery tree</a:t>
            </a:r>
            <a:endParaRPr lang="zh-CN" altLang="en-US" sz="2000" dirty="0">
              <a:solidFill>
                <a:srgbClr val="FF0000"/>
              </a:solidFill>
            </a:endParaRPr>
          </a:p>
        </p:txBody>
      </p:sp>
      <p:sp>
        <p:nvSpPr>
          <p:cNvPr id="42" name="TextBox 41"/>
          <p:cNvSpPr txBox="1"/>
          <p:nvPr/>
        </p:nvSpPr>
        <p:spPr>
          <a:xfrm>
            <a:off x="5286380" y="1214422"/>
            <a:ext cx="2143140" cy="400110"/>
          </a:xfrm>
          <a:prstGeom prst="rect">
            <a:avLst/>
          </a:prstGeom>
          <a:noFill/>
        </p:spPr>
        <p:txBody>
          <a:bodyPr wrap="square" rtlCol="0">
            <a:spAutoFit/>
          </a:bodyPr>
          <a:lstStyle/>
          <a:p>
            <a:r>
              <a:rPr lang="en-US" altLang="zh-CN" sz="2000" dirty="0" smtClean="0">
                <a:solidFill>
                  <a:srgbClr val="FF0000"/>
                </a:solidFill>
              </a:rPr>
              <a:t>Derivative tree</a:t>
            </a:r>
            <a:endParaRPr lang="zh-CN" altLang="en-US" sz="2000" dirty="0">
              <a:solidFill>
                <a:srgbClr val="FF0000"/>
              </a:solidFill>
            </a:endParaRPr>
          </a:p>
        </p:txBody>
      </p:sp>
      <p:sp>
        <p:nvSpPr>
          <p:cNvPr id="21547"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46" name="Object 42"/>
          <p:cNvGraphicFramePr>
            <a:graphicFrameLocks noChangeAspect="1"/>
          </p:cNvGraphicFramePr>
          <p:nvPr/>
        </p:nvGraphicFramePr>
        <p:xfrm>
          <a:off x="857224" y="1339506"/>
          <a:ext cx="3500462" cy="3065269"/>
        </p:xfrm>
        <a:graphic>
          <a:graphicData uri="http://schemas.openxmlformats.org/presentationml/2006/ole">
            <p:oleObj spid="_x0000_s21546" name="Visio" r:id="rId10" imgW="1762557" imgH="1542744" progId="Visio.Drawing.11">
              <p:embed/>
            </p:oleObj>
          </a:graphicData>
        </a:graphic>
      </p:graphicFrame>
      <p:sp>
        <p:nvSpPr>
          <p:cNvPr id="21550" name="Rectangle 4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49" name="Object 45"/>
          <p:cNvGraphicFramePr>
            <a:graphicFrameLocks noChangeAspect="1"/>
          </p:cNvGraphicFramePr>
          <p:nvPr/>
        </p:nvGraphicFramePr>
        <p:xfrm>
          <a:off x="1214414" y="2643182"/>
          <a:ext cx="928694" cy="285752"/>
        </p:xfrm>
        <a:graphic>
          <a:graphicData uri="http://schemas.openxmlformats.org/presentationml/2006/ole">
            <p:oleObj spid="_x0000_s21549" name="Visio" r:id="rId11" imgW="409245" imgH="124691" progId="Visio.Drawing.11">
              <p:embed/>
            </p:oleObj>
          </a:graphicData>
        </a:graphic>
      </p:graphicFrame>
      <p:graphicFrame>
        <p:nvGraphicFramePr>
          <p:cNvPr id="21551" name="Object 47"/>
          <p:cNvGraphicFramePr>
            <a:graphicFrameLocks noChangeAspect="1"/>
          </p:cNvGraphicFramePr>
          <p:nvPr/>
        </p:nvGraphicFramePr>
        <p:xfrm>
          <a:off x="71406" y="2000240"/>
          <a:ext cx="1647825" cy="758825"/>
        </p:xfrm>
        <a:graphic>
          <a:graphicData uri="http://schemas.openxmlformats.org/presentationml/2006/ole">
            <p:oleObj spid="_x0000_s21551" name="Visio" r:id="rId12" imgW="1430528" imgH="654424" progId="Visio.Drawing.11">
              <p:embed/>
            </p:oleObj>
          </a:graphicData>
        </a:graphic>
      </p:graphicFrame>
      <p:sp>
        <p:nvSpPr>
          <p:cNvPr id="50" name="椭圆 49"/>
          <p:cNvSpPr/>
          <p:nvPr/>
        </p:nvSpPr>
        <p:spPr>
          <a:xfrm>
            <a:off x="1285852" y="3214686"/>
            <a:ext cx="1857388" cy="1571636"/>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51"/>
                                        </p:tgtEl>
                                        <p:attrNameLst>
                                          <p:attrName>style.visibility</p:attrName>
                                        </p:attrNameLst>
                                      </p:cBhvr>
                                      <p:to>
                                        <p:strVal val="visible"/>
                                      </p:to>
                                    </p:set>
                                    <p:animEffect transition="in" filter="blinds(horizontal)">
                                      <p:cBhvr>
                                        <p:cTn id="7" dur="500"/>
                                        <p:tgtEl>
                                          <p:spTgt spid="21551"/>
                                        </p:tgtEl>
                                      </p:cBhvr>
                                    </p:animEffect>
                                  </p:childTnLst>
                                </p:cTn>
                              </p:par>
                            </p:childTnLst>
                          </p:cTn>
                        </p:par>
                      </p:childTnLst>
                    </p:cTn>
                  </p:par>
                  <p:par>
                    <p:cTn id="8" fill="hold">
                      <p:stCondLst>
                        <p:cond delay="indefinite"/>
                      </p:stCondLst>
                      <p:childTnLst>
                        <p:par>
                          <p:cTn id="9" fill="hold">
                            <p:stCondLst>
                              <p:cond delay="0"/>
                            </p:stCondLst>
                            <p:childTnLst>
                              <p:par>
                                <p:cTn id="10" presetID="49" presetClass="path" presetSubtype="0" accel="50000" decel="50000" fill="hold" nodeType="clickEffect">
                                  <p:stCondLst>
                                    <p:cond delay="0"/>
                                  </p:stCondLst>
                                  <p:childTnLst>
                                    <p:animMotion origin="layout" path="M 3.05556E-6 -4.19056E-6 L -0.2033 0.21948 " pathEditMode="relative" rAng="0" ptsTypes="AA">
                                      <p:cBhvr>
                                        <p:cTn id="11" dur="2000" fill="hold"/>
                                        <p:tgtEl>
                                          <p:spTgt spid="21549"/>
                                        </p:tgtEl>
                                        <p:attrNameLst>
                                          <p:attrName>ppt_x</p:attrName>
                                          <p:attrName>ppt_y</p:attrName>
                                        </p:attrNameLst>
                                      </p:cBhvr>
                                      <p:rCtr x="-102" y="110"/>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blinds(horizontal)">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545"/>
                                        </p:tgtEl>
                                        <p:attrNameLst>
                                          <p:attrName>style.visibility</p:attrName>
                                        </p:attrNameLst>
                                      </p:cBhvr>
                                      <p:to>
                                        <p:strVal val="visible"/>
                                      </p:to>
                                    </p:set>
                                    <p:animEffect transition="in" filter="blinds(horizontal)">
                                      <p:cBhvr>
                                        <p:cTn id="21" dur="500"/>
                                        <p:tgtEl>
                                          <p:spTgt spid="21545"/>
                                        </p:tgtEl>
                                      </p:cBhvr>
                                    </p:animEffect>
                                  </p:childTnLst>
                                </p:cTn>
                              </p:par>
                            </p:childTnLst>
                          </p:cTn>
                        </p:par>
                      </p:childTnLst>
                    </p:cTn>
                  </p:par>
                  <p:par>
                    <p:cTn id="22" fill="hold">
                      <p:stCondLst>
                        <p:cond delay="indefinite"/>
                      </p:stCondLst>
                      <p:childTnLst>
                        <p:par>
                          <p:cTn id="23" fill="hold">
                            <p:stCondLst>
                              <p:cond delay="0"/>
                            </p:stCondLst>
                            <p:childTnLst>
                              <p:par>
                                <p:cTn id="24" presetID="56" presetClass="path" presetSubtype="0" accel="50000" decel="50000" fill="hold" nodeType="clickEffect">
                                  <p:stCondLst>
                                    <p:cond delay="0"/>
                                  </p:stCondLst>
                                  <p:childTnLst>
                                    <p:animMotion origin="layout" path="M 0 0  L 0.25 -0.33302  E" pathEditMode="relative" ptsTypes="">
                                      <p:cBhvr>
                                        <p:cTn id="25" dur="2000" fill="hold"/>
                                        <p:tgtEl>
                                          <p:spTgt spid="21538"/>
                                        </p:tgtEl>
                                        <p:attrNameLst>
                                          <p:attrName>ppt_x</p:attrName>
                                          <p:attrName>ppt_y</p:attrName>
                                        </p:attrNameLst>
                                      </p:cBhvr>
                                    </p:animMotion>
                                  </p:childTnLst>
                                </p:cTn>
                              </p:par>
                              <p:par>
                                <p:cTn id="26" presetID="56" presetClass="path" presetSubtype="0" accel="50000" decel="50000" fill="hold" nodeType="withEffect">
                                  <p:stCondLst>
                                    <p:cond delay="0"/>
                                  </p:stCondLst>
                                  <p:childTnLst>
                                    <p:animMotion origin="layout" path="M 0 0  L 0.25 -0.33302  E" pathEditMode="relative" ptsTypes="">
                                      <p:cBhvr>
                                        <p:cTn id="27" dur="2000" fill="hold"/>
                                        <p:tgtEl>
                                          <p:spTgt spid="21545"/>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518"/>
                                        </p:tgtEl>
                                        <p:attrNameLst>
                                          <p:attrName>style.visibility</p:attrName>
                                        </p:attrNameLst>
                                      </p:cBhvr>
                                      <p:to>
                                        <p:strVal val="visible"/>
                                      </p:to>
                                    </p:set>
                                    <p:animEffect transition="in" filter="blinds(horizontal)">
                                      <p:cBhvr>
                                        <p:cTn id="32" dur="500"/>
                                        <p:tgtEl>
                                          <p:spTgt spid="21518"/>
                                        </p:tgtEl>
                                      </p:cBhvr>
                                    </p:animEffect>
                                  </p:childTnLst>
                                </p:cTn>
                              </p:par>
                            </p:childTnLst>
                          </p:cTn>
                        </p:par>
                      </p:childTnLst>
                    </p:cTn>
                  </p:par>
                  <p:par>
                    <p:cTn id="33" fill="hold">
                      <p:stCondLst>
                        <p:cond delay="indefinite"/>
                      </p:stCondLst>
                      <p:childTnLst>
                        <p:par>
                          <p:cTn id="34" fill="hold">
                            <p:stCondLst>
                              <p:cond delay="0"/>
                            </p:stCondLst>
                            <p:childTnLst>
                              <p:par>
                                <p:cTn id="35" presetID="56" presetClass="path" presetSubtype="0" accel="50000" decel="50000" fill="hold" nodeType="clickEffect">
                                  <p:stCondLst>
                                    <p:cond delay="0"/>
                                  </p:stCondLst>
                                  <p:childTnLst>
                                    <p:animMotion origin="layout" path="M 0 0  L 0.25 -0.33302  E" pathEditMode="relative" ptsTypes="">
                                      <p:cBhvr>
                                        <p:cTn id="36" dur="2000" fill="hold"/>
                                        <p:tgtEl>
                                          <p:spTgt spid="21533"/>
                                        </p:tgtEl>
                                        <p:attrNameLst>
                                          <p:attrName>ppt_x</p:attrName>
                                          <p:attrName>ppt_y</p:attrName>
                                        </p:attrNameLst>
                                      </p:cBhvr>
                                    </p:animMotion>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nodeType="clickEffect">
                                  <p:stCondLst>
                                    <p:cond delay="0"/>
                                  </p:stCondLst>
                                  <p:childTnLst>
                                    <p:animEffect transition="out" filter="box(in)">
                                      <p:cBhvr>
                                        <p:cTn id="40" dur="500"/>
                                        <p:tgtEl>
                                          <p:spTgt spid="21542"/>
                                        </p:tgtEl>
                                      </p:cBhvr>
                                    </p:animEffect>
                                    <p:set>
                                      <p:cBhvr>
                                        <p:cTn id="41" dur="1" fill="hold">
                                          <p:stCondLst>
                                            <p:cond delay="499"/>
                                          </p:stCondLst>
                                        </p:cTn>
                                        <p:tgtEl>
                                          <p:spTgt spid="2154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56" presetClass="path" presetSubtype="0" accel="50000" decel="50000" fill="hold" nodeType="clickEffect">
                                  <p:stCondLst>
                                    <p:cond delay="0"/>
                                  </p:stCondLst>
                                  <p:childTnLst>
                                    <p:animMotion origin="layout" path="M 0.00052 -0.01388 L -0.05642 -0.11101 " pathEditMode="relative" rAng="0" ptsTypes="AA">
                                      <p:cBhvr>
                                        <p:cTn id="45" dur="2000" fill="hold"/>
                                        <p:tgtEl>
                                          <p:spTgt spid="21540"/>
                                        </p:tgtEl>
                                        <p:attrNameLst>
                                          <p:attrName>ppt_x</p:attrName>
                                          <p:attrName>ppt_y</p:attrName>
                                        </p:attrNameLst>
                                      </p:cBhvr>
                                      <p:rCtr x="-28" y="-49"/>
                                    </p:animMotion>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0" end="0"/>
                                            </p:txEl>
                                          </p:spTgt>
                                        </p:tgtEl>
                                        <p:attrNameLst>
                                          <p:attrName>style.visibility</p:attrName>
                                        </p:attrNameLst>
                                      </p:cBhvr>
                                      <p:to>
                                        <p:strVal val="visible"/>
                                      </p:to>
                                    </p:set>
                                    <p:animEffect transition="in" filter="blinds(horizontal)">
                                      <p:cBhvr>
                                        <p:cTn id="50" dur="500"/>
                                        <p:tgtEl>
                                          <p:spTgt spid="3">
                                            <p:txEl>
                                              <p:pRg st="0" end="0"/>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blinds(horizontal)">
                                      <p:cBhvr>
                                        <p:cTn id="53" dur="500"/>
                                        <p:tgtEl>
                                          <p:spTgt spid="3">
                                            <p:txEl>
                                              <p:pRg st="1" end="1"/>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blinds(horizontal)">
                                      <p:cBhvr>
                                        <p:cTn id="56" dur="500"/>
                                        <p:tgtEl>
                                          <p:spTgt spid="3">
                                            <p:txEl>
                                              <p:pRg st="2" end="2"/>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animEffect transition="in" filter="blinds(horizontal)">
                                      <p:cBhvr>
                                        <p:cTn id="5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z="2600" dirty="0" smtClean="0">
                <a:ea typeface="宋体" charset="-122"/>
              </a:rPr>
              <a:t>Derivative Tree</a:t>
            </a:r>
            <a:endParaRPr lang="zh-CN" altLang="en-US" sz="2600" dirty="0" smtClean="0">
              <a:ea typeface="宋体" charset="-122"/>
            </a:endParaRPr>
          </a:p>
        </p:txBody>
      </p:sp>
      <p:sp>
        <p:nvSpPr>
          <p:cNvPr id="3" name="内容占位符 2"/>
          <p:cNvSpPr>
            <a:spLocks noGrp="1"/>
          </p:cNvSpPr>
          <p:nvPr>
            <p:ph idx="1"/>
          </p:nvPr>
        </p:nvSpPr>
        <p:spPr>
          <a:xfrm>
            <a:off x="4857752" y="1000144"/>
            <a:ext cx="4214842" cy="5857856"/>
          </a:xfrm>
        </p:spPr>
        <p:txBody>
          <a:bodyPr/>
          <a:lstStyle/>
          <a:p>
            <a:pPr>
              <a:buNone/>
              <a:defRPr/>
            </a:pPr>
            <a:r>
              <a:rPr lang="en-US" altLang="zh-CN" sz="1800" b="0" dirty="0" smtClean="0">
                <a:effectLst>
                  <a:outerShdw blurRad="38100" dist="38100" dir="2700000" algn="tl">
                    <a:srgbClr val="000000">
                      <a:alpha val="43137"/>
                    </a:srgbClr>
                  </a:outerShdw>
                </a:effectLst>
                <a:ea typeface="宋体" pitchFamily="2" charset="-122"/>
              </a:rPr>
              <a:t>    Basic concepts</a:t>
            </a:r>
          </a:p>
          <a:p>
            <a:pPr lvl="1">
              <a:defRPr/>
            </a:pPr>
            <a:r>
              <a:rPr lang="en-US" altLang="zh-CN" sz="1800" dirty="0" smtClean="0">
                <a:ea typeface="宋体" pitchFamily="2" charset="-122"/>
              </a:rPr>
              <a:t>Split line</a:t>
            </a:r>
          </a:p>
          <a:p>
            <a:pPr lvl="1">
              <a:defRPr/>
            </a:pPr>
            <a:r>
              <a:rPr lang="en-US" altLang="zh-CN" sz="1800" dirty="0" smtClean="0">
                <a:ea typeface="宋体" pitchFamily="2" charset="-122"/>
              </a:rPr>
              <a:t>Overlapping ratio </a:t>
            </a:r>
          </a:p>
          <a:p>
            <a:pPr lvl="1">
              <a:defRPr/>
            </a:pPr>
            <a:r>
              <a:rPr lang="en-US" altLang="zh-CN" sz="1800" dirty="0" smtClean="0">
                <a:ea typeface="宋体" pitchFamily="2" charset="-122"/>
              </a:rPr>
              <a:t>Derivative   </a:t>
            </a:r>
          </a:p>
          <a:p>
            <a:pPr>
              <a:buNone/>
              <a:defRPr/>
            </a:pPr>
            <a:r>
              <a:rPr lang="en-US" altLang="zh-CN" sz="1800" b="0" dirty="0" smtClean="0">
                <a:effectLst>
                  <a:outerShdw blurRad="38100" dist="38100" dir="2700000" algn="tl">
                    <a:srgbClr val="000000">
                      <a:alpha val="43137"/>
                    </a:srgbClr>
                  </a:outerShdw>
                </a:effectLst>
                <a:ea typeface="宋体" pitchFamily="2" charset="-122"/>
              </a:rPr>
              <a:t>    Construction rule:</a:t>
            </a:r>
          </a:p>
          <a:p>
            <a:pPr lvl="1">
              <a:defRPr/>
            </a:pPr>
            <a:r>
              <a:rPr lang="en-US" altLang="zh-CN" sz="1800" dirty="0" smtClean="0">
                <a:ea typeface="宋体" pitchFamily="2" charset="-122"/>
              </a:rPr>
              <a:t>For each node in the tree, if it is </a:t>
            </a:r>
            <a:r>
              <a:rPr lang="en-US" altLang="zh-CN" sz="1800" dirty="0" smtClean="0">
                <a:solidFill>
                  <a:srgbClr val="FF0000"/>
                </a:solidFill>
                <a:ea typeface="宋体" pitchFamily="2" charset="-122"/>
              </a:rPr>
              <a:t>root </a:t>
            </a:r>
            <a:r>
              <a:rPr lang="en-US" altLang="zh-CN" sz="1800" dirty="0" smtClean="0">
                <a:ea typeface="宋体" pitchFamily="2" charset="-122"/>
              </a:rPr>
              <a:t>or a</a:t>
            </a:r>
            <a:r>
              <a:rPr lang="en-US" altLang="zh-CN" sz="1800" dirty="0" smtClean="0">
                <a:solidFill>
                  <a:srgbClr val="FF0000"/>
                </a:solidFill>
                <a:ea typeface="宋体" pitchFamily="2" charset="-122"/>
              </a:rPr>
              <a:t> left child</a:t>
            </a:r>
            <a:r>
              <a:rPr lang="en-US" altLang="zh-CN" sz="1800" dirty="0" smtClean="0">
                <a:ea typeface="宋体" pitchFamily="2" charset="-122"/>
              </a:rPr>
              <a:t>, it may have a number of right children and no more than one left child;</a:t>
            </a:r>
          </a:p>
          <a:p>
            <a:pPr lvl="1">
              <a:defRPr/>
            </a:pPr>
            <a:r>
              <a:rPr lang="en-US" altLang="zh-CN" sz="1800" dirty="0" smtClean="0">
                <a:ea typeface="宋体" pitchFamily="2" charset="-122"/>
              </a:rPr>
              <a:t>If it is a </a:t>
            </a:r>
            <a:r>
              <a:rPr lang="en-US" altLang="zh-CN" sz="1800" dirty="0" smtClean="0">
                <a:solidFill>
                  <a:srgbClr val="FF0000"/>
                </a:solidFill>
                <a:ea typeface="宋体" pitchFamily="2" charset="-122"/>
              </a:rPr>
              <a:t>right child</a:t>
            </a:r>
            <a:r>
              <a:rPr lang="en-US" altLang="zh-CN" sz="1800" dirty="0" smtClean="0">
                <a:ea typeface="宋体" pitchFamily="2" charset="-122"/>
              </a:rPr>
              <a:t>, it cannot have children any more.</a:t>
            </a:r>
          </a:p>
          <a:p>
            <a:pPr lvl="1">
              <a:defRPr/>
            </a:pPr>
            <a:endParaRPr lang="en-US" altLang="zh-CN" sz="800" dirty="0" smtClean="0">
              <a:ea typeface="宋体" pitchFamily="2" charset="-122"/>
            </a:endParaRPr>
          </a:p>
          <a:p>
            <a:pPr>
              <a:buNone/>
              <a:defRPr/>
            </a:pPr>
            <a:r>
              <a:rPr lang="en-US" altLang="zh-CN" sz="2000" b="0" dirty="0" smtClean="0">
                <a:effectLst>
                  <a:outerShdw blurRad="38100" dist="38100" dir="2700000" algn="tl">
                    <a:srgbClr val="000000">
                      <a:alpha val="43137"/>
                    </a:srgbClr>
                  </a:outerShdw>
                </a:effectLst>
                <a:ea typeface="宋体" pitchFamily="2" charset="-122"/>
              </a:rPr>
              <a:t>    </a:t>
            </a:r>
            <a:r>
              <a:rPr lang="en-US" altLang="zh-CN" sz="1800" b="0" dirty="0" smtClean="0">
                <a:effectLst>
                  <a:outerShdw blurRad="38100" dist="38100" dir="2700000" algn="tl">
                    <a:srgbClr val="000000">
                      <a:alpha val="43137"/>
                    </a:srgbClr>
                  </a:outerShdw>
                </a:effectLst>
                <a:ea typeface="宋体" pitchFamily="2" charset="-122"/>
              </a:rPr>
              <a:t>Properties</a:t>
            </a:r>
            <a:r>
              <a:rPr lang="en-US" altLang="zh-CN" sz="1800" b="0" dirty="0" smtClean="0">
                <a:effectLst>
                  <a:outerShdw blurRad="38100" dist="38100" dir="2700000" algn="tl">
                    <a:srgbClr val="000000">
                      <a:alpha val="43137"/>
                    </a:srgbClr>
                  </a:outerShdw>
                </a:effectLst>
                <a:ea typeface="宋体" pitchFamily="2" charset="-122"/>
                <a:sym typeface="Wingdings" pitchFamily="2" charset="2"/>
              </a:rPr>
              <a:t>: (Theorem 1)</a:t>
            </a:r>
            <a:endParaRPr lang="en-US" altLang="zh-CN" sz="1800" dirty="0" smtClean="0">
              <a:ea typeface="宋体" pitchFamily="2" charset="-122"/>
            </a:endParaRPr>
          </a:p>
          <a:p>
            <a:pPr lvl="1">
              <a:defRPr/>
            </a:pPr>
            <a:r>
              <a:rPr lang="en-US" altLang="zh-CN" sz="1800" dirty="0" smtClean="0">
                <a:ea typeface="宋体" pitchFamily="2" charset="-122"/>
              </a:rPr>
              <a:t>The number of nodes in the tree</a:t>
            </a:r>
          </a:p>
          <a:p>
            <a:pPr lvl="1">
              <a:defRPr/>
            </a:pPr>
            <a:endParaRPr lang="en-US" altLang="zh-CN" sz="1800" dirty="0" smtClean="0">
              <a:ea typeface="宋体" pitchFamily="2" charset="-122"/>
            </a:endParaRPr>
          </a:p>
          <a:p>
            <a:pPr lvl="1">
              <a:defRPr/>
            </a:pPr>
            <a:r>
              <a:rPr lang="en-US" altLang="zh-CN" sz="1800" dirty="0" smtClean="0">
                <a:ea typeface="宋体" pitchFamily="2" charset="-122"/>
              </a:rPr>
              <a:t>Data range of a derivative tree is: </a:t>
            </a:r>
            <a:endParaRPr lang="en-US" altLang="zh-CN" sz="1800" b="0" dirty="0" smtClean="0">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defRPr/>
            </a:pPr>
            <a:endParaRPr lang="en-US" altLang="zh-CN" sz="2400" b="0" dirty="0" smtClean="0">
              <a:effectLst>
                <a:outerShdw blurRad="38100" dist="38100" dir="2700000" algn="tl">
                  <a:srgbClr val="000000">
                    <a:alpha val="43137"/>
                  </a:srgbClr>
                </a:outerShdw>
              </a:effectLst>
              <a:ea typeface="宋体" pitchFamily="2" charset="-122"/>
            </a:endParaRPr>
          </a:p>
          <a:p>
            <a:pPr>
              <a:buFont typeface="Wingdings" pitchFamily="2" charset="2"/>
              <a:buNone/>
              <a:defRPr/>
            </a:pPr>
            <a:r>
              <a:rPr lang="en-US" altLang="zh-CN" sz="1400" b="0" dirty="0" smtClean="0">
                <a:effectLst>
                  <a:outerShdw blurRad="38100" dist="38100" dir="2700000" algn="tl">
                    <a:srgbClr val="000000">
                      <a:alpha val="43137"/>
                    </a:srgbClr>
                  </a:outerShdw>
                </a:effectLst>
                <a:ea typeface="宋体" pitchFamily="2" charset="-122"/>
              </a:rPr>
              <a:t>  </a:t>
            </a:r>
            <a:r>
              <a:rPr lang="en-US" altLang="zh-CN" sz="1400" b="0" dirty="0" smtClean="0">
                <a:ea typeface="宋体" pitchFamily="2" charset="-122"/>
              </a:rPr>
              <a:t>     </a:t>
            </a: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lvl="1">
              <a:defRPr/>
            </a:pPr>
            <a:endParaRPr lang="en-US" altLang="zh-CN" sz="800" dirty="0" smtClean="0">
              <a:ea typeface="宋体" pitchFamily="2" charset="-122"/>
            </a:endParaRPr>
          </a:p>
          <a:p>
            <a:pPr>
              <a:defRPr/>
            </a:pPr>
            <a:endParaRPr lang="en-US" altLang="zh-CN" sz="2200" b="0" dirty="0" smtClean="0">
              <a:ea typeface="宋体" pitchFamily="2" charset="-122"/>
            </a:endParaRPr>
          </a:p>
          <a:p>
            <a:pPr>
              <a:defRPr/>
            </a:pPr>
            <a:endParaRPr lang="en-US" altLang="zh-CN" sz="2200" b="0" dirty="0" smtClean="0">
              <a:ea typeface="宋体" pitchFamily="2" charset="-122"/>
            </a:endParaRPr>
          </a:p>
          <a:p>
            <a:pPr>
              <a:buFont typeface="Wingdings" pitchFamily="2" charset="2"/>
              <a:buNone/>
              <a:defRPr/>
            </a:pPr>
            <a:endParaRPr lang="en-US" altLang="zh-CN" sz="400" b="0" dirty="0" smtClean="0">
              <a:effectLst>
                <a:outerShdw blurRad="38100" dist="38100" dir="2700000" algn="tl">
                  <a:srgbClr val="C0C0C0"/>
                </a:outerShdw>
              </a:effectLst>
              <a:ea typeface="宋体" pitchFamily="2" charset="-122"/>
            </a:endParaRPr>
          </a:p>
          <a:p>
            <a:pPr lvl="1">
              <a:defRPr/>
            </a:pPr>
            <a:endParaRPr lang="en-US" altLang="zh-CN" sz="800" dirty="0" smtClean="0">
              <a:ea typeface="宋体" pitchFamily="2" charset="-122"/>
            </a:endParaRPr>
          </a:p>
        </p:txBody>
      </p:sp>
      <p:sp>
        <p:nvSpPr>
          <p:cNvPr id="4" name="灯片编号占位符 3"/>
          <p:cNvSpPr>
            <a:spLocks noGrp="1"/>
          </p:cNvSpPr>
          <p:nvPr>
            <p:ph type="sldNum" sz="quarter" idx="11"/>
          </p:nvPr>
        </p:nvSpPr>
        <p:spPr/>
        <p:txBody>
          <a:bodyPr/>
          <a:lstStyle/>
          <a:p>
            <a:pPr>
              <a:defRPr/>
            </a:pPr>
            <a:fld id="{C89DFDDA-12FB-4241-8715-CB60674D6B38}" type="slidenum">
              <a:rPr lang="zh-CN" altLang="en-US" smtClean="0"/>
              <a:pPr>
                <a:defRPr/>
              </a:pPr>
              <a:t>9</a:t>
            </a:fld>
            <a:endParaRPr lang="zh-CN" altLang="en-US"/>
          </a:p>
        </p:txBody>
      </p:sp>
      <p:pic>
        <p:nvPicPr>
          <p:cNvPr id="80898" name="Picture 2"/>
          <p:cNvPicPr>
            <a:picLocks noChangeAspect="1" noChangeArrowheads="1"/>
          </p:cNvPicPr>
          <p:nvPr/>
        </p:nvPicPr>
        <p:blipFill>
          <a:blip r:embed="rId3"/>
          <a:srcRect/>
          <a:stretch>
            <a:fillRect/>
          </a:stretch>
        </p:blipFill>
        <p:spPr bwMode="auto">
          <a:xfrm>
            <a:off x="5715008" y="5256444"/>
            <a:ext cx="2928958" cy="315696"/>
          </a:xfrm>
          <a:prstGeom prst="rect">
            <a:avLst/>
          </a:prstGeom>
          <a:noFill/>
          <a:ln w="9525">
            <a:noFill/>
            <a:miter lim="800000"/>
            <a:headEnd/>
            <a:tailEnd/>
          </a:ln>
        </p:spPr>
      </p:pic>
      <p:pic>
        <p:nvPicPr>
          <p:cNvPr id="80899" name="Picture 3"/>
          <p:cNvPicPr>
            <a:picLocks noChangeAspect="1" noChangeArrowheads="1"/>
          </p:cNvPicPr>
          <p:nvPr/>
        </p:nvPicPr>
        <p:blipFill>
          <a:blip r:embed="rId4"/>
          <a:srcRect/>
          <a:stretch>
            <a:fillRect/>
          </a:stretch>
        </p:blipFill>
        <p:spPr bwMode="auto">
          <a:xfrm>
            <a:off x="5572132" y="6204423"/>
            <a:ext cx="3500462" cy="296411"/>
          </a:xfrm>
          <a:prstGeom prst="rect">
            <a:avLst/>
          </a:prstGeom>
          <a:noFill/>
          <a:ln w="9525">
            <a:noFill/>
            <a:miter lim="800000"/>
            <a:headEnd/>
            <a:tailEnd/>
          </a:ln>
        </p:spPr>
      </p:pic>
      <p:pic>
        <p:nvPicPr>
          <p:cNvPr id="16" name="Picture 6"/>
          <p:cNvPicPr>
            <a:picLocks noChangeAspect="1" noChangeArrowheads="1"/>
          </p:cNvPicPr>
          <p:nvPr/>
        </p:nvPicPr>
        <p:blipFill>
          <a:blip r:embed="rId5"/>
          <a:srcRect/>
          <a:stretch>
            <a:fillRect/>
          </a:stretch>
        </p:blipFill>
        <p:spPr bwMode="auto">
          <a:xfrm>
            <a:off x="1714480" y="2276674"/>
            <a:ext cx="642942" cy="223632"/>
          </a:xfrm>
          <a:prstGeom prst="rect">
            <a:avLst/>
          </a:prstGeom>
          <a:noFill/>
          <a:ln w="9525">
            <a:noFill/>
            <a:miter lim="800000"/>
            <a:headEnd/>
            <a:tailEnd/>
          </a:ln>
        </p:spPr>
      </p:pic>
      <p:pic>
        <p:nvPicPr>
          <p:cNvPr id="17" name="Picture 5"/>
          <p:cNvPicPr>
            <a:picLocks noChangeAspect="1" noChangeArrowheads="1"/>
          </p:cNvPicPr>
          <p:nvPr/>
        </p:nvPicPr>
        <p:blipFill>
          <a:blip r:embed="rId6"/>
          <a:srcRect/>
          <a:stretch>
            <a:fillRect/>
          </a:stretch>
        </p:blipFill>
        <p:spPr bwMode="auto">
          <a:xfrm>
            <a:off x="2786050" y="2285992"/>
            <a:ext cx="1071570" cy="235223"/>
          </a:xfrm>
          <a:prstGeom prst="rect">
            <a:avLst/>
          </a:prstGeom>
          <a:noFill/>
          <a:ln w="9525">
            <a:noFill/>
            <a:miter lim="800000"/>
            <a:headEnd/>
            <a:tailEnd/>
          </a:ln>
        </p:spPr>
      </p:pic>
      <p:sp>
        <p:nvSpPr>
          <p:cNvPr id="8090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910" name="Object 14"/>
          <p:cNvGraphicFramePr>
            <a:graphicFrameLocks noChangeAspect="1"/>
          </p:cNvGraphicFramePr>
          <p:nvPr/>
        </p:nvGraphicFramePr>
        <p:xfrm>
          <a:off x="-71439" y="1783090"/>
          <a:ext cx="5572133" cy="3789050"/>
        </p:xfrm>
        <a:graphic>
          <a:graphicData uri="http://schemas.openxmlformats.org/presentationml/2006/ole">
            <p:oleObj spid="_x0000_s80910" name="Visio" r:id="rId7" imgW="2860243" imgH="1946564" progId="Visio.Drawing.11">
              <p:embed/>
            </p:oleObj>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47TGp_edu_light_v2">
  <a:themeElements>
    <a:clrScheme name="Office 主题 3">
      <a:dk1>
        <a:srgbClr val="003366"/>
      </a:dk1>
      <a:lt1>
        <a:srgbClr val="FFFFFF"/>
      </a:lt1>
      <a:dk2>
        <a:srgbClr val="6542AA"/>
      </a:dk2>
      <a:lt2>
        <a:srgbClr val="C0C0C0"/>
      </a:lt2>
      <a:accent1>
        <a:srgbClr val="269DD8"/>
      </a:accent1>
      <a:accent2>
        <a:srgbClr val="85BA54"/>
      </a:accent2>
      <a:accent3>
        <a:srgbClr val="FFFFFF"/>
      </a:accent3>
      <a:accent4>
        <a:srgbClr val="002A56"/>
      </a:accent4>
      <a:accent5>
        <a:srgbClr val="ACCCE9"/>
      </a:accent5>
      <a:accent6>
        <a:srgbClr val="78A84B"/>
      </a:accent6>
      <a:hlink>
        <a:srgbClr val="4C59D2"/>
      </a:hlink>
      <a:folHlink>
        <a:srgbClr val="A0B5C4"/>
      </a:folHlink>
    </a:clrScheme>
    <a:fontScheme name="Office 主题">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Office 主题 2">
        <a:dk1>
          <a:srgbClr val="006666"/>
        </a:dk1>
        <a:lt1>
          <a:srgbClr val="FFFFFF"/>
        </a:lt1>
        <a:dk2>
          <a:srgbClr val="003366"/>
        </a:dk2>
        <a:lt2>
          <a:srgbClr val="C0C0C0"/>
        </a:lt2>
        <a:accent1>
          <a:srgbClr val="54AA36"/>
        </a:accent1>
        <a:accent2>
          <a:srgbClr val="D4BA3A"/>
        </a:accent2>
        <a:accent3>
          <a:srgbClr val="FFFFFF"/>
        </a:accent3>
        <a:accent4>
          <a:srgbClr val="005656"/>
        </a:accent4>
        <a:accent5>
          <a:srgbClr val="B3D2AE"/>
        </a:accent5>
        <a:accent6>
          <a:srgbClr val="C0A834"/>
        </a:accent6>
        <a:hlink>
          <a:srgbClr val="21B7A9"/>
        </a:hlink>
        <a:folHlink>
          <a:srgbClr val="BAC4A0"/>
        </a:folHlink>
      </a:clrScheme>
      <a:clrMap bg1="lt1" tx1="dk1" bg2="lt2" tx2="dk2" accent1="accent1" accent2="accent2" accent3="accent3" accent4="accent4" accent5="accent5" accent6="accent6" hlink="hlink" folHlink="folHlink"/>
    </a:extraClrScheme>
    <a:extraClrScheme>
      <a:clrScheme name="Office 主题 3">
        <a:dk1>
          <a:srgbClr val="003366"/>
        </a:dk1>
        <a:lt1>
          <a:srgbClr val="FFFFFF"/>
        </a:lt1>
        <a:dk2>
          <a:srgbClr val="6542AA"/>
        </a:dk2>
        <a:lt2>
          <a:srgbClr val="C0C0C0"/>
        </a:lt2>
        <a:accent1>
          <a:srgbClr val="269DD8"/>
        </a:accent1>
        <a:accent2>
          <a:srgbClr val="85BA54"/>
        </a:accent2>
        <a:accent3>
          <a:srgbClr val="FFFFFF"/>
        </a:accent3>
        <a:accent4>
          <a:srgbClr val="002A56"/>
        </a:accent4>
        <a:accent5>
          <a:srgbClr val="ACCCE9"/>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Coverage Problem in Mobile Sensor Networks(2008.3.19 Report)</Template>
  <TotalTime>19782</TotalTime>
  <Words>1065</Words>
  <Application>Microsoft Office PowerPoint</Application>
  <PresentationFormat>全屏显示(4:3)</PresentationFormat>
  <Paragraphs>468</Paragraphs>
  <Slides>26</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147TGp_edu_light_v2</vt:lpstr>
      <vt:lpstr>Visio</vt:lpstr>
      <vt:lpstr>Clip</vt:lpstr>
      <vt:lpstr>Supporting VCR-like Operations in Derivative Tree-Based P2P Streaming Systems</vt:lpstr>
      <vt:lpstr>Outline</vt:lpstr>
      <vt:lpstr>Background</vt:lpstr>
      <vt:lpstr>Background</vt:lpstr>
      <vt:lpstr>Motivation</vt:lpstr>
      <vt:lpstr>Motivation</vt:lpstr>
      <vt:lpstr>Motivation</vt:lpstr>
      <vt:lpstr>Question: How to reduce VCR impact?</vt:lpstr>
      <vt:lpstr>Derivative Tree</vt:lpstr>
      <vt:lpstr>Derivative Tree</vt:lpstr>
      <vt:lpstr>Node Join</vt:lpstr>
      <vt:lpstr>Node Join</vt:lpstr>
      <vt:lpstr>Node Departure</vt:lpstr>
      <vt:lpstr>Node Departure</vt:lpstr>
      <vt:lpstr>Node Departure</vt:lpstr>
      <vt:lpstr>System Overview</vt:lpstr>
      <vt:lpstr>VCR-like Operation Support</vt:lpstr>
      <vt:lpstr>Simulation Settings</vt:lpstr>
      <vt:lpstr>Performance Evaluation</vt:lpstr>
      <vt:lpstr>Performance Evaluation</vt:lpstr>
      <vt:lpstr>Performance Evaluation</vt:lpstr>
      <vt:lpstr>Performance Evaluation</vt:lpstr>
      <vt:lpstr>Performance Evaluation</vt:lpstr>
      <vt:lpstr>Performance Evaluation</vt:lpstr>
      <vt:lpstr>Conclusions</vt:lpstr>
      <vt:lpstr>The End</vt:lpstr>
    </vt:vector>
  </TitlesOfParts>
  <Company>NJU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Bio-Inspired Self-Organization in Sensor Networks:</dc:title>
  <dc:creator>flydutchman</dc:creator>
  <cp:lastModifiedBy>flydutchman</cp:lastModifiedBy>
  <cp:revision>955</cp:revision>
  <dcterms:created xsi:type="dcterms:W3CDTF">2008-03-20T03:59:02Z</dcterms:created>
  <dcterms:modified xsi:type="dcterms:W3CDTF">2009-06-17T09:53:33Z</dcterms:modified>
</cp:coreProperties>
</file>