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5" r:id="rId14"/>
    <p:sldId id="274" r:id="rId15"/>
    <p:sldId id="273" r:id="rId16"/>
    <p:sldId id="276" r:id="rId17"/>
    <p:sldId id="281" r:id="rId18"/>
    <p:sldId id="291" r:id="rId19"/>
    <p:sldId id="282" r:id="rId20"/>
    <p:sldId id="283" r:id="rId21"/>
    <p:sldId id="284" r:id="rId22"/>
    <p:sldId id="285" r:id="rId23"/>
    <p:sldId id="279" r:id="rId24"/>
    <p:sldId id="280" r:id="rId25"/>
    <p:sldId id="286" r:id="rId26"/>
    <p:sldId id="288" r:id="rId27"/>
    <p:sldId id="287" r:id="rId28"/>
    <p:sldId id="294" r:id="rId29"/>
    <p:sldId id="289" r:id="rId30"/>
    <p:sldId id="260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 autoAdjust="0"/>
    <p:restoredTop sz="91261" autoAdjust="0"/>
  </p:normalViewPr>
  <p:slideViewPr>
    <p:cSldViewPr>
      <p:cViewPr>
        <p:scale>
          <a:sx n="70" d="100"/>
          <a:sy n="70" d="100"/>
        </p:scale>
        <p:origin x="-11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configuration\cases\twit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txPr>
        <a:bodyPr/>
        <a:lstStyle/>
        <a:p>
          <a:pPr>
            <a:defRPr sz="2000" baseline="0">
              <a:latin typeface="Arial" pitchFamily="34" charset="0"/>
              <a:cs typeface="Arial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Twitter User Growth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Sheet2!$C$4:$C$8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Sheet2!$D$4:$D$8</c:f>
              <c:numCache>
                <c:formatCode>#,##0</c:formatCode>
                <c:ptCount val="5"/>
                <c:pt idx="0">
                  <c:v>1000</c:v>
                </c:pt>
                <c:pt idx="1">
                  <c:v>750000</c:v>
                </c:pt>
                <c:pt idx="2">
                  <c:v>5000000</c:v>
                </c:pt>
                <c:pt idx="3">
                  <c:v>75000000</c:v>
                </c:pt>
                <c:pt idx="4">
                  <c:v>145000000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209664"/>
        <c:axId val="218584192"/>
      </c:barChart>
      <c:catAx>
        <c:axId val="21820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218584192"/>
        <c:crosses val="autoZero"/>
        <c:auto val="1"/>
        <c:lblAlgn val="ctr"/>
        <c:lblOffset val="50"/>
        <c:noMultiLvlLbl val="0"/>
      </c:catAx>
      <c:valAx>
        <c:axId val="21858419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218209664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2B823-3472-4DBD-994B-A225C7315311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0656-D421-4723-B9C4-85040395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F92926C-C6ED-4B92-AEB7-8C7AF1CF065B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083D264-F21D-4151-BA88-14F22D0F600D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2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4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2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4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0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7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0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21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3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7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0656-D421-4723-B9C4-850403951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779B-93AD-4A93-99C2-0F51DCA08A5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1D6E-AB80-4C16-81C7-C5A278D9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26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44575"/>
            <a:ext cx="7924800" cy="14700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Scaling </a:t>
            </a:r>
            <a:r>
              <a:rPr lang="en-US" sz="4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Microblogging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Services with Divergent Traffic Demands</a:t>
            </a:r>
            <a:endParaRPr lang="en-US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 by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Tianyin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Xu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Tianyin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Yang Chen, Lei Jiao,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 Zhao, Pan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Xiaoming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Fu</a:t>
            </a:r>
            <a:b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 of </a:t>
            </a:r>
            <a:r>
              <a:rPr lang="en-US" sz="18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Goettingen</a:t>
            </a:r>
            <a:r>
              <a:rPr lang="en-US" sz="18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UC San Diego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UC Santa Barbara, Deutsche Telekom</a:t>
            </a:r>
            <a:endParaRPr lang="en-US" sz="18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5738"/>
            <a:ext cx="1592262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76" y="5087076"/>
            <a:ext cx="780324" cy="78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23" y="5931096"/>
            <a:ext cx="972277" cy="926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89" y="5058346"/>
            <a:ext cx="844898" cy="80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72" y="6061869"/>
            <a:ext cx="941228" cy="67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9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429000" y="206375"/>
            <a:ext cx="5638800" cy="101282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itchFamily="34" charset="0"/>
                <a:cs typeface="Arial" pitchFamily="34" charset="0"/>
              </a:rPr>
              <a:t>How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about push?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0" y="2819399"/>
            <a:ext cx="990600" cy="3962399"/>
            <a:chOff x="7650828" y="1905000"/>
            <a:chExt cx="1416972" cy="4876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28956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19050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72" y="1493042"/>
            <a:ext cx="359906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600200" y="228600"/>
            <a:ext cx="1333500" cy="1305330"/>
            <a:chOff x="479316" y="3352800"/>
            <a:chExt cx="1333500" cy="1305330"/>
          </a:xfrm>
        </p:grpSpPr>
        <p:sp>
          <p:nvSpPr>
            <p:cNvPr id="13" name="Isosceles Triangle 12"/>
            <p:cNvSpPr/>
            <p:nvPr/>
          </p:nvSpPr>
          <p:spPr>
            <a:xfrm rot="13137544">
              <a:off x="577087" y="4011198"/>
              <a:ext cx="295710" cy="64693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9316" y="3352800"/>
              <a:ext cx="133350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 have 5 followers!</a:t>
              </a:r>
              <a:endParaRPr lang="en-US" b="1" dirty="0"/>
            </a:p>
          </p:txBody>
        </p:sp>
      </p:grpSp>
      <p:sp>
        <p:nvSpPr>
          <p:cNvPr id="148" name="Up Arrow 147"/>
          <p:cNvSpPr/>
          <p:nvPr/>
        </p:nvSpPr>
        <p:spPr>
          <a:xfrm rot="10800000">
            <a:off x="2109615" y="1280281"/>
            <a:ext cx="484632" cy="619125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" y="865972"/>
            <a:ext cx="1019977" cy="101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6" name="Group 155"/>
          <p:cNvGrpSpPr/>
          <p:nvPr/>
        </p:nvGrpSpPr>
        <p:grpSpPr>
          <a:xfrm>
            <a:off x="4038600" y="2667000"/>
            <a:ext cx="3962400" cy="3581400"/>
            <a:chOff x="4038600" y="2667000"/>
            <a:chExt cx="3962400" cy="35814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923969" y="2667000"/>
              <a:ext cx="3077031" cy="5238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4887575" y="3035062"/>
              <a:ext cx="3077031" cy="9606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724400" y="3343274"/>
              <a:ext cx="3240206" cy="1457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4495800" y="3733799"/>
              <a:ext cx="3468806" cy="17526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4038600" y="3963109"/>
              <a:ext cx="3926006" cy="22852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 rot="1623412">
            <a:off x="644704" y="4623970"/>
            <a:ext cx="3474371" cy="958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Social Network Usage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763588" y="457200"/>
            <a:ext cx="7389812" cy="5651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How about these guys?</a:t>
            </a:r>
            <a:endParaRPr lang="zh-CN" altLang="en-US" sz="4000" b="1" dirty="0" smtClean="0">
              <a:ea typeface="宋体" pitchFamily="2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447800"/>
            <a:ext cx="8401050" cy="3657600"/>
            <a:chOff x="381000" y="1524000"/>
            <a:chExt cx="9753600" cy="4267200"/>
          </a:xfrm>
        </p:grpSpPr>
        <p:sp>
          <p:nvSpPr>
            <p:cNvPr id="2" name="Rectangle 1"/>
            <p:cNvSpPr/>
            <p:nvPr/>
          </p:nvSpPr>
          <p:spPr>
            <a:xfrm>
              <a:off x="381000" y="1524000"/>
              <a:ext cx="9753600" cy="4267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764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764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6764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6764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684361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361" y="1684360"/>
              <a:ext cx="1211239" cy="1211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0" y="1676399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60" y="3048000"/>
              <a:ext cx="1202140" cy="1202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0480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0480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0480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0480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361" y="30480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0" y="30480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4196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788" y="44196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9" name="Picture 2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44196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4196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1" name="Picture 2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52" y="4405952"/>
              <a:ext cx="1232848" cy="1232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2" name="Picture 24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009" y="44196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3" name="Picture 25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0" y="4419600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26961" y="1578428"/>
            <a:ext cx="1035437" cy="1045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16,000,000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32163" y="1594676"/>
            <a:ext cx="1035437" cy="1045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11,000,000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52551" y="3929744"/>
            <a:ext cx="1035437" cy="1045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5,000,000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685800" y="5410200"/>
            <a:ext cx="8096249" cy="565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- Either celebrities or news media outlets.</a:t>
            </a:r>
            <a:endParaRPr lang="zh-CN" altLang="en-US" sz="2800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30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  <p:bldP spid="61" grpId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556668" y="206375"/>
            <a:ext cx="5244431" cy="1012825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What will happen when </a:t>
            </a:r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ladygaga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 has something to say?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0" y="2819399"/>
            <a:ext cx="990600" cy="3962399"/>
            <a:chOff x="7650828" y="1905000"/>
            <a:chExt cx="1416972" cy="4876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28956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19050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858000" y="3624262"/>
            <a:ext cx="990600" cy="3157536"/>
            <a:chOff x="7650828" y="2895600"/>
            <a:chExt cx="1416972" cy="388620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28956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5715000" y="4429124"/>
            <a:ext cx="990600" cy="2352675"/>
            <a:chOff x="7650828" y="3886200"/>
            <a:chExt cx="1416972" cy="28956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4648200" y="5233986"/>
            <a:ext cx="990600" cy="1547813"/>
            <a:chOff x="7650828" y="4876800"/>
            <a:chExt cx="1416972" cy="1905000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0" y="6038850"/>
            <a:ext cx="1003771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72" y="1493042"/>
            <a:ext cx="359906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600200" y="228600"/>
            <a:ext cx="1333500" cy="1305330"/>
            <a:chOff x="479316" y="3352800"/>
            <a:chExt cx="1333500" cy="1305330"/>
          </a:xfrm>
        </p:grpSpPr>
        <p:sp>
          <p:nvSpPr>
            <p:cNvPr id="13" name="Isosceles Triangle 12"/>
            <p:cNvSpPr/>
            <p:nvPr/>
          </p:nvSpPr>
          <p:spPr>
            <a:xfrm rot="13137544">
              <a:off x="577087" y="4011198"/>
              <a:ext cx="295710" cy="64693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9316" y="3352800"/>
              <a:ext cx="133350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 have 16,000,000 followers!</a:t>
              </a:r>
              <a:endParaRPr lang="en-US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05457" y="2667000"/>
            <a:ext cx="4771743" cy="3505200"/>
            <a:chOff x="3305457" y="2667000"/>
            <a:chExt cx="4771743" cy="3505200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3305457" y="3995737"/>
              <a:ext cx="387162" cy="17147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3499038" y="3948040"/>
              <a:ext cx="1039203" cy="19193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3727638" y="3864607"/>
              <a:ext cx="1072962" cy="13693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38241" y="3733800"/>
              <a:ext cx="1100558" cy="9790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7" idx="1"/>
            </p:cNvCxnSpPr>
            <p:nvPr/>
          </p:nvCxnSpPr>
          <p:spPr>
            <a:xfrm>
              <a:off x="4751458" y="3276600"/>
              <a:ext cx="2106542" cy="15239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" idx="1"/>
            </p:cNvCxnSpPr>
            <p:nvPr/>
          </p:nvCxnSpPr>
          <p:spPr>
            <a:xfrm>
              <a:off x="4923969" y="2667000"/>
              <a:ext cx="3077031" cy="5238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935471" y="2927821"/>
              <a:ext cx="2057401" cy="8691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264119" y="3948040"/>
              <a:ext cx="1485900" cy="15383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4018639" y="3869100"/>
              <a:ext cx="1810661" cy="21697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565838" y="3619248"/>
              <a:ext cx="2292162" cy="17147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4355559" y="3822683"/>
              <a:ext cx="2502442" cy="23495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5011946" y="2819398"/>
              <a:ext cx="2989054" cy="104970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4923969" y="3124200"/>
              <a:ext cx="3153231" cy="142509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800600" y="3190874"/>
              <a:ext cx="3276600" cy="204311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648201" y="3429000"/>
              <a:ext cx="3428999" cy="26098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Up Arrow 147"/>
          <p:cNvSpPr/>
          <p:nvPr/>
        </p:nvSpPr>
        <p:spPr>
          <a:xfrm rot="10800000">
            <a:off x="2109615" y="1280281"/>
            <a:ext cx="484632" cy="619125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9" y="970719"/>
            <a:ext cx="1238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tangle 43"/>
          <p:cNvSpPr/>
          <p:nvPr/>
        </p:nvSpPr>
        <p:spPr>
          <a:xfrm rot="1623412">
            <a:off x="169425" y="4370240"/>
            <a:ext cx="3352800" cy="958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News Media Usage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81000" y="434975"/>
            <a:ext cx="8382000" cy="10128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How different the two kinds of usage models contribute to the traffic?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533400" y="1981200"/>
            <a:ext cx="8124824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Analysis of large-scale Twitter user trace</a:t>
            </a:r>
          </a:p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- 3,117,750 users’ profiles, social links, tweets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Consider two built-in Twitter interaction models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-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POST and REQUEST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Differentiate social network usage and news media usage by threshold 1000</a:t>
            </a:r>
          </a:p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Only users with followers &lt;1000 show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assortativity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</a:p>
          <a:p>
            <a:pPr algn="l"/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62000" y="6172200"/>
            <a:ext cx="7972424" cy="41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*H. </a:t>
            </a:r>
            <a:r>
              <a:rPr lang="en-US" altLang="zh-CN" sz="14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Kwak</a:t>
            </a:r>
            <a:r>
              <a:rPr lang="en-US" altLang="zh-CN" sz="1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et al., What is Twitter, a Social Network or a News Media? WWW 2010. </a:t>
            </a:r>
            <a:endParaRPr lang="en-US" altLang="zh-CN" sz="14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4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382000" cy="1012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The results of the divergent traffic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1000" y="5083175"/>
            <a:ext cx="88392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Social network usage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holds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majority of incoming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server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load (~95%).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5768975"/>
            <a:ext cx="88392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News media usage occupies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 great proportion of outgoing server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load (~63%).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0999" y="914400"/>
            <a:ext cx="3886201" cy="4267200"/>
            <a:chOff x="380999" y="914400"/>
            <a:chExt cx="3886201" cy="4267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" y="1066800"/>
              <a:ext cx="38671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 rot="16200000">
              <a:off x="-1524001" y="2819400"/>
              <a:ext cx="4267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Incoming 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traffic</a:t>
              </a:r>
              <a:r>
                <a:rPr lang="en-US" sz="2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load (10^3)</a:t>
              </a:r>
              <a:endPara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0" y="838200"/>
            <a:ext cx="4267200" cy="4495800"/>
            <a:chOff x="4343400" y="838200"/>
            <a:chExt cx="4267200" cy="4495800"/>
          </a:xfrm>
        </p:grpSpPr>
        <p:grpSp>
          <p:nvGrpSpPr>
            <p:cNvPr id="4" name="Group 3"/>
            <p:cNvGrpSpPr/>
            <p:nvPr/>
          </p:nvGrpSpPr>
          <p:grpSpPr>
            <a:xfrm>
              <a:off x="4343400" y="1066800"/>
              <a:ext cx="4267200" cy="4124325"/>
              <a:chOff x="4343400" y="1143000"/>
              <a:chExt cx="4267200" cy="412432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343400" y="4495800"/>
                <a:ext cx="304800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9625" y="1143000"/>
                <a:ext cx="3990975" cy="412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 rot="16200000">
              <a:off x="2476500" y="2857500"/>
              <a:ext cx="4495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Outgoing </a:t>
              </a:r>
              <a:r>
                <a:rPr lang="en-US" sz="2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2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raffic Load (10^3)</a:t>
              </a:r>
              <a:endPara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00125" y="808037"/>
            <a:ext cx="7215188" cy="563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The difference between the </a:t>
            </a:r>
            <a:br>
              <a:rPr lang="en-US" altLang="zh-CN" sz="36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two components.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61228"/>
              </p:ext>
            </p:extLst>
          </p:nvPr>
        </p:nvGraphicFramePr>
        <p:xfrm>
          <a:off x="457200" y="224028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Social Network Component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News Media </a:t>
                      </a:r>
                    </a:p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Component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a few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followers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large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numbers of followers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most symmetric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links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asymmetric links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not active in updating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statuses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very active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in reporting </a:t>
                      </a:r>
                    </a:p>
                    <a:p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great incoming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traffic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great outgoing traffic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3048000"/>
            <a:ext cx="4114800" cy="2209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048000"/>
            <a:ext cx="4114800" cy="2209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4C904F-B1EF-4E6C-95B6-AC18D3A3ADA5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31422" y="990600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What makes </a:t>
            </a:r>
            <a:r>
              <a:rPr lang="en-US" sz="3600" b="1" kern="0" dirty="0" err="1" smtClean="0">
                <a:latin typeface="Arial" pitchFamily="34" charset="0"/>
                <a:ea typeface="+mj-ea"/>
                <a:cs typeface="Arial" pitchFamily="34" charset="0"/>
              </a:rPr>
              <a:t>microblogging</a:t>
            </a: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 systems like Twitter hard to scale?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1825" y="2814186"/>
            <a:ext cx="8283575" cy="2681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endParaRPr lang="en-US" altLang="zh-CN" sz="800" b="1" dirty="0" smtClean="0">
              <a:ea typeface="宋体" charset="-122"/>
            </a:endParaRPr>
          </a:p>
          <a:p>
            <a:pPr marL="0" indent="0" algn="ctr">
              <a:buNone/>
              <a:defRPr/>
            </a:pPr>
            <a:r>
              <a:rPr lang="en-US" sz="3200" b="1" dirty="0" smtClean="0">
                <a:latin typeface="Arial" pitchFamily="34" charset="0"/>
                <a:ea typeface="宋体" charset="-122"/>
                <a:cs typeface="Arial" pitchFamily="34" charset="0"/>
              </a:rPr>
              <a:t>They are being used as both the social network and the news media infrastructure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at the same time</a:t>
            </a:r>
            <a:r>
              <a:rPr lang="en-US" sz="3200" b="1" dirty="0" smtClean="0">
                <a:latin typeface="Arial" pitchFamily="34" charset="0"/>
                <a:ea typeface="宋体" charset="-122"/>
                <a:cs typeface="Arial" pitchFamily="34" charset="0"/>
              </a:rPr>
              <a:t>!</a:t>
            </a:r>
          </a:p>
          <a:p>
            <a:pPr>
              <a:buFont typeface="Arial" pitchFamily="34" charset="0"/>
              <a:buChar char="•"/>
              <a:defRPr/>
            </a:pPr>
            <a:endParaRPr lang="en-US" sz="800" b="1" dirty="0" smtClean="0">
              <a:ea typeface="宋体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408112" y="2521262"/>
            <a:ext cx="6911975" cy="2632113"/>
            <a:chOff x="352" y="3496"/>
            <a:chExt cx="3639" cy="1001"/>
          </a:xfrm>
        </p:grpSpPr>
        <p:pic>
          <p:nvPicPr>
            <p:cNvPr id="13" name="Picture 6" descr="headline quote style 3 thi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3496"/>
              <a:ext cx="3639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30" y="3694"/>
              <a:ext cx="3322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pPr marL="400050" lvl="1" indent="0">
                <a:buNone/>
                <a:defRPr/>
              </a:pPr>
              <a:r>
                <a:rPr lang="en-US" sz="2800" b="1" dirty="0">
                  <a:latin typeface="Arial" pitchFamily="34" charset="0"/>
                  <a:ea typeface="宋体" charset="-122"/>
                  <a:cs typeface="Arial" pitchFamily="34" charset="0"/>
                </a:rPr>
                <a:t>There is </a:t>
              </a:r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NO</a:t>
              </a:r>
              <a:r>
                <a:rPr lang="en-US" sz="2800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</a:t>
              </a:r>
              <a:r>
                <a:rPr lang="en-US" sz="2800" b="1" dirty="0">
                  <a:latin typeface="Arial" pitchFamily="34" charset="0"/>
                  <a:ea typeface="宋体" charset="-122"/>
                  <a:cs typeface="Arial" pitchFamily="34" charset="0"/>
                </a:rPr>
                <a:t>single dissemination mechanism can really address both two at the same time</a:t>
              </a:r>
              <a:r>
                <a:rPr lang="en-US" sz="2800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!!</a:t>
              </a:r>
              <a:endParaRPr lang="en-US" sz="2800" b="1" dirty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0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47675" y="193675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Decouple the two components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267200" cy="149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581400" y="2682218"/>
            <a:ext cx="4953000" cy="2194582"/>
            <a:chOff x="76200" y="2529818"/>
            <a:chExt cx="4953000" cy="219458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656573"/>
              <a:ext cx="4953000" cy="1067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838200" y="2529818"/>
              <a:ext cx="0" cy="147465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66800" y="2606018"/>
              <a:ext cx="0" cy="12801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295400" y="2834618"/>
              <a:ext cx="0" cy="1508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676400" y="2910818"/>
              <a:ext cx="0" cy="838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286000" y="2987018"/>
              <a:ext cx="0" cy="14325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438400" y="2987018"/>
              <a:ext cx="0" cy="8229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429000" y="2834618"/>
              <a:ext cx="0" cy="9753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581400" y="2606018"/>
              <a:ext cx="0" cy="162705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810000" y="2529818"/>
              <a:ext cx="0" cy="14325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581400" y="4114800"/>
            <a:ext cx="4953000" cy="2393723"/>
            <a:chOff x="76200" y="3962400"/>
            <a:chExt cx="4953000" cy="2393723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34000"/>
              <a:ext cx="4953000" cy="1022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6" name="Straight Connector 65"/>
            <p:cNvCxnSpPr/>
            <p:nvPr/>
          </p:nvCxnSpPr>
          <p:spPr>
            <a:xfrm flipV="1">
              <a:off x="838200" y="4233069"/>
              <a:ext cx="0" cy="14819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66800" y="4114800"/>
              <a:ext cx="0" cy="13944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295400" y="4587218"/>
              <a:ext cx="0" cy="14325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676400" y="3962400"/>
              <a:ext cx="0" cy="1447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286000" y="4663418"/>
              <a:ext cx="0" cy="14325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438400" y="3962400"/>
              <a:ext cx="0" cy="1371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429000" y="4053818"/>
              <a:ext cx="0" cy="13563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581400" y="4587218"/>
              <a:ext cx="0" cy="13563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810000" y="4168118"/>
              <a:ext cx="0" cy="13944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127078" y="872613"/>
            <a:ext cx="7407322" cy="4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en-US" altLang="zh-CN" sz="2800" b="1" dirty="0" smtClean="0">
                <a:ea typeface="宋体" charset="-122"/>
              </a:rPr>
              <a:t>-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Complementary</a:t>
            </a:r>
            <a:r>
              <a:rPr lang="en-US" altLang="zh-CN" sz="2800" b="1" dirty="0" smtClean="0">
                <a:ea typeface="宋体" charset="-122"/>
              </a:rPr>
              <a:t> delivery mechanisms</a:t>
            </a:r>
            <a:br>
              <a:rPr lang="en-US" altLang="zh-CN" sz="2800" b="1" dirty="0" smtClean="0">
                <a:ea typeface="宋体" charset="-122"/>
              </a:rPr>
            </a:br>
            <a:endParaRPr lang="en-US" altLang="zh-CN" sz="2800" dirty="0">
              <a:solidFill>
                <a:srgbClr val="0070C0"/>
              </a:solidFill>
              <a:ea typeface="宋体" charset="-122"/>
            </a:endParaRPr>
          </a:p>
        </p:txBody>
      </p:sp>
      <p:sp>
        <p:nvSpPr>
          <p:cNvPr id="31" name="Rectangle 30"/>
          <p:cNvSpPr/>
          <p:nvPr/>
        </p:nvSpPr>
        <p:spPr>
          <a:xfrm rot="1623412">
            <a:off x="491642" y="3170447"/>
            <a:ext cx="3352800" cy="958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</a:rPr>
              <a:t>irect unicast push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43129">
            <a:off x="428406" y="4832976"/>
            <a:ext cx="3352800" cy="958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en-US" sz="2800" b="1" dirty="0" smtClean="0">
                <a:solidFill>
                  <a:srgbClr val="FF0000"/>
                </a:solidFill>
              </a:rPr>
              <a:t>ossip dissemination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4C904F-B1EF-4E6C-95B6-AC18D3A3ADA5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904875" y="574675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System Architecture (Cuckoo)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12" y="1905000"/>
            <a:ext cx="4187588" cy="146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191000" y="2834618"/>
            <a:ext cx="4810907" cy="3106015"/>
            <a:chOff x="4191000" y="2834618"/>
            <a:chExt cx="4810907" cy="3106015"/>
          </a:xfrm>
        </p:grpSpPr>
        <p:grpSp>
          <p:nvGrpSpPr>
            <p:cNvPr id="34" name="Group 33"/>
            <p:cNvGrpSpPr/>
            <p:nvPr/>
          </p:nvGrpSpPr>
          <p:grpSpPr>
            <a:xfrm>
              <a:off x="4191000" y="2834618"/>
              <a:ext cx="4810907" cy="3106015"/>
              <a:chOff x="0" y="3200400"/>
              <a:chExt cx="4810907" cy="3106015"/>
            </a:xfrm>
          </p:grpSpPr>
          <p:pic>
            <p:nvPicPr>
              <p:cNvPr id="717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5265214"/>
                <a:ext cx="4810907" cy="1041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" name="Straight Connector 2"/>
              <p:cNvCxnSpPr/>
              <p:nvPr/>
            </p:nvCxnSpPr>
            <p:spPr>
              <a:xfrm flipV="1">
                <a:off x="762000" y="3200400"/>
                <a:ext cx="0" cy="24384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914400" y="3276600"/>
                <a:ext cx="0" cy="22098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1219200" y="3505200"/>
                <a:ext cx="0" cy="24384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600200" y="3581400"/>
                <a:ext cx="0" cy="17526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209800" y="3657600"/>
                <a:ext cx="0" cy="23622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362200" y="3657600"/>
                <a:ext cx="0" cy="16002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276600" y="3505200"/>
                <a:ext cx="0" cy="18288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3276600"/>
                <a:ext cx="0" cy="25908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57600" y="3200400"/>
                <a:ext cx="0" cy="22860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8" name="Group 7187"/>
            <p:cNvGrpSpPr/>
            <p:nvPr/>
          </p:nvGrpSpPr>
          <p:grpSpPr>
            <a:xfrm>
              <a:off x="5181600" y="5120618"/>
              <a:ext cx="2590800" cy="609600"/>
              <a:chOff x="990600" y="5486400"/>
              <a:chExt cx="2590800" cy="609600"/>
            </a:xfrm>
          </p:grpSpPr>
          <p:cxnSp>
            <p:nvCxnSpPr>
              <p:cNvPr id="7181" name="Straight Arrow Connector 7180"/>
              <p:cNvCxnSpPr/>
              <p:nvPr/>
            </p:nvCxnSpPr>
            <p:spPr>
              <a:xfrm>
                <a:off x="990600" y="5638800"/>
                <a:ext cx="25908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990600" y="5486400"/>
                <a:ext cx="609600" cy="15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990600" y="5638800"/>
                <a:ext cx="228600" cy="4572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953000" y="5039032"/>
              <a:ext cx="2925790" cy="762000"/>
              <a:chOff x="5213237" y="5410200"/>
              <a:chExt cx="2925790" cy="76200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V="1">
                <a:off x="6051437" y="5410200"/>
                <a:ext cx="822381" cy="762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051436" y="5486400"/>
                <a:ext cx="609601" cy="685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6873818" y="5410200"/>
                <a:ext cx="854019" cy="15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629338" y="6019800"/>
                <a:ext cx="1250899" cy="15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7750118" y="5567172"/>
                <a:ext cx="130119" cy="4526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7727837" y="5552846"/>
                <a:ext cx="411190" cy="16215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5670437" y="5486400"/>
                <a:ext cx="381000" cy="6096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410200" y="5638800"/>
                <a:ext cx="260237" cy="4544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213237" y="5715000"/>
                <a:ext cx="457200" cy="3782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Content Placeholder 2"/>
          <p:cNvSpPr txBox="1">
            <a:spLocks/>
          </p:cNvSpPr>
          <p:nvPr/>
        </p:nvSpPr>
        <p:spPr bwMode="auto">
          <a:xfrm>
            <a:off x="76200" y="1760538"/>
            <a:ext cx="4114800" cy="224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zh-CN" b="1" dirty="0" smtClean="0">
                <a:ea typeface="宋体" charset="-122"/>
              </a:rPr>
              <a:t>Cloud servers 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a small server base)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Ensure high data availability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Maintain asynchronous consistency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Host all the user contents</a:t>
            </a:r>
          </a:p>
        </p:txBody>
      </p:sp>
      <p:sp>
        <p:nvSpPr>
          <p:cNvPr id="99" name="Content Placeholder 2"/>
          <p:cNvSpPr txBox="1">
            <a:spLocks/>
          </p:cNvSpPr>
          <p:nvPr/>
        </p:nvSpPr>
        <p:spPr bwMode="auto">
          <a:xfrm>
            <a:off x="76200" y="4233069"/>
            <a:ext cx="4114800" cy="224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zh-CN" b="1" dirty="0">
                <a:ea typeface="宋体" charset="-122"/>
              </a:rPr>
              <a:t>Cuckoo peers 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(peers </a:t>
            </a:r>
            <a:r>
              <a:rPr lang="en-US" altLang="zh-CN" b="1" dirty="0">
                <a:ea typeface="宋体" charset="-122"/>
              </a:rPr>
              <a:t>at network edge)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Data delivery</a:t>
            </a:r>
            <a:endParaRPr lang="en-US" altLang="zh-CN" sz="2000" dirty="0">
              <a:solidFill>
                <a:srgbClr val="0070C0"/>
              </a:solidFill>
              <a:ea typeface="宋体" charset="-122"/>
            </a:endParaRPr>
          </a:p>
          <a:p>
            <a:pPr lvl="2">
              <a:buFontTx/>
              <a:buChar char="-"/>
              <a:defRPr/>
            </a:pPr>
            <a:r>
              <a:rPr lang="en-US" altLang="zh-CN" sz="1800" dirty="0">
                <a:solidFill>
                  <a:srgbClr val="002060"/>
                </a:solidFill>
                <a:ea typeface="宋体" charset="-122"/>
              </a:rPr>
              <a:t>Abandon </a:t>
            </a:r>
            <a:r>
              <a:rPr lang="en-US" altLang="zh-CN" sz="1800" dirty="0" smtClean="0">
                <a:solidFill>
                  <a:srgbClr val="002060"/>
                </a:solidFill>
                <a:ea typeface="宋体" charset="-122"/>
              </a:rPr>
              <a:t>naïve polling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70C0"/>
                </a:solidFill>
                <a:ea typeface="宋体" charset="-122"/>
              </a:rPr>
              <a:t>Decentralized user lookup</a:t>
            </a:r>
            <a:endParaRPr lang="en-US" altLang="zh-CN" sz="2000" dirty="0">
              <a:solidFill>
                <a:srgbClr val="0070C0"/>
              </a:solidFill>
              <a:ea typeface="宋体" charset="-122"/>
            </a:endParaRPr>
          </a:p>
        </p:txBody>
      </p:sp>
      <p:pic>
        <p:nvPicPr>
          <p:cNvPr id="3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1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381000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Unicast Delivery for </a:t>
            </a:r>
            <a:r>
              <a:rPr lang="en-US" sz="3600" b="1" kern="0" dirty="0" err="1" smtClean="0">
                <a:latin typeface="Arial" pitchFamily="34" charset="0"/>
                <a:ea typeface="+mj-ea"/>
                <a:cs typeface="Arial" pitchFamily="34" charset="0"/>
              </a:rPr>
              <a:t>SocialNet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934200" cy="32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676400" y="1905000"/>
            <a:ext cx="1676400" cy="1055428"/>
            <a:chOff x="1676400" y="1752600"/>
            <a:chExt cx="1676400" cy="105542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1676400" y="1752600"/>
              <a:ext cx="1676400" cy="105542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609878">
              <a:off x="1820886" y="19388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follower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6400" y="2602468"/>
            <a:ext cx="5638800" cy="369332"/>
            <a:chOff x="1676400" y="2450068"/>
            <a:chExt cx="56388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76400" y="2819400"/>
              <a:ext cx="56388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1714" y="24500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follower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76400" y="2960427"/>
            <a:ext cx="1676400" cy="1001973"/>
            <a:chOff x="1676400" y="2808027"/>
            <a:chExt cx="1676400" cy="1001973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676400" y="2808027"/>
              <a:ext cx="1676400" cy="100197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811008">
              <a:off x="1844161" y="323409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follower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402322" y="4876800"/>
            <a:ext cx="743687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zh-CN" b="1" dirty="0" smtClean="0">
                <a:ea typeface="宋体" charset="-122"/>
              </a:rPr>
              <a:t>Serial unicast delivery</a:t>
            </a:r>
            <a:endParaRPr lang="en-US" altLang="zh-CN" dirty="0" smtClean="0">
              <a:solidFill>
                <a:srgbClr val="0070C0"/>
              </a:solidFill>
              <a:ea typeface="宋体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19200" y="2602468"/>
            <a:ext cx="609600" cy="597932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264818" y="1981200"/>
            <a:ext cx="563982" cy="635738"/>
            <a:chOff x="479316" y="3352800"/>
            <a:chExt cx="1333500" cy="1527336"/>
          </a:xfrm>
          <a:solidFill>
            <a:srgbClr val="FF0000"/>
          </a:solidFill>
        </p:grpSpPr>
        <p:sp>
          <p:nvSpPr>
            <p:cNvPr id="54" name="Isosceles Triangle 53"/>
            <p:cNvSpPr/>
            <p:nvPr/>
          </p:nvSpPr>
          <p:spPr>
            <a:xfrm rot="8494449">
              <a:off x="960285" y="4030806"/>
              <a:ext cx="371564" cy="849330"/>
            </a:xfrm>
            <a:prstGeom prst="triangl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79316" y="3352800"/>
              <a:ext cx="1333500" cy="9144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……</a:t>
              </a:r>
              <a:endParaRPr lang="en-US" b="1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3741715" y="1330324"/>
            <a:ext cx="220686" cy="1730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323114" y="2493963"/>
            <a:ext cx="220686" cy="1730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360714" y="3560763"/>
            <a:ext cx="220686" cy="1730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859522" y="5410200"/>
            <a:ext cx="1752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1. simple</a:t>
            </a:r>
            <a:br>
              <a:rPr lang="en-US" altLang="zh-CN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2. reliable</a:t>
            </a:r>
          </a:p>
        </p:txBody>
      </p:sp>
    </p:spTree>
    <p:extLst>
      <p:ext uri="{BB962C8B-B14F-4D97-AF65-F5344CB8AC3E}">
        <p14:creationId xmlns:p14="http://schemas.microsoft.com/office/powerpoint/2010/main" val="22770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5" grpId="0" animBg="1"/>
      <p:bldP spid="2" grpId="0" animBg="1"/>
      <p:bldP spid="19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752600"/>
            <a:ext cx="6629400" cy="464820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206246"/>
              </p:ext>
            </p:extLst>
          </p:nvPr>
        </p:nvGraphicFramePr>
        <p:xfrm>
          <a:off x="1750218" y="2055018"/>
          <a:ext cx="5719763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4495800" y="6057900"/>
            <a:ext cx="1295400" cy="2667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Year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400050" y="4019550"/>
            <a:ext cx="2209800" cy="2667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User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Population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5600" y="5363441"/>
            <a:ext cx="914400" cy="4277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/>
              <a:t>1</a:t>
            </a:r>
            <a:r>
              <a:rPr lang="en-US" altLang="zh-CN" sz="1500" dirty="0"/>
              <a:t>,</a:t>
            </a:r>
            <a:r>
              <a:rPr lang="en-US" altLang="zh-CN" sz="1500" dirty="0" smtClean="0"/>
              <a:t>000</a:t>
            </a:r>
            <a:endParaRPr lang="en-US" sz="15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52800" y="5257800"/>
            <a:ext cx="1371600" cy="427759"/>
            <a:chOff x="3352800" y="5257800"/>
            <a:chExt cx="1371600" cy="427759"/>
          </a:xfrm>
        </p:grpSpPr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V="1">
              <a:off x="3352800" y="5657850"/>
              <a:ext cx="990600" cy="190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5257800"/>
              <a:ext cx="914400" cy="4277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smtClean="0"/>
                <a:t>750,000</a:t>
              </a:r>
              <a:endParaRPr lang="en-US" sz="15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83184" y="2590800"/>
            <a:ext cx="1402278" cy="1681158"/>
            <a:chOff x="5983184" y="2590800"/>
            <a:chExt cx="1402278" cy="1681158"/>
          </a:xfrm>
        </p:grpSpPr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6019800" y="2895600"/>
              <a:ext cx="914400" cy="13763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83184" y="2590800"/>
              <a:ext cx="1402278" cy="4277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smtClean="0"/>
                <a:t>145,000,000</a:t>
              </a:r>
              <a:endParaRPr lang="en-US" sz="1500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838200" y="130175"/>
            <a:ext cx="7467600" cy="1470025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Microblogging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services are growing at exponential rates!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29200" y="3733800"/>
            <a:ext cx="1371600" cy="1914524"/>
            <a:chOff x="5029200" y="3733800"/>
            <a:chExt cx="1371600" cy="1914524"/>
          </a:xfrm>
        </p:grpSpPr>
        <p:sp>
          <p:nvSpPr>
            <p:cNvPr id="21" name="Line 36"/>
            <p:cNvSpPr>
              <a:spLocks noChangeShapeType="1"/>
            </p:cNvSpPr>
            <p:nvPr/>
          </p:nvSpPr>
          <p:spPr bwMode="auto">
            <a:xfrm flipV="1">
              <a:off x="5181600" y="4267199"/>
              <a:ext cx="838200" cy="13811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3733800"/>
              <a:ext cx="1371600" cy="4277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smtClean="0"/>
                <a:t>75,000,000</a:t>
              </a:r>
              <a:endParaRPr lang="en-US" sz="15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3400" y="5105400"/>
            <a:ext cx="1371600" cy="552450"/>
            <a:chOff x="4343400" y="5105400"/>
            <a:chExt cx="1371600" cy="552450"/>
          </a:xfrm>
        </p:grpSpPr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V="1">
              <a:off x="4343400" y="5638800"/>
              <a:ext cx="838200" cy="190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95800" y="5105400"/>
              <a:ext cx="1219200" cy="4277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smtClean="0"/>
                <a:t>5,000,000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7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422275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Gossip </a:t>
            </a:r>
            <a:r>
              <a:rPr lang="en-US" sz="3600" b="1" kern="0" dirty="0" err="1" smtClean="0">
                <a:latin typeface="Arial" pitchFamily="34" charset="0"/>
                <a:ea typeface="+mj-ea"/>
                <a:cs typeface="Arial" pitchFamily="34" charset="0"/>
              </a:rPr>
              <a:t>Dessimination</a:t>
            </a: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 for </a:t>
            </a:r>
            <a:r>
              <a:rPr lang="en-US" sz="3600" b="1" kern="0" dirty="0" err="1" smtClean="0">
                <a:latin typeface="Arial" pitchFamily="34" charset="0"/>
                <a:ea typeface="+mj-ea"/>
                <a:cs typeface="Arial" pitchFamily="34" charset="0"/>
              </a:rPr>
              <a:t>MediaNet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934200" cy="32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124200" y="1447800"/>
            <a:ext cx="609600" cy="597932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36418" y="1116862"/>
            <a:ext cx="563982" cy="635738"/>
            <a:chOff x="479316" y="3352800"/>
            <a:chExt cx="1333500" cy="1527336"/>
          </a:xfrm>
          <a:solidFill>
            <a:srgbClr val="FF0000"/>
          </a:solidFill>
        </p:grpSpPr>
        <p:sp>
          <p:nvSpPr>
            <p:cNvPr id="9" name="Isosceles Triangle 8"/>
            <p:cNvSpPr/>
            <p:nvPr/>
          </p:nvSpPr>
          <p:spPr>
            <a:xfrm rot="8494449">
              <a:off x="960285" y="4030806"/>
              <a:ext cx="371564" cy="849330"/>
            </a:xfrm>
            <a:prstGeom prst="triangl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9316" y="3352800"/>
              <a:ext cx="1333500" cy="914400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……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48001" y="1371600"/>
            <a:ext cx="2590799" cy="2514600"/>
            <a:chOff x="3048001" y="1371600"/>
            <a:chExt cx="2590799" cy="2514600"/>
          </a:xfrm>
        </p:grpSpPr>
        <p:grpSp>
          <p:nvGrpSpPr>
            <p:cNvPr id="46" name="Group 45"/>
            <p:cNvGrpSpPr/>
            <p:nvPr/>
          </p:nvGrpSpPr>
          <p:grpSpPr>
            <a:xfrm>
              <a:off x="3690628" y="1371600"/>
              <a:ext cx="1948172" cy="375166"/>
              <a:chOff x="3690628" y="1371600"/>
              <a:chExt cx="1948172" cy="37516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690628" y="1746766"/>
                <a:ext cx="1948172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114800" y="13716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follower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048001" y="1981200"/>
              <a:ext cx="380999" cy="1828800"/>
              <a:chOff x="3048001" y="1981200"/>
              <a:chExt cx="380999" cy="182880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3429000" y="1981200"/>
                <a:ext cx="0" cy="1828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6200000">
                <a:off x="2661167" y="2520435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follower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644526" y="1958167"/>
              <a:ext cx="1765674" cy="1928033"/>
              <a:chOff x="3644526" y="1958167"/>
              <a:chExt cx="1765674" cy="1928033"/>
            </a:xfrm>
          </p:grpSpPr>
          <p:cxnSp>
            <p:nvCxnSpPr>
              <p:cNvPr id="16" name="Straight Arrow Connector 15"/>
              <p:cNvCxnSpPr>
                <a:stCxn id="7" idx="5"/>
              </p:cNvCxnSpPr>
              <p:nvPr/>
            </p:nvCxnSpPr>
            <p:spPr>
              <a:xfrm>
                <a:off x="3644526" y="1958167"/>
                <a:ext cx="1765674" cy="192803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2855372">
                <a:off x="4093214" y="257100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follower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867400" y="1791652"/>
            <a:ext cx="1588996" cy="1103948"/>
            <a:chOff x="5867400" y="1791652"/>
            <a:chExt cx="1588996" cy="110394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867400" y="1791652"/>
              <a:ext cx="1447800" cy="1103948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235558">
              <a:off x="6313396" y="213454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partner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62600" y="2998311"/>
            <a:ext cx="1752600" cy="1040289"/>
            <a:chOff x="5562600" y="2998311"/>
            <a:chExt cx="1752600" cy="1040289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562600" y="2998311"/>
              <a:ext cx="1752600" cy="104028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772698">
              <a:off x="5745269" y="316866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partner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00200" y="2998311"/>
            <a:ext cx="1670768" cy="1409621"/>
            <a:chOff x="1600200" y="2998311"/>
            <a:chExt cx="1670768" cy="1409621"/>
          </a:xfrm>
        </p:grpSpPr>
        <p:grpSp>
          <p:nvGrpSpPr>
            <p:cNvPr id="34" name="Group 33"/>
            <p:cNvGrpSpPr/>
            <p:nvPr/>
          </p:nvGrpSpPr>
          <p:grpSpPr>
            <a:xfrm>
              <a:off x="1600200" y="2998311"/>
              <a:ext cx="1670768" cy="937253"/>
              <a:chOff x="1600200" y="2998311"/>
              <a:chExt cx="1670768" cy="937253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1600200" y="2998311"/>
                <a:ext cx="1670768" cy="93725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765834">
                <a:off x="2116611" y="320134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partner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676400" y="4038600"/>
              <a:ext cx="1594568" cy="369332"/>
              <a:chOff x="1676400" y="4038600"/>
              <a:chExt cx="1594568" cy="369332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676400" y="4038600"/>
                <a:ext cx="1594568" cy="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57400" y="40386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partner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066800" y="2743199"/>
            <a:ext cx="457200" cy="1143000"/>
            <a:chOff x="1066800" y="2743199"/>
            <a:chExt cx="457200" cy="114300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524000" y="3003612"/>
              <a:ext cx="0" cy="832230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6200000">
              <a:off x="679966" y="313003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partner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453023" y="3073842"/>
            <a:ext cx="471776" cy="1193358"/>
            <a:chOff x="7453023" y="3073842"/>
            <a:chExt cx="471776" cy="119335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7453023" y="3073842"/>
              <a:ext cx="0" cy="762000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5400000">
              <a:off x="7168633" y="351103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partner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1066800" y="4724400"/>
            <a:ext cx="743687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zh-CN" b="1" dirty="0" smtClean="0">
                <a:ea typeface="宋体" charset="-122"/>
              </a:rPr>
              <a:t>Gossip dissemination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i="1" dirty="0" smtClean="0">
                <a:solidFill>
                  <a:srgbClr val="0070C0"/>
                </a:solidFill>
                <a:ea typeface="宋体" charset="-122"/>
              </a:rPr>
              <a:t>Pros: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1. scalable</a:t>
            </a:r>
            <a:br>
              <a:rPr lang="en-US" altLang="zh-CN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	      2. resilient to network dynamics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0070C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	      3. load balance</a:t>
            </a:r>
            <a:br>
              <a:rPr lang="en-US" altLang="zh-CN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b="1" i="1" dirty="0" smtClean="0">
                <a:solidFill>
                  <a:srgbClr val="0070C0"/>
                </a:solidFill>
                <a:ea typeface="宋体" charset="-122"/>
              </a:rPr>
              <a:t>Cons: 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1. each node has to maintain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4758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242E492-9DFA-46C5-8EED-73001DE3DA6C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3657600"/>
            <a:ext cx="8596064" cy="8871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500" b="1" dirty="0" smtClean="0">
                <a:latin typeface="Arial" pitchFamily="34" charset="0"/>
                <a:ea typeface="宋体" charset="-122"/>
                <a:cs typeface="Arial" pitchFamily="34" charset="0"/>
              </a:rPr>
              <a:t>2.  Due to uncertainty of gossip and unreliable </a:t>
            </a:r>
            <a:br>
              <a:rPr lang="en-US" altLang="zh-CN" sz="2500" b="1" dirty="0" smtClean="0">
                <a:latin typeface="Arial" pitchFamily="34" charset="0"/>
                <a:ea typeface="宋体" charset="-122"/>
                <a:cs typeface="Arial" pitchFamily="34" charset="0"/>
              </a:rPr>
            </a:br>
            <a:r>
              <a:rPr lang="en-US" altLang="zh-CN" sz="2500" b="1" dirty="0" smtClean="0">
                <a:latin typeface="Arial" pitchFamily="34" charset="0"/>
                <a:ea typeface="宋体" charset="-122"/>
                <a:cs typeface="Arial" pitchFamily="34" charset="0"/>
              </a:rPr>
              <a:t>     channels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536" y="609600"/>
            <a:ext cx="7345561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4000" b="1" kern="0" dirty="0" smtClean="0">
                <a:latin typeface="Arial" pitchFamily="34" charset="0"/>
                <a:ea typeface="+mj-ea"/>
                <a:cs typeface="Arial" pitchFamily="34" charset="0"/>
              </a:rPr>
              <a:t>Message Loss</a:t>
            </a:r>
            <a:endParaRPr lang="en-US" sz="40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2370548"/>
            <a:ext cx="8596064" cy="9864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      -- regain lost tweets in offline period</a:t>
            </a:r>
          </a:p>
          <a:p>
            <a:pPr marL="0" indent="0">
              <a:buNone/>
              <a:defRPr/>
            </a:pPr>
            <a:r>
              <a:rPr lang="en-US" altLang="zh-CN" sz="2500" b="1" dirty="0">
                <a:latin typeface="Arial" pitchFamily="34" charset="0"/>
                <a:ea typeface="宋体" charset="-122"/>
                <a:cs typeface="Arial" pitchFamily="34" charset="0"/>
              </a:rPr>
              <a:t>	</a:t>
            </a:r>
            <a:r>
              <a:rPr lang="en-US" altLang="zh-CN" sz="2500" b="1" dirty="0" smtClean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zh-CN" sz="2500" b="1" dirty="0" smtClean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efficient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inconsistency checking 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based on the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timeline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756774"/>
            <a:ext cx="8596064" cy="855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en-US" altLang="zh-CN" sz="2500" b="1" dirty="0" smtClean="0">
                <a:latin typeface="Arial" pitchFamily="34" charset="0"/>
                <a:ea typeface="宋体" charset="-122"/>
                <a:cs typeface="Arial" pitchFamily="34" charset="0"/>
              </a:rPr>
              <a:t>Due to asynchronous access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536" y="4544718"/>
            <a:ext cx="8596064" cy="2156708"/>
            <a:chOff x="395536" y="4544718"/>
            <a:chExt cx="8596064" cy="215670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4544718"/>
              <a:ext cx="8596064" cy="1026920"/>
              <a:chOff x="395536" y="3935118"/>
              <a:chExt cx="8596064" cy="1026920"/>
            </a:xfrm>
          </p:grpSpPr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395536" y="3935118"/>
                <a:ext cx="8596064" cy="94168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333399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zh-CN" sz="2000" b="1" dirty="0">
                    <a:solidFill>
                      <a:srgbClr val="0070C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0070C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         -- exploit unique </a:t>
                </a:r>
                <a:r>
                  <a:rPr lang="en-US" altLang="zh-CN" sz="2000" b="1" dirty="0" err="1" smtClean="0">
                    <a:solidFill>
                      <a:srgbClr val="0070C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statusId</a:t>
                </a:r>
                <a:r>
                  <a:rPr lang="en-US" altLang="zh-CN" sz="2000" b="1" dirty="0" smtClean="0">
                    <a:solidFill>
                      <a:srgbClr val="0070C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 to check 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395570" y="4493713"/>
                <a:ext cx="1957230" cy="46832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 smtClean="0">
                    <a:latin typeface="Arial" charset="0"/>
                    <a:ea typeface="ＭＳ Ｐゴシック" pitchFamily="-80" charset="-128"/>
                  </a:rPr>
                  <a:t>U</a:t>
                </a: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rPr>
                  <a:t>serId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80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3352800" y="4493713"/>
                <a:ext cx="3276600" cy="46832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rPr>
                  <a:t>Sequence Number</a:t>
                </a:r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95536" y="5715000"/>
              <a:ext cx="8596064" cy="986426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2500" b="1" dirty="0">
                  <a:latin typeface="Arial" pitchFamily="34" charset="0"/>
                  <a:ea typeface="宋体" charset="-122"/>
                  <a:cs typeface="Arial" pitchFamily="34" charset="0"/>
                </a:rPr>
                <a:t>	</a:t>
              </a:r>
              <a:r>
                <a:rPr lang="en-US" altLang="zh-CN" sz="2500" b="1" dirty="0" smtClean="0">
                  <a:solidFill>
                    <a:srgbClr val="0070C0"/>
                  </a:solidFill>
                  <a:latin typeface="Arial" pitchFamily="34" charset="0"/>
                  <a:ea typeface="宋体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2500" b="1" dirty="0" smtClean="0">
                  <a:solidFill>
                    <a:srgbClr val="0070C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gap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 between the sequence number means message loss</a:t>
              </a:r>
              <a:endPara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242E492-9DFA-46C5-8EED-73001DE3DA6C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7675" y="1066800"/>
            <a:ext cx="8283575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500" b="1" dirty="0" smtClean="0">
                <a:latin typeface="Arial" pitchFamily="34" charset="0"/>
                <a:ea typeface="宋体" charset="-122"/>
                <a:cs typeface="Arial" pitchFamily="34" charset="0"/>
              </a:rPr>
              <a:t>Differentiate user clients into three categories:</a:t>
            </a:r>
            <a:endParaRPr lang="en-US" altLang="zh-CN" sz="800" b="1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536" y="366713"/>
            <a:ext cx="7345561" cy="9493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800" b="1" kern="0" dirty="0" smtClean="0">
                <a:latin typeface="Arial" pitchFamily="34" charset="0"/>
                <a:ea typeface="+mj-ea"/>
                <a:cs typeface="Arial" pitchFamily="34" charset="0"/>
              </a:rPr>
              <a:t>Support for Client Heterogeneity</a:t>
            </a:r>
            <a:endParaRPr lang="en-US" sz="28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6174" y="1533525"/>
            <a:ext cx="8283575" cy="1743075"/>
            <a:chOff x="766174" y="1533525"/>
            <a:chExt cx="8283575" cy="1743075"/>
          </a:xfrm>
        </p:grpSpPr>
        <p:sp>
          <p:nvSpPr>
            <p:cNvPr id="13" name="Rectangle 12"/>
            <p:cNvSpPr/>
            <p:nvPr/>
          </p:nvSpPr>
          <p:spPr>
            <a:xfrm>
              <a:off x="838200" y="1676400"/>
              <a:ext cx="7467600" cy="1600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66174" y="1676400"/>
              <a:ext cx="8283575" cy="1600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q"/>
                <a:defRPr/>
              </a:pPr>
              <a:r>
                <a:rPr lang="en-US" altLang="zh-CN" sz="2500" b="1" dirty="0">
                  <a:latin typeface="Arial" pitchFamily="34" charset="0"/>
                  <a:ea typeface="宋体" charset="-122"/>
                  <a:cs typeface="Arial" pitchFamily="34" charset="0"/>
                </a:rPr>
                <a:t> </a:t>
              </a: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Cuckoo-Comp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Stable nodes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Construct DHT and provide DHT-based user lookup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Participate in message dissemination</a:t>
              </a:r>
            </a:p>
            <a:p>
              <a:pPr lvl="1">
                <a:buFont typeface="Arial" pitchFamily="34" charset="0"/>
                <a:buChar char="•"/>
                <a:defRPr/>
              </a:pPr>
              <a:endParaRPr lang="en-US" altLang="zh-CN" sz="800" b="1" dirty="0" smtClean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112" y="1533525"/>
              <a:ext cx="9429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098103" y="3436393"/>
            <a:ext cx="7512497" cy="1745207"/>
            <a:chOff x="1098103" y="3436393"/>
            <a:chExt cx="7512497" cy="1745207"/>
          </a:xfrm>
        </p:grpSpPr>
        <p:sp>
          <p:nvSpPr>
            <p:cNvPr id="16" name="Rectangle 15"/>
            <p:cNvSpPr/>
            <p:nvPr/>
          </p:nvSpPr>
          <p:spPr>
            <a:xfrm>
              <a:off x="1143000" y="3492690"/>
              <a:ext cx="7467600" cy="15365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098103" y="3436393"/>
              <a:ext cx="6750497" cy="1745207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q"/>
                <a:defRPr/>
              </a:pPr>
              <a:r>
                <a:rPr lang="en-US" altLang="zh-CN" sz="2500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</a:t>
              </a: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Cuckoo-Lite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Lightweight clients (i.e., laptops)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Do not join DHT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Only participate in message dissemination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3492690"/>
              <a:ext cx="942975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371600" y="5029200"/>
            <a:ext cx="7467600" cy="1492724"/>
            <a:chOff x="1371600" y="5029200"/>
            <a:chExt cx="7467600" cy="1492724"/>
          </a:xfrm>
        </p:grpSpPr>
        <p:sp>
          <p:nvSpPr>
            <p:cNvPr id="19" name="Rectangle 18"/>
            <p:cNvSpPr/>
            <p:nvPr/>
          </p:nvSpPr>
          <p:spPr>
            <a:xfrm>
              <a:off x="1371600" y="5257800"/>
              <a:ext cx="7467600" cy="118792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371600" y="5029200"/>
              <a:ext cx="7010400" cy="1492724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457200" lvl="1" indent="0">
                <a:buNone/>
                <a:defRPr/>
              </a:pPr>
              <a:endParaRPr lang="en-US" altLang="zh-CN" sz="800" b="1" dirty="0" smtClean="0">
                <a:latin typeface="Arial" pitchFamily="34" charset="0"/>
                <a:ea typeface="宋体" charset="-122"/>
                <a:cs typeface="Arial" pitchFamily="34" charset="0"/>
              </a:endParaRPr>
            </a:p>
            <a:p>
              <a:pPr>
                <a:buFont typeface="Wingdings" pitchFamily="2" charset="2"/>
                <a:buChar char="q"/>
                <a:defRPr/>
              </a:pPr>
              <a:r>
                <a:rPr lang="en-US" altLang="zh-CN" sz="2500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</a:t>
              </a: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Cuckoo-Mobile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Mobile nodes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Neither join DHT nor message dissemination</a:t>
              </a:r>
            </a:p>
            <a:p>
              <a:pPr marL="457200" indent="-457200">
                <a:buFont typeface="+mj-lt"/>
                <a:buAutoNum type="arabicPeriod"/>
                <a:defRPr/>
              </a:pPr>
              <a:endParaRPr lang="en-US" altLang="zh-CN" sz="2000" b="1" dirty="0" smtClean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675" y="5209038"/>
              <a:ext cx="39052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33400" y="2115616"/>
            <a:ext cx="8077200" cy="2303984"/>
            <a:chOff x="-1981200" y="1734616"/>
            <a:chExt cx="8077200" cy="2303984"/>
          </a:xfrm>
        </p:grpSpPr>
        <p:sp>
          <p:nvSpPr>
            <p:cNvPr id="2" name="Rounded Rectangle 1"/>
            <p:cNvSpPr/>
            <p:nvPr/>
          </p:nvSpPr>
          <p:spPr>
            <a:xfrm>
              <a:off x="-1981200" y="1734616"/>
              <a:ext cx="8077200" cy="2303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Over 40% of all tweets were from mobile </a:t>
              </a:r>
            </a:p>
            <a:p>
              <a:pPr algn="ctr"/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devices, up from only 25% a year ago.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6" descr="http://w3mag.com/wp-content/uploads/2009/08/Twitter-256x256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05000" y="1833285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0" y="1828800"/>
              <a:ext cx="99060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07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4C904F-B1EF-4E6C-95B6-AC18D3A3ADA5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650875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Dataset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760538"/>
            <a:ext cx="830580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 typeface="Tahoma" pitchFamily="34" charset="0"/>
              <a:buAutoNum type="arabicPeriod"/>
            </a:pPr>
            <a:r>
              <a:rPr lang="en-US" sz="2500" b="1" dirty="0" smtClean="0">
                <a:ea typeface="宋体" pitchFamily="2" charset="-122"/>
              </a:rPr>
              <a:t>Twitter dataset containing 30,000 user information</a:t>
            </a:r>
          </a:p>
          <a:p>
            <a:pPr>
              <a:spcBef>
                <a:spcPct val="20000"/>
              </a:spcBef>
              <a:buFont typeface="Tahoma" pitchFamily="34" charset="0"/>
              <a:buAutoNum type="arabicPeriod"/>
            </a:pPr>
            <a:endParaRPr lang="en-US" sz="2500" b="1" dirty="0">
              <a:ea typeface="宋体" pitchFamily="2" charset="-122"/>
            </a:endParaRPr>
          </a:p>
          <a:p>
            <a:pPr>
              <a:spcBef>
                <a:spcPct val="20000"/>
              </a:spcBef>
              <a:buFont typeface="Tahoma" pitchFamily="34" charset="0"/>
              <a:buAutoNum type="arabicPeriod"/>
            </a:pPr>
            <a:r>
              <a:rPr lang="en-US" sz="2500" b="1" dirty="0" smtClean="0">
                <a:ea typeface="宋体" charset="-122"/>
              </a:rPr>
              <a:t>MySpace dataset </a:t>
            </a:r>
            <a:r>
              <a:rPr lang="en-US" sz="2500" b="1" dirty="0">
                <a:ea typeface="宋体" charset="-122"/>
              </a:rPr>
              <a:t>to </a:t>
            </a:r>
            <a:r>
              <a:rPr lang="en-US" sz="2500" b="1" dirty="0" smtClean="0">
                <a:ea typeface="宋体" charset="-122"/>
              </a:rPr>
              <a:t>model session durations</a:t>
            </a:r>
          </a:p>
          <a:p>
            <a:pPr>
              <a:spcBef>
                <a:spcPct val="20000"/>
              </a:spcBef>
              <a:buFont typeface="Tahoma" pitchFamily="34" charset="0"/>
              <a:buAutoNum type="arabicPeriod"/>
            </a:pPr>
            <a:endParaRPr lang="en-US" sz="2500" b="1" dirty="0">
              <a:ea typeface="宋体" charset="-122"/>
            </a:endParaRPr>
          </a:p>
          <a:p>
            <a:pPr>
              <a:spcBef>
                <a:spcPct val="20000"/>
              </a:spcBef>
              <a:buFont typeface="Tahoma" pitchFamily="34" charset="0"/>
              <a:buAutoNum type="arabicPeriod"/>
            </a:pPr>
            <a:r>
              <a:rPr lang="en-US" sz="2500" b="1" dirty="0" smtClean="0">
                <a:ea typeface="宋体" charset="-122"/>
              </a:rPr>
              <a:t>Classify </a:t>
            </a:r>
            <a:r>
              <a:rPr lang="en-US" sz="2500" b="1" dirty="0">
                <a:ea typeface="宋体" charset="-122"/>
              </a:rPr>
              <a:t>the three </a:t>
            </a:r>
            <a:r>
              <a:rPr lang="en-US" sz="2500" b="1" dirty="0" smtClean="0">
                <a:ea typeface="宋体" charset="-122"/>
              </a:rPr>
              <a:t>categories of </a:t>
            </a:r>
            <a:r>
              <a:rPr lang="en-US" sz="2500" b="1" dirty="0">
                <a:ea typeface="宋体" charset="-122"/>
              </a:rPr>
              <a:t>Cuckoo users </a:t>
            </a:r>
            <a:r>
              <a:rPr lang="en-US" sz="2500" b="1" dirty="0" smtClean="0">
                <a:ea typeface="宋体" charset="-122"/>
              </a:rPr>
              <a:t/>
            </a:r>
            <a:br>
              <a:rPr lang="en-US" sz="2500" b="1" dirty="0" smtClean="0">
                <a:ea typeface="宋体" charset="-122"/>
              </a:rPr>
            </a:br>
            <a:r>
              <a:rPr lang="en-US" sz="2500" b="1" dirty="0" smtClean="0">
                <a:ea typeface="宋体" charset="-122"/>
              </a:rPr>
              <a:t>according </a:t>
            </a:r>
            <a:r>
              <a:rPr lang="en-US" sz="2500" b="1" dirty="0">
                <a:ea typeface="宋体" charset="-122"/>
              </a:rPr>
              <a:t>to their daily online </a:t>
            </a:r>
            <a:r>
              <a:rPr lang="en-US" sz="2500" b="1" dirty="0" smtClean="0">
                <a:ea typeface="宋体" charset="-122"/>
              </a:rPr>
              <a:t>time</a:t>
            </a:r>
          </a:p>
          <a:p>
            <a:pPr marL="457200" lvl="1" indent="0">
              <a:defRPr/>
            </a:pPr>
            <a:r>
              <a:rPr lang="en-US" sz="2200" b="1" dirty="0" smtClean="0">
                <a:solidFill>
                  <a:srgbClr val="002060"/>
                </a:solidFill>
                <a:ea typeface="宋体" charset="-122"/>
              </a:rPr>
              <a:t/>
            </a:r>
            <a:br>
              <a:rPr lang="en-US" sz="2200" b="1" dirty="0" smtClean="0">
                <a:solidFill>
                  <a:srgbClr val="002060"/>
                </a:solidFill>
                <a:ea typeface="宋体" charset="-122"/>
              </a:rPr>
            </a:br>
            <a:r>
              <a:rPr lang="en-US" sz="2200" b="1" dirty="0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rgbClr val="0070C0"/>
                </a:solidFill>
                <a:ea typeface="宋体" charset="-122"/>
              </a:rPr>
              <a:t>  </a:t>
            </a:r>
            <a:r>
              <a:rPr lang="en-US" sz="2200" b="1" dirty="0">
                <a:solidFill>
                  <a:srgbClr val="0070C0"/>
                </a:solidFill>
                <a:ea typeface="宋体" charset="-122"/>
              </a:rPr>
              <a:t>~</a:t>
            </a:r>
            <a:r>
              <a:rPr lang="en-US" sz="2200" b="1" dirty="0" smtClean="0">
                <a:solidFill>
                  <a:srgbClr val="0070C0"/>
                </a:solidFill>
                <a:ea typeface="宋体" charset="-122"/>
              </a:rPr>
              <a:t>50% of Cuckoo peers are Cuckoo-Mobile clients</a:t>
            </a:r>
            <a:r>
              <a:rPr lang="en-US" sz="2200" b="1" dirty="0" smtClean="0">
                <a:solidFill>
                  <a:srgbClr val="002060"/>
                </a:solidFill>
                <a:ea typeface="宋体" charset="-122"/>
              </a:rPr>
              <a:t>.</a:t>
            </a:r>
          </a:p>
          <a:p>
            <a:pPr>
              <a:spcBef>
                <a:spcPct val="20000"/>
              </a:spcBef>
              <a:buFont typeface="Tahoma" pitchFamily="34" charset="0"/>
              <a:buAutoNum type="arabicPeriod"/>
            </a:pPr>
            <a:endParaRPr lang="en-US" sz="2500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4C904F-B1EF-4E6C-95B6-AC18D3A3ADA5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727075"/>
            <a:ext cx="8162925" cy="9493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b="1" kern="0" dirty="0" smtClean="0">
                <a:latin typeface="Arial" pitchFamily="34" charset="0"/>
                <a:ea typeface="+mj-ea"/>
                <a:cs typeface="Arial" pitchFamily="34" charset="0"/>
              </a:rPr>
              <a:t>Implementation and Deployment</a:t>
            </a:r>
            <a:endParaRPr lang="en-US" sz="36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7863" y="2065338"/>
            <a:ext cx="8085137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500" b="1" dirty="0">
                <a:ea typeface="宋体" charset="-122"/>
              </a:rPr>
              <a:t>A prototype of Cuckoo using Java comprises both the Cuckoo peer and the server cloud.</a:t>
            </a:r>
          </a:p>
          <a:p>
            <a:pPr marL="0" indent="0">
              <a:spcBef>
                <a:spcPct val="20000"/>
              </a:spcBef>
            </a:pPr>
            <a:r>
              <a:rPr lang="en-US" sz="2200" b="1" dirty="0" smtClean="0">
                <a:ea typeface="宋体" pitchFamily="2" charset="-122"/>
              </a:rPr>
              <a:t>      </a:t>
            </a:r>
            <a:r>
              <a:rPr lang="en-US" sz="2200" dirty="0" smtClean="0">
                <a:solidFill>
                  <a:srgbClr val="0070C0"/>
                </a:solidFill>
                <a:ea typeface="宋体" pitchFamily="2" charset="-122"/>
              </a:rPr>
              <a:t>- Cuckoo client: 5000 lines of code</a:t>
            </a:r>
            <a:br>
              <a:rPr lang="en-US" sz="2200" dirty="0" smtClean="0">
                <a:solidFill>
                  <a:srgbClr val="0070C0"/>
                </a:solidFill>
                <a:ea typeface="宋体" pitchFamily="2" charset="-122"/>
              </a:rPr>
            </a:br>
            <a:r>
              <a:rPr lang="en-US" sz="2200" dirty="0" smtClean="0">
                <a:solidFill>
                  <a:srgbClr val="0070C0"/>
                </a:solidFill>
                <a:ea typeface="宋体" pitchFamily="2" charset="-122"/>
              </a:rPr>
              <a:t>      - Server cloud:  1500 lines of code</a:t>
            </a:r>
            <a:br>
              <a:rPr lang="en-US" sz="2200" dirty="0" smtClean="0">
                <a:solidFill>
                  <a:srgbClr val="0070C0"/>
                </a:solidFill>
                <a:ea typeface="宋体" pitchFamily="2" charset="-122"/>
              </a:rPr>
            </a:br>
            <a:endParaRPr lang="en-US" sz="22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ea typeface="宋体" pitchFamily="2" charset="-122"/>
              </a:rPr>
              <a:t>30,000 Cuckoo clients on 12 machines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500" b="1" dirty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ea typeface="宋体" charset="-122"/>
              </a:rPr>
              <a:t>4 machines to build the server cloud</a:t>
            </a:r>
            <a:endParaRPr lang="en-US" sz="2500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0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F9ACACB-DA2F-4469-9F0B-BAE0E1D8DAB5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47675" y="457200"/>
            <a:ext cx="7148513" cy="9493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800" b="1" kern="0" dirty="0">
                <a:latin typeface="Arial" pitchFamily="34" charset="0"/>
                <a:ea typeface="+mj-ea"/>
                <a:cs typeface="Arial" pitchFamily="34" charset="0"/>
              </a:rPr>
              <a:t>Server Cloud Performance</a:t>
            </a:r>
          </a:p>
          <a:p>
            <a:pPr eaLnBrk="1" hangingPunct="1">
              <a:defRPr/>
            </a:pPr>
            <a:r>
              <a:rPr lang="en-US" sz="2800" b="1" kern="0" dirty="0">
                <a:latin typeface="Arial" pitchFamily="34" charset="0"/>
                <a:ea typeface="+mj-ea"/>
                <a:cs typeface="Arial" pitchFamily="34" charset="0"/>
              </a:rPr>
              <a:t>- Resource Usage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76400"/>
            <a:ext cx="2199646" cy="2757593"/>
            <a:chOff x="0" y="1295400"/>
            <a:chExt cx="2199646" cy="275759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52600"/>
              <a:ext cx="2199646" cy="2300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6"/>
            <p:cNvSpPr txBox="1">
              <a:spLocks noChangeArrowheads="1"/>
            </p:cNvSpPr>
            <p:nvPr/>
          </p:nvSpPr>
          <p:spPr>
            <a:xfrm>
              <a:off x="762001" y="1295400"/>
              <a:ext cx="1295399" cy="474663"/>
            </a:xfrm>
            <a:prstGeom prst="rect">
              <a:avLst/>
            </a:prstGeom>
          </p:spPr>
          <p:txBody>
            <a:bodyPr/>
            <a:lstStyle/>
            <a:p>
              <a:pPr eaLnBrk="1" hangingPunct="1">
                <a:defRPr/>
              </a:pPr>
              <a:r>
                <a:rPr lang="en-US" sz="2400" b="1" kern="0" dirty="0" smtClean="0">
                  <a:latin typeface="Arial" pitchFamily="34" charset="0"/>
                  <a:ea typeface="+mj-ea"/>
                  <a:cs typeface="Arial" pitchFamily="34" charset="0"/>
                </a:rPr>
                <a:t>CPU</a:t>
              </a:r>
              <a:endParaRPr lang="en-US" sz="2400" b="1" kern="0" dirty="0"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96154" y="1676400"/>
            <a:ext cx="2199646" cy="2779391"/>
            <a:chOff x="2296154" y="1295400"/>
            <a:chExt cx="2199646" cy="277939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154" y="1724024"/>
              <a:ext cx="2199646" cy="235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6"/>
            <p:cNvSpPr txBox="1">
              <a:spLocks noChangeArrowheads="1"/>
            </p:cNvSpPr>
            <p:nvPr/>
          </p:nvSpPr>
          <p:spPr>
            <a:xfrm>
              <a:off x="2819401" y="1295400"/>
              <a:ext cx="1600199" cy="474663"/>
            </a:xfrm>
            <a:prstGeom prst="rect">
              <a:avLst/>
            </a:prstGeom>
          </p:spPr>
          <p:txBody>
            <a:bodyPr/>
            <a:lstStyle/>
            <a:p>
              <a:pPr eaLnBrk="1" hangingPunct="1">
                <a:defRPr/>
              </a:pPr>
              <a:r>
                <a:rPr lang="en-US" sz="2400" b="1" kern="0" dirty="0" smtClean="0">
                  <a:latin typeface="Arial" pitchFamily="34" charset="0"/>
                  <a:ea typeface="+mj-ea"/>
                  <a:cs typeface="Arial" pitchFamily="34" charset="0"/>
                </a:rPr>
                <a:t>Memory</a:t>
              </a:r>
              <a:endParaRPr lang="en-US" sz="2400" b="1" kern="0" dirty="0"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6594" y="1676400"/>
            <a:ext cx="4637406" cy="2815478"/>
            <a:chOff x="4506594" y="1295400"/>
            <a:chExt cx="4637406" cy="2815478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594" y="1724025"/>
              <a:ext cx="2275206" cy="2375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0397" y="1709737"/>
              <a:ext cx="2283603" cy="2401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6"/>
            <p:cNvSpPr txBox="1">
              <a:spLocks noChangeArrowheads="1"/>
            </p:cNvSpPr>
            <p:nvPr/>
          </p:nvSpPr>
          <p:spPr>
            <a:xfrm>
              <a:off x="5029200" y="1295400"/>
              <a:ext cx="3962400" cy="474663"/>
            </a:xfrm>
            <a:prstGeom prst="rect">
              <a:avLst/>
            </a:prstGeom>
          </p:spPr>
          <p:txBody>
            <a:bodyPr/>
            <a:lstStyle/>
            <a:p>
              <a:pPr eaLnBrk="1" hangingPunct="1">
                <a:defRPr/>
              </a:pPr>
              <a:r>
                <a:rPr lang="en-US" sz="2400" b="1" kern="0" dirty="0" smtClean="0">
                  <a:latin typeface="Arial" pitchFamily="34" charset="0"/>
                  <a:ea typeface="+mj-ea"/>
                  <a:cs typeface="Arial" pitchFamily="34" charset="0"/>
                </a:rPr>
                <a:t>Incoming/</a:t>
              </a:r>
              <a:r>
                <a:rPr lang="en-US" sz="2400" b="1" kern="0" dirty="0">
                  <a:latin typeface="Arial" pitchFamily="34" charset="0"/>
                  <a:ea typeface="+mj-ea"/>
                  <a:cs typeface="Arial" pitchFamily="34" charset="0"/>
                </a:rPr>
                <a:t>O</a:t>
              </a:r>
              <a:r>
                <a:rPr lang="en-US" sz="2400" b="1" kern="0" dirty="0" smtClean="0">
                  <a:latin typeface="Arial" pitchFamily="34" charset="0"/>
                  <a:ea typeface="+mj-ea"/>
                  <a:cs typeface="Arial" pitchFamily="34" charset="0"/>
                </a:rPr>
                <a:t>utgoing traffic</a:t>
              </a:r>
              <a:endParaRPr lang="en-US" sz="2400" b="1" kern="0" dirty="0"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5715000"/>
            <a:ext cx="7772400" cy="387255"/>
            <a:chOff x="609600" y="5708745"/>
            <a:chExt cx="8001000" cy="387255"/>
          </a:xfrm>
        </p:grpSpPr>
        <p:sp>
          <p:nvSpPr>
            <p:cNvPr id="28" name="Rectangle 27"/>
            <p:cNvSpPr/>
            <p:nvPr/>
          </p:nvSpPr>
          <p:spPr>
            <a:xfrm>
              <a:off x="609600" y="5708745"/>
              <a:ext cx="7467600" cy="3872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09600" y="5726668"/>
              <a:ext cx="800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de-DE" altLang="zh-CN" sz="1800" b="1" dirty="0" smtClean="0"/>
                <a:t>2.  ~50%/~16% memory usage reduction at peak/leisure time</a:t>
              </a:r>
              <a:endParaRPr lang="de-DE" altLang="zh-CN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6165945"/>
            <a:ext cx="7772400" cy="387255"/>
            <a:chOff x="609600" y="6165945"/>
            <a:chExt cx="8001000" cy="387255"/>
          </a:xfrm>
        </p:grpSpPr>
        <p:sp>
          <p:nvSpPr>
            <p:cNvPr id="30" name="Rectangle 29"/>
            <p:cNvSpPr/>
            <p:nvPr/>
          </p:nvSpPr>
          <p:spPr>
            <a:xfrm>
              <a:off x="609600" y="6165945"/>
              <a:ext cx="7467600" cy="3872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609600" y="6183868"/>
              <a:ext cx="800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de-DE" altLang="zh-CN" sz="1800" b="1" dirty="0" smtClean="0"/>
                <a:t>3.  ~50% bandwidth savings for incoming/outgoing traffic</a:t>
              </a:r>
              <a:endParaRPr lang="de-DE" altLang="zh-CN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1812" y="4648200"/>
            <a:ext cx="8459787" cy="990600"/>
            <a:chOff x="531813" y="4648200"/>
            <a:chExt cx="8001000" cy="990600"/>
          </a:xfrm>
        </p:grpSpPr>
        <p:sp>
          <p:nvSpPr>
            <p:cNvPr id="10" name="TextBox 18"/>
            <p:cNvSpPr txBox="1">
              <a:spLocks noChangeArrowheads="1"/>
            </p:cNvSpPr>
            <p:nvPr/>
          </p:nvSpPr>
          <p:spPr bwMode="auto">
            <a:xfrm>
              <a:off x="531813" y="4648200"/>
              <a:ext cx="800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indent="-342900">
                <a:spcBef>
                  <a:spcPct val="20000"/>
                </a:spcBef>
                <a:buFont typeface="Wingdings" pitchFamily="2" charset="2"/>
                <a:buChar char="q"/>
                <a:defRPr/>
              </a:pPr>
              <a:r>
                <a:rPr lang="de-DE" altLang="zh-CN" sz="2400" b="1" dirty="0" smtClean="0"/>
                <a:t> Results</a:t>
              </a:r>
              <a:endParaRPr lang="de-DE" altLang="zh-CN" sz="1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9600" y="5251545"/>
              <a:ext cx="6858000" cy="387255"/>
              <a:chOff x="609600" y="5257800"/>
              <a:chExt cx="6858000" cy="38725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34052" y="5257800"/>
                <a:ext cx="6833548" cy="387255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18"/>
              <p:cNvSpPr txBox="1">
                <a:spLocks noChangeArrowheads="1"/>
              </p:cNvSpPr>
              <p:nvPr/>
            </p:nvSpPr>
            <p:spPr bwMode="auto">
              <a:xfrm>
                <a:off x="609600" y="5269468"/>
                <a:ext cx="6400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20000"/>
                  </a:spcBef>
                  <a:defRPr/>
                </a:pPr>
                <a:r>
                  <a:rPr lang="de-DE" altLang="zh-CN" sz="1800" b="1" dirty="0" smtClean="0"/>
                  <a:t>1.  ~50% CPU usage reduction</a:t>
                </a:r>
                <a:endParaRPr lang="de-DE" altLang="zh-CN" sz="1400" dirty="0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47675" y="457200"/>
            <a:ext cx="7148513" cy="9493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kern="0" dirty="0" smtClean="0">
                <a:latin typeface="Arial" pitchFamily="34" charset="0"/>
                <a:ea typeface="+mj-ea"/>
                <a:cs typeface="Arial" pitchFamily="34" charset="0"/>
              </a:rPr>
              <a:t>Cuckoo</a:t>
            </a:r>
            <a:r>
              <a:rPr lang="en-US" sz="2800" b="1" kern="0" dirty="0" smtClean="0">
                <a:latin typeface="Arial" pitchFamily="34" charset="0"/>
                <a:ea typeface="+mj-ea"/>
                <a:cs typeface="Arial" pitchFamily="34" charset="0"/>
              </a:rPr>
              <a:t> Peer Performance</a:t>
            </a:r>
            <a:endParaRPr lang="en-US" sz="2800" b="1" kern="0" dirty="0">
              <a:latin typeface="Arial" pitchFamily="34" charset="0"/>
              <a:ea typeface="+mj-ea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800" b="1" kern="0" dirty="0">
                <a:latin typeface="Arial" pitchFamily="34" charset="0"/>
                <a:ea typeface="+mj-ea"/>
                <a:cs typeface="Arial" pitchFamily="34" charset="0"/>
              </a:rPr>
              <a:t>- </a:t>
            </a:r>
            <a:r>
              <a:rPr lang="en-US" sz="2800" b="1" kern="0" dirty="0" smtClean="0">
                <a:latin typeface="Arial" pitchFamily="34" charset="0"/>
                <a:ea typeface="+mj-ea"/>
                <a:cs typeface="Arial" pitchFamily="34" charset="0"/>
              </a:rPr>
              <a:t>Message Sharing</a:t>
            </a:r>
            <a:endParaRPr lang="en-US" sz="28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2152650"/>
            <a:ext cx="3895725" cy="3943350"/>
            <a:chOff x="447675" y="1828800"/>
            <a:chExt cx="3895725" cy="39433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1828800"/>
              <a:ext cx="3752850" cy="394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105275" y="2895600"/>
              <a:ext cx="238125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4549774" y="1978277"/>
            <a:ext cx="4594226" cy="406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de-DE" altLang="zh-CN" sz="2400" b="1" dirty="0" smtClean="0"/>
              <a:t> Results</a:t>
            </a:r>
          </a:p>
          <a:p>
            <a:pPr>
              <a:spcBef>
                <a:spcPct val="20000"/>
              </a:spcBef>
              <a:defRPr/>
            </a:pPr>
            <a:r>
              <a:rPr lang="de-DE" altLang="zh-CN" sz="2000" b="1" dirty="0" smtClean="0"/>
              <a:t>  - 30% of users get more than 5% </a:t>
            </a:r>
            <a:br>
              <a:rPr lang="de-DE" altLang="zh-CN" sz="2000" b="1" dirty="0" smtClean="0"/>
            </a:br>
            <a:r>
              <a:rPr lang="de-DE" altLang="zh-CN" sz="2000" b="1" dirty="0" smtClean="0"/>
              <a:t>    of tweets from other peers</a:t>
            </a:r>
          </a:p>
          <a:p>
            <a:pPr>
              <a:spcBef>
                <a:spcPct val="20000"/>
              </a:spcBef>
              <a:defRPr/>
            </a:pPr>
            <a:r>
              <a:rPr lang="de-DE" altLang="zh-CN" sz="2000" b="1" dirty="0"/>
              <a:t> </a:t>
            </a:r>
            <a:r>
              <a:rPr lang="de-DE" altLang="zh-CN" sz="2000" b="1" dirty="0" smtClean="0"/>
              <a:t> - 20% of users get more than </a:t>
            </a:r>
            <a:br>
              <a:rPr lang="de-DE" altLang="zh-CN" sz="2000" b="1" dirty="0" smtClean="0"/>
            </a:br>
            <a:r>
              <a:rPr lang="de-DE" altLang="zh-CN" sz="2000" b="1" dirty="0" smtClean="0"/>
              <a:t>    10% of tweets from others</a:t>
            </a:r>
            <a:r>
              <a:rPr lang="de-DE" altLang="zh-CN" sz="2000" b="1" dirty="0"/>
              <a:t/>
            </a:r>
            <a:br>
              <a:rPr lang="de-DE" altLang="zh-CN" sz="2000" b="1" dirty="0"/>
            </a:br>
            <a:r>
              <a:rPr lang="de-DE" altLang="zh-CN" sz="2000" b="1" dirty="0" smtClean="0"/>
              <a:t/>
            </a:r>
            <a:br>
              <a:rPr lang="de-DE" altLang="zh-CN" sz="2000" b="1" dirty="0" smtClean="0"/>
            </a:br>
            <a:r>
              <a:rPr lang="de-DE" altLang="zh-CN" sz="2000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de-DE" altLang="zh-CN" b="1" dirty="0" smtClean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de-DE" altLang="zh-CN" dirty="0" smtClean="0">
                <a:solidFill>
                  <a:schemeClr val="tx2">
                    <a:lumMod val="75000"/>
                  </a:schemeClr>
                </a:solidFill>
              </a:rPr>
              <a:t>The performance is mainly impacted </a:t>
            </a:r>
            <a:br>
              <a:rPr lang="de-DE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altLang="zh-CN" dirty="0" smtClean="0">
                <a:solidFill>
                  <a:schemeClr val="tx2">
                    <a:lumMod val="75000"/>
                  </a:schemeClr>
                </a:solidFill>
              </a:rPr>
              <a:t>         by </a:t>
            </a:r>
            <a:r>
              <a:rPr lang="de-DE" altLang="zh-CN" dirty="0" smtClean="0">
                <a:solidFill>
                  <a:srgbClr val="FF0000"/>
                </a:solidFill>
              </a:rPr>
              <a:t>user online durations</a:t>
            </a:r>
          </a:p>
          <a:p>
            <a:pPr>
              <a:spcBef>
                <a:spcPct val="20000"/>
              </a:spcBef>
              <a:defRPr/>
            </a:pPr>
            <a:r>
              <a:rPr lang="de-DE" altLang="zh-CN" sz="1800" dirty="0">
                <a:solidFill>
                  <a:srgbClr val="FF0000"/>
                </a:solidFill>
              </a:rPr>
              <a:t/>
            </a:r>
            <a:br>
              <a:rPr lang="de-DE" altLang="zh-CN" sz="1800" dirty="0">
                <a:solidFill>
                  <a:srgbClr val="FF0000"/>
                </a:solidFill>
              </a:rPr>
            </a:br>
            <a:r>
              <a:rPr lang="de-DE" altLang="zh-CN" sz="1800" dirty="0" smtClean="0">
                <a:solidFill>
                  <a:srgbClr val="FF0000"/>
                </a:solidFill>
              </a:rPr>
              <a:t>    </a:t>
            </a:r>
            <a:r>
              <a:rPr lang="de-DE" altLang="zh-CN" sz="1800" dirty="0" smtClean="0">
                <a:solidFill>
                  <a:schemeClr val="tx2">
                    <a:lumMod val="75000"/>
                  </a:schemeClr>
                </a:solidFill>
              </a:rPr>
              <a:t>-&gt; The MySpace duration dataset leads</a:t>
            </a:r>
            <a:br>
              <a:rPr lang="de-DE" altLang="zh-CN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altLang="zh-CN" sz="1800" dirty="0" smtClean="0">
                <a:solidFill>
                  <a:schemeClr val="tx2">
                    <a:lumMod val="75000"/>
                  </a:schemeClr>
                </a:solidFill>
              </a:rPr>
              <a:t>         to a pessimistic deviatio</a:t>
            </a:r>
            <a:r>
              <a:rPr lang="de-DE" altLang="zh-CN" sz="1800" dirty="0" smtClean="0">
                <a:solidFill>
                  <a:srgbClr val="002060"/>
                </a:solidFill>
              </a:rPr>
              <a:t>n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de-DE" altLang="zh-CN" sz="1400" dirty="0" smtClean="0">
                <a:solidFill>
                  <a:schemeClr val="bg1"/>
                </a:solidFill>
              </a:rPr>
              <a:t>                jaiku                            emote.in                         Chinese Sina microblogging</a:t>
            </a:r>
          </a:p>
        </p:txBody>
      </p:sp>
      <p:sp>
        <p:nvSpPr>
          <p:cNvPr id="6" name="Rectangle 5"/>
          <p:cNvSpPr/>
          <p:nvPr/>
        </p:nvSpPr>
        <p:spPr>
          <a:xfrm rot="1623412">
            <a:off x="5124696" y="4898194"/>
            <a:ext cx="3629590" cy="958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Expecting better performance in Cuckoo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1978277"/>
            <a:ext cx="2263774" cy="1755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80277"/>
              </p:ext>
            </p:extLst>
          </p:nvPr>
        </p:nvGraphicFramePr>
        <p:xfrm>
          <a:off x="1951037" y="1844675"/>
          <a:ext cx="2925763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Graph" r:id="rId5" imgW="2926080" imgH="2194560" progId="Origin50.Graph">
                  <p:embed/>
                </p:oleObj>
              </mc:Choice>
              <mc:Fallback>
                <p:oleObj name="Graph" r:id="rId5" imgW="2926080" imgH="2194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1037" y="1844675"/>
                        <a:ext cx="2925763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7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47675" y="457200"/>
            <a:ext cx="7148513" cy="9493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kern="0" dirty="0" smtClean="0">
                <a:latin typeface="Arial" pitchFamily="34" charset="0"/>
                <a:ea typeface="+mj-ea"/>
                <a:cs typeface="Arial" pitchFamily="34" charset="0"/>
              </a:rPr>
              <a:t>Cuckoo</a:t>
            </a:r>
            <a:r>
              <a:rPr lang="en-US" sz="2800" b="1" kern="0" dirty="0" smtClean="0">
                <a:latin typeface="Arial" pitchFamily="34" charset="0"/>
                <a:ea typeface="+mj-ea"/>
                <a:cs typeface="Arial" pitchFamily="34" charset="0"/>
              </a:rPr>
              <a:t> Peer Performance</a:t>
            </a:r>
            <a:endParaRPr lang="en-US" sz="2800" b="1" kern="0" dirty="0">
              <a:latin typeface="Arial" pitchFamily="34" charset="0"/>
              <a:ea typeface="+mj-ea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800" b="1" kern="0" dirty="0">
                <a:latin typeface="Arial" pitchFamily="34" charset="0"/>
                <a:ea typeface="+mj-ea"/>
                <a:cs typeface="Arial" pitchFamily="34" charset="0"/>
              </a:rPr>
              <a:t>- </a:t>
            </a:r>
            <a:r>
              <a:rPr lang="en-US" sz="2800" b="1" kern="0" dirty="0" err="1" smtClean="0">
                <a:latin typeface="Arial" pitchFamily="34" charset="0"/>
                <a:ea typeface="+mj-ea"/>
                <a:cs typeface="Arial" pitchFamily="34" charset="0"/>
              </a:rPr>
              <a:t>Micronews</a:t>
            </a:r>
            <a:r>
              <a:rPr lang="en-US" sz="2800" b="1" kern="0" dirty="0" smtClean="0">
                <a:latin typeface="Arial" pitchFamily="34" charset="0"/>
                <a:ea typeface="+mj-ea"/>
                <a:cs typeface="Arial" pitchFamily="34" charset="0"/>
              </a:rPr>
              <a:t> Dissemination</a:t>
            </a:r>
            <a:endParaRPr lang="en-US" sz="2800" b="1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3048000"/>
            <a:ext cx="238125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47675" y="1819275"/>
            <a:ext cx="8237538" cy="4057650"/>
            <a:chOff x="447675" y="1819275"/>
            <a:chExt cx="8237538" cy="40576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1819275"/>
              <a:ext cx="4276725" cy="405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029200" y="2084696"/>
              <a:ext cx="3656013" cy="1572904"/>
              <a:chOff x="5029200" y="2084696"/>
              <a:chExt cx="3656013" cy="1572904"/>
            </a:xfrm>
          </p:grpSpPr>
          <p:sp>
            <p:nvSpPr>
              <p:cNvPr id="32" name="TextBox 18"/>
              <p:cNvSpPr txBox="1">
                <a:spLocks noChangeArrowheads="1"/>
              </p:cNvSpPr>
              <p:nvPr/>
            </p:nvSpPr>
            <p:spPr bwMode="auto">
              <a:xfrm>
                <a:off x="5029200" y="2084696"/>
                <a:ext cx="36560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indent="-342900">
                  <a:spcBef>
                    <a:spcPct val="20000"/>
                  </a:spcBef>
                  <a:buFont typeface="Wingdings" pitchFamily="2" charset="2"/>
                  <a:buChar char="q"/>
                  <a:defRPr/>
                </a:pPr>
                <a:r>
                  <a:rPr lang="de-DE" altLang="zh-CN" sz="2400" b="1" dirty="0" smtClean="0"/>
                  <a:t> Results</a:t>
                </a:r>
                <a:endParaRPr lang="de-DE" altLang="zh-CN" sz="1400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064744" y="2688041"/>
                <a:ext cx="3423452" cy="969559"/>
                <a:chOff x="609600" y="5257800"/>
                <a:chExt cx="7492052" cy="38725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34052" y="5257800"/>
                  <a:ext cx="7467600" cy="387255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609600" y="5309585"/>
                  <a:ext cx="7259647" cy="3354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342900" indent="-342900">
                    <a:spcBef>
                      <a:spcPct val="20000"/>
                    </a:spcBef>
                    <a:buAutoNum type="arabicPeriod"/>
                    <a:defRPr/>
                  </a:pPr>
                  <a:r>
                    <a:rPr lang="de-DE" altLang="zh-CN" sz="2000" b="1" dirty="0" smtClean="0"/>
                    <a:t>95+% coverage rate of content dissemination</a:t>
                  </a:r>
                  <a:endParaRPr lang="de-DE" altLang="zh-CN" sz="20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/>
          <p:cNvGrpSpPr/>
          <p:nvPr/>
        </p:nvGrpSpPr>
        <p:grpSpPr>
          <a:xfrm>
            <a:off x="380998" y="1905000"/>
            <a:ext cx="8382002" cy="3982705"/>
            <a:chOff x="381000" y="1905000"/>
            <a:chExt cx="8382002" cy="3982705"/>
          </a:xfrm>
        </p:grpSpPr>
        <p:grpSp>
          <p:nvGrpSpPr>
            <p:cNvPr id="24" name="Group 23"/>
            <p:cNvGrpSpPr/>
            <p:nvPr/>
          </p:nvGrpSpPr>
          <p:grpSpPr>
            <a:xfrm>
              <a:off x="381000" y="1905000"/>
              <a:ext cx="8382002" cy="3982705"/>
              <a:chOff x="381000" y="1905000"/>
              <a:chExt cx="8382002" cy="398270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85802" y="1905000"/>
                <a:ext cx="8077200" cy="3982705"/>
                <a:chOff x="685802" y="1905000"/>
                <a:chExt cx="8077200" cy="3982705"/>
              </a:xfrm>
            </p:grpSpPr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2" y="1905000"/>
                  <a:ext cx="3577843" cy="3982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2" name="Group 11"/>
                <p:cNvGrpSpPr/>
                <p:nvPr/>
              </p:nvGrpSpPr>
              <p:grpSpPr>
                <a:xfrm>
                  <a:off x="5110949" y="3810000"/>
                  <a:ext cx="3652053" cy="969559"/>
                  <a:chOff x="5110949" y="3810000"/>
                  <a:chExt cx="3652053" cy="969559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123614" y="3810000"/>
                    <a:ext cx="3639388" cy="969559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0949" y="3940314"/>
                    <a:ext cx="3652052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defRPr/>
                    </a:pPr>
                    <a:r>
                      <a:rPr lang="de-DE" altLang="zh-CN" sz="2000" b="1" dirty="0" smtClean="0"/>
                      <a:t>2. </a:t>
                    </a:r>
                    <a:r>
                      <a:rPr lang="en-US" altLang="zh-CN" sz="2000" b="1" dirty="0"/>
                      <a:t>90% of valid </a:t>
                    </a:r>
                    <a:r>
                      <a:rPr lang="en-US" altLang="zh-CN" sz="2000" b="1" dirty="0" err="1" smtClean="0"/>
                      <a:t>micronews</a:t>
                    </a:r>
                    <a:r>
                      <a:rPr lang="en-US" altLang="zh-CN" sz="2000" b="1" dirty="0" smtClean="0"/>
                      <a:t/>
                    </a:r>
                    <a:br>
                      <a:rPr lang="en-US" altLang="zh-CN" sz="2000" b="1" dirty="0" smtClean="0"/>
                    </a:br>
                    <a:r>
                      <a:rPr lang="en-US" altLang="zh-CN" sz="2000" b="1" dirty="0" smtClean="0"/>
                      <a:t>    received </a:t>
                    </a:r>
                    <a:r>
                      <a:rPr lang="en-US" altLang="zh-CN" sz="2000" b="1" dirty="0"/>
                      <a:t>are within 8 </a:t>
                    </a:r>
                    <a:r>
                      <a:rPr lang="en-US" altLang="zh-CN" sz="2000" b="1" dirty="0" smtClean="0"/>
                      <a:t>hops</a:t>
                    </a:r>
                    <a:endParaRPr lang="de-DE" altLang="zh-CN" sz="200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381000" y="2209800"/>
                <a:ext cx="304800" cy="2794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1000" y="2362200"/>
              <a:ext cx="457200" cy="3129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2400" y="1933575"/>
            <a:ext cx="8986052" cy="4086225"/>
            <a:chOff x="152400" y="1933575"/>
            <a:chExt cx="8986052" cy="4086225"/>
          </a:xfrm>
        </p:grpSpPr>
        <p:grpSp>
          <p:nvGrpSpPr>
            <p:cNvPr id="41" name="Group 40"/>
            <p:cNvGrpSpPr/>
            <p:nvPr/>
          </p:nvGrpSpPr>
          <p:grpSpPr>
            <a:xfrm>
              <a:off x="523875" y="1933575"/>
              <a:ext cx="8614577" cy="4086225"/>
              <a:chOff x="523875" y="1933575"/>
              <a:chExt cx="8614577" cy="408622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181600" y="4964516"/>
                <a:ext cx="3956852" cy="1055284"/>
                <a:chOff x="5181600" y="4964516"/>
                <a:chExt cx="3956852" cy="1055284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199812" y="4964516"/>
                  <a:ext cx="3639388" cy="1055284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5181600" y="5004137"/>
                  <a:ext cx="3956852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defRPr/>
                  </a:pPr>
                  <a:r>
                    <a:rPr lang="de-DE" altLang="zh-CN" sz="2000" b="1" dirty="0"/>
                    <a:t>3</a:t>
                  </a:r>
                  <a:r>
                    <a:rPr lang="de-DE" altLang="zh-CN" sz="2000" b="1" dirty="0" smtClean="0"/>
                    <a:t>. </a:t>
                  </a:r>
                  <a:r>
                    <a:rPr lang="en-US" altLang="zh-CN" sz="2000" b="1" dirty="0"/>
                    <a:t>89% of users receive </a:t>
                  </a:r>
                  <a:r>
                    <a:rPr lang="en-US" altLang="zh-CN" sz="2000" b="1" dirty="0" smtClean="0"/>
                    <a:t>less </a:t>
                  </a:r>
                  <a:br>
                    <a:rPr lang="en-US" altLang="zh-CN" sz="2000" b="1" dirty="0" smtClean="0"/>
                  </a:br>
                  <a:r>
                    <a:rPr lang="en-US" altLang="zh-CN" sz="2000" b="1" dirty="0" smtClean="0"/>
                    <a:t>    than 6 redundant </a:t>
                  </a:r>
                  <a:r>
                    <a:rPr lang="en-US" altLang="zh-CN" sz="2000" b="1" dirty="0"/>
                    <a:t>tweets </a:t>
                  </a:r>
                  <a:r>
                    <a:rPr lang="en-US" altLang="zh-CN" sz="2000" b="1" dirty="0" smtClean="0"/>
                    <a:t/>
                  </a:r>
                  <a:br>
                    <a:rPr lang="en-US" altLang="zh-CN" sz="2000" b="1" dirty="0" smtClean="0"/>
                  </a:br>
                  <a:r>
                    <a:rPr lang="en-US" altLang="zh-CN" sz="2000" b="1" dirty="0" smtClean="0"/>
                    <a:t>    per </a:t>
                  </a:r>
                  <a:r>
                    <a:rPr lang="en-US" altLang="zh-CN" sz="2000" b="1" dirty="0"/>
                    <a:t>dissemination </a:t>
                  </a:r>
                  <a:r>
                    <a:rPr lang="en-US" altLang="zh-CN" sz="2000" b="1" dirty="0" smtClean="0"/>
                    <a:t>round</a:t>
                  </a:r>
                  <a:endParaRPr lang="de-DE" altLang="zh-CN" sz="20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875" y="1933575"/>
                <a:ext cx="3743325" cy="4010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Rectangle 41"/>
            <p:cNvSpPr/>
            <p:nvPr/>
          </p:nvSpPr>
          <p:spPr>
            <a:xfrm>
              <a:off x="152400" y="2362200"/>
              <a:ext cx="228598" cy="1578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7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4572000"/>
            <a:ext cx="7345363" cy="533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895600"/>
            <a:ext cx="7345363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750" y="1600200"/>
            <a:ext cx="7345363" cy="533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Related Work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458200" cy="46783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Microblogging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Pub-Sub Systems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[Rama_NSDI2006], [Sandler_IPTPS2005], </a:t>
            </a:r>
          </a:p>
          <a:p>
            <a:pPr marL="457200" lvl="1" indent="0">
              <a:buNone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Measurement Study 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Microblogging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[Ghosh_WOSN2010], [Krish_WOSN2007], [Kwak_WWW2009], [Cha_ICWSM2010], </a:t>
            </a:r>
          </a:p>
          <a:p>
            <a:pPr lvl="1"/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Decentralized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Microblogging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[Sandler_IPTPS2009], [Buchegger_SNS2009], [Shakimov_WOSN2009]</a:t>
            </a:r>
          </a:p>
          <a:p>
            <a:pPr marL="457200" lvl="1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2"/>
    </mc:Choice>
    <mc:Fallback xmlns="">
      <p:transition xmlns:p14="http://schemas.microsoft.com/office/powerpoint/2010/main" spd="slow" advTm="2014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9750" y="152400"/>
            <a:ext cx="7345363" cy="9493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000" b="1" kern="0" dirty="0">
                <a:latin typeface="Arial" pitchFamily="34" charset="0"/>
                <a:ea typeface="+mj-ea"/>
                <a:cs typeface="Arial" pitchFamily="34" charset="0"/>
              </a:rPr>
              <a:t>Conclusion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8812" y="3352800"/>
            <a:ext cx="7296988" cy="969559"/>
            <a:chOff x="1008812" y="3526241"/>
            <a:chExt cx="7296988" cy="969559"/>
          </a:xfrm>
        </p:grpSpPr>
        <p:sp>
          <p:nvSpPr>
            <p:cNvPr id="10" name="Rectangle 9"/>
            <p:cNvSpPr/>
            <p:nvPr/>
          </p:nvSpPr>
          <p:spPr>
            <a:xfrm>
              <a:off x="1008812" y="3526241"/>
              <a:ext cx="7296988" cy="89335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143000" y="3532188"/>
              <a:ext cx="7010400" cy="96361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>
                <a:buFont typeface="Arial" pitchFamily="34" charset="0"/>
                <a:buChar char="•"/>
                <a:defRPr/>
              </a:pPr>
              <a:endParaRPr lang="en-US" altLang="zh-CN" sz="1000" b="1" dirty="0" smtClean="0">
                <a:latin typeface="Arial" pitchFamily="34" charset="0"/>
                <a:ea typeface="宋体" charset="-122"/>
                <a:cs typeface="Arial" pitchFamily="34" charset="0"/>
              </a:endParaRPr>
            </a:p>
            <a:p>
              <a:pPr>
                <a:buFont typeface="Wingdings" pitchFamily="2" charset="2"/>
                <a:buChar char="q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A detailed measurement of Twitter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9750" y="914400"/>
            <a:ext cx="8191500" cy="2133600"/>
            <a:chOff x="539750" y="1143000"/>
            <a:chExt cx="8191500" cy="2133600"/>
          </a:xfrm>
        </p:grpSpPr>
        <p:sp>
          <p:nvSpPr>
            <p:cNvPr id="9" name="Rectangle 8"/>
            <p:cNvSpPr/>
            <p:nvPr/>
          </p:nvSpPr>
          <p:spPr>
            <a:xfrm>
              <a:off x="539750" y="1143000"/>
              <a:ext cx="7345363" cy="2133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09600" y="1316038"/>
              <a:ext cx="8121650" cy="196056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q"/>
                <a:defRPr/>
              </a:pPr>
              <a:r>
                <a:rPr lang="en-US" altLang="zh-CN" sz="2500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</a:t>
              </a: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A novel system architecture tailored for </a:t>
              </a:r>
              <a:r>
                <a:rPr lang="en-US" altLang="zh-CN" b="1" dirty="0" err="1" smtClean="0">
                  <a:latin typeface="Arial" pitchFamily="34" charset="0"/>
                  <a:ea typeface="宋体" charset="-122"/>
                  <a:cs typeface="Arial" pitchFamily="34" charset="0"/>
                </a:rPr>
                <a:t>microblogging</a:t>
              </a: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to address scalability issues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Relieve main server burden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Achieve scalable content delivery 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Decoupling the dual functionality components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79550" y="4495800"/>
            <a:ext cx="7588250" cy="2133600"/>
            <a:chOff x="1479550" y="4495800"/>
            <a:chExt cx="7588250" cy="2133600"/>
          </a:xfrm>
        </p:grpSpPr>
        <p:sp>
          <p:nvSpPr>
            <p:cNvPr id="11" name="Rectangle 10"/>
            <p:cNvSpPr/>
            <p:nvPr/>
          </p:nvSpPr>
          <p:spPr>
            <a:xfrm>
              <a:off x="1479550" y="4495800"/>
              <a:ext cx="7588250" cy="1981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479550" y="4495800"/>
              <a:ext cx="7435850" cy="21336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333399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q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 A prototype implementation and trace-driven emulation over 30,000 Twitter users  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Notable bandwidth savings</a:t>
              </a:r>
              <a:endParaRPr lang="en-US" altLang="zh-CN" sz="1400" dirty="0" smtClean="0">
                <a:solidFill>
                  <a:srgbClr val="00206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Notable CPU and memory reduction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altLang="zh-CN" b="1" dirty="0" smtClean="0">
                  <a:latin typeface="Arial" pitchFamily="34" charset="0"/>
                  <a:ea typeface="宋体" charset="-122"/>
                  <a:cs typeface="Arial" pitchFamily="34" charset="0"/>
                </a:rPr>
                <a:t>Good performance of content delivery/dissemination </a:t>
              </a:r>
            </a:p>
            <a:p>
              <a:pPr marL="457200" indent="-457200">
                <a:buFont typeface="+mj-lt"/>
                <a:buAutoNum type="arabicPeriod"/>
                <a:defRPr/>
              </a:pPr>
              <a:endParaRPr lang="en-US" altLang="zh-CN" sz="2100" b="1" dirty="0" smtClean="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838200" y="130175"/>
            <a:ext cx="7315200" cy="11652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Not only Twitter!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http://w3mag.com/wp-content/uploads/2009/08/Twitter-256x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86" y="3376186"/>
            <a:ext cx="1500614" cy="15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implyzesty.com/wp-content/uploads/2011/08/twitter_newbird_boxed_whiteon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1" y="3428094"/>
            <a:ext cx="1362697" cy="136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ina Weib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029200"/>
            <a:ext cx="2106619" cy="64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inker_logo_no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054225" cy="84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logo_krikri_pet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5749"/>
            <a:ext cx="1882149" cy="6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dmodo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36" y="6107138"/>
            <a:ext cx="1972640" cy="5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neebl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8301"/>
            <a:ext cx="2037237" cy="8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05426" y="75532"/>
            <a:ext cx="8609974" cy="6618929"/>
            <a:chOff x="305426" y="75532"/>
            <a:chExt cx="8609974" cy="6618929"/>
          </a:xfrm>
        </p:grpSpPr>
        <p:pic>
          <p:nvPicPr>
            <p:cNvPr id="1058" name="Picture 34" descr="Sproute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75532"/>
              <a:ext cx="1676400" cy="553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305426" y="428202"/>
              <a:ext cx="8439380" cy="6266259"/>
              <a:chOff x="305426" y="428202"/>
              <a:chExt cx="8439380" cy="6266259"/>
            </a:xfrm>
          </p:grpSpPr>
          <p:pic>
            <p:nvPicPr>
              <p:cNvPr id="1026" name="Picture 2" descr="http://cdn.inquisitr.com/wp-content/jaiku2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6" y="1997502"/>
                <a:ext cx="1812689" cy="1491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9710" y="2375478"/>
                <a:ext cx="1206090" cy="830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 descr="https://wiki.itap.purdue.edu/download/attachments/4292998/2598932589_f1b34dcdb3.jpg?version=1&amp;modificationDate=1226411577000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2302" y="2302303"/>
                <a:ext cx="1050497" cy="1050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DESCRIPTIO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200" y="3483247"/>
                <a:ext cx="2104839" cy="1534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http://www.revthatup.com/wp-content/uploads/2011/06/tumblr_logo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8699" y="5160234"/>
                <a:ext cx="2141205" cy="557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http://media.tumblr.com/tumblr_lumsgavU7U1qa0col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4914900"/>
                <a:ext cx="8763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upload.wikimedia.org/wikipedia/en/2/26/Blauk_Logo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089" y="2133746"/>
                <a:ext cx="2124075" cy="704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 descr="identicalogo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199" y="5226666"/>
                <a:ext cx="1549857" cy="1174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32" descr="wooxielogo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426" y="428202"/>
                <a:ext cx="1793875" cy="55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0" name="Picture 36" descr="http://microblogging.com/wp-content/uploads/2010/01/smob-logo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9806" y="5865785"/>
                <a:ext cx="1905000" cy="828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62" name="Picture 38" descr="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40" y="1221596"/>
            <a:ext cx="2244380" cy="6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3152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Acknowledgement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4146" y="1981200"/>
            <a:ext cx="6610109" cy="1470025"/>
            <a:chOff x="1782401" y="2438400"/>
            <a:chExt cx="6610109" cy="147002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2672255" y="2438400"/>
              <a:ext cx="5720255" cy="1470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Opera Group</a:t>
              </a:r>
            </a:p>
            <a:p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             U.C. San Diego, USA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401" y="2563813"/>
              <a:ext cx="2287487" cy="1273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13225"/>
            <a:ext cx="2971800" cy="188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90800" y="4441825"/>
            <a:ext cx="3276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Middleware Conference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838200" y="1501775"/>
            <a:ext cx="73152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Thank you very much!!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>
                <a:latin typeface="Arial" pitchFamily="34" charset="0"/>
                <a:cs typeface="Arial" pitchFamily="34" charset="0"/>
              </a:rPr>
            </a:br>
            <a:r>
              <a:rPr lang="en-US" sz="40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http://mycuckoo.org</a:t>
            </a:r>
            <a:endParaRPr lang="en-US" sz="4000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315200" cy="10128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Current Architecture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78" y="5043487"/>
            <a:ext cx="2693722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3487"/>
            <a:ext cx="4426133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581400" y="2438400"/>
            <a:ext cx="381000" cy="1041921"/>
            <a:chOff x="3581400" y="2438400"/>
            <a:chExt cx="381000" cy="104192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581400" y="2438400"/>
              <a:ext cx="152400" cy="9906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810000" y="2514600"/>
              <a:ext cx="152400" cy="9657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066800" y="2463279"/>
            <a:ext cx="2514600" cy="1499121"/>
            <a:chOff x="1066800" y="2463279"/>
            <a:chExt cx="2514600" cy="1499121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2781300" y="2463279"/>
              <a:ext cx="8001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1828800" y="2463279"/>
              <a:ext cx="1752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108166" y="3565470"/>
              <a:ext cx="2473234" cy="39693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066800" y="2463279"/>
              <a:ext cx="2514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886200" y="3962400"/>
            <a:ext cx="2764554" cy="1676400"/>
            <a:chOff x="3886200" y="3962400"/>
            <a:chExt cx="2764554" cy="167640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3886200" y="3962400"/>
              <a:ext cx="2667000" cy="16764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 rot="1960122">
              <a:off x="4440954" y="4532453"/>
              <a:ext cx="2209800" cy="2667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polling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27128" y="4267200"/>
            <a:ext cx="2846950" cy="1645444"/>
            <a:chOff x="3527128" y="4267200"/>
            <a:chExt cx="2846950" cy="1645444"/>
          </a:xfrm>
        </p:grpSpPr>
        <p:cxnSp>
          <p:nvCxnSpPr>
            <p:cNvPr id="50" name="Straight Arrow Connector 49"/>
            <p:cNvCxnSpPr>
              <a:endCxn id="3074" idx="1"/>
            </p:cNvCxnSpPr>
            <p:nvPr/>
          </p:nvCxnSpPr>
          <p:spPr>
            <a:xfrm>
              <a:off x="3733800" y="4267200"/>
              <a:ext cx="2640278" cy="1645444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 rot="1914851">
              <a:off x="3527128" y="5090002"/>
              <a:ext cx="2562387" cy="2675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</a:t>
              </a:r>
              <a:r>
                <a:rPr lang="en-US" sz="2800" dirty="0" smtClean="0"/>
                <a:t>othing new!!!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66800" y="2438400"/>
            <a:ext cx="2514600" cy="1499121"/>
            <a:chOff x="5643075" y="1688839"/>
            <a:chExt cx="2514600" cy="1499121"/>
          </a:xfrm>
        </p:grpSpPr>
        <p:cxnSp>
          <p:nvCxnSpPr>
            <p:cNvPr id="57" name="Straight Arrow Connector 56"/>
            <p:cNvCxnSpPr/>
            <p:nvPr/>
          </p:nvCxnSpPr>
          <p:spPr>
            <a:xfrm flipH="1" flipV="1">
              <a:off x="7357575" y="1688839"/>
              <a:ext cx="8001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6405075" y="1688839"/>
              <a:ext cx="1752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684441" y="2791030"/>
              <a:ext cx="2473234" cy="39693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5643075" y="1688839"/>
              <a:ext cx="2514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 rot="19971053">
            <a:off x="5428739" y="2510648"/>
            <a:ext cx="3352800" cy="1224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All is traffic waste!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315200" cy="10128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Current Architecture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78" y="5043487"/>
            <a:ext cx="2693722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3487"/>
            <a:ext cx="4426133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581400" y="2438400"/>
            <a:ext cx="381000" cy="1066800"/>
            <a:chOff x="3581400" y="2438400"/>
            <a:chExt cx="381000" cy="10668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581400" y="2438400"/>
              <a:ext cx="152400" cy="99060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810000" y="2539479"/>
              <a:ext cx="152400" cy="965721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066800" y="2463279"/>
            <a:ext cx="2514600" cy="1499121"/>
            <a:chOff x="1066800" y="2463279"/>
            <a:chExt cx="2514600" cy="1499121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2781300" y="2463279"/>
              <a:ext cx="8001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1828800" y="2463279"/>
              <a:ext cx="1752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108166" y="3565470"/>
              <a:ext cx="2473234" cy="39693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066800" y="2463279"/>
              <a:ext cx="2514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886200" y="3962400"/>
            <a:ext cx="2764554" cy="1676400"/>
            <a:chOff x="3886200" y="3962400"/>
            <a:chExt cx="2764554" cy="167640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3886200" y="3962400"/>
              <a:ext cx="2667000" cy="167640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 rot="1960122">
              <a:off x="4440954" y="4532453"/>
              <a:ext cx="2209800" cy="2667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polling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56086" y="4267200"/>
            <a:ext cx="3017992" cy="1645444"/>
            <a:chOff x="3356086" y="4267200"/>
            <a:chExt cx="3017992" cy="1645444"/>
          </a:xfrm>
        </p:grpSpPr>
        <p:cxnSp>
          <p:nvCxnSpPr>
            <p:cNvPr id="50" name="Straight Arrow Connector 49"/>
            <p:cNvCxnSpPr>
              <a:endCxn id="3074" idx="1"/>
            </p:cNvCxnSpPr>
            <p:nvPr/>
          </p:nvCxnSpPr>
          <p:spPr>
            <a:xfrm>
              <a:off x="3733800" y="4267200"/>
              <a:ext cx="2640278" cy="1645444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 rot="1914851">
              <a:off x="3356086" y="5083988"/>
              <a:ext cx="2875614" cy="25810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something new!!!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66800" y="2438400"/>
            <a:ext cx="2514600" cy="1499121"/>
            <a:chOff x="5643075" y="1688839"/>
            <a:chExt cx="2514600" cy="1499121"/>
          </a:xfrm>
        </p:grpSpPr>
        <p:cxnSp>
          <p:nvCxnSpPr>
            <p:cNvPr id="57" name="Straight Arrow Connector 56"/>
            <p:cNvCxnSpPr/>
            <p:nvPr/>
          </p:nvCxnSpPr>
          <p:spPr>
            <a:xfrm flipH="1" flipV="1">
              <a:off x="7357575" y="1688839"/>
              <a:ext cx="8001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6405075" y="1688839"/>
              <a:ext cx="1752600" cy="1499121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684441" y="2791030"/>
              <a:ext cx="2473234" cy="39693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5643075" y="1688839"/>
              <a:ext cx="2514600" cy="14991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 rot="19971053">
            <a:off x="5428739" y="2510648"/>
            <a:ext cx="3352800" cy="1224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Still traffic waste!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81000" y="130175"/>
            <a:ext cx="8382000" cy="10128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What about millions of users polling?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3487"/>
            <a:ext cx="4426133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650828" y="1905000"/>
            <a:ext cx="1416972" cy="4876800"/>
            <a:chOff x="7650828" y="1905000"/>
            <a:chExt cx="1416972" cy="4876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28956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19050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974428" y="2895600"/>
            <a:ext cx="1416972" cy="3886200"/>
            <a:chOff x="7650828" y="2895600"/>
            <a:chExt cx="1416972" cy="388620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28956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4343400" y="3886200"/>
            <a:ext cx="1416972" cy="2895600"/>
            <a:chOff x="7650828" y="3886200"/>
            <a:chExt cx="1416972" cy="28956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38862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2697828" y="4876800"/>
            <a:ext cx="1416972" cy="1905000"/>
            <a:chOff x="7650828" y="4876800"/>
            <a:chExt cx="1416972" cy="1905000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8" y="58674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829" y="4876800"/>
              <a:ext cx="141697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867400"/>
            <a:ext cx="141697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Group 80"/>
          <p:cNvGrpSpPr/>
          <p:nvPr/>
        </p:nvGrpSpPr>
        <p:grpSpPr>
          <a:xfrm>
            <a:off x="1600201" y="2158562"/>
            <a:ext cx="6248399" cy="4166038"/>
            <a:chOff x="1600201" y="2158562"/>
            <a:chExt cx="6248399" cy="4166038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3657600"/>
              <a:ext cx="990603" cy="6858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315775" y="3016469"/>
              <a:ext cx="1780225" cy="381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2796714" y="4076700"/>
              <a:ext cx="609599" cy="1028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600201" y="3833648"/>
              <a:ext cx="0" cy="23385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179231" y="4305300"/>
              <a:ext cx="922282" cy="18669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3230619" y="4000500"/>
              <a:ext cx="1227082" cy="12382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2994099" y="4139762"/>
              <a:ext cx="1660634" cy="21848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4114800" y="3397469"/>
              <a:ext cx="2008792" cy="87235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3824416" y="3962400"/>
              <a:ext cx="2352079" cy="12954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3505200" y="4014952"/>
              <a:ext cx="2590800" cy="21572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91000" y="2158562"/>
              <a:ext cx="3581400" cy="2036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907879" y="2362200"/>
              <a:ext cx="3864521" cy="9906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4135823" y="2647293"/>
              <a:ext cx="3712777" cy="16225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4045133" y="3077560"/>
              <a:ext cx="3803467" cy="21546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3962401" y="3452648"/>
              <a:ext cx="3886199" cy="27195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600200" y="2158562"/>
            <a:ext cx="6248399" cy="4166038"/>
            <a:chOff x="1600201" y="2158562"/>
            <a:chExt cx="6248399" cy="4166038"/>
          </a:xfrm>
        </p:grpSpPr>
        <p:cxnSp>
          <p:nvCxnSpPr>
            <p:cNvPr id="85" name="Straight Arrow Connector 84"/>
            <p:cNvCxnSpPr/>
            <p:nvPr/>
          </p:nvCxnSpPr>
          <p:spPr>
            <a:xfrm flipH="1" flipV="1">
              <a:off x="3962400" y="3657600"/>
              <a:ext cx="990603" cy="6858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315775" y="3016469"/>
              <a:ext cx="1780225" cy="381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2796714" y="4076700"/>
              <a:ext cx="609599" cy="1028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1600201" y="3833648"/>
              <a:ext cx="0" cy="23385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2179231" y="4305300"/>
              <a:ext cx="922282" cy="18669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3230619" y="4000500"/>
              <a:ext cx="1227082" cy="12382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2994099" y="4139762"/>
              <a:ext cx="1660634" cy="21848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4114800" y="3397469"/>
              <a:ext cx="2008792" cy="87235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3824416" y="3962400"/>
              <a:ext cx="2352079" cy="12954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3505200" y="4014952"/>
              <a:ext cx="2590800" cy="21572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4191000" y="2158562"/>
              <a:ext cx="3581400" cy="2036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3907879" y="2362200"/>
              <a:ext cx="3864521" cy="9906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4135823" y="2647293"/>
              <a:ext cx="3712777" cy="16225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045133" y="3077560"/>
              <a:ext cx="3803467" cy="21546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962401" y="3452648"/>
              <a:ext cx="3886199" cy="27195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600200" y="2158562"/>
            <a:ext cx="6248399" cy="4166038"/>
            <a:chOff x="1600201" y="2158562"/>
            <a:chExt cx="6248399" cy="4166038"/>
          </a:xfrm>
        </p:grpSpPr>
        <p:cxnSp>
          <p:nvCxnSpPr>
            <p:cNvPr id="101" name="Straight Arrow Connector 100"/>
            <p:cNvCxnSpPr/>
            <p:nvPr/>
          </p:nvCxnSpPr>
          <p:spPr>
            <a:xfrm flipH="1" flipV="1">
              <a:off x="3962400" y="3657600"/>
              <a:ext cx="990603" cy="6858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 flipV="1">
              <a:off x="4315775" y="3016469"/>
              <a:ext cx="1780225" cy="381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 flipV="1">
              <a:off x="2796714" y="4076700"/>
              <a:ext cx="609599" cy="1028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1600201" y="3833648"/>
              <a:ext cx="0" cy="23385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2179231" y="4305300"/>
              <a:ext cx="922282" cy="18669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 flipV="1">
              <a:off x="3230619" y="4000500"/>
              <a:ext cx="1227082" cy="12382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 flipV="1">
              <a:off x="2994099" y="4139762"/>
              <a:ext cx="1660634" cy="21848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4114800" y="3397469"/>
              <a:ext cx="2008792" cy="87235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3824416" y="3962400"/>
              <a:ext cx="2352079" cy="12954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3505200" y="4014952"/>
              <a:ext cx="2590800" cy="21572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 flipV="1">
              <a:off x="4191000" y="2158562"/>
              <a:ext cx="3581400" cy="2036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3907879" y="2362200"/>
              <a:ext cx="3864521" cy="9906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135823" y="2647293"/>
              <a:ext cx="3712777" cy="16225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4045133" y="3077560"/>
              <a:ext cx="3803467" cy="21546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3962401" y="3452648"/>
              <a:ext cx="3886199" cy="27195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内容占位符 5" descr="iptps.03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107"/>
            <a:ext cx="4897176" cy="367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4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152400" y="358775"/>
            <a:ext cx="8839200" cy="1012825"/>
          </a:xfrm>
        </p:spPr>
        <p:txBody>
          <a:bodyPr>
            <a:normAutofit fontScale="90000"/>
          </a:bodyPr>
          <a:lstStyle/>
          <a:p>
            <a:r>
              <a:rPr lang="en-US" sz="3900" b="1" dirty="0" smtClean="0">
                <a:latin typeface="Arial" pitchFamily="34" charset="0"/>
                <a:cs typeface="Arial" pitchFamily="34" charset="0"/>
              </a:rPr>
              <a:t>How is the availability and performance of these </a:t>
            </a:r>
            <a:r>
              <a:rPr lang="en-US" sz="3900" b="1" dirty="0" err="1" smtClean="0">
                <a:latin typeface="Arial" pitchFamily="34" charset="0"/>
                <a:cs typeface="Arial" pitchFamily="34" charset="0"/>
              </a:rPr>
              <a:t>microblogging</a:t>
            </a:r>
            <a:r>
              <a:rPr lang="en-US" sz="3900" b="1" dirty="0" smtClean="0">
                <a:latin typeface="Arial" pitchFamily="34" charset="0"/>
                <a:cs typeface="Arial" pitchFamily="34" charset="0"/>
              </a:rPr>
              <a:t> services?</a:t>
            </a:r>
            <a:endParaRPr lang="en-US" sz="3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1447800"/>
            <a:ext cx="89154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(Measurement Study on Twitter)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00" y="1666873"/>
            <a:ext cx="7620000" cy="2828927"/>
            <a:chOff x="762000" y="1666873"/>
            <a:chExt cx="7620000" cy="2828927"/>
          </a:xfrm>
        </p:grpSpPr>
        <p:sp>
          <p:nvSpPr>
            <p:cNvPr id="74" name="Title 1"/>
            <p:cNvSpPr txBox="1">
              <a:spLocks/>
            </p:cNvSpPr>
            <p:nvPr/>
          </p:nvSpPr>
          <p:spPr>
            <a:xfrm>
              <a:off x="762000" y="1666873"/>
              <a:ext cx="7620000" cy="28289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 algn="l">
                <a:buFont typeface="Wingdings" pitchFamily="2" charset="2"/>
                <a:buChar char="§"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Measurement period: Jun. 4 – Jul. 18,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2010</a:t>
              </a:r>
            </a:p>
            <a:p>
              <a:pPr algn="l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     </a:t>
              </a:r>
              <a:r>
                <a:rPr lang="en-US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- Including a flash crowd event: </a:t>
              </a:r>
            </a:p>
            <a:p>
              <a:pPr algn="l"/>
              <a:r>
                <a:rPr lang="en-US" sz="2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FIFA </a:t>
              </a:r>
              <a:r>
                <a:rPr lang="en-US" sz="2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World Cup </a:t>
              </a:r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2010</a:t>
              </a:r>
              <a:endPara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marL="457200" indent="-457200" algn="l">
                <a:buFont typeface="Wingdings" pitchFamily="2" charset="2"/>
                <a:buChar char="§"/>
              </a:pP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l"/>
              <a:endParaRPr lang="en-US" sz="4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773681"/>
              <a:ext cx="1219200" cy="1341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152525" y="3657600"/>
            <a:ext cx="7000875" cy="2667000"/>
            <a:chOff x="755649" y="4505324"/>
            <a:chExt cx="6696075" cy="2219327"/>
          </a:xfrm>
        </p:grpSpPr>
        <p:pic>
          <p:nvPicPr>
            <p:cNvPr id="5122" name="Picture 2" descr="C:\Users\Tianyin\AppData\Local\Temp\59EAWZ$YADJAWN9(`NMCG{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12" y="4505324"/>
              <a:ext cx="3343275" cy="75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Users\Tianyin\AppData\Local\Temp\1Z04_%8)TS]MYKH[LZT(]MV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49" y="5257800"/>
              <a:ext cx="669607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9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382000" cy="10128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Measurement Study on Twitter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66800" y="5540375"/>
            <a:ext cx="83820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Twitter’s performance and availability is not satisfying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even at normal 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flash crowd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event has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 obvious impact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both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performance and availability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2379" y="1371600"/>
            <a:ext cx="4364421" cy="3829050"/>
            <a:chOff x="512379" y="1371600"/>
            <a:chExt cx="4364421" cy="382905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79" y="1371600"/>
              <a:ext cx="3800475" cy="382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38200" y="4495800"/>
              <a:ext cx="4038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6/4  6/11             7</a:t>
              </a:r>
              <a:r>
                <a:rPr lang="en-US" sz="22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11 7/18</a:t>
              </a:r>
              <a:endParaRPr lang="en-US" sz="2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5000" y="914400"/>
            <a:ext cx="1828800" cy="3886200"/>
            <a:chOff x="1905000" y="914400"/>
            <a:chExt cx="1828800" cy="3886200"/>
          </a:xfrm>
        </p:grpSpPr>
        <p:sp>
          <p:nvSpPr>
            <p:cNvPr id="2" name="Rectangle 1"/>
            <p:cNvSpPr/>
            <p:nvPr/>
          </p:nvSpPr>
          <p:spPr>
            <a:xfrm>
              <a:off x="1905000" y="1295400"/>
              <a:ext cx="1828800" cy="3505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09800" y="914400"/>
              <a:ext cx="127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World Cup</a:t>
              </a:r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1371600"/>
            <a:ext cx="4343400" cy="3876675"/>
            <a:chOff x="4648200" y="1371600"/>
            <a:chExt cx="4343400" cy="3876675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371600"/>
              <a:ext cx="3800475" cy="387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953000" y="4572000"/>
              <a:ext cx="4038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6/4  6/11             7</a:t>
              </a:r>
              <a:r>
                <a:rPr lang="en-US" sz="22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11 7/18</a:t>
              </a:r>
              <a:endParaRPr lang="en-US" sz="2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19800" y="926068"/>
            <a:ext cx="1828800" cy="3874532"/>
            <a:chOff x="6019800" y="926068"/>
            <a:chExt cx="1828800" cy="3874532"/>
          </a:xfrm>
        </p:grpSpPr>
        <p:sp>
          <p:nvSpPr>
            <p:cNvPr id="12" name="Rectangle 11"/>
            <p:cNvSpPr/>
            <p:nvPr/>
          </p:nvSpPr>
          <p:spPr>
            <a:xfrm>
              <a:off x="6019800" y="1295400"/>
              <a:ext cx="1828800" cy="3505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926068"/>
              <a:ext cx="127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World Cup</a:t>
              </a:r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7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82000" cy="10128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Twitter’s Short-Term Solutions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890752" y="1828800"/>
            <a:ext cx="8100848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 smtClean="0">
                <a:latin typeface="Arial" pitchFamily="34" charset="0"/>
                <a:cs typeface="Arial" pitchFamily="34" charset="0"/>
              </a:rPr>
              <a:t>-  Rate </a:t>
            </a:r>
            <a:r>
              <a:rPr lang="en-US" sz="5300" dirty="0">
                <a:latin typeface="Arial" pitchFamily="34" charset="0"/>
                <a:cs typeface="Arial" pitchFamily="34" charset="0"/>
              </a:rPr>
              <a:t>limit</a:t>
            </a:r>
          </a:p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      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4200" dirty="0" smtClean="0">
                <a:latin typeface="Arial" pitchFamily="34" charset="0"/>
                <a:cs typeface="Arial" pitchFamily="34" charset="0"/>
              </a:rPr>
              <a:t>     Only 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allows clients to make a limited number of calls in 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a</a:t>
            </a:r>
            <a:br>
              <a:rPr lang="en-US" sz="4200" dirty="0" smtClean="0">
                <a:latin typeface="Arial" pitchFamily="34" charset="0"/>
                <a:cs typeface="Arial" pitchFamily="34" charset="0"/>
              </a:rPr>
            </a:br>
            <a:r>
              <a:rPr lang="en-US" sz="4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given 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period</a:t>
            </a:r>
            <a:br>
              <a:rPr lang="en-US" sz="4200" dirty="0" smtClean="0">
                <a:latin typeface="Arial" pitchFamily="34" charset="0"/>
                <a:cs typeface="Arial" pitchFamily="34" charset="0"/>
              </a:rPr>
            </a:br>
            <a:endParaRPr lang="en-US" sz="4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200" dirty="0" smtClean="0">
                <a:latin typeface="Arial" pitchFamily="34" charset="0"/>
                <a:cs typeface="Arial" pitchFamily="34" charset="0"/>
              </a:rPr>
              <a:t>     Twitter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: 150 requests per hour, 2,000 requests for 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whitelist</a:t>
            </a:r>
          </a:p>
          <a:p>
            <a:pPr marL="571500" indent="-571500" algn="l">
              <a:buFontTx/>
              <a:buChar char="-"/>
            </a:pP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5300" dirty="0" smtClean="0">
                <a:latin typeface="Arial" pitchFamily="34" charset="0"/>
                <a:cs typeface="Arial" pitchFamily="34" charset="0"/>
              </a:rPr>
              <a:t>- Upper </a:t>
            </a:r>
            <a:r>
              <a:rPr lang="en-US" sz="5300" dirty="0">
                <a:latin typeface="Arial" pitchFamily="34" charset="0"/>
                <a:cs typeface="Arial" pitchFamily="34" charset="0"/>
              </a:rPr>
              <a:t>limit on the number of </a:t>
            </a:r>
            <a:r>
              <a:rPr lang="en-US" sz="5300" dirty="0" err="1" smtClean="0">
                <a:latin typeface="Arial" pitchFamily="34" charset="0"/>
                <a:cs typeface="Arial" pitchFamily="34" charset="0"/>
              </a:rPr>
              <a:t>followees</a:t>
            </a:r>
            <a:endParaRPr lang="en-US" sz="53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4200" dirty="0" err="1" smtClean="0">
                <a:latin typeface="Arial" pitchFamily="34" charset="0"/>
                <a:cs typeface="Arial" pitchFamily="34" charset="0"/>
              </a:rPr>
              <a:t>Orkut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: 1000, Flickr: 3000, Facebook: 5000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</a:t>
            </a:r>
            <a:endParaRPr lang="en-US" sz="4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2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Twitter</a:t>
            </a:r>
            <a:r>
              <a:rPr lang="en-US" sz="4200" dirty="0">
                <a:latin typeface="Arial" pitchFamily="34" charset="0"/>
                <a:cs typeface="Arial" pitchFamily="34" charset="0"/>
              </a:rPr>
              <a:t>: 2000 before 2009, now using a more sophisticated 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strategy</a:t>
            </a:r>
            <a:endParaRPr lang="en-US" sz="4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5029200"/>
            <a:ext cx="7672552" cy="609600"/>
            <a:chOff x="838200" y="5029200"/>
            <a:chExt cx="7672552" cy="609600"/>
          </a:xfrm>
        </p:grpSpPr>
        <p:sp>
          <p:nvSpPr>
            <p:cNvPr id="11" name="Rectangle 10"/>
            <p:cNvSpPr/>
            <p:nvPr/>
          </p:nvSpPr>
          <p:spPr>
            <a:xfrm>
              <a:off x="838200" y="5029200"/>
              <a:ext cx="7467600" cy="609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890752" y="5029200"/>
              <a:ext cx="7620000" cy="609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2. Network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usage monitoring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5867400"/>
            <a:ext cx="7696200" cy="609600"/>
            <a:chOff x="838200" y="5867400"/>
            <a:chExt cx="7696200" cy="609600"/>
          </a:xfrm>
        </p:grpSpPr>
        <p:sp>
          <p:nvSpPr>
            <p:cNvPr id="12" name="Rectangle 11"/>
            <p:cNvSpPr/>
            <p:nvPr/>
          </p:nvSpPr>
          <p:spPr>
            <a:xfrm>
              <a:off x="838200" y="5867400"/>
              <a:ext cx="7467600" cy="609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914400" y="5867400"/>
              <a:ext cx="7620000" cy="60960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dirty="0">
                  <a:latin typeface="Arial" pitchFamily="34" charset="0"/>
                  <a:cs typeface="Arial" pitchFamily="34" charset="0"/>
                </a:rPr>
                <a:t>3. Doubling the capacity of internal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network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1219200"/>
            <a:ext cx="7620000" cy="609600"/>
            <a:chOff x="838200" y="1219200"/>
            <a:chExt cx="7620000" cy="609600"/>
          </a:xfrm>
        </p:grpSpPr>
        <p:sp>
          <p:nvSpPr>
            <p:cNvPr id="2" name="Rectangle 1"/>
            <p:cNvSpPr/>
            <p:nvPr/>
          </p:nvSpPr>
          <p:spPr>
            <a:xfrm>
              <a:off x="838200" y="1219200"/>
              <a:ext cx="7467600" cy="609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1219200"/>
              <a:ext cx="7620000" cy="609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Arial" pitchFamily="34" charset="0"/>
                  <a:cs typeface="Arial" pitchFamily="34" charset="0"/>
                </a:rPr>
                <a:t>1. Per-user request and connection limits</a:t>
              </a:r>
            </a:p>
          </p:txBody>
        </p:sp>
      </p:grp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763588" y="4633913"/>
            <a:ext cx="784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de-DE" altLang="zh-CN" sz="1400">
                <a:solidFill>
                  <a:schemeClr val="bg1"/>
                </a:solidFill>
                <a:ea typeface="宋体" pitchFamily="2" charset="-122"/>
              </a:rPr>
              <a:t> identi.ca                      jaiku                            emote.in                         Chinese Sina microblogging</a:t>
            </a:r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1890398">
            <a:off x="658873" y="2519769"/>
            <a:ext cx="7292855" cy="2829061"/>
            <a:chOff x="352" y="3496"/>
            <a:chExt cx="3639" cy="1001"/>
          </a:xfrm>
        </p:grpSpPr>
        <p:pic>
          <p:nvPicPr>
            <p:cNvPr id="20" name="Picture 6" descr="headline quote style 3 thi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3496"/>
              <a:ext cx="3639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91" y="3822"/>
              <a:ext cx="33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F0000"/>
                  </a:solidFill>
                </a:rPr>
                <a:t>The Problems are still there!!!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2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15861</TotalTime>
  <Words>895</Words>
  <Application>Microsoft Office PowerPoint</Application>
  <PresentationFormat>On-screen Show (4:3)</PresentationFormat>
  <Paragraphs>253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Graph</vt:lpstr>
      <vt:lpstr>Scaling Microblogging Services with Divergent Traffic Demands</vt:lpstr>
      <vt:lpstr>Microblogging services are growing at exponential rates!</vt:lpstr>
      <vt:lpstr>Not only Twitter!</vt:lpstr>
      <vt:lpstr>Current Architecture</vt:lpstr>
      <vt:lpstr>Current Architecture</vt:lpstr>
      <vt:lpstr>What about millions of users polling?</vt:lpstr>
      <vt:lpstr>How is the availability and performance of these microblogging services?</vt:lpstr>
      <vt:lpstr>Measurement Study on Twitter</vt:lpstr>
      <vt:lpstr>Twitter’s Short-Term Solutions</vt:lpstr>
      <vt:lpstr>How about push?</vt:lpstr>
      <vt:lpstr>How about these guys?</vt:lpstr>
      <vt:lpstr>What will happen when ladygaga has something to say?</vt:lpstr>
      <vt:lpstr>How different the two kinds of usage models contribute to the traffic?</vt:lpstr>
      <vt:lpstr>The results of the divergent traffic</vt:lpstr>
      <vt:lpstr>The difference between the  two components.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</vt:lpstr>
      <vt:lpstr>PowerPoint Presentation</vt:lpstr>
      <vt:lpstr>Acknowledgement</vt:lpstr>
      <vt:lpstr>Thank you very much!!  http://mycuckoo.org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Microblogging Services with Divergent Traffic Demands</dc:title>
  <dc:creator>Tianyin</dc:creator>
  <cp:lastModifiedBy>Tianyin</cp:lastModifiedBy>
  <cp:revision>406</cp:revision>
  <dcterms:created xsi:type="dcterms:W3CDTF">2011-11-17T07:45:42Z</dcterms:created>
  <dcterms:modified xsi:type="dcterms:W3CDTF">2011-12-18T08:31:10Z</dcterms:modified>
</cp:coreProperties>
</file>