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28" r:id="rId4"/>
    <p:sldId id="345" r:id="rId5"/>
    <p:sldId id="347" r:id="rId6"/>
    <p:sldId id="397" r:id="rId7"/>
    <p:sldId id="398" r:id="rId8"/>
    <p:sldId id="399" r:id="rId9"/>
    <p:sldId id="401" r:id="rId10"/>
    <p:sldId id="404" r:id="rId11"/>
    <p:sldId id="402" r:id="rId12"/>
    <p:sldId id="405" r:id="rId13"/>
    <p:sldId id="406" r:id="rId14"/>
    <p:sldId id="407" r:id="rId15"/>
    <p:sldId id="408" r:id="rId16"/>
    <p:sldId id="409" r:id="rId17"/>
    <p:sldId id="376" r:id="rId18"/>
    <p:sldId id="391" r:id="rId19"/>
    <p:sldId id="375" r:id="rId20"/>
    <p:sldId id="389" r:id="rId21"/>
    <p:sldId id="390" r:id="rId22"/>
    <p:sldId id="393" r:id="rId23"/>
    <p:sldId id="410" r:id="rId24"/>
    <p:sldId id="27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55" autoAdjust="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10BC90B-2D12-4BDC-A79B-9DBCB2E13CD9}" type="datetimeFigureOut">
              <a:rPr lang="zh-CN" altLang="en-US"/>
              <a:pPr>
                <a:defRPr/>
              </a:pPr>
              <a:t>2009-12-13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2AAF3B2-F46A-4FC8-A3B9-72BC6D246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9E741E-19DD-4364-A189-88B3A2CDE3D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ABBA47-A67E-4F7B-925F-CB45C23D06A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ltGray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Verdana" pitchFamily="34" charset="0"/>
            </a:endParaRP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ltGray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Verdana" pitchFamily="34" charset="0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lt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Verdana" pitchFamily="34" charset="0"/>
            </a:endParaRPr>
          </a:p>
        </p:txBody>
      </p:sp>
      <p:sp>
        <p:nvSpPr>
          <p:cNvPr id="7" name="Freeform 32"/>
          <p:cNvSpPr>
            <a:spLocks/>
          </p:cNvSpPr>
          <p:nvPr/>
        </p:nvSpPr>
        <p:spPr bwMode="lt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Verdana" pitchFamily="34" charset="0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228600" y="166688"/>
            <a:ext cx="1303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atin typeface="Verdana" pitchFamily="34" charset="0"/>
                <a:ea typeface="+mn-ea"/>
              </a:rPr>
              <a:t>LOGO</a:t>
            </a:r>
          </a:p>
        </p:txBody>
      </p:sp>
      <p:pic>
        <p:nvPicPr>
          <p:cNvPr id="9" name="Picture 40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1601788" y="2209800"/>
            <a:ext cx="2032000" cy="1717675"/>
          </a:xfrm>
          <a:prstGeom prst="rect">
            <a:avLst/>
          </a:prstGeom>
          <a:noFill/>
          <a:effectLst>
            <a:outerShdw algn="ctr" rotWithShape="0">
              <a:schemeClr val="tx1"/>
            </a:outerShdw>
          </a:effectLst>
        </p:spPr>
      </p:pic>
      <p:pic>
        <p:nvPicPr>
          <p:cNvPr id="10" name="Picture 41" descr="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177800" y="3048000"/>
            <a:ext cx="1957388" cy="1717675"/>
          </a:xfrm>
          <a:prstGeom prst="rect">
            <a:avLst/>
          </a:prstGeom>
          <a:noFill/>
          <a:effectLst>
            <a:outerShdw algn="ctr" rotWithShape="0">
              <a:schemeClr val="tx1"/>
            </a:outerShdw>
          </a:effectLst>
        </p:spPr>
      </p:pic>
      <p:pic>
        <p:nvPicPr>
          <p:cNvPr id="11" name="Picture 42" descr="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ltGray">
          <a:xfrm>
            <a:off x="1587500" y="3921125"/>
            <a:ext cx="2033588" cy="1717675"/>
          </a:xfrm>
          <a:prstGeom prst="rect">
            <a:avLst/>
          </a:prstGeom>
          <a:noFill/>
          <a:effectLst>
            <a:outerShdw algn="ctr" rotWithShape="0">
              <a:schemeClr val="tx1"/>
            </a:outerShdw>
          </a:effec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219200" y="1181100"/>
            <a:ext cx="6705600" cy="9525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225800" y="3276600"/>
            <a:ext cx="46482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86200" y="6527800"/>
            <a:ext cx="1752600" cy="16827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2D72D9C-37DE-4CBF-BDA8-0A260E70C75C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502400"/>
            <a:ext cx="2057400" cy="228600"/>
          </a:xfrm>
        </p:spPr>
        <p:txBody>
          <a:bodyPr/>
          <a:lstStyle>
            <a:lvl1pPr algn="ctr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 dirty="0" err="1"/>
              <a:t>Dislab</a:t>
            </a:r>
            <a:r>
              <a:rPr lang="en-US" altLang="zh-CN" dirty="0"/>
              <a:t>, </a:t>
            </a:r>
            <a:r>
              <a:rPr lang="en-US" altLang="zh-CN" dirty="0" smtClean="0"/>
              <a:t>NJU CS</a:t>
            </a:r>
            <a:endParaRPr lang="zh-CN" alt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93100" y="6413500"/>
            <a:ext cx="457200" cy="182563"/>
          </a:xfrm>
          <a:noFill/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B0832487-EDB4-491D-B213-D79293A7D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A615-A240-4CE1-9835-29E89E138F55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C1C89-48A2-45EB-A98B-1F08D4D8F7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381000"/>
            <a:ext cx="20764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0769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9A441-D505-4913-8725-383146F4C3BC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7E5A2-3D03-471E-9FD6-2ABD9E5D5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81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066800"/>
            <a:ext cx="8305800" cy="5257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95697-1463-4480-849B-2B58D7838C6C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F4D5A-1122-44C4-9F8A-AC0F3FDDE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err="1" smtClean="0"/>
              <a:t>Dislab</a:t>
            </a:r>
            <a:r>
              <a:rPr lang="en-US" altLang="zh-CN" dirty="0" smtClean="0"/>
              <a:t>, Nanjing University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6A064-60BA-487F-B158-BB687D6338E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072330" y="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latin typeface="Arial Black" pitchFamily="34" charset="0"/>
              </a:rPr>
              <a:t>Nanjing</a:t>
            </a:r>
            <a:r>
              <a:rPr lang="en-US" altLang="zh-CN" sz="1400" baseline="0" dirty="0" smtClean="0">
                <a:latin typeface="Arial Black" pitchFamily="34" charset="0"/>
              </a:rPr>
              <a:t> University</a:t>
            </a:r>
            <a:endParaRPr lang="zh-CN" altLang="en-US" sz="1400" dirty="0" smtClean="0">
              <a:latin typeface="Arial Black" pitchFamily="34" charset="0"/>
            </a:endParaRPr>
          </a:p>
          <a:p>
            <a:endParaRPr lang="zh-CN" altLang="en-US" sz="14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3D349-C606-40E9-9089-F34F24C633C9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86F0C-81FA-4819-8FAF-9AEC6B7AD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52578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4BDCC-2193-4EDA-95A7-47C03C470126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59CD1-9246-4FFC-8E7A-4991EB7824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550E2-BBAD-4E96-8A65-619514CFB700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5BE3-3E31-4CCE-985C-28E8BE5C0F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A8FC4-5972-4678-ACA8-65F432E51EA9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29554-1FCD-499E-86F0-43A410EEA3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92D55-E9E3-43E4-935D-7B6DBA676CE9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12349-7DAD-4928-BE7D-4BBC42EF2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EA772-1E2D-45EA-BE75-BF1660B61C06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7841F-CEB9-488B-B653-7F4D3D20F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93B1-56EE-4B23-B963-41E0DCF5203D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3AE58-FF57-469F-BC40-D0B628EB7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Freeform 34"/>
          <p:cNvSpPr>
            <a:spLocks/>
          </p:cNvSpPr>
          <p:nvPr/>
        </p:nvSpPr>
        <p:spPr bwMode="ltGray">
          <a:xfrm>
            <a:off x="-23813" y="344488"/>
            <a:ext cx="8194676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Verdana" pitchFamily="34" charset="0"/>
            </a:endParaRPr>
          </a:p>
        </p:txBody>
      </p:sp>
      <p:grpSp>
        <p:nvGrpSpPr>
          <p:cNvPr id="20483" name="Group 38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63" name="AutoShape 39"/>
            <p:cNvSpPr>
              <a:spLocks noChangeArrowheads="1"/>
            </p:cNvSpPr>
            <p:nvPr userDrawn="1"/>
          </p:nvSpPr>
          <p:spPr bwMode="lt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Verdana" pitchFamily="34" charset="0"/>
              </a:endParaRPr>
            </a:p>
          </p:txBody>
        </p:sp>
        <p:sp>
          <p:nvSpPr>
            <p:cNvPr id="1064" name="AutoShape 40"/>
            <p:cNvSpPr>
              <a:spLocks noChangeArrowheads="1"/>
            </p:cNvSpPr>
            <p:nvPr userDrawn="1"/>
          </p:nvSpPr>
          <p:spPr bwMode="lt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Verdana" pitchFamily="34" charset="0"/>
              </a:endParaRPr>
            </a:p>
          </p:txBody>
        </p:sp>
        <p:sp>
          <p:nvSpPr>
            <p:cNvPr id="1065" name="AutoShape 41"/>
            <p:cNvSpPr>
              <a:spLocks noChangeArrowheads="1"/>
            </p:cNvSpPr>
            <p:nvPr userDrawn="1"/>
          </p:nvSpPr>
          <p:spPr bwMode="lt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Verdana" pitchFamily="34" charset="0"/>
              </a:endParaRPr>
            </a:p>
          </p:txBody>
        </p:sp>
      </p:grp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62713"/>
            <a:ext cx="2667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0EAA688-AF6B-40C7-9F7D-4541EDA837BE}" type="datetime1">
              <a:rPr lang="en-US" altLang="zh-CN"/>
              <a:pPr>
                <a:defRPr/>
              </a:pPr>
              <a:t>12/13/2009</a:t>
            </a:fld>
            <a:r>
              <a:rPr lang="en-US" altLang="zh-CN"/>
              <a:t>AINA 2008</a:t>
            </a:r>
            <a:endParaRPr lang="zh-CN" altLang="en-US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81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20487" name="Group 35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60" name="Rectangle 36"/>
            <p:cNvSpPr>
              <a:spLocks noChangeArrowheads="1"/>
            </p:cNvSpPr>
            <p:nvPr userDrawn="1"/>
          </p:nvSpPr>
          <p:spPr bwMode="ltGray">
            <a:xfrm>
              <a:off x="5042" y="0"/>
              <a:ext cx="718" cy="4320"/>
            </a:xfrm>
            <a:prstGeom prst="rect">
              <a:avLst/>
            </a:prstGeom>
            <a:solidFill>
              <a:srgbClr val="ECECE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Verdana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ltGray">
            <a:xfrm>
              <a:off x="5040" y="219"/>
              <a:ext cx="720" cy="3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Verdana" pitchFamily="34" charset="0"/>
              </a:endParaRPr>
            </a:p>
          </p:txBody>
        </p:sp>
      </p:grpSp>
      <p:sp>
        <p:nvSpPr>
          <p:cNvPr id="1066" name="AutoShape 42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Verdana" pitchFamily="34" charset="0"/>
            </a:endParaRPr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Verdana" pitchFamily="34" charset="0"/>
            </a:endParaRPr>
          </a:p>
        </p:txBody>
      </p:sp>
      <p:sp>
        <p:nvSpPr>
          <p:cNvPr id="1068" name="AutoShape 44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Verdana" pitchFamily="34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3100" y="6375400"/>
            <a:ext cx="457200" cy="2286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20A14C8B-642B-4DC1-91F6-01816536E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0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Dislab, NJU CS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5"/>
          <p:cNvSpPr>
            <a:spLocks noGrp="1"/>
          </p:cNvSpPr>
          <p:nvPr>
            <p:ph type="ctrTitle"/>
          </p:nvPr>
        </p:nvSpPr>
        <p:spPr>
          <a:xfrm>
            <a:off x="0" y="571500"/>
            <a:ext cx="9144000" cy="13477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Prediction-based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Prefetching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to Support VCR-like Operations in Gossip-based P2P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VoD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Systems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3795" name="副标题 4"/>
          <p:cNvSpPr txBox="1">
            <a:spLocks/>
          </p:cNvSpPr>
          <p:nvPr/>
        </p:nvSpPr>
        <p:spPr bwMode="white">
          <a:xfrm>
            <a:off x="3500438" y="2714628"/>
            <a:ext cx="5362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Tianyin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Verdana" pitchFamily="34" charset="0"/>
              </a:rPr>
              <a:t>Xu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  <a:latin typeface="Verdana" pitchFamily="34" charset="0"/>
              </a:rPr>
              <a:t>Weiwei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</a:rPr>
              <a:t> Wang, </a:t>
            </a:r>
            <a:r>
              <a:rPr lang="en-US" altLang="zh-CN" sz="2000" dirty="0" err="1" smtClean="0">
                <a:solidFill>
                  <a:schemeClr val="bg1"/>
                </a:solidFill>
                <a:latin typeface="Verdana" pitchFamily="34" charset="0"/>
              </a:rPr>
              <a:t>Baoliu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</a:rPr>
              <a:t> Ye </a:t>
            </a:r>
            <a:endParaRPr lang="en-US" altLang="zh-CN" sz="2000" dirty="0">
              <a:solidFill>
                <a:schemeClr val="bg1"/>
              </a:solidFill>
              <a:latin typeface="Verdana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Wenzhong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Li, </a:t>
            </a: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Sanglu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</a:rPr>
              <a:t>Lu, Yang </a:t>
            </a:r>
            <a:r>
              <a:rPr lang="en-US" altLang="zh-CN" sz="2000" dirty="0" err="1" smtClean="0">
                <a:solidFill>
                  <a:schemeClr val="bg1"/>
                </a:solidFill>
                <a:latin typeface="Verdana" pitchFamily="34" charset="0"/>
              </a:rPr>
              <a:t>Gao</a:t>
            </a:r>
            <a:endParaRPr lang="en-US" altLang="zh-CN" dirty="0">
              <a:solidFill>
                <a:schemeClr val="bg1"/>
              </a:solidFill>
              <a:latin typeface="Verdana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Verdana" pitchFamily="34" charset="0"/>
              </a:rPr>
              <a:t>Nanjing University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zh-CN" altLang="en-US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5257800" y="6477000"/>
            <a:ext cx="2895600" cy="228600"/>
          </a:xfrm>
          <a:noFill/>
        </p:spPr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Dislab</a:t>
            </a:r>
            <a:r>
              <a:rPr lang="en-US" altLang="zh-CN" dirty="0" smtClean="0">
                <a:ea typeface="宋体" charset="-122"/>
              </a:rPr>
              <a:t>, NJU CS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System Architecture (1)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57298"/>
            <a:ext cx="8624918" cy="4857749"/>
          </a:xfrm>
        </p:spPr>
        <p:txBody>
          <a:bodyPr/>
          <a:lstStyle/>
          <a:p>
            <a:pPr>
              <a:defRPr/>
            </a:pPr>
            <a:r>
              <a:rPr lang="en-US" altLang="zh-CN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Solution 1: Let the server do prediction for each user [1]</a:t>
            </a:r>
            <a:endParaRPr lang="en-US" altLang="zh-CN" sz="18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600" b="0" dirty="0" smtClean="0">
                <a:ea typeface="宋体" pitchFamily="2" charset="-122"/>
              </a:rPr>
              <a:t>Pro: Server has large volumes of user viewing logs</a:t>
            </a:r>
          </a:p>
          <a:p>
            <a:pPr lvl="1">
              <a:defRPr/>
            </a:pPr>
            <a:r>
              <a:rPr lang="en-US" altLang="zh-CN" sz="1600" dirty="0" smtClean="0">
                <a:ea typeface="宋体" pitchFamily="2" charset="-122"/>
              </a:rPr>
              <a:t>Con: poor scalability</a:t>
            </a:r>
          </a:p>
          <a:p>
            <a:pPr lvl="3">
              <a:defRPr/>
            </a:pPr>
            <a:endParaRPr lang="en-US" altLang="zh-CN" sz="400" dirty="0" smtClean="0">
              <a:ea typeface="宋体" pitchFamily="2" charset="-122"/>
            </a:endParaRPr>
          </a:p>
          <a:p>
            <a:pPr lvl="3">
              <a:defRPr/>
            </a:pPr>
            <a:endParaRPr lang="en-US" altLang="zh-CN" sz="1400" dirty="0" smtClean="0">
              <a:ea typeface="宋体" pitchFamily="2" charset="-122"/>
            </a:endParaRPr>
          </a:p>
          <a:p>
            <a:pPr lvl="3">
              <a:buNone/>
              <a:defRPr/>
            </a:pPr>
            <a:endParaRPr lang="en-US" altLang="zh-CN" sz="140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Solution 2: Let the client exchange user logs and do prediction [2]</a:t>
            </a:r>
          </a:p>
          <a:p>
            <a:pPr lvl="1">
              <a:defRPr/>
            </a:pPr>
            <a:r>
              <a:rPr lang="en-US" altLang="zh-CN" sz="1600" b="0" dirty="0" smtClean="0">
                <a:ea typeface="宋体" pitchFamily="2" charset="-122"/>
              </a:rPr>
              <a:t>Pro: scalable </a:t>
            </a:r>
          </a:p>
          <a:p>
            <a:pPr lvl="1">
              <a:defRPr/>
            </a:pPr>
            <a:r>
              <a:rPr lang="en-US" altLang="zh-CN" sz="1600" b="0" dirty="0" smtClean="0">
                <a:ea typeface="宋体" pitchFamily="2" charset="-122"/>
              </a:rPr>
              <a:t>Cons: 1. lack of large volumes of user logs</a:t>
            </a:r>
          </a:p>
          <a:p>
            <a:pPr lvl="1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                2. high computing cost &amp; training time</a:t>
            </a:r>
          </a:p>
          <a:p>
            <a:pPr lvl="1">
              <a:buNone/>
              <a:defRPr/>
            </a:pPr>
            <a:endParaRPr lang="en-US" altLang="zh-CN" sz="1600" b="0" dirty="0" smtClean="0">
              <a:ea typeface="宋体" pitchFamily="2" charset="-122"/>
            </a:endParaRPr>
          </a:p>
          <a:p>
            <a:pPr lvl="1">
              <a:buNone/>
              <a:defRPr/>
            </a:pPr>
            <a:endParaRPr lang="en-US" altLang="zh-CN" sz="1600" dirty="0" smtClean="0">
              <a:ea typeface="宋体" pitchFamily="2" charset="-122"/>
            </a:endParaRPr>
          </a:p>
          <a:p>
            <a:pPr lvl="1">
              <a:buNone/>
              <a:defRPr/>
            </a:pPr>
            <a:endParaRPr lang="en-US" altLang="zh-CN" sz="1600" b="0" dirty="0" smtClean="0">
              <a:ea typeface="宋体" pitchFamily="2" charset="-122"/>
            </a:endParaRPr>
          </a:p>
          <a:p>
            <a:pPr lvl="1">
              <a:buNone/>
              <a:defRPr/>
            </a:pPr>
            <a:endParaRPr lang="en-US" altLang="zh-CN" sz="1600" dirty="0" smtClean="0">
              <a:ea typeface="宋体" pitchFamily="2" charset="-122"/>
            </a:endParaRPr>
          </a:p>
          <a:p>
            <a:pPr lvl="1">
              <a:buNone/>
              <a:defRPr/>
            </a:pPr>
            <a:endParaRPr lang="en-US" altLang="zh-CN" sz="1600" dirty="0" smtClean="0">
              <a:ea typeface="宋体" pitchFamily="2" charset="-122"/>
            </a:endParaRPr>
          </a:p>
          <a:p>
            <a:pPr lvl="1">
              <a:buNone/>
              <a:defRPr/>
            </a:pPr>
            <a:r>
              <a:rPr lang="en-US" altLang="zh-CN" sz="1600" b="0" dirty="0" smtClean="0">
                <a:ea typeface="宋体" pitchFamily="2" charset="-122"/>
              </a:rPr>
              <a:t>[1] Huang et al</a:t>
            </a:r>
            <a:r>
              <a:rPr lang="en-US" altLang="zh-CN" sz="1600" dirty="0" smtClean="0">
                <a:ea typeface="宋体" pitchFamily="2" charset="-122"/>
              </a:rPr>
              <a:t>, “A User-Aware </a:t>
            </a:r>
            <a:r>
              <a:rPr lang="en-US" altLang="zh-CN" sz="1600" dirty="0" err="1" smtClean="0">
                <a:ea typeface="宋体" pitchFamily="2" charset="-122"/>
              </a:rPr>
              <a:t>Prefetching</a:t>
            </a:r>
            <a:r>
              <a:rPr lang="en-US" altLang="zh-CN" sz="1600" dirty="0" smtClean="0">
                <a:ea typeface="宋体" pitchFamily="2" charset="-122"/>
              </a:rPr>
              <a:t> Mechanism for Video Streaming”, WWW-2003</a:t>
            </a:r>
            <a:endParaRPr lang="en-US" altLang="zh-CN" sz="1600" b="0" dirty="0" smtClean="0">
              <a:ea typeface="宋体" pitchFamily="2" charset="-122"/>
            </a:endParaRPr>
          </a:p>
          <a:p>
            <a:pPr lvl="1"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[2] He et al, “VOVO: VCR-Oriented Video-On-Demand in Large-Scale Peer-to-Peer Networks”, TPDS-2009</a:t>
            </a:r>
            <a:endParaRPr lang="en-US" altLang="zh-CN" sz="16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8648A9-EF85-485A-B084-782224A5C23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714348" y="2197102"/>
            <a:ext cx="7429553" cy="2946410"/>
            <a:chOff x="352" y="3496"/>
            <a:chExt cx="3639" cy="1001"/>
          </a:xfrm>
        </p:grpSpPr>
        <p:pic>
          <p:nvPicPr>
            <p:cNvPr id="9" name="Picture 6" descr="headline quote style 3 thi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2" y="3496"/>
              <a:ext cx="3639" cy="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30" y="3722"/>
              <a:ext cx="3322" cy="429"/>
            </a:xfrm>
            <a:prstGeom prst="rect">
              <a:avLst/>
            </a:prstGeom>
            <a:noFill/>
            <a:ln w="5715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Our solution</a:t>
              </a:r>
              <a:r>
                <a:rPr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:</a:t>
              </a:r>
              <a:endPara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  <a:p>
              <a:pPr lvl="1">
                <a:defRPr/>
              </a:pPr>
              <a:endParaRPr lang="en-US" altLang="zh-CN" sz="800" dirty="0" smtClean="0">
                <a:ea typeface="宋体" pitchFamily="2" charset="-122"/>
              </a:endParaRPr>
            </a:p>
            <a:p>
              <a:pPr lvl="1">
                <a:defRPr/>
              </a:pPr>
              <a:r>
                <a:rPr lang="en-US" altLang="zh-CN" u="sng" dirty="0" smtClean="0">
                  <a:ea typeface="宋体" pitchFamily="2" charset="-122"/>
                </a:rPr>
                <a:t>Server side:</a:t>
              </a:r>
              <a:r>
                <a:rPr lang="en-US" altLang="zh-CN" dirty="0" smtClean="0">
                  <a:ea typeface="宋体" pitchFamily="2" charset="-122"/>
                </a:rPr>
                <a:t> offline pattern mining =&gt; prediction model</a:t>
              </a:r>
            </a:p>
            <a:p>
              <a:pPr lvl="1">
                <a:defRPr/>
              </a:pPr>
              <a:endParaRPr lang="en-US" altLang="zh-CN" sz="800" dirty="0" smtClean="0">
                <a:ea typeface="宋体" pitchFamily="2" charset="-122"/>
              </a:endParaRPr>
            </a:p>
            <a:p>
              <a:pPr lvl="1">
                <a:defRPr/>
              </a:pPr>
              <a:r>
                <a:rPr lang="en-US" altLang="zh-CN" u="sng" dirty="0" smtClean="0">
                  <a:ea typeface="宋体" pitchFamily="2" charset="-122"/>
                </a:rPr>
                <a:t>Peer side:</a:t>
              </a:r>
              <a:r>
                <a:rPr lang="en-US" altLang="zh-CN" dirty="0" smtClean="0">
                  <a:ea typeface="宋体" pitchFamily="2" charset="-122"/>
                </a:rPr>
                <a:t>    lightweight online prediction</a:t>
              </a:r>
            </a:p>
          </p:txBody>
        </p:sp>
      </p:grp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System Architecture (2)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305800" cy="5072063"/>
          </a:xfrm>
        </p:spPr>
        <p:txBody>
          <a:bodyPr/>
          <a:lstStyle/>
          <a:p>
            <a:pPr>
              <a:defRPr/>
            </a:pP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Take full advantage of </a:t>
            </a:r>
            <a:r>
              <a:rPr lang="en-US" altLang="zh-CN" sz="20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tracker</a:t>
            </a:r>
          </a:p>
          <a:p>
            <a:pPr lvl="1">
              <a:defRPr/>
            </a:pPr>
            <a:r>
              <a:rPr lang="en-US" altLang="zh-CN" sz="1600" b="0" dirty="0" smtClean="0">
                <a:ea typeface="宋体" pitchFamily="2" charset="-122"/>
              </a:rPr>
              <a:t>Tracker has large volume of user viewing logs;</a:t>
            </a:r>
          </a:p>
          <a:p>
            <a:pPr lvl="1">
              <a:defRPr/>
            </a:pPr>
            <a:r>
              <a:rPr lang="en-US" altLang="zh-CN" sz="1600" dirty="0" smtClean="0">
                <a:ea typeface="宋体" pitchFamily="2" charset="-122"/>
              </a:rPr>
              <a:t>Every node have to contact the tracker to join the system</a:t>
            </a:r>
          </a:p>
          <a:p>
            <a:pPr lvl="2">
              <a:defRPr/>
            </a:pPr>
            <a:r>
              <a:rPr lang="en-US" altLang="zh-CN" sz="1400" dirty="0" smtClean="0">
                <a:ea typeface="宋体" pitchFamily="2" charset="-122"/>
              </a:rPr>
              <a:t>initiate its neighbor &amp; partner list</a:t>
            </a:r>
            <a:endParaRPr lang="en-US" altLang="zh-CN" sz="1400" b="0" dirty="0" smtClean="0">
              <a:ea typeface="宋体" pitchFamily="2" charset="-122"/>
            </a:endParaRPr>
          </a:p>
          <a:p>
            <a:pPr lvl="3">
              <a:defRPr/>
            </a:pPr>
            <a:endParaRPr lang="en-US" altLang="zh-CN" sz="400" dirty="0" smtClean="0">
              <a:ea typeface="宋体" pitchFamily="2" charset="-122"/>
            </a:endParaRPr>
          </a:p>
          <a:p>
            <a:pPr lvl="3">
              <a:defRPr/>
            </a:pPr>
            <a:endParaRPr lang="en-US" altLang="zh-CN" sz="1400" dirty="0" smtClean="0">
              <a:ea typeface="宋体" pitchFamily="2" charset="-122"/>
            </a:endParaRPr>
          </a:p>
          <a:p>
            <a:pPr lvl="3">
              <a:buNone/>
              <a:defRPr/>
            </a:pPr>
            <a:endParaRPr lang="en-US" altLang="zh-CN" sz="14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8648A9-EF85-485A-B084-782224A5C23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50" y="2427604"/>
            <a:ext cx="6591298" cy="414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Prediction Approach: Overview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04800" y="1500174"/>
            <a:ext cx="8124852" cy="4824426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Frequent Sequential Pattern Mining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err="1" smtClean="0">
                <a:ea typeface="宋体" charset="-122"/>
              </a:rPr>
              <a:t>PerfixSpan</a:t>
            </a:r>
            <a:r>
              <a:rPr lang="en-US" altLang="zh-CN" sz="1800" dirty="0" smtClean="0">
                <a:ea typeface="宋体" charset="-122"/>
              </a:rPr>
              <a:t>[1] : Mining Sequential Patterns Efficiently by Prefix-Projected Pattern Growth. </a:t>
            </a:r>
          </a:p>
          <a:p>
            <a:pPr lvl="1"/>
            <a:endParaRPr lang="en-US" altLang="zh-CN" sz="8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Splitting Video Segments into Abstract States</a:t>
            </a:r>
          </a:p>
          <a:p>
            <a:endParaRPr lang="en-US" altLang="zh-CN" sz="8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Mapping User Logs to Abstract States</a:t>
            </a:r>
          </a:p>
          <a:p>
            <a:endParaRPr lang="en-US" altLang="zh-CN" sz="8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Construct Contingency Table (CCT)</a:t>
            </a:r>
          </a:p>
          <a:p>
            <a:endParaRPr lang="en-US" altLang="zh-CN" sz="8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Model Utilization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r>
              <a:rPr lang="en-US" altLang="zh-CN" sz="1600" dirty="0" smtClean="0">
                <a:ea typeface="宋体" charset="-122"/>
              </a:rPr>
              <a:t>[1] Pei et al., “Mining Sequential Patterns by Pattern Growth: The </a:t>
            </a:r>
            <a:r>
              <a:rPr lang="en-US" altLang="zh-CN" sz="1600" dirty="0" err="1" smtClean="0">
                <a:ea typeface="宋体" charset="-122"/>
              </a:rPr>
              <a:t>PrefixSpan</a:t>
            </a:r>
            <a:r>
              <a:rPr lang="en-US" altLang="zh-CN" sz="1600" dirty="0" smtClean="0">
                <a:ea typeface="宋体" charset="-122"/>
              </a:rPr>
              <a:t> Approach”, TKDE-2004.</a:t>
            </a:r>
          </a:p>
          <a:p>
            <a:pPr lvl="1">
              <a:buNone/>
            </a:pPr>
            <a:endParaRPr lang="en-US" altLang="zh-CN" dirty="0" smtClean="0">
              <a:ea typeface="宋体" charset="-122"/>
            </a:endParaRPr>
          </a:p>
          <a:p>
            <a:pPr lvl="1"/>
            <a:endParaRPr lang="zh-CN" altLang="en-US" dirty="0" smtClean="0">
              <a:ea typeface="宋体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EA7EC9-8176-4FF9-B36A-FBDE2C1BE97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Prediction Approach (1)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5267B-8AF1-478F-8600-1BA983B71A4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91779" y="1428750"/>
            <a:ext cx="9549795" cy="385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直接连接符 37"/>
          <p:cNvCxnSpPr/>
          <p:nvPr/>
        </p:nvCxnSpPr>
        <p:spPr>
          <a:xfrm>
            <a:off x="2500298" y="4286256"/>
            <a:ext cx="214336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928947" y="4286255"/>
            <a:ext cx="214293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786315" y="4357694"/>
            <a:ext cx="357189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500430" y="4429132"/>
            <a:ext cx="42862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214679" y="4284668"/>
            <a:ext cx="142875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857621" y="4214818"/>
            <a:ext cx="14287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214811" y="4143380"/>
            <a:ext cx="7143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357686" y="4214818"/>
            <a:ext cx="14287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286380" y="4429132"/>
            <a:ext cx="42862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786446" y="4357694"/>
            <a:ext cx="14287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072198" y="4143380"/>
            <a:ext cx="142875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10800000">
            <a:off x="6357951" y="4429130"/>
            <a:ext cx="21431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714612" y="4429132"/>
            <a:ext cx="214335" cy="15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4072849" y="1357298"/>
            <a:ext cx="6001643" cy="44291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111111111111111111111111111111111111111111111111111111111111111111111111111111111111111111111111111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111111111111111111111111111111111111111111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111111111111111111111111111111111111111111111111111111111111111111111111111111111111111111111111111111111111111111111111111111111111111111111111111111111111111111111111111111111111111111111111111111111111111111111111111111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3214678" y="5572140"/>
            <a:ext cx="3786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Frequent Sequential </a:t>
            </a:r>
            <a:r>
              <a:rPr lang="en-US" altLang="zh-CN" dirty="0" smtClean="0">
                <a:latin typeface="Verdana" pitchFamily="34" charset="0"/>
              </a:rPr>
              <a:t>Patterns</a:t>
            </a:r>
            <a:endParaRPr lang="zh-CN" altLang="en-US" dirty="0">
              <a:latin typeface="Verdana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714612" y="5786454"/>
            <a:ext cx="324533" cy="23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Prediction Approach (2)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304800" y="1428736"/>
            <a:ext cx="8305800" cy="4895864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Sequential patterns found may be overlapped?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 &lt;1,2,3,4,5,6,7&gt; and &lt;5,6,7,8,9,10,11,2&gt;</a:t>
            </a:r>
          </a:p>
          <a:p>
            <a:pPr lvl="1"/>
            <a:endParaRPr lang="en-US" altLang="zh-CN" sz="16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Splitting Approach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Filter out the sub-patterns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e.g. &lt;1,2,3,4&gt;,&lt;1,2,3,4,5&gt;,&lt;1,2,3,4,5,6&gt;,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&lt;1,2,3,4,5,6,7&gt;</a:t>
            </a:r>
          </a:p>
          <a:p>
            <a:pPr lvl="2"/>
            <a:endParaRPr lang="en-US" altLang="zh-CN" sz="1600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Scan over the remaining sequential patterns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Cut them into intervals without overlapping</a:t>
            </a:r>
          </a:p>
          <a:p>
            <a:pPr lvl="3">
              <a:buNone/>
            </a:pPr>
            <a:r>
              <a:rPr lang="en-US" altLang="zh-CN" sz="1600" dirty="0" smtClean="0">
                <a:ea typeface="宋体" charset="-122"/>
              </a:rPr>
              <a:t>- e.g. &lt;1,2,3,4,5,6,7&gt; and &lt;5,6,7,8,9,10,11,2&gt;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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[1,7],[8,12]</a:t>
            </a:r>
          </a:p>
          <a:p>
            <a:pPr lvl="3"/>
            <a:endParaRPr lang="en-US" altLang="zh-CN" sz="1600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Take intervals not exist in the mined sequential patterns as separate intervals</a:t>
            </a:r>
          </a:p>
          <a:p>
            <a:pPr lvl="1"/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Split the contiguous intervals into appropriate granularity intervals(States)</a:t>
            </a:r>
          </a:p>
          <a:p>
            <a:pPr lvl="2"/>
            <a:r>
              <a:rPr lang="en-US" altLang="zh-CN" sz="1400" dirty="0" smtClean="0">
                <a:ea typeface="宋体" charset="-122"/>
              </a:rPr>
              <a:t>- MIN, MAX</a:t>
            </a:r>
            <a:endParaRPr lang="zh-CN" altLang="en-US" sz="1400" dirty="0" smtClean="0">
              <a:ea typeface="宋体" charset="-122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3327D9-7C1C-4FBB-88D6-1CEBA8A5ED8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sz="2600" dirty="0" smtClean="0">
                <a:ea typeface="宋体" charset="-122"/>
              </a:rPr>
              <a:t>Prediction Approach (3)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304800" y="1357298"/>
            <a:ext cx="8305800" cy="4967302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Map Raw User logs into State Transitions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&lt;</a:t>
            </a:r>
            <a:r>
              <a:rPr lang="en-US" altLang="zh-CN" sz="1800" dirty="0" err="1" smtClean="0">
                <a:ea typeface="宋体" charset="-122"/>
              </a:rPr>
              <a:t>s,s</a:t>
            </a:r>
            <a:r>
              <a:rPr lang="en-US" altLang="zh-CN" sz="1800" dirty="0" smtClean="0">
                <a:ea typeface="宋体" charset="-122"/>
              </a:rPr>
              <a:t>’&gt;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e.g. &lt;1,2,3,4,5,6,7,8,9,10&gt; map to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  <a:sym typeface="Wingdings" pitchFamily="2" charset="2"/>
              </a:rPr>
              <a:t>[1,6][7,13]</a:t>
            </a:r>
          </a:p>
          <a:p>
            <a:pPr lvl="1"/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Transition Table Construction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Simple Frequency Counting</a:t>
            </a:r>
            <a:endParaRPr lang="zh-CN" altLang="en-US" sz="1800" dirty="0" smtClean="0">
              <a:ea typeface="宋体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0B9EE3-3C7B-4A6D-B7B2-E132CD4CE21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927367"/>
            <a:ext cx="2714625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sz="2600" dirty="0" smtClean="0">
                <a:ea typeface="宋体" charset="-122"/>
              </a:rPr>
              <a:t>Data Scheduling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304800" y="1357298"/>
            <a:ext cx="8305800" cy="4967302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Two stage scheduling strategy:</a:t>
            </a:r>
          </a:p>
          <a:p>
            <a:endParaRPr lang="en-US" altLang="zh-CN" sz="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Stage 1: </a:t>
            </a:r>
            <a:r>
              <a:rPr lang="en-US" altLang="zh-CN" sz="1800" b="1" dirty="0" smtClean="0">
                <a:ea typeface="宋体" charset="-122"/>
              </a:rPr>
              <a:t>fetch</a:t>
            </a:r>
            <a:r>
              <a:rPr lang="en-US" altLang="zh-CN" sz="1800" dirty="0" smtClean="0">
                <a:ea typeface="宋体" charset="-122"/>
              </a:rPr>
              <a:t> urgent segments into playback buffer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Guarantee the continuity of normal playback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Urgent line mechanism [1]</a:t>
            </a:r>
          </a:p>
          <a:p>
            <a:pPr lvl="2"/>
            <a:endParaRPr lang="en-US" altLang="zh-CN" sz="800" dirty="0" smtClean="0">
              <a:ea typeface="宋体" charset="-122"/>
            </a:endParaRPr>
          </a:p>
          <a:p>
            <a:pPr lvl="1"/>
            <a:endParaRPr lang="en-US" altLang="zh-CN" sz="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Stage 2: </a:t>
            </a:r>
            <a:r>
              <a:rPr lang="en-US" altLang="zh-CN" sz="1800" b="1" dirty="0" err="1" smtClean="0">
                <a:ea typeface="宋体" charset="-122"/>
              </a:rPr>
              <a:t>prefetch</a:t>
            </a:r>
            <a:r>
              <a:rPr lang="en-US" altLang="zh-CN" sz="1800" dirty="0" smtClean="0">
                <a:ea typeface="宋体" charset="-122"/>
              </a:rPr>
              <a:t> based on prediction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  <a:sym typeface="Wingdings" pitchFamily="2" charset="2"/>
            </a:endParaRPr>
          </a:p>
          <a:p>
            <a:pPr lvl="2"/>
            <a:r>
              <a:rPr lang="en-US" altLang="zh-CN" sz="1600" dirty="0" smtClean="0">
                <a:ea typeface="宋体" charset="-122"/>
              </a:rPr>
              <a:t>Reduce jump latency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Utilize residual bandwidth</a:t>
            </a:r>
          </a:p>
          <a:p>
            <a:pPr lvl="2"/>
            <a:endParaRPr lang="en-US" altLang="zh-CN" sz="1600" dirty="0" smtClean="0">
              <a:ea typeface="宋体" charset="-122"/>
            </a:endParaRPr>
          </a:p>
          <a:p>
            <a:pPr lvl="2"/>
            <a:endParaRPr lang="en-US" altLang="zh-CN" sz="1600" dirty="0" smtClean="0">
              <a:ea typeface="宋体" charset="-122"/>
            </a:endParaRPr>
          </a:p>
          <a:p>
            <a:pPr lvl="2"/>
            <a:endParaRPr lang="en-US" altLang="zh-CN" sz="1600" dirty="0" smtClean="0">
              <a:ea typeface="宋体" charset="-122"/>
            </a:endParaRPr>
          </a:p>
          <a:p>
            <a:pPr lvl="2"/>
            <a:endParaRPr lang="en-US" altLang="zh-CN" sz="1600" dirty="0" smtClean="0">
              <a:ea typeface="宋体" charset="-122"/>
            </a:endParaRPr>
          </a:p>
          <a:p>
            <a:pPr lvl="2"/>
            <a:endParaRPr lang="en-US" altLang="zh-CN" sz="1600" dirty="0" smtClean="0">
              <a:ea typeface="宋体" charset="-122"/>
            </a:endParaRPr>
          </a:p>
          <a:p>
            <a:pPr lvl="2"/>
            <a:endParaRPr lang="en-US" altLang="zh-CN" sz="1600" dirty="0" smtClean="0">
              <a:ea typeface="宋体" charset="-122"/>
            </a:endParaRPr>
          </a:p>
          <a:p>
            <a:pPr>
              <a:buNone/>
            </a:pPr>
            <a:r>
              <a:rPr lang="en-US" altLang="zh-CN" sz="1400" b="0" dirty="0" smtClean="0">
                <a:ea typeface="宋体" charset="-122"/>
              </a:rPr>
              <a:t>      [1] Li et al., “</a:t>
            </a:r>
            <a:r>
              <a:rPr lang="en-US" altLang="zh-CN" sz="1400" b="0" dirty="0" err="1" smtClean="0">
                <a:ea typeface="宋体" charset="-122"/>
              </a:rPr>
              <a:t>ContinuStreaming</a:t>
            </a:r>
            <a:r>
              <a:rPr lang="en-US" altLang="zh-CN" sz="1400" b="0" dirty="0" smtClean="0">
                <a:ea typeface="宋体" charset="-122"/>
              </a:rPr>
              <a:t>: Achieving High </a:t>
            </a:r>
            <a:r>
              <a:rPr lang="en-US" altLang="zh-CN" sz="1400" b="0" dirty="0" err="1" smtClean="0">
                <a:ea typeface="宋体" charset="-122"/>
              </a:rPr>
              <a:t>Plackback</a:t>
            </a:r>
            <a:r>
              <a:rPr lang="en-US" altLang="zh-CN" sz="1400" b="0" dirty="0" smtClean="0">
                <a:ea typeface="宋体" charset="-122"/>
              </a:rPr>
              <a:t> Continuity of Gossip-based Peer-to-Peer Streaming”, IPDPS-2008.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0B9EE3-3C7B-4A6D-B7B2-E132CD4CE21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VCR-like Operation Support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2" y="1143000"/>
            <a:ext cx="9144032" cy="5214938"/>
          </a:xfrm>
        </p:spPr>
        <p:txBody>
          <a:bodyPr/>
          <a:lstStyle/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The jump process caused by VCR-like operations: </a:t>
            </a:r>
          </a:p>
          <a:p>
            <a:pPr lvl="1">
              <a:defRPr/>
            </a:pP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2"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Case 1. </a:t>
            </a:r>
            <a:r>
              <a:rPr lang="en-US" altLang="zh-CN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The jump segment is already </a:t>
            </a:r>
            <a:r>
              <a:rPr lang="en-US" altLang="zh-CN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prefetched</a:t>
            </a:r>
            <a:r>
              <a:rPr lang="en-US" altLang="zh-CN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on the local peer</a:t>
            </a:r>
          </a:p>
          <a:p>
            <a:pPr lvl="2">
              <a:buFontTx/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         =&gt; Just playback!!</a:t>
            </a:r>
          </a:p>
          <a:p>
            <a:pPr lvl="2">
              <a:buFontTx/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              </a:t>
            </a:r>
          </a:p>
          <a:p>
            <a:pPr lvl="2">
              <a:buFontTx/>
              <a:buNone/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2"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Case 2. </a:t>
            </a:r>
            <a:r>
              <a:rPr lang="en-US" altLang="zh-CN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The jump segment is cached on the partners’ buffer</a:t>
            </a:r>
          </a:p>
          <a:p>
            <a:pPr lvl="2">
              <a:buFontTx/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         =&gt; download and playback!                              </a:t>
            </a:r>
          </a:p>
          <a:p>
            <a:pPr lvl="2">
              <a:buFontTx/>
              <a:buNone/>
              <a:defRPr/>
            </a:pPr>
            <a:r>
              <a:rPr lang="en-US" altLang="zh-CN" sz="16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</a:t>
            </a:r>
          </a:p>
          <a:p>
            <a:pPr lvl="2">
              <a:buFontTx/>
              <a:buNone/>
              <a:defRPr/>
            </a:pPr>
            <a:endParaRPr lang="en-US" altLang="zh-CN" sz="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2">
              <a:buFontTx/>
              <a:buNone/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2"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Case 3. </a:t>
            </a:r>
            <a:r>
              <a:rPr lang="en-US" altLang="zh-CN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Neither cached on the local peer nor cached by the partners</a:t>
            </a:r>
          </a:p>
          <a:p>
            <a:pPr lvl="2">
              <a:buFontTx/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         =&gt; relocate, connect and download</a:t>
            </a:r>
          </a:p>
          <a:p>
            <a:pPr lvl="1">
              <a:defRPr/>
            </a:pPr>
            <a:endParaRPr lang="en-US" altLang="zh-CN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1400" b="0" dirty="0" smtClean="0">
                <a:ea typeface="宋体" pitchFamily="2" charset="-122"/>
              </a:rPr>
              <a:t>     </a:t>
            </a: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136C49-9A2E-4FAF-96CF-6E9279F97AE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400" y="2600321"/>
            <a:ext cx="1009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643314"/>
            <a:ext cx="1400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819662"/>
            <a:ext cx="2781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椭圆 11"/>
          <p:cNvSpPr/>
          <p:nvPr/>
        </p:nvSpPr>
        <p:spPr>
          <a:xfrm>
            <a:off x="1428728" y="2357430"/>
            <a:ext cx="1714512" cy="7858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Simulation Settings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305800" cy="5214938"/>
          </a:xfrm>
        </p:spPr>
        <p:txBody>
          <a:bodyPr/>
          <a:lstStyle/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User Log Generation</a:t>
            </a:r>
          </a:p>
          <a:p>
            <a:pPr lvl="2">
              <a:defRPr/>
            </a:pPr>
            <a:r>
              <a:rPr lang="en-US" altLang="zh-CN" sz="1600" dirty="0" smtClean="0">
                <a:ea typeface="宋体" pitchFamily="2" charset="-122"/>
              </a:rPr>
              <a:t>Modify GISMO [1] </a:t>
            </a:r>
          </a:p>
          <a:p>
            <a:pPr lvl="3">
              <a:defRPr/>
            </a:pPr>
            <a:r>
              <a:rPr lang="en-US" altLang="zh-CN" sz="1400" dirty="0" smtClean="0">
                <a:ea typeface="宋体" pitchFamily="2" charset="-122"/>
              </a:rPr>
              <a:t>Using log-normal distribution to let users trend to jump around hot scenes.</a:t>
            </a:r>
          </a:p>
          <a:p>
            <a:pPr lvl="2">
              <a:defRPr/>
            </a:pPr>
            <a:endParaRPr lang="en-US" altLang="zh-CN" sz="16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The simulation is built on top of a topology of 5000 peer nodes based on the transit-stub model generated by GT-ITM. </a:t>
            </a: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The streaming rate is S = 256 </a:t>
            </a:r>
            <a:r>
              <a:rPr lang="en-US" altLang="zh-CN" sz="1800" dirty="0" err="1" smtClean="0">
                <a:ea typeface="宋体" pitchFamily="2" charset="-122"/>
              </a:rPr>
              <a:t>Kpbs</a:t>
            </a:r>
            <a:r>
              <a:rPr lang="en-US" altLang="zh-CN" sz="1800" dirty="0" smtClean="0">
                <a:ea typeface="宋体" pitchFamily="2" charset="-122"/>
              </a:rPr>
              <a:t>, the download bandwidth is randomly distributed in [1.5S, 5S].</a:t>
            </a: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The default size of the playback buffer is 30Mbytes, i.e., each peer can cache 120 second recent stream (100 for playback, 20 for </a:t>
            </a:r>
            <a:r>
              <a:rPr lang="en-US" altLang="zh-CN" sz="1800" dirty="0" err="1" smtClean="0">
                <a:ea typeface="宋体" pitchFamily="2" charset="-122"/>
              </a:rPr>
              <a:t>prefetching</a:t>
            </a:r>
            <a:r>
              <a:rPr lang="en-US" altLang="zh-CN" sz="1800" dirty="0" smtClean="0">
                <a:ea typeface="宋体" pitchFamily="2" charset="-122"/>
              </a:rPr>
              <a:t>).</a:t>
            </a:r>
          </a:p>
          <a:p>
            <a:pPr lvl="1">
              <a:buNone/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The arrival of peers follows the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Poisson Process </a:t>
            </a:r>
            <a:r>
              <a:rPr lang="en-US" altLang="zh-CN" sz="1800" dirty="0" smtClean="0">
                <a:ea typeface="宋体" pitchFamily="2" charset="-122"/>
              </a:rPr>
              <a:t>with </a:t>
            </a:r>
            <a:r>
              <a:rPr lang="en-US" altLang="zh-CN" sz="18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λ</a:t>
            </a:r>
            <a:r>
              <a:rPr lang="en-US" altLang="zh-CN" sz="1800" dirty="0" smtClean="0">
                <a:ea typeface="宋体" pitchFamily="2" charset="-122"/>
              </a:rPr>
              <a:t> = 5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>
              <a:defRPr/>
            </a:pPr>
            <a:endParaRPr lang="en-US" altLang="zh-CN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3">
              <a:buFontTx/>
              <a:buNone/>
              <a:defRPr/>
            </a:pPr>
            <a:endParaRPr lang="en-US" altLang="zh-CN" sz="10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3">
              <a:buFontTx/>
              <a:buNone/>
              <a:defRPr/>
            </a:pPr>
            <a:endParaRPr lang="en-US" altLang="zh-CN" sz="10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None/>
              <a:defRPr/>
            </a:pPr>
            <a:r>
              <a:rPr lang="en-US" altLang="zh-CN" sz="105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</a:t>
            </a:r>
            <a:r>
              <a:rPr lang="en-US" altLang="zh-CN" sz="1050" b="0" dirty="0" smtClean="0">
                <a:ea typeface="宋体" pitchFamily="2" charset="-122"/>
              </a:rPr>
              <a:t>[1] GISMO: A Generator of Internet Streaming Media Objects and Workloads</a:t>
            </a:r>
            <a:endParaRPr lang="en-US" altLang="zh-CN" sz="105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1400" b="0" dirty="0" smtClean="0">
                <a:ea typeface="宋体" pitchFamily="2" charset="-122"/>
              </a:rPr>
              <a:t>     </a:t>
            </a: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136C49-9A2E-4FAF-96CF-6E9279F97AE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Performance Evaluation (1)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5214938"/>
          </a:xfrm>
        </p:spPr>
        <p:txBody>
          <a:bodyPr/>
          <a:lstStyle/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                                             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1400" b="0" dirty="0" smtClean="0">
                <a:ea typeface="宋体" pitchFamily="2" charset="-122"/>
              </a:rPr>
              <a:t>     </a:t>
            </a: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EFCC0-15BF-4B0A-A6AF-7D31D67619E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563" y="1428736"/>
            <a:ext cx="5447643" cy="485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6AD145-2DD8-4347-A42D-627FC59957D2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348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Outline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85785" y="1357313"/>
            <a:ext cx="7948639" cy="50434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Background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P2P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VoD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streaming; Gossip-based systems; VCR-like interactive behavior.</a:t>
            </a:r>
            <a:endParaRPr lang="zh-CN" altLang="en-US" sz="16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Motivation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Solutions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System architecture;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Prefetching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model; 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Data scheduling; VCR-like operation support.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Performance Evaluation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Conclusions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zh-CN" alt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sz="2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Performance Evaluation (2)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5214938"/>
          </a:xfrm>
        </p:spPr>
        <p:txBody>
          <a:bodyPr/>
          <a:lstStyle/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                                             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1400" b="0" dirty="0" smtClean="0">
                <a:ea typeface="宋体" pitchFamily="2" charset="-122"/>
              </a:rPr>
              <a:t>     </a:t>
            </a: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14480" y="6090842"/>
            <a:ext cx="1428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949" y="1214422"/>
            <a:ext cx="5758251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Performance Evaluation (3)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5214938"/>
          </a:xfrm>
        </p:spPr>
        <p:txBody>
          <a:bodyPr/>
          <a:lstStyle/>
          <a:p>
            <a:pPr>
              <a:buNone/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                                             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1400" b="0" dirty="0" smtClean="0">
                <a:ea typeface="宋体" pitchFamily="2" charset="-122"/>
              </a:rPr>
              <a:t>     </a:t>
            </a: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71604" y="5805090"/>
            <a:ext cx="1428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08" y="1285860"/>
            <a:ext cx="5376884" cy="487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Performance Evaluation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5214938"/>
          </a:xfrm>
        </p:spPr>
        <p:txBody>
          <a:bodyPr/>
          <a:lstStyle/>
          <a:p>
            <a:pPr>
              <a:buNone/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                                             </a:t>
            </a:r>
            <a:endParaRPr lang="en-US" altLang="zh-C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1400" b="0" dirty="0" smtClean="0">
                <a:ea typeface="宋体" pitchFamily="2" charset="-122"/>
              </a:rPr>
              <a:t>     </a:t>
            </a: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71604" y="6000768"/>
            <a:ext cx="1428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5715040" cy="49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a typeface="宋体" charset="-122"/>
              </a:rPr>
              <a:t>Conclusions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04800" y="1500174"/>
            <a:ext cx="8305800" cy="4824426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 practical architecture that can be used in almost all existing P2P </a:t>
            </a:r>
            <a:r>
              <a:rPr lang="en-US" altLang="zh-CN" sz="2000" dirty="0" err="1" smtClean="0">
                <a:ea typeface="宋体" charset="-122"/>
              </a:rPr>
              <a:t>VoD</a:t>
            </a:r>
            <a:r>
              <a:rPr lang="en-US" altLang="zh-CN" sz="2000" dirty="0" smtClean="0">
                <a:ea typeface="宋体" charset="-122"/>
              </a:rPr>
              <a:t> systems </a:t>
            </a:r>
          </a:p>
          <a:p>
            <a:endParaRPr lang="en-US" altLang="zh-CN" sz="8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A novel and simple prediction approach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State abstraction plays an important role</a:t>
            </a:r>
          </a:p>
          <a:p>
            <a:pPr lvl="1"/>
            <a:endParaRPr lang="en-US" altLang="zh-CN" sz="8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A two stage data scheduling</a:t>
            </a:r>
          </a:p>
        </p:txBody>
      </p:sp>
      <p:sp>
        <p:nvSpPr>
          <p:cNvPr id="4198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F13992-27B9-4A39-85F6-6F40F65D28B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634CED-D506-4527-906A-2BBFD303D640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5257800" y="6477000"/>
            <a:ext cx="2895600" cy="228600"/>
          </a:xfrm>
          <a:noFill/>
        </p:spPr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Dislab</a:t>
            </a:r>
            <a:r>
              <a:rPr lang="en-US" altLang="zh-CN" dirty="0" smtClean="0">
                <a:ea typeface="宋体" charset="-122"/>
              </a:rPr>
              <a:t>, NJU CS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The End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smtClean="0">
              <a:ea typeface="宋体" charset="-122"/>
            </a:endParaRPr>
          </a:p>
        </p:txBody>
      </p:sp>
      <p:graphicFrame>
        <p:nvGraphicFramePr>
          <p:cNvPr id="19458" name="Object 2"/>
          <p:cNvGraphicFramePr>
            <a:graphicFrameLocks/>
          </p:cNvGraphicFramePr>
          <p:nvPr/>
        </p:nvGraphicFramePr>
        <p:xfrm>
          <a:off x="2071688" y="1785938"/>
          <a:ext cx="4516437" cy="4340225"/>
        </p:xfrm>
        <a:graphic>
          <a:graphicData uri="http://schemas.openxmlformats.org/presentationml/2006/ole">
            <p:oleObj spid="_x0000_s19458" name="Clip" r:id="rId4" imgW="7833960" imgH="78390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Background (1)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5072063"/>
          </a:xfrm>
        </p:spPr>
        <p:txBody>
          <a:bodyPr/>
          <a:lstStyle/>
          <a:p>
            <a:pPr>
              <a:defRPr/>
            </a:pPr>
            <a:r>
              <a:rPr lang="en-US" altLang="zh-CN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P2P media streaming</a:t>
            </a: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Everyone can be a content producer/provider.</a:t>
            </a:r>
          </a:p>
          <a:p>
            <a:pPr lvl="1">
              <a:defRPr/>
            </a:pP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Cache-and-relay mechanism</a:t>
            </a:r>
            <a:r>
              <a:rPr lang="en-US" altLang="zh-CN" sz="1800" dirty="0" smtClean="0">
                <a:ea typeface="宋体" pitchFamily="2" charset="-122"/>
              </a:rPr>
              <a:t>: peers actively cache media contents and further relay them to other peers that are expecting them.</a:t>
            </a: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AB1275-9BB4-48C7-8D6C-8959C15A517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100" name="Picture 71" descr="world_m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549525"/>
            <a:ext cx="62865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71538" y="3349625"/>
            <a:ext cx="4995862" cy="3181350"/>
            <a:chOff x="1417" y="1839"/>
            <a:chExt cx="3424" cy="2248"/>
          </a:xfrm>
        </p:grpSpPr>
        <p:sp>
          <p:nvSpPr>
            <p:cNvPr id="35849" name="Line 6"/>
            <p:cNvSpPr>
              <a:spLocks noChangeShapeType="1"/>
            </p:cNvSpPr>
            <p:nvPr/>
          </p:nvSpPr>
          <p:spPr bwMode="auto">
            <a:xfrm flipH="1" flipV="1">
              <a:off x="2521" y="2403"/>
              <a:ext cx="614" cy="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50" name="Group 7"/>
            <p:cNvGrpSpPr>
              <a:grpSpLocks/>
            </p:cNvGrpSpPr>
            <p:nvPr/>
          </p:nvGrpSpPr>
          <p:grpSpPr bwMode="auto">
            <a:xfrm>
              <a:off x="2088" y="1839"/>
              <a:ext cx="410" cy="417"/>
              <a:chOff x="-2082" y="1018"/>
              <a:chExt cx="2067" cy="2121"/>
            </a:xfrm>
          </p:grpSpPr>
          <p:sp>
            <p:nvSpPr>
              <p:cNvPr id="35875" name="Freeform 8"/>
              <p:cNvSpPr>
                <a:spLocks/>
              </p:cNvSpPr>
              <p:nvPr/>
            </p:nvSpPr>
            <p:spPr bwMode="auto">
              <a:xfrm>
                <a:off x="-1769" y="1073"/>
                <a:ext cx="1304" cy="2036"/>
              </a:xfrm>
              <a:custGeom>
                <a:avLst/>
                <a:gdLst>
                  <a:gd name="T0" fmla="*/ 125 w 2610"/>
                  <a:gd name="T1" fmla="*/ 3 h 4074"/>
                  <a:gd name="T2" fmla="*/ 92 w 2610"/>
                  <a:gd name="T3" fmla="*/ 15 h 4074"/>
                  <a:gd name="T4" fmla="*/ 71 w 2610"/>
                  <a:gd name="T5" fmla="*/ 33 h 4074"/>
                  <a:gd name="T6" fmla="*/ 61 w 2610"/>
                  <a:gd name="T7" fmla="*/ 69 h 4074"/>
                  <a:gd name="T8" fmla="*/ 65 w 2610"/>
                  <a:gd name="T9" fmla="*/ 109 h 4074"/>
                  <a:gd name="T10" fmla="*/ 110 w 2610"/>
                  <a:gd name="T11" fmla="*/ 155 h 4074"/>
                  <a:gd name="T12" fmla="*/ 100 w 2610"/>
                  <a:gd name="T13" fmla="*/ 185 h 4074"/>
                  <a:gd name="T14" fmla="*/ 68 w 2610"/>
                  <a:gd name="T15" fmla="*/ 185 h 4074"/>
                  <a:gd name="T16" fmla="*/ 66 w 2610"/>
                  <a:gd name="T17" fmla="*/ 200 h 4074"/>
                  <a:gd name="T18" fmla="*/ 35 w 2610"/>
                  <a:gd name="T19" fmla="*/ 197 h 4074"/>
                  <a:gd name="T20" fmla="*/ 32 w 2610"/>
                  <a:gd name="T21" fmla="*/ 174 h 4074"/>
                  <a:gd name="T22" fmla="*/ 0 w 2610"/>
                  <a:gd name="T23" fmla="*/ 142 h 4074"/>
                  <a:gd name="T24" fmla="*/ 1 w 2610"/>
                  <a:gd name="T25" fmla="*/ 299 h 4074"/>
                  <a:gd name="T26" fmla="*/ 60 w 2610"/>
                  <a:gd name="T27" fmla="*/ 281 h 4074"/>
                  <a:gd name="T28" fmla="*/ 63 w 2610"/>
                  <a:gd name="T29" fmla="*/ 301 h 4074"/>
                  <a:gd name="T30" fmla="*/ 103 w 2610"/>
                  <a:gd name="T31" fmla="*/ 300 h 4074"/>
                  <a:gd name="T32" fmla="*/ 90 w 2610"/>
                  <a:gd name="T33" fmla="*/ 345 h 4074"/>
                  <a:gd name="T34" fmla="*/ 149 w 2610"/>
                  <a:gd name="T35" fmla="*/ 354 h 4074"/>
                  <a:gd name="T36" fmla="*/ 144 w 2610"/>
                  <a:gd name="T37" fmla="*/ 399 h 4074"/>
                  <a:gd name="T38" fmla="*/ 187 w 2610"/>
                  <a:gd name="T39" fmla="*/ 407 h 4074"/>
                  <a:gd name="T40" fmla="*/ 114 w 2610"/>
                  <a:gd name="T41" fmla="*/ 479 h 4074"/>
                  <a:gd name="T42" fmla="*/ 156 w 2610"/>
                  <a:gd name="T43" fmla="*/ 492 h 4074"/>
                  <a:gd name="T44" fmla="*/ 204 w 2610"/>
                  <a:gd name="T45" fmla="*/ 424 h 4074"/>
                  <a:gd name="T46" fmla="*/ 202 w 2610"/>
                  <a:gd name="T47" fmla="*/ 509 h 4074"/>
                  <a:gd name="T48" fmla="*/ 245 w 2610"/>
                  <a:gd name="T49" fmla="*/ 501 h 4074"/>
                  <a:gd name="T50" fmla="*/ 244 w 2610"/>
                  <a:gd name="T51" fmla="*/ 431 h 4074"/>
                  <a:gd name="T52" fmla="*/ 302 w 2610"/>
                  <a:gd name="T53" fmla="*/ 505 h 4074"/>
                  <a:gd name="T54" fmla="*/ 326 w 2610"/>
                  <a:gd name="T55" fmla="*/ 488 h 4074"/>
                  <a:gd name="T56" fmla="*/ 267 w 2610"/>
                  <a:gd name="T57" fmla="*/ 411 h 4074"/>
                  <a:gd name="T58" fmla="*/ 287 w 2610"/>
                  <a:gd name="T59" fmla="*/ 410 h 4074"/>
                  <a:gd name="T60" fmla="*/ 285 w 2610"/>
                  <a:gd name="T61" fmla="*/ 366 h 4074"/>
                  <a:gd name="T62" fmla="*/ 315 w 2610"/>
                  <a:gd name="T63" fmla="*/ 367 h 4074"/>
                  <a:gd name="T64" fmla="*/ 326 w 2610"/>
                  <a:gd name="T65" fmla="*/ 202 h 4074"/>
                  <a:gd name="T66" fmla="*/ 162 w 2610"/>
                  <a:gd name="T67" fmla="*/ 152 h 4074"/>
                  <a:gd name="T68" fmla="*/ 221 w 2610"/>
                  <a:gd name="T69" fmla="*/ 124 h 4074"/>
                  <a:gd name="T70" fmla="*/ 245 w 2610"/>
                  <a:gd name="T71" fmla="*/ 75 h 4074"/>
                  <a:gd name="T72" fmla="*/ 183 w 2610"/>
                  <a:gd name="T73" fmla="*/ 0 h 4074"/>
                  <a:gd name="T74" fmla="*/ 125 w 2610"/>
                  <a:gd name="T75" fmla="*/ 3 h 4074"/>
                  <a:gd name="T76" fmla="*/ 125 w 2610"/>
                  <a:gd name="T77" fmla="*/ 3 h 407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10"/>
                  <a:gd name="T118" fmla="*/ 0 h 4074"/>
                  <a:gd name="T119" fmla="*/ 2610 w 2610"/>
                  <a:gd name="T120" fmla="*/ 4074 h 407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10" h="4074">
                    <a:moveTo>
                      <a:pt x="1004" y="29"/>
                    </a:moveTo>
                    <a:lnTo>
                      <a:pt x="743" y="120"/>
                    </a:lnTo>
                    <a:lnTo>
                      <a:pt x="574" y="268"/>
                    </a:lnTo>
                    <a:lnTo>
                      <a:pt x="491" y="555"/>
                    </a:lnTo>
                    <a:lnTo>
                      <a:pt x="527" y="873"/>
                    </a:lnTo>
                    <a:lnTo>
                      <a:pt x="884" y="1243"/>
                    </a:lnTo>
                    <a:lnTo>
                      <a:pt x="806" y="1483"/>
                    </a:lnTo>
                    <a:lnTo>
                      <a:pt x="548" y="1483"/>
                    </a:lnTo>
                    <a:lnTo>
                      <a:pt x="532" y="1603"/>
                    </a:lnTo>
                    <a:lnTo>
                      <a:pt x="280" y="1582"/>
                    </a:lnTo>
                    <a:lnTo>
                      <a:pt x="259" y="1392"/>
                    </a:lnTo>
                    <a:lnTo>
                      <a:pt x="0" y="1139"/>
                    </a:lnTo>
                    <a:lnTo>
                      <a:pt x="8" y="2395"/>
                    </a:lnTo>
                    <a:lnTo>
                      <a:pt x="483" y="2255"/>
                    </a:lnTo>
                    <a:lnTo>
                      <a:pt x="504" y="2411"/>
                    </a:lnTo>
                    <a:lnTo>
                      <a:pt x="827" y="2403"/>
                    </a:lnTo>
                    <a:lnTo>
                      <a:pt x="722" y="2768"/>
                    </a:lnTo>
                    <a:lnTo>
                      <a:pt x="1192" y="2838"/>
                    </a:lnTo>
                    <a:lnTo>
                      <a:pt x="1158" y="3196"/>
                    </a:lnTo>
                    <a:lnTo>
                      <a:pt x="1502" y="3260"/>
                    </a:lnTo>
                    <a:lnTo>
                      <a:pt x="918" y="3836"/>
                    </a:lnTo>
                    <a:lnTo>
                      <a:pt x="1255" y="3941"/>
                    </a:lnTo>
                    <a:lnTo>
                      <a:pt x="1633" y="3393"/>
                    </a:lnTo>
                    <a:lnTo>
                      <a:pt x="1619" y="4074"/>
                    </a:lnTo>
                    <a:lnTo>
                      <a:pt x="1963" y="4011"/>
                    </a:lnTo>
                    <a:lnTo>
                      <a:pt x="1956" y="3456"/>
                    </a:lnTo>
                    <a:lnTo>
                      <a:pt x="2420" y="4045"/>
                    </a:lnTo>
                    <a:lnTo>
                      <a:pt x="2610" y="3905"/>
                    </a:lnTo>
                    <a:lnTo>
                      <a:pt x="2138" y="3294"/>
                    </a:lnTo>
                    <a:lnTo>
                      <a:pt x="2300" y="3287"/>
                    </a:lnTo>
                    <a:lnTo>
                      <a:pt x="2287" y="2929"/>
                    </a:lnTo>
                    <a:lnTo>
                      <a:pt x="2524" y="2943"/>
                    </a:lnTo>
                    <a:lnTo>
                      <a:pt x="2610" y="1616"/>
                    </a:lnTo>
                    <a:lnTo>
                      <a:pt x="1298" y="1222"/>
                    </a:lnTo>
                    <a:lnTo>
                      <a:pt x="1773" y="998"/>
                    </a:lnTo>
                    <a:lnTo>
                      <a:pt x="1963" y="605"/>
                    </a:lnTo>
                    <a:lnTo>
                      <a:pt x="1466" y="0"/>
                    </a:lnTo>
                    <a:lnTo>
                      <a:pt x="1004" y="29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76" name="Freeform 9"/>
              <p:cNvSpPr>
                <a:spLocks/>
              </p:cNvSpPr>
              <p:nvPr/>
            </p:nvSpPr>
            <p:spPr bwMode="auto">
              <a:xfrm>
                <a:off x="-2082" y="1484"/>
                <a:ext cx="302" cy="993"/>
              </a:xfrm>
              <a:custGeom>
                <a:avLst/>
                <a:gdLst>
                  <a:gd name="T0" fmla="*/ 17 w 604"/>
                  <a:gd name="T1" fmla="*/ 0 h 1987"/>
                  <a:gd name="T2" fmla="*/ 76 w 604"/>
                  <a:gd name="T3" fmla="*/ 43 h 1987"/>
                  <a:gd name="T4" fmla="*/ 72 w 604"/>
                  <a:gd name="T5" fmla="*/ 222 h 1987"/>
                  <a:gd name="T6" fmla="*/ 30 w 604"/>
                  <a:gd name="T7" fmla="*/ 248 h 1987"/>
                  <a:gd name="T8" fmla="*/ 1 w 604"/>
                  <a:gd name="T9" fmla="*/ 164 h 1987"/>
                  <a:gd name="T10" fmla="*/ 0 w 604"/>
                  <a:gd name="T11" fmla="*/ 47 h 1987"/>
                  <a:gd name="T12" fmla="*/ 17 w 604"/>
                  <a:gd name="T13" fmla="*/ 0 h 1987"/>
                  <a:gd name="T14" fmla="*/ 17 w 604"/>
                  <a:gd name="T15" fmla="*/ 0 h 19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04"/>
                  <a:gd name="T25" fmla="*/ 0 h 1987"/>
                  <a:gd name="T26" fmla="*/ 604 w 604"/>
                  <a:gd name="T27" fmla="*/ 1987 h 19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04" h="1987">
                    <a:moveTo>
                      <a:pt x="135" y="0"/>
                    </a:moveTo>
                    <a:lnTo>
                      <a:pt x="604" y="344"/>
                    </a:lnTo>
                    <a:lnTo>
                      <a:pt x="576" y="1776"/>
                    </a:lnTo>
                    <a:lnTo>
                      <a:pt x="247" y="1987"/>
                    </a:lnTo>
                    <a:lnTo>
                      <a:pt x="7" y="1319"/>
                    </a:lnTo>
                    <a:lnTo>
                      <a:pt x="0" y="37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C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77" name="Freeform 10"/>
              <p:cNvSpPr>
                <a:spLocks/>
              </p:cNvSpPr>
              <p:nvPr/>
            </p:nvSpPr>
            <p:spPr bwMode="auto">
              <a:xfrm>
                <a:off x="-1086" y="2699"/>
                <a:ext cx="547" cy="396"/>
              </a:xfrm>
              <a:custGeom>
                <a:avLst/>
                <a:gdLst>
                  <a:gd name="T0" fmla="*/ 8 w 1094"/>
                  <a:gd name="T1" fmla="*/ 0 h 792"/>
                  <a:gd name="T2" fmla="*/ 0 w 1094"/>
                  <a:gd name="T3" fmla="*/ 20 h 792"/>
                  <a:gd name="T4" fmla="*/ 5 w 1094"/>
                  <a:gd name="T5" fmla="*/ 60 h 792"/>
                  <a:gd name="T6" fmla="*/ 34 w 1094"/>
                  <a:gd name="T7" fmla="*/ 18 h 792"/>
                  <a:gd name="T8" fmla="*/ 54 w 1094"/>
                  <a:gd name="T9" fmla="*/ 21 h 792"/>
                  <a:gd name="T10" fmla="*/ 58 w 1094"/>
                  <a:gd name="T11" fmla="*/ 99 h 792"/>
                  <a:gd name="T12" fmla="*/ 74 w 1094"/>
                  <a:gd name="T13" fmla="*/ 95 h 792"/>
                  <a:gd name="T14" fmla="*/ 69 w 1094"/>
                  <a:gd name="T15" fmla="*/ 27 h 792"/>
                  <a:gd name="T16" fmla="*/ 95 w 1094"/>
                  <a:gd name="T17" fmla="*/ 55 h 792"/>
                  <a:gd name="T18" fmla="*/ 137 w 1094"/>
                  <a:gd name="T19" fmla="*/ 58 h 792"/>
                  <a:gd name="T20" fmla="*/ 98 w 1094"/>
                  <a:gd name="T21" fmla="*/ 9 h 792"/>
                  <a:gd name="T22" fmla="*/ 8 w 1094"/>
                  <a:gd name="T23" fmla="*/ 0 h 792"/>
                  <a:gd name="T24" fmla="*/ 8 w 1094"/>
                  <a:gd name="T25" fmla="*/ 0 h 7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94"/>
                  <a:gd name="T40" fmla="*/ 0 h 792"/>
                  <a:gd name="T41" fmla="*/ 1094 w 1094"/>
                  <a:gd name="T42" fmla="*/ 792 h 79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94" h="792">
                    <a:moveTo>
                      <a:pt x="64" y="0"/>
                    </a:moveTo>
                    <a:lnTo>
                      <a:pt x="0" y="154"/>
                    </a:lnTo>
                    <a:lnTo>
                      <a:pt x="43" y="484"/>
                    </a:lnTo>
                    <a:lnTo>
                      <a:pt x="266" y="140"/>
                    </a:lnTo>
                    <a:lnTo>
                      <a:pt x="435" y="167"/>
                    </a:lnTo>
                    <a:lnTo>
                      <a:pt x="471" y="792"/>
                    </a:lnTo>
                    <a:lnTo>
                      <a:pt x="596" y="758"/>
                    </a:lnTo>
                    <a:lnTo>
                      <a:pt x="555" y="216"/>
                    </a:lnTo>
                    <a:lnTo>
                      <a:pt x="766" y="442"/>
                    </a:lnTo>
                    <a:lnTo>
                      <a:pt x="1094" y="469"/>
                    </a:lnTo>
                    <a:lnTo>
                      <a:pt x="787" y="7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A3A3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78" name="Freeform 11"/>
              <p:cNvSpPr>
                <a:spLocks/>
              </p:cNvSpPr>
              <p:nvPr/>
            </p:nvSpPr>
            <p:spPr bwMode="auto">
              <a:xfrm>
                <a:off x="-1472" y="1870"/>
                <a:ext cx="88" cy="400"/>
              </a:xfrm>
              <a:custGeom>
                <a:avLst/>
                <a:gdLst>
                  <a:gd name="T0" fmla="*/ 22 w 177"/>
                  <a:gd name="T1" fmla="*/ 0 h 800"/>
                  <a:gd name="T2" fmla="*/ 5 w 177"/>
                  <a:gd name="T3" fmla="*/ 9 h 800"/>
                  <a:gd name="T4" fmla="*/ 0 w 177"/>
                  <a:gd name="T5" fmla="*/ 100 h 800"/>
                  <a:gd name="T6" fmla="*/ 14 w 177"/>
                  <a:gd name="T7" fmla="*/ 100 h 800"/>
                  <a:gd name="T8" fmla="*/ 22 w 177"/>
                  <a:gd name="T9" fmla="*/ 0 h 800"/>
                  <a:gd name="T10" fmla="*/ 22 w 177"/>
                  <a:gd name="T11" fmla="*/ 0 h 8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800"/>
                  <a:gd name="T20" fmla="*/ 177 w 177"/>
                  <a:gd name="T21" fmla="*/ 800 h 8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800">
                    <a:moveTo>
                      <a:pt x="177" y="0"/>
                    </a:moveTo>
                    <a:lnTo>
                      <a:pt x="44" y="70"/>
                    </a:lnTo>
                    <a:lnTo>
                      <a:pt x="0" y="800"/>
                    </a:lnTo>
                    <a:lnTo>
                      <a:pt x="114" y="795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A3A3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79" name="Freeform 12"/>
              <p:cNvSpPr>
                <a:spLocks/>
              </p:cNvSpPr>
              <p:nvPr/>
            </p:nvSpPr>
            <p:spPr bwMode="auto">
              <a:xfrm>
                <a:off x="-1188" y="2502"/>
                <a:ext cx="575" cy="218"/>
              </a:xfrm>
              <a:custGeom>
                <a:avLst/>
                <a:gdLst>
                  <a:gd name="T0" fmla="*/ 0 w 1150"/>
                  <a:gd name="T1" fmla="*/ 0 h 435"/>
                  <a:gd name="T2" fmla="*/ 3 w 1150"/>
                  <a:gd name="T3" fmla="*/ 16 h 435"/>
                  <a:gd name="T4" fmla="*/ 81 w 1150"/>
                  <a:gd name="T5" fmla="*/ 37 h 435"/>
                  <a:gd name="T6" fmla="*/ 102 w 1150"/>
                  <a:gd name="T7" fmla="*/ 40 h 435"/>
                  <a:gd name="T8" fmla="*/ 107 w 1150"/>
                  <a:gd name="T9" fmla="*/ 55 h 435"/>
                  <a:gd name="T10" fmla="*/ 136 w 1150"/>
                  <a:gd name="T11" fmla="*/ 54 h 435"/>
                  <a:gd name="T12" fmla="*/ 144 w 1150"/>
                  <a:gd name="T13" fmla="*/ 14 h 435"/>
                  <a:gd name="T14" fmla="*/ 0 w 1150"/>
                  <a:gd name="T15" fmla="*/ 0 h 435"/>
                  <a:gd name="T16" fmla="*/ 0 w 1150"/>
                  <a:gd name="T17" fmla="*/ 0 h 4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50"/>
                  <a:gd name="T28" fmla="*/ 0 h 435"/>
                  <a:gd name="T29" fmla="*/ 1150 w 1150"/>
                  <a:gd name="T30" fmla="*/ 435 h 4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50" h="435">
                    <a:moveTo>
                      <a:pt x="0" y="0"/>
                    </a:moveTo>
                    <a:lnTo>
                      <a:pt x="29" y="126"/>
                    </a:lnTo>
                    <a:lnTo>
                      <a:pt x="652" y="295"/>
                    </a:lnTo>
                    <a:lnTo>
                      <a:pt x="821" y="316"/>
                    </a:lnTo>
                    <a:lnTo>
                      <a:pt x="858" y="435"/>
                    </a:lnTo>
                    <a:lnTo>
                      <a:pt x="1082" y="428"/>
                    </a:lnTo>
                    <a:lnTo>
                      <a:pt x="1150" y="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3D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0" name="Freeform 13"/>
              <p:cNvSpPr>
                <a:spLocks/>
              </p:cNvSpPr>
              <p:nvPr/>
            </p:nvSpPr>
            <p:spPr bwMode="auto">
              <a:xfrm>
                <a:off x="-1776" y="1708"/>
                <a:ext cx="273" cy="632"/>
              </a:xfrm>
              <a:custGeom>
                <a:avLst/>
                <a:gdLst>
                  <a:gd name="T0" fmla="*/ 35 w 545"/>
                  <a:gd name="T1" fmla="*/ 30 h 1264"/>
                  <a:gd name="T2" fmla="*/ 28 w 545"/>
                  <a:gd name="T3" fmla="*/ 21 h 1264"/>
                  <a:gd name="T4" fmla="*/ 20 w 545"/>
                  <a:gd name="T5" fmla="*/ 90 h 1264"/>
                  <a:gd name="T6" fmla="*/ 15 w 545"/>
                  <a:gd name="T7" fmla="*/ 13 h 1264"/>
                  <a:gd name="T8" fmla="*/ 4 w 545"/>
                  <a:gd name="T9" fmla="*/ 0 h 1264"/>
                  <a:gd name="T10" fmla="*/ 0 w 545"/>
                  <a:gd name="T11" fmla="*/ 158 h 1264"/>
                  <a:gd name="T12" fmla="*/ 36 w 545"/>
                  <a:gd name="T13" fmla="*/ 142 h 1264"/>
                  <a:gd name="T14" fmla="*/ 37 w 545"/>
                  <a:gd name="T15" fmla="*/ 125 h 1264"/>
                  <a:gd name="T16" fmla="*/ 62 w 545"/>
                  <a:gd name="T17" fmla="*/ 129 h 1264"/>
                  <a:gd name="T18" fmla="*/ 69 w 545"/>
                  <a:gd name="T19" fmla="*/ 41 h 1264"/>
                  <a:gd name="T20" fmla="*/ 37 w 545"/>
                  <a:gd name="T21" fmla="*/ 39 h 1264"/>
                  <a:gd name="T22" fmla="*/ 35 w 545"/>
                  <a:gd name="T23" fmla="*/ 30 h 1264"/>
                  <a:gd name="T24" fmla="*/ 35 w 545"/>
                  <a:gd name="T25" fmla="*/ 30 h 12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45"/>
                  <a:gd name="T40" fmla="*/ 0 h 1264"/>
                  <a:gd name="T41" fmla="*/ 545 w 545"/>
                  <a:gd name="T42" fmla="*/ 1264 h 12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45" h="1264">
                    <a:moveTo>
                      <a:pt x="279" y="245"/>
                    </a:moveTo>
                    <a:lnTo>
                      <a:pt x="217" y="175"/>
                    </a:lnTo>
                    <a:lnTo>
                      <a:pt x="154" y="724"/>
                    </a:lnTo>
                    <a:lnTo>
                      <a:pt x="118" y="104"/>
                    </a:lnTo>
                    <a:lnTo>
                      <a:pt x="26" y="0"/>
                    </a:lnTo>
                    <a:lnTo>
                      <a:pt x="0" y="1264"/>
                    </a:lnTo>
                    <a:lnTo>
                      <a:pt x="287" y="1131"/>
                    </a:lnTo>
                    <a:lnTo>
                      <a:pt x="293" y="1004"/>
                    </a:lnTo>
                    <a:lnTo>
                      <a:pt x="496" y="1032"/>
                    </a:lnTo>
                    <a:lnTo>
                      <a:pt x="545" y="331"/>
                    </a:lnTo>
                    <a:lnTo>
                      <a:pt x="293" y="310"/>
                    </a:lnTo>
                    <a:lnTo>
                      <a:pt x="279" y="245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1" name="Freeform 14"/>
              <p:cNvSpPr>
                <a:spLocks/>
              </p:cNvSpPr>
              <p:nvPr/>
            </p:nvSpPr>
            <p:spPr bwMode="auto">
              <a:xfrm>
                <a:off x="-1405" y="1715"/>
                <a:ext cx="965" cy="829"/>
              </a:xfrm>
              <a:custGeom>
                <a:avLst/>
                <a:gdLst>
                  <a:gd name="T0" fmla="*/ 28 w 1927"/>
                  <a:gd name="T1" fmla="*/ 12 h 1658"/>
                  <a:gd name="T2" fmla="*/ 0 w 1927"/>
                  <a:gd name="T3" fmla="*/ 189 h 1658"/>
                  <a:gd name="T4" fmla="*/ 58 w 1927"/>
                  <a:gd name="T5" fmla="*/ 195 h 1658"/>
                  <a:gd name="T6" fmla="*/ 222 w 1927"/>
                  <a:gd name="T7" fmla="*/ 207 h 1658"/>
                  <a:gd name="T8" fmla="*/ 242 w 1927"/>
                  <a:gd name="T9" fmla="*/ 20 h 1658"/>
                  <a:gd name="T10" fmla="*/ 69 w 1927"/>
                  <a:gd name="T11" fmla="*/ 0 h 1658"/>
                  <a:gd name="T12" fmla="*/ 84 w 1927"/>
                  <a:gd name="T13" fmla="*/ 16 h 1658"/>
                  <a:gd name="T14" fmla="*/ 28 w 1927"/>
                  <a:gd name="T15" fmla="*/ 12 h 1658"/>
                  <a:gd name="T16" fmla="*/ 28 w 1927"/>
                  <a:gd name="T17" fmla="*/ 12 h 16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7"/>
                  <a:gd name="T28" fmla="*/ 0 h 1658"/>
                  <a:gd name="T29" fmla="*/ 1927 w 1927"/>
                  <a:gd name="T30" fmla="*/ 1658 h 165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7" h="1658">
                    <a:moveTo>
                      <a:pt x="217" y="91"/>
                    </a:moveTo>
                    <a:lnTo>
                      <a:pt x="0" y="1511"/>
                    </a:lnTo>
                    <a:lnTo>
                      <a:pt x="462" y="1553"/>
                    </a:lnTo>
                    <a:lnTo>
                      <a:pt x="1766" y="1658"/>
                    </a:lnTo>
                    <a:lnTo>
                      <a:pt x="1927" y="156"/>
                    </a:lnTo>
                    <a:lnTo>
                      <a:pt x="545" y="0"/>
                    </a:lnTo>
                    <a:lnTo>
                      <a:pt x="665" y="128"/>
                    </a:lnTo>
                    <a:lnTo>
                      <a:pt x="217" y="91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2" name="Freeform 15"/>
              <p:cNvSpPr>
                <a:spLocks/>
              </p:cNvSpPr>
              <p:nvPr/>
            </p:nvSpPr>
            <p:spPr bwMode="auto">
              <a:xfrm>
                <a:off x="-1422" y="1059"/>
                <a:ext cx="656" cy="653"/>
              </a:xfrm>
              <a:custGeom>
                <a:avLst/>
                <a:gdLst>
                  <a:gd name="T0" fmla="*/ 48 w 1311"/>
                  <a:gd name="T1" fmla="*/ 155 h 1306"/>
                  <a:gd name="T2" fmla="*/ 23 w 1311"/>
                  <a:gd name="T3" fmla="*/ 138 h 1306"/>
                  <a:gd name="T4" fmla="*/ 6 w 1311"/>
                  <a:gd name="T5" fmla="*/ 115 h 1306"/>
                  <a:gd name="T6" fmla="*/ 0 w 1311"/>
                  <a:gd name="T7" fmla="*/ 85 h 1306"/>
                  <a:gd name="T8" fmla="*/ 4 w 1311"/>
                  <a:gd name="T9" fmla="*/ 54 h 1306"/>
                  <a:gd name="T10" fmla="*/ 14 w 1311"/>
                  <a:gd name="T11" fmla="*/ 39 h 1306"/>
                  <a:gd name="T12" fmla="*/ 41 w 1311"/>
                  <a:gd name="T13" fmla="*/ 22 h 1306"/>
                  <a:gd name="T14" fmla="*/ 39 w 1311"/>
                  <a:gd name="T15" fmla="*/ 6 h 1306"/>
                  <a:gd name="T16" fmla="*/ 85 w 1311"/>
                  <a:gd name="T17" fmla="*/ 0 h 1306"/>
                  <a:gd name="T18" fmla="*/ 123 w 1311"/>
                  <a:gd name="T19" fmla="*/ 14 h 1306"/>
                  <a:gd name="T20" fmla="*/ 156 w 1311"/>
                  <a:gd name="T21" fmla="*/ 43 h 1306"/>
                  <a:gd name="T22" fmla="*/ 164 w 1311"/>
                  <a:gd name="T23" fmla="*/ 92 h 1306"/>
                  <a:gd name="T24" fmla="*/ 135 w 1311"/>
                  <a:gd name="T25" fmla="*/ 136 h 1306"/>
                  <a:gd name="T26" fmla="*/ 85 w 1311"/>
                  <a:gd name="T27" fmla="*/ 156 h 1306"/>
                  <a:gd name="T28" fmla="*/ 61 w 1311"/>
                  <a:gd name="T29" fmla="*/ 163 h 1306"/>
                  <a:gd name="T30" fmla="*/ 48 w 1311"/>
                  <a:gd name="T31" fmla="*/ 155 h 1306"/>
                  <a:gd name="T32" fmla="*/ 48 w 1311"/>
                  <a:gd name="T33" fmla="*/ 155 h 130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11"/>
                  <a:gd name="T52" fmla="*/ 0 h 1306"/>
                  <a:gd name="T53" fmla="*/ 1311 w 1311"/>
                  <a:gd name="T54" fmla="*/ 1306 h 130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11" h="1306">
                    <a:moveTo>
                      <a:pt x="378" y="1235"/>
                    </a:moveTo>
                    <a:lnTo>
                      <a:pt x="182" y="1102"/>
                    </a:lnTo>
                    <a:lnTo>
                      <a:pt x="42" y="920"/>
                    </a:lnTo>
                    <a:lnTo>
                      <a:pt x="0" y="680"/>
                    </a:lnTo>
                    <a:lnTo>
                      <a:pt x="28" y="435"/>
                    </a:lnTo>
                    <a:lnTo>
                      <a:pt x="106" y="308"/>
                    </a:lnTo>
                    <a:lnTo>
                      <a:pt x="323" y="182"/>
                    </a:lnTo>
                    <a:lnTo>
                      <a:pt x="310" y="55"/>
                    </a:lnTo>
                    <a:lnTo>
                      <a:pt x="680" y="0"/>
                    </a:lnTo>
                    <a:lnTo>
                      <a:pt x="982" y="117"/>
                    </a:lnTo>
                    <a:lnTo>
                      <a:pt x="1241" y="344"/>
                    </a:lnTo>
                    <a:lnTo>
                      <a:pt x="1311" y="743"/>
                    </a:lnTo>
                    <a:lnTo>
                      <a:pt x="1079" y="1087"/>
                    </a:lnTo>
                    <a:lnTo>
                      <a:pt x="680" y="1241"/>
                    </a:lnTo>
                    <a:lnTo>
                      <a:pt x="485" y="1306"/>
                    </a:lnTo>
                    <a:lnTo>
                      <a:pt x="378" y="1235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3" name="Freeform 16"/>
              <p:cNvSpPr>
                <a:spLocks/>
              </p:cNvSpPr>
              <p:nvPr/>
            </p:nvSpPr>
            <p:spPr bwMode="auto">
              <a:xfrm>
                <a:off x="-767" y="1182"/>
                <a:ext cx="712" cy="642"/>
              </a:xfrm>
              <a:custGeom>
                <a:avLst/>
                <a:gdLst>
                  <a:gd name="T0" fmla="*/ 42 w 1424"/>
                  <a:gd name="T1" fmla="*/ 137 h 1285"/>
                  <a:gd name="T2" fmla="*/ 16 w 1424"/>
                  <a:gd name="T3" fmla="*/ 116 h 1285"/>
                  <a:gd name="T4" fmla="*/ 10 w 1424"/>
                  <a:gd name="T5" fmla="*/ 61 h 1285"/>
                  <a:gd name="T6" fmla="*/ 30 w 1424"/>
                  <a:gd name="T7" fmla="*/ 25 h 1285"/>
                  <a:gd name="T8" fmla="*/ 61 w 1424"/>
                  <a:gd name="T9" fmla="*/ 6 h 1285"/>
                  <a:gd name="T10" fmla="*/ 116 w 1424"/>
                  <a:gd name="T11" fmla="*/ 0 h 1285"/>
                  <a:gd name="T12" fmla="*/ 158 w 1424"/>
                  <a:gd name="T13" fmla="*/ 24 h 1285"/>
                  <a:gd name="T14" fmla="*/ 178 w 1424"/>
                  <a:gd name="T15" fmla="*/ 67 h 1285"/>
                  <a:gd name="T16" fmla="*/ 171 w 1424"/>
                  <a:gd name="T17" fmla="*/ 110 h 1285"/>
                  <a:gd name="T18" fmla="*/ 142 w 1424"/>
                  <a:gd name="T19" fmla="*/ 144 h 1285"/>
                  <a:gd name="T20" fmla="*/ 89 w 1424"/>
                  <a:gd name="T21" fmla="*/ 151 h 1285"/>
                  <a:gd name="T22" fmla="*/ 62 w 1424"/>
                  <a:gd name="T23" fmla="*/ 160 h 1285"/>
                  <a:gd name="T24" fmla="*/ 0 w 1424"/>
                  <a:gd name="T25" fmla="*/ 143 h 1285"/>
                  <a:gd name="T26" fmla="*/ 42 w 1424"/>
                  <a:gd name="T27" fmla="*/ 137 h 1285"/>
                  <a:gd name="T28" fmla="*/ 42 w 1424"/>
                  <a:gd name="T29" fmla="*/ 137 h 12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4"/>
                  <a:gd name="T46" fmla="*/ 0 h 1285"/>
                  <a:gd name="T47" fmla="*/ 1424 w 1424"/>
                  <a:gd name="T48" fmla="*/ 1285 h 12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4" h="1285">
                    <a:moveTo>
                      <a:pt x="331" y="1102"/>
                    </a:moveTo>
                    <a:lnTo>
                      <a:pt x="128" y="933"/>
                    </a:lnTo>
                    <a:lnTo>
                      <a:pt x="78" y="492"/>
                    </a:lnTo>
                    <a:lnTo>
                      <a:pt x="240" y="203"/>
                    </a:lnTo>
                    <a:lnTo>
                      <a:pt x="491" y="49"/>
                    </a:lnTo>
                    <a:lnTo>
                      <a:pt x="934" y="0"/>
                    </a:lnTo>
                    <a:lnTo>
                      <a:pt x="1257" y="196"/>
                    </a:lnTo>
                    <a:lnTo>
                      <a:pt x="1424" y="540"/>
                    </a:lnTo>
                    <a:lnTo>
                      <a:pt x="1361" y="884"/>
                    </a:lnTo>
                    <a:lnTo>
                      <a:pt x="1129" y="1152"/>
                    </a:lnTo>
                    <a:lnTo>
                      <a:pt x="709" y="1214"/>
                    </a:lnTo>
                    <a:lnTo>
                      <a:pt x="498" y="1285"/>
                    </a:lnTo>
                    <a:lnTo>
                      <a:pt x="0" y="1144"/>
                    </a:lnTo>
                    <a:lnTo>
                      <a:pt x="331" y="110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4" name="Freeform 17"/>
              <p:cNvSpPr>
                <a:spLocks/>
              </p:cNvSpPr>
              <p:nvPr/>
            </p:nvSpPr>
            <p:spPr bwMode="auto">
              <a:xfrm>
                <a:off x="-1541" y="1018"/>
                <a:ext cx="798" cy="692"/>
              </a:xfrm>
              <a:custGeom>
                <a:avLst/>
                <a:gdLst>
                  <a:gd name="T0" fmla="*/ 47 w 1597"/>
                  <a:gd name="T1" fmla="*/ 167 h 1384"/>
                  <a:gd name="T2" fmla="*/ 25 w 1597"/>
                  <a:gd name="T3" fmla="*/ 152 h 1384"/>
                  <a:gd name="T4" fmla="*/ 4 w 1597"/>
                  <a:gd name="T5" fmla="*/ 123 h 1384"/>
                  <a:gd name="T6" fmla="*/ 0 w 1597"/>
                  <a:gd name="T7" fmla="*/ 70 h 1384"/>
                  <a:gd name="T8" fmla="*/ 5 w 1597"/>
                  <a:gd name="T9" fmla="*/ 50 h 1384"/>
                  <a:gd name="T10" fmla="*/ 13 w 1597"/>
                  <a:gd name="T11" fmla="*/ 37 h 1384"/>
                  <a:gd name="T12" fmla="*/ 24 w 1597"/>
                  <a:gd name="T13" fmla="*/ 24 h 1384"/>
                  <a:gd name="T14" fmla="*/ 44 w 1597"/>
                  <a:gd name="T15" fmla="*/ 12 h 1384"/>
                  <a:gd name="T16" fmla="*/ 77 w 1597"/>
                  <a:gd name="T17" fmla="*/ 3 h 1384"/>
                  <a:gd name="T18" fmla="*/ 121 w 1597"/>
                  <a:gd name="T19" fmla="*/ 3 h 1384"/>
                  <a:gd name="T20" fmla="*/ 156 w 1597"/>
                  <a:gd name="T21" fmla="*/ 18 h 1384"/>
                  <a:gd name="T22" fmla="*/ 175 w 1597"/>
                  <a:gd name="T23" fmla="*/ 35 h 1384"/>
                  <a:gd name="T24" fmla="*/ 193 w 1597"/>
                  <a:gd name="T25" fmla="*/ 66 h 1384"/>
                  <a:gd name="T26" fmla="*/ 198 w 1597"/>
                  <a:gd name="T27" fmla="*/ 107 h 1384"/>
                  <a:gd name="T28" fmla="*/ 190 w 1597"/>
                  <a:gd name="T29" fmla="*/ 127 h 1384"/>
                  <a:gd name="T30" fmla="*/ 177 w 1597"/>
                  <a:gd name="T31" fmla="*/ 143 h 1384"/>
                  <a:gd name="T32" fmla="*/ 163 w 1597"/>
                  <a:gd name="T33" fmla="*/ 154 h 1384"/>
                  <a:gd name="T34" fmla="*/ 141 w 1597"/>
                  <a:gd name="T35" fmla="*/ 164 h 1384"/>
                  <a:gd name="T36" fmla="*/ 102 w 1597"/>
                  <a:gd name="T37" fmla="*/ 171 h 1384"/>
                  <a:gd name="T38" fmla="*/ 98 w 1597"/>
                  <a:gd name="T39" fmla="*/ 164 h 1384"/>
                  <a:gd name="T40" fmla="*/ 124 w 1597"/>
                  <a:gd name="T41" fmla="*/ 158 h 1384"/>
                  <a:gd name="T42" fmla="*/ 153 w 1597"/>
                  <a:gd name="T43" fmla="*/ 144 h 1384"/>
                  <a:gd name="T44" fmla="*/ 168 w 1597"/>
                  <a:gd name="T45" fmla="*/ 127 h 1384"/>
                  <a:gd name="T46" fmla="*/ 182 w 1597"/>
                  <a:gd name="T47" fmla="*/ 102 h 1384"/>
                  <a:gd name="T48" fmla="*/ 182 w 1597"/>
                  <a:gd name="T49" fmla="*/ 87 h 1384"/>
                  <a:gd name="T50" fmla="*/ 173 w 1597"/>
                  <a:gd name="T51" fmla="*/ 62 h 1384"/>
                  <a:gd name="T52" fmla="*/ 162 w 1597"/>
                  <a:gd name="T53" fmla="*/ 45 h 1384"/>
                  <a:gd name="T54" fmla="*/ 146 w 1597"/>
                  <a:gd name="T55" fmla="*/ 31 h 1384"/>
                  <a:gd name="T56" fmla="*/ 128 w 1597"/>
                  <a:gd name="T57" fmla="*/ 22 h 1384"/>
                  <a:gd name="T58" fmla="*/ 95 w 1597"/>
                  <a:gd name="T59" fmla="*/ 18 h 1384"/>
                  <a:gd name="T60" fmla="*/ 40 w 1597"/>
                  <a:gd name="T61" fmla="*/ 34 h 1384"/>
                  <a:gd name="T62" fmla="*/ 16 w 1597"/>
                  <a:gd name="T63" fmla="*/ 75 h 1384"/>
                  <a:gd name="T64" fmla="*/ 16 w 1597"/>
                  <a:gd name="T65" fmla="*/ 98 h 1384"/>
                  <a:gd name="T66" fmla="*/ 23 w 1597"/>
                  <a:gd name="T67" fmla="*/ 130 h 1384"/>
                  <a:gd name="T68" fmla="*/ 35 w 1597"/>
                  <a:gd name="T69" fmla="*/ 147 h 1384"/>
                  <a:gd name="T70" fmla="*/ 52 w 1597"/>
                  <a:gd name="T71" fmla="*/ 160 h 1384"/>
                  <a:gd name="T72" fmla="*/ 64 w 1597"/>
                  <a:gd name="T73" fmla="*/ 172 h 1384"/>
                  <a:gd name="T74" fmla="*/ 59 w 1597"/>
                  <a:gd name="T75" fmla="*/ 173 h 138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597"/>
                  <a:gd name="T115" fmla="*/ 0 h 1384"/>
                  <a:gd name="T116" fmla="*/ 1597 w 1597"/>
                  <a:gd name="T117" fmla="*/ 1384 h 138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597" h="1384">
                    <a:moveTo>
                      <a:pt x="474" y="1384"/>
                    </a:moveTo>
                    <a:lnTo>
                      <a:pt x="377" y="1330"/>
                    </a:lnTo>
                    <a:lnTo>
                      <a:pt x="287" y="1275"/>
                    </a:lnTo>
                    <a:lnTo>
                      <a:pt x="207" y="1213"/>
                    </a:lnTo>
                    <a:lnTo>
                      <a:pt x="137" y="1146"/>
                    </a:lnTo>
                    <a:lnTo>
                      <a:pt x="36" y="986"/>
                    </a:lnTo>
                    <a:lnTo>
                      <a:pt x="0" y="787"/>
                    </a:lnTo>
                    <a:lnTo>
                      <a:pt x="4" y="559"/>
                    </a:lnTo>
                    <a:lnTo>
                      <a:pt x="23" y="456"/>
                    </a:lnTo>
                    <a:lnTo>
                      <a:pt x="44" y="403"/>
                    </a:lnTo>
                    <a:lnTo>
                      <a:pt x="71" y="352"/>
                    </a:lnTo>
                    <a:lnTo>
                      <a:pt x="109" y="293"/>
                    </a:lnTo>
                    <a:lnTo>
                      <a:pt x="150" y="241"/>
                    </a:lnTo>
                    <a:lnTo>
                      <a:pt x="194" y="199"/>
                    </a:lnTo>
                    <a:lnTo>
                      <a:pt x="244" y="161"/>
                    </a:lnTo>
                    <a:lnTo>
                      <a:pt x="354" y="103"/>
                    </a:lnTo>
                    <a:lnTo>
                      <a:pt x="483" y="57"/>
                    </a:lnTo>
                    <a:lnTo>
                      <a:pt x="618" y="23"/>
                    </a:lnTo>
                    <a:lnTo>
                      <a:pt x="755" y="0"/>
                    </a:lnTo>
                    <a:lnTo>
                      <a:pt x="973" y="21"/>
                    </a:lnTo>
                    <a:lnTo>
                      <a:pt x="1163" y="87"/>
                    </a:lnTo>
                    <a:lnTo>
                      <a:pt x="1249" y="137"/>
                    </a:lnTo>
                    <a:lnTo>
                      <a:pt x="1327" y="201"/>
                    </a:lnTo>
                    <a:lnTo>
                      <a:pt x="1401" y="276"/>
                    </a:lnTo>
                    <a:lnTo>
                      <a:pt x="1466" y="365"/>
                    </a:lnTo>
                    <a:lnTo>
                      <a:pt x="1551" y="526"/>
                    </a:lnTo>
                    <a:lnTo>
                      <a:pt x="1597" y="692"/>
                    </a:lnTo>
                    <a:lnTo>
                      <a:pt x="1591" y="857"/>
                    </a:lnTo>
                    <a:lnTo>
                      <a:pt x="1565" y="939"/>
                    </a:lnTo>
                    <a:lnTo>
                      <a:pt x="1521" y="1017"/>
                    </a:lnTo>
                    <a:lnTo>
                      <a:pt x="1454" y="1104"/>
                    </a:lnTo>
                    <a:lnTo>
                      <a:pt x="1420" y="1142"/>
                    </a:lnTo>
                    <a:lnTo>
                      <a:pt x="1382" y="1177"/>
                    </a:lnTo>
                    <a:lnTo>
                      <a:pt x="1304" y="1232"/>
                    </a:lnTo>
                    <a:lnTo>
                      <a:pt x="1220" y="1275"/>
                    </a:lnTo>
                    <a:lnTo>
                      <a:pt x="1129" y="1310"/>
                    </a:lnTo>
                    <a:lnTo>
                      <a:pt x="1032" y="1332"/>
                    </a:lnTo>
                    <a:lnTo>
                      <a:pt x="816" y="1361"/>
                    </a:lnTo>
                    <a:lnTo>
                      <a:pt x="781" y="1330"/>
                    </a:lnTo>
                    <a:lnTo>
                      <a:pt x="787" y="1308"/>
                    </a:lnTo>
                    <a:lnTo>
                      <a:pt x="810" y="1296"/>
                    </a:lnTo>
                    <a:lnTo>
                      <a:pt x="998" y="1264"/>
                    </a:lnTo>
                    <a:lnTo>
                      <a:pt x="1154" y="1196"/>
                    </a:lnTo>
                    <a:lnTo>
                      <a:pt x="1224" y="1148"/>
                    </a:lnTo>
                    <a:lnTo>
                      <a:pt x="1289" y="1089"/>
                    </a:lnTo>
                    <a:lnTo>
                      <a:pt x="1350" y="1021"/>
                    </a:lnTo>
                    <a:lnTo>
                      <a:pt x="1407" y="943"/>
                    </a:lnTo>
                    <a:lnTo>
                      <a:pt x="1458" y="817"/>
                    </a:lnTo>
                    <a:lnTo>
                      <a:pt x="1464" y="755"/>
                    </a:lnTo>
                    <a:lnTo>
                      <a:pt x="1458" y="692"/>
                    </a:lnTo>
                    <a:lnTo>
                      <a:pt x="1420" y="564"/>
                    </a:lnTo>
                    <a:lnTo>
                      <a:pt x="1388" y="502"/>
                    </a:lnTo>
                    <a:lnTo>
                      <a:pt x="1352" y="441"/>
                    </a:lnTo>
                    <a:lnTo>
                      <a:pt x="1297" y="367"/>
                    </a:lnTo>
                    <a:lnTo>
                      <a:pt x="1238" y="304"/>
                    </a:lnTo>
                    <a:lnTo>
                      <a:pt x="1171" y="253"/>
                    </a:lnTo>
                    <a:lnTo>
                      <a:pt x="1101" y="211"/>
                    </a:lnTo>
                    <a:lnTo>
                      <a:pt x="1025" y="180"/>
                    </a:lnTo>
                    <a:lnTo>
                      <a:pt x="943" y="160"/>
                    </a:lnTo>
                    <a:lnTo>
                      <a:pt x="761" y="142"/>
                    </a:lnTo>
                    <a:lnTo>
                      <a:pt x="519" y="196"/>
                    </a:lnTo>
                    <a:lnTo>
                      <a:pt x="323" y="272"/>
                    </a:lnTo>
                    <a:lnTo>
                      <a:pt x="183" y="416"/>
                    </a:lnTo>
                    <a:lnTo>
                      <a:pt x="130" y="593"/>
                    </a:lnTo>
                    <a:lnTo>
                      <a:pt x="128" y="684"/>
                    </a:lnTo>
                    <a:lnTo>
                      <a:pt x="130" y="787"/>
                    </a:lnTo>
                    <a:lnTo>
                      <a:pt x="156" y="964"/>
                    </a:lnTo>
                    <a:lnTo>
                      <a:pt x="188" y="1040"/>
                    </a:lnTo>
                    <a:lnTo>
                      <a:pt x="232" y="1108"/>
                    </a:lnTo>
                    <a:lnTo>
                      <a:pt x="285" y="1171"/>
                    </a:lnTo>
                    <a:lnTo>
                      <a:pt x="350" y="1228"/>
                    </a:lnTo>
                    <a:lnTo>
                      <a:pt x="422" y="1279"/>
                    </a:lnTo>
                    <a:lnTo>
                      <a:pt x="502" y="1325"/>
                    </a:lnTo>
                    <a:lnTo>
                      <a:pt x="517" y="1369"/>
                    </a:lnTo>
                    <a:lnTo>
                      <a:pt x="474" y="13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5" name="Freeform 18"/>
              <p:cNvSpPr>
                <a:spLocks/>
              </p:cNvSpPr>
              <p:nvPr/>
            </p:nvSpPr>
            <p:spPr bwMode="auto">
              <a:xfrm>
                <a:off x="-750" y="1145"/>
                <a:ext cx="735" cy="658"/>
              </a:xfrm>
              <a:custGeom>
                <a:avLst/>
                <a:gdLst>
                  <a:gd name="T0" fmla="*/ 17 w 1469"/>
                  <a:gd name="T1" fmla="*/ 139 h 1315"/>
                  <a:gd name="T2" fmla="*/ 0 w 1469"/>
                  <a:gd name="T3" fmla="*/ 90 h 1315"/>
                  <a:gd name="T4" fmla="*/ 4 w 1469"/>
                  <a:gd name="T5" fmla="*/ 61 h 1315"/>
                  <a:gd name="T6" fmla="*/ 12 w 1469"/>
                  <a:gd name="T7" fmla="*/ 41 h 1315"/>
                  <a:gd name="T8" fmla="*/ 25 w 1469"/>
                  <a:gd name="T9" fmla="*/ 26 h 1315"/>
                  <a:gd name="T10" fmla="*/ 41 w 1469"/>
                  <a:gd name="T11" fmla="*/ 14 h 1315"/>
                  <a:gd name="T12" fmla="*/ 62 w 1469"/>
                  <a:gd name="T13" fmla="*/ 6 h 1315"/>
                  <a:gd name="T14" fmla="*/ 109 w 1469"/>
                  <a:gd name="T15" fmla="*/ 1 h 1315"/>
                  <a:gd name="T16" fmla="*/ 141 w 1469"/>
                  <a:gd name="T17" fmla="*/ 14 h 1315"/>
                  <a:gd name="T18" fmla="*/ 157 w 1469"/>
                  <a:gd name="T19" fmla="*/ 28 h 1315"/>
                  <a:gd name="T20" fmla="*/ 174 w 1469"/>
                  <a:gd name="T21" fmla="*/ 47 h 1315"/>
                  <a:gd name="T22" fmla="*/ 184 w 1469"/>
                  <a:gd name="T23" fmla="*/ 79 h 1315"/>
                  <a:gd name="T24" fmla="*/ 180 w 1469"/>
                  <a:gd name="T25" fmla="*/ 122 h 1315"/>
                  <a:gd name="T26" fmla="*/ 165 w 1469"/>
                  <a:gd name="T27" fmla="*/ 144 h 1315"/>
                  <a:gd name="T28" fmla="*/ 146 w 1469"/>
                  <a:gd name="T29" fmla="*/ 158 h 1315"/>
                  <a:gd name="T30" fmla="*/ 94 w 1469"/>
                  <a:gd name="T31" fmla="*/ 165 h 1315"/>
                  <a:gd name="T32" fmla="*/ 51 w 1469"/>
                  <a:gd name="T33" fmla="*/ 149 h 1315"/>
                  <a:gd name="T34" fmla="*/ 56 w 1469"/>
                  <a:gd name="T35" fmla="*/ 147 h 1315"/>
                  <a:gd name="T36" fmla="*/ 92 w 1469"/>
                  <a:gd name="T37" fmla="*/ 151 h 1315"/>
                  <a:gd name="T38" fmla="*/ 145 w 1469"/>
                  <a:gd name="T39" fmla="*/ 136 h 1315"/>
                  <a:gd name="T40" fmla="*/ 165 w 1469"/>
                  <a:gd name="T41" fmla="*/ 104 h 1315"/>
                  <a:gd name="T42" fmla="*/ 163 w 1469"/>
                  <a:gd name="T43" fmla="*/ 69 h 1315"/>
                  <a:gd name="T44" fmla="*/ 154 w 1469"/>
                  <a:gd name="T45" fmla="*/ 51 h 1315"/>
                  <a:gd name="T46" fmla="*/ 145 w 1469"/>
                  <a:gd name="T47" fmla="*/ 40 h 1315"/>
                  <a:gd name="T48" fmla="*/ 131 w 1469"/>
                  <a:gd name="T49" fmla="*/ 28 h 1315"/>
                  <a:gd name="T50" fmla="*/ 105 w 1469"/>
                  <a:gd name="T51" fmla="*/ 17 h 1315"/>
                  <a:gd name="T52" fmla="*/ 66 w 1469"/>
                  <a:gd name="T53" fmla="*/ 20 h 1315"/>
                  <a:gd name="T54" fmla="*/ 22 w 1469"/>
                  <a:gd name="T55" fmla="*/ 47 h 1315"/>
                  <a:gd name="T56" fmla="*/ 11 w 1469"/>
                  <a:gd name="T57" fmla="*/ 89 h 1315"/>
                  <a:gd name="T58" fmla="*/ 17 w 1469"/>
                  <a:gd name="T59" fmla="*/ 123 h 1315"/>
                  <a:gd name="T60" fmla="*/ 27 w 1469"/>
                  <a:gd name="T61" fmla="*/ 136 h 1315"/>
                  <a:gd name="T62" fmla="*/ 42 w 1469"/>
                  <a:gd name="T63" fmla="*/ 144 h 1315"/>
                  <a:gd name="T64" fmla="*/ 43 w 1469"/>
                  <a:gd name="T65" fmla="*/ 152 h 1315"/>
                  <a:gd name="T66" fmla="*/ 40 w 1469"/>
                  <a:gd name="T67" fmla="*/ 152 h 131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69"/>
                  <a:gd name="T103" fmla="*/ 0 h 1315"/>
                  <a:gd name="T104" fmla="*/ 1469 w 1469"/>
                  <a:gd name="T105" fmla="*/ 1315 h 131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69" h="1315">
                    <a:moveTo>
                      <a:pt x="315" y="1212"/>
                    </a:moveTo>
                    <a:lnTo>
                      <a:pt x="136" y="1108"/>
                    </a:lnTo>
                    <a:lnTo>
                      <a:pt x="34" y="929"/>
                    </a:lnTo>
                    <a:lnTo>
                      <a:pt x="0" y="713"/>
                    </a:lnTo>
                    <a:lnTo>
                      <a:pt x="7" y="597"/>
                    </a:lnTo>
                    <a:lnTo>
                      <a:pt x="28" y="484"/>
                    </a:lnTo>
                    <a:lnTo>
                      <a:pt x="57" y="401"/>
                    </a:lnTo>
                    <a:lnTo>
                      <a:pt x="95" y="325"/>
                    </a:lnTo>
                    <a:lnTo>
                      <a:pt x="140" y="260"/>
                    </a:lnTo>
                    <a:lnTo>
                      <a:pt x="193" y="203"/>
                    </a:lnTo>
                    <a:lnTo>
                      <a:pt x="256" y="152"/>
                    </a:lnTo>
                    <a:lnTo>
                      <a:pt x="327" y="110"/>
                    </a:lnTo>
                    <a:lnTo>
                      <a:pt x="404" y="74"/>
                    </a:lnTo>
                    <a:lnTo>
                      <a:pt x="490" y="42"/>
                    </a:lnTo>
                    <a:lnTo>
                      <a:pt x="686" y="0"/>
                    </a:lnTo>
                    <a:lnTo>
                      <a:pt x="868" y="2"/>
                    </a:lnTo>
                    <a:lnTo>
                      <a:pt x="1039" y="57"/>
                    </a:lnTo>
                    <a:lnTo>
                      <a:pt x="1121" y="106"/>
                    </a:lnTo>
                    <a:lnTo>
                      <a:pt x="1199" y="169"/>
                    </a:lnTo>
                    <a:lnTo>
                      <a:pt x="1256" y="220"/>
                    </a:lnTo>
                    <a:lnTo>
                      <a:pt x="1305" y="272"/>
                    </a:lnTo>
                    <a:lnTo>
                      <a:pt x="1385" y="370"/>
                    </a:lnTo>
                    <a:lnTo>
                      <a:pt x="1440" y="484"/>
                    </a:lnTo>
                    <a:lnTo>
                      <a:pt x="1469" y="625"/>
                    </a:lnTo>
                    <a:lnTo>
                      <a:pt x="1463" y="861"/>
                    </a:lnTo>
                    <a:lnTo>
                      <a:pt x="1435" y="973"/>
                    </a:lnTo>
                    <a:lnTo>
                      <a:pt x="1381" y="1074"/>
                    </a:lnTo>
                    <a:lnTo>
                      <a:pt x="1319" y="1152"/>
                    </a:lnTo>
                    <a:lnTo>
                      <a:pt x="1248" y="1211"/>
                    </a:lnTo>
                    <a:lnTo>
                      <a:pt x="1168" y="1260"/>
                    </a:lnTo>
                    <a:lnTo>
                      <a:pt x="1077" y="1306"/>
                    </a:lnTo>
                    <a:lnTo>
                      <a:pt x="748" y="1315"/>
                    </a:lnTo>
                    <a:lnTo>
                      <a:pt x="427" y="1231"/>
                    </a:lnTo>
                    <a:lnTo>
                      <a:pt x="406" y="1190"/>
                    </a:lnTo>
                    <a:lnTo>
                      <a:pt x="422" y="1171"/>
                    </a:lnTo>
                    <a:lnTo>
                      <a:pt x="448" y="1169"/>
                    </a:lnTo>
                    <a:lnTo>
                      <a:pt x="598" y="1201"/>
                    </a:lnTo>
                    <a:lnTo>
                      <a:pt x="735" y="1201"/>
                    </a:lnTo>
                    <a:lnTo>
                      <a:pt x="1028" y="1148"/>
                    </a:lnTo>
                    <a:lnTo>
                      <a:pt x="1153" y="1081"/>
                    </a:lnTo>
                    <a:lnTo>
                      <a:pt x="1250" y="982"/>
                    </a:lnTo>
                    <a:lnTo>
                      <a:pt x="1315" y="832"/>
                    </a:lnTo>
                    <a:lnTo>
                      <a:pt x="1326" y="665"/>
                    </a:lnTo>
                    <a:lnTo>
                      <a:pt x="1302" y="545"/>
                    </a:lnTo>
                    <a:lnTo>
                      <a:pt x="1258" y="446"/>
                    </a:lnTo>
                    <a:lnTo>
                      <a:pt x="1227" y="401"/>
                    </a:lnTo>
                    <a:lnTo>
                      <a:pt x="1193" y="357"/>
                    </a:lnTo>
                    <a:lnTo>
                      <a:pt x="1153" y="313"/>
                    </a:lnTo>
                    <a:lnTo>
                      <a:pt x="1108" y="270"/>
                    </a:lnTo>
                    <a:lnTo>
                      <a:pt x="1043" y="218"/>
                    </a:lnTo>
                    <a:lnTo>
                      <a:pt x="975" y="176"/>
                    </a:lnTo>
                    <a:lnTo>
                      <a:pt x="836" y="129"/>
                    </a:lnTo>
                    <a:lnTo>
                      <a:pt x="688" y="123"/>
                    </a:lnTo>
                    <a:lnTo>
                      <a:pt x="528" y="157"/>
                    </a:lnTo>
                    <a:lnTo>
                      <a:pt x="266" y="281"/>
                    </a:lnTo>
                    <a:lnTo>
                      <a:pt x="174" y="376"/>
                    </a:lnTo>
                    <a:lnTo>
                      <a:pt x="117" y="509"/>
                    </a:lnTo>
                    <a:lnTo>
                      <a:pt x="87" y="707"/>
                    </a:lnTo>
                    <a:lnTo>
                      <a:pt x="104" y="899"/>
                    </a:lnTo>
                    <a:lnTo>
                      <a:pt x="135" y="984"/>
                    </a:lnTo>
                    <a:lnTo>
                      <a:pt x="182" y="1057"/>
                    </a:lnTo>
                    <a:lnTo>
                      <a:pt x="212" y="1087"/>
                    </a:lnTo>
                    <a:lnTo>
                      <a:pt x="247" y="1114"/>
                    </a:lnTo>
                    <a:lnTo>
                      <a:pt x="332" y="1150"/>
                    </a:lnTo>
                    <a:lnTo>
                      <a:pt x="355" y="1190"/>
                    </a:lnTo>
                    <a:lnTo>
                      <a:pt x="342" y="1209"/>
                    </a:lnTo>
                    <a:lnTo>
                      <a:pt x="315" y="12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6" name="Freeform 19"/>
              <p:cNvSpPr>
                <a:spLocks/>
              </p:cNvSpPr>
              <p:nvPr/>
            </p:nvSpPr>
            <p:spPr bwMode="auto">
              <a:xfrm>
                <a:off x="-1352" y="1664"/>
                <a:ext cx="660" cy="107"/>
              </a:xfrm>
              <a:custGeom>
                <a:avLst/>
                <a:gdLst>
                  <a:gd name="T0" fmla="*/ 5 w 1320"/>
                  <a:gd name="T1" fmla="*/ 0 h 214"/>
                  <a:gd name="T2" fmla="*/ 37 w 1320"/>
                  <a:gd name="T3" fmla="*/ 3 h 214"/>
                  <a:gd name="T4" fmla="*/ 116 w 1320"/>
                  <a:gd name="T5" fmla="*/ 11 h 214"/>
                  <a:gd name="T6" fmla="*/ 162 w 1320"/>
                  <a:gd name="T7" fmla="*/ 19 h 214"/>
                  <a:gd name="T8" fmla="*/ 165 w 1320"/>
                  <a:gd name="T9" fmla="*/ 24 h 214"/>
                  <a:gd name="T10" fmla="*/ 164 w 1320"/>
                  <a:gd name="T11" fmla="*/ 26 h 214"/>
                  <a:gd name="T12" fmla="*/ 161 w 1320"/>
                  <a:gd name="T13" fmla="*/ 27 h 214"/>
                  <a:gd name="T14" fmla="*/ 115 w 1320"/>
                  <a:gd name="T15" fmla="*/ 24 h 214"/>
                  <a:gd name="T16" fmla="*/ 36 w 1320"/>
                  <a:gd name="T17" fmla="*/ 15 h 214"/>
                  <a:gd name="T18" fmla="*/ 5 w 1320"/>
                  <a:gd name="T19" fmla="*/ 12 h 214"/>
                  <a:gd name="T20" fmla="*/ 0 w 1320"/>
                  <a:gd name="T21" fmla="*/ 6 h 214"/>
                  <a:gd name="T22" fmla="*/ 1 w 1320"/>
                  <a:gd name="T23" fmla="*/ 2 h 214"/>
                  <a:gd name="T24" fmla="*/ 5 w 1320"/>
                  <a:gd name="T25" fmla="*/ 0 h 214"/>
                  <a:gd name="T26" fmla="*/ 5 w 1320"/>
                  <a:gd name="T27" fmla="*/ 0 h 21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20"/>
                  <a:gd name="T43" fmla="*/ 0 h 214"/>
                  <a:gd name="T44" fmla="*/ 1320 w 1320"/>
                  <a:gd name="T45" fmla="*/ 214 h 21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20" h="214">
                    <a:moveTo>
                      <a:pt x="47" y="0"/>
                    </a:moveTo>
                    <a:lnTo>
                      <a:pt x="290" y="17"/>
                    </a:lnTo>
                    <a:lnTo>
                      <a:pt x="935" y="83"/>
                    </a:lnTo>
                    <a:lnTo>
                      <a:pt x="1292" y="150"/>
                    </a:lnTo>
                    <a:lnTo>
                      <a:pt x="1320" y="186"/>
                    </a:lnTo>
                    <a:lnTo>
                      <a:pt x="1309" y="207"/>
                    </a:lnTo>
                    <a:lnTo>
                      <a:pt x="1284" y="214"/>
                    </a:lnTo>
                    <a:lnTo>
                      <a:pt x="923" y="190"/>
                    </a:lnTo>
                    <a:lnTo>
                      <a:pt x="281" y="125"/>
                    </a:lnTo>
                    <a:lnTo>
                      <a:pt x="41" y="91"/>
                    </a:lnTo>
                    <a:lnTo>
                      <a:pt x="0" y="41"/>
                    </a:lnTo>
                    <a:lnTo>
                      <a:pt x="13" y="1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7" name="Freeform 20"/>
              <p:cNvSpPr>
                <a:spLocks/>
              </p:cNvSpPr>
              <p:nvPr/>
            </p:nvSpPr>
            <p:spPr bwMode="auto">
              <a:xfrm>
                <a:off x="-1438" y="1680"/>
                <a:ext cx="115" cy="813"/>
              </a:xfrm>
              <a:custGeom>
                <a:avLst/>
                <a:gdLst>
                  <a:gd name="T0" fmla="*/ 29 w 230"/>
                  <a:gd name="T1" fmla="*/ 5 h 1625"/>
                  <a:gd name="T2" fmla="*/ 22 w 230"/>
                  <a:gd name="T3" fmla="*/ 77 h 1625"/>
                  <a:gd name="T4" fmla="*/ 20 w 230"/>
                  <a:gd name="T5" fmla="*/ 150 h 1625"/>
                  <a:gd name="T6" fmla="*/ 18 w 230"/>
                  <a:gd name="T7" fmla="*/ 174 h 1625"/>
                  <a:gd name="T8" fmla="*/ 14 w 230"/>
                  <a:gd name="T9" fmla="*/ 187 h 1625"/>
                  <a:gd name="T10" fmla="*/ 9 w 230"/>
                  <a:gd name="T11" fmla="*/ 200 h 1625"/>
                  <a:gd name="T12" fmla="*/ 7 w 230"/>
                  <a:gd name="T13" fmla="*/ 203 h 1625"/>
                  <a:gd name="T14" fmla="*/ 5 w 230"/>
                  <a:gd name="T15" fmla="*/ 204 h 1625"/>
                  <a:gd name="T16" fmla="*/ 1 w 230"/>
                  <a:gd name="T17" fmla="*/ 199 h 1625"/>
                  <a:gd name="T18" fmla="*/ 0 w 230"/>
                  <a:gd name="T19" fmla="*/ 172 h 1625"/>
                  <a:gd name="T20" fmla="*/ 2 w 230"/>
                  <a:gd name="T21" fmla="*/ 148 h 1625"/>
                  <a:gd name="T22" fmla="*/ 5 w 230"/>
                  <a:gd name="T23" fmla="*/ 110 h 1625"/>
                  <a:gd name="T24" fmla="*/ 9 w 230"/>
                  <a:gd name="T25" fmla="*/ 76 h 1625"/>
                  <a:gd name="T26" fmla="*/ 14 w 230"/>
                  <a:gd name="T27" fmla="*/ 42 h 1625"/>
                  <a:gd name="T28" fmla="*/ 21 w 230"/>
                  <a:gd name="T29" fmla="*/ 4 h 1625"/>
                  <a:gd name="T30" fmla="*/ 23 w 230"/>
                  <a:gd name="T31" fmla="*/ 1 h 1625"/>
                  <a:gd name="T32" fmla="*/ 26 w 230"/>
                  <a:gd name="T33" fmla="*/ 0 h 1625"/>
                  <a:gd name="T34" fmla="*/ 29 w 230"/>
                  <a:gd name="T35" fmla="*/ 5 h 1625"/>
                  <a:gd name="T36" fmla="*/ 29 w 230"/>
                  <a:gd name="T37" fmla="*/ 5 h 1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0"/>
                  <a:gd name="T58" fmla="*/ 0 h 1625"/>
                  <a:gd name="T59" fmla="*/ 230 w 230"/>
                  <a:gd name="T60" fmla="*/ 1625 h 1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0" h="1625">
                    <a:moveTo>
                      <a:pt x="230" y="38"/>
                    </a:moveTo>
                    <a:lnTo>
                      <a:pt x="170" y="616"/>
                    </a:lnTo>
                    <a:lnTo>
                      <a:pt x="153" y="1194"/>
                    </a:lnTo>
                    <a:lnTo>
                      <a:pt x="137" y="1386"/>
                    </a:lnTo>
                    <a:lnTo>
                      <a:pt x="107" y="1492"/>
                    </a:lnTo>
                    <a:lnTo>
                      <a:pt x="71" y="1597"/>
                    </a:lnTo>
                    <a:lnTo>
                      <a:pt x="57" y="1619"/>
                    </a:lnTo>
                    <a:lnTo>
                      <a:pt x="35" y="1625"/>
                    </a:lnTo>
                    <a:lnTo>
                      <a:pt x="6" y="1587"/>
                    </a:lnTo>
                    <a:lnTo>
                      <a:pt x="0" y="1374"/>
                    </a:lnTo>
                    <a:lnTo>
                      <a:pt x="16" y="1182"/>
                    </a:lnTo>
                    <a:lnTo>
                      <a:pt x="38" y="874"/>
                    </a:lnTo>
                    <a:lnTo>
                      <a:pt x="69" y="604"/>
                    </a:lnTo>
                    <a:lnTo>
                      <a:pt x="111" y="334"/>
                    </a:lnTo>
                    <a:lnTo>
                      <a:pt x="166" y="25"/>
                    </a:lnTo>
                    <a:lnTo>
                      <a:pt x="181" y="4"/>
                    </a:lnTo>
                    <a:lnTo>
                      <a:pt x="204" y="0"/>
                    </a:lnTo>
                    <a:lnTo>
                      <a:pt x="23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8" name="Freeform 21"/>
              <p:cNvSpPr>
                <a:spLocks/>
              </p:cNvSpPr>
              <p:nvPr/>
            </p:nvSpPr>
            <p:spPr bwMode="auto">
              <a:xfrm>
                <a:off x="-1427" y="2461"/>
                <a:ext cx="913" cy="123"/>
              </a:xfrm>
              <a:custGeom>
                <a:avLst/>
                <a:gdLst>
                  <a:gd name="T0" fmla="*/ 4 w 1827"/>
                  <a:gd name="T1" fmla="*/ 0 h 246"/>
                  <a:gd name="T2" fmla="*/ 174 w 1827"/>
                  <a:gd name="T3" fmla="*/ 13 h 246"/>
                  <a:gd name="T4" fmla="*/ 221 w 1827"/>
                  <a:gd name="T5" fmla="*/ 17 h 246"/>
                  <a:gd name="T6" fmla="*/ 226 w 1827"/>
                  <a:gd name="T7" fmla="*/ 19 h 246"/>
                  <a:gd name="T8" fmla="*/ 228 w 1827"/>
                  <a:gd name="T9" fmla="*/ 24 h 246"/>
                  <a:gd name="T10" fmla="*/ 226 w 1827"/>
                  <a:gd name="T11" fmla="*/ 29 h 246"/>
                  <a:gd name="T12" fmla="*/ 221 w 1827"/>
                  <a:gd name="T13" fmla="*/ 31 h 246"/>
                  <a:gd name="T14" fmla="*/ 173 w 1827"/>
                  <a:gd name="T15" fmla="*/ 26 h 246"/>
                  <a:gd name="T16" fmla="*/ 128 w 1827"/>
                  <a:gd name="T17" fmla="*/ 21 h 246"/>
                  <a:gd name="T18" fmla="*/ 88 w 1827"/>
                  <a:gd name="T19" fmla="*/ 15 h 246"/>
                  <a:gd name="T20" fmla="*/ 49 w 1827"/>
                  <a:gd name="T21" fmla="*/ 11 h 246"/>
                  <a:gd name="T22" fmla="*/ 3 w 1827"/>
                  <a:gd name="T23" fmla="*/ 9 h 246"/>
                  <a:gd name="T24" fmla="*/ 0 w 1827"/>
                  <a:gd name="T25" fmla="*/ 4 h 246"/>
                  <a:gd name="T26" fmla="*/ 1 w 1827"/>
                  <a:gd name="T27" fmla="*/ 2 h 246"/>
                  <a:gd name="T28" fmla="*/ 4 w 1827"/>
                  <a:gd name="T29" fmla="*/ 0 h 246"/>
                  <a:gd name="T30" fmla="*/ 4 w 1827"/>
                  <a:gd name="T31" fmla="*/ 0 h 24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27"/>
                  <a:gd name="T49" fmla="*/ 0 h 246"/>
                  <a:gd name="T50" fmla="*/ 1827 w 1827"/>
                  <a:gd name="T51" fmla="*/ 246 h 24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27" h="246">
                    <a:moveTo>
                      <a:pt x="33" y="0"/>
                    </a:moveTo>
                    <a:lnTo>
                      <a:pt x="1397" y="99"/>
                    </a:lnTo>
                    <a:lnTo>
                      <a:pt x="1770" y="132"/>
                    </a:lnTo>
                    <a:lnTo>
                      <a:pt x="1812" y="151"/>
                    </a:lnTo>
                    <a:lnTo>
                      <a:pt x="1827" y="189"/>
                    </a:lnTo>
                    <a:lnTo>
                      <a:pt x="1812" y="228"/>
                    </a:lnTo>
                    <a:lnTo>
                      <a:pt x="1770" y="246"/>
                    </a:lnTo>
                    <a:lnTo>
                      <a:pt x="1386" y="208"/>
                    </a:lnTo>
                    <a:lnTo>
                      <a:pt x="1025" y="162"/>
                    </a:lnTo>
                    <a:lnTo>
                      <a:pt x="707" y="122"/>
                    </a:lnTo>
                    <a:lnTo>
                      <a:pt x="392" y="88"/>
                    </a:lnTo>
                    <a:lnTo>
                      <a:pt x="31" y="65"/>
                    </a:lnTo>
                    <a:lnTo>
                      <a:pt x="0" y="31"/>
                    </a:lnTo>
                    <a:lnTo>
                      <a:pt x="8" y="1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89" name="Freeform 22"/>
              <p:cNvSpPr>
                <a:spLocks/>
              </p:cNvSpPr>
              <p:nvPr/>
            </p:nvSpPr>
            <p:spPr bwMode="auto">
              <a:xfrm>
                <a:off x="-544" y="1755"/>
                <a:ext cx="121" cy="832"/>
              </a:xfrm>
              <a:custGeom>
                <a:avLst/>
                <a:gdLst>
                  <a:gd name="T0" fmla="*/ 31 w 241"/>
                  <a:gd name="T1" fmla="*/ 5 h 1663"/>
                  <a:gd name="T2" fmla="*/ 27 w 241"/>
                  <a:gd name="T3" fmla="*/ 66 h 1663"/>
                  <a:gd name="T4" fmla="*/ 18 w 241"/>
                  <a:gd name="T5" fmla="*/ 202 h 1663"/>
                  <a:gd name="T6" fmla="*/ 13 w 241"/>
                  <a:gd name="T7" fmla="*/ 208 h 1663"/>
                  <a:gd name="T8" fmla="*/ 7 w 241"/>
                  <a:gd name="T9" fmla="*/ 208 h 1663"/>
                  <a:gd name="T10" fmla="*/ 2 w 241"/>
                  <a:gd name="T11" fmla="*/ 205 h 1663"/>
                  <a:gd name="T12" fmla="*/ 0 w 241"/>
                  <a:gd name="T13" fmla="*/ 198 h 1663"/>
                  <a:gd name="T14" fmla="*/ 7 w 241"/>
                  <a:gd name="T15" fmla="*/ 163 h 1663"/>
                  <a:gd name="T16" fmla="*/ 9 w 241"/>
                  <a:gd name="T17" fmla="*/ 132 h 1663"/>
                  <a:gd name="T18" fmla="*/ 12 w 241"/>
                  <a:gd name="T19" fmla="*/ 65 h 1663"/>
                  <a:gd name="T20" fmla="*/ 14 w 241"/>
                  <a:gd name="T21" fmla="*/ 48 h 1663"/>
                  <a:gd name="T22" fmla="*/ 18 w 241"/>
                  <a:gd name="T23" fmla="*/ 34 h 1663"/>
                  <a:gd name="T24" fmla="*/ 23 w 241"/>
                  <a:gd name="T25" fmla="*/ 4 h 1663"/>
                  <a:gd name="T26" fmla="*/ 24 w 241"/>
                  <a:gd name="T27" fmla="*/ 1 h 1663"/>
                  <a:gd name="T28" fmla="*/ 27 w 241"/>
                  <a:gd name="T29" fmla="*/ 0 h 1663"/>
                  <a:gd name="T30" fmla="*/ 31 w 241"/>
                  <a:gd name="T31" fmla="*/ 5 h 1663"/>
                  <a:gd name="T32" fmla="*/ 31 w 241"/>
                  <a:gd name="T33" fmla="*/ 5 h 166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3"/>
                  <a:gd name="T53" fmla="*/ 241 w 241"/>
                  <a:gd name="T54" fmla="*/ 1663 h 166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3">
                    <a:moveTo>
                      <a:pt x="241" y="34"/>
                    </a:moveTo>
                    <a:lnTo>
                      <a:pt x="211" y="525"/>
                    </a:lnTo>
                    <a:lnTo>
                      <a:pt x="139" y="1610"/>
                    </a:lnTo>
                    <a:lnTo>
                      <a:pt x="104" y="1658"/>
                    </a:lnTo>
                    <a:lnTo>
                      <a:pt x="53" y="1663"/>
                    </a:lnTo>
                    <a:lnTo>
                      <a:pt x="9" y="1635"/>
                    </a:lnTo>
                    <a:lnTo>
                      <a:pt x="0" y="1578"/>
                    </a:lnTo>
                    <a:lnTo>
                      <a:pt x="49" y="1298"/>
                    </a:lnTo>
                    <a:lnTo>
                      <a:pt x="68" y="1049"/>
                    </a:lnTo>
                    <a:lnTo>
                      <a:pt x="91" y="513"/>
                    </a:lnTo>
                    <a:lnTo>
                      <a:pt x="110" y="384"/>
                    </a:lnTo>
                    <a:lnTo>
                      <a:pt x="137" y="272"/>
                    </a:lnTo>
                    <a:lnTo>
                      <a:pt x="177" y="32"/>
                    </a:lnTo>
                    <a:lnTo>
                      <a:pt x="188" y="8"/>
                    </a:lnTo>
                    <a:lnTo>
                      <a:pt x="211" y="0"/>
                    </a:lnTo>
                    <a:lnTo>
                      <a:pt x="241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0" name="Freeform 23"/>
              <p:cNvSpPr>
                <a:spLocks/>
              </p:cNvSpPr>
              <p:nvPr/>
            </p:nvSpPr>
            <p:spPr bwMode="auto">
              <a:xfrm>
                <a:off x="-1519" y="1800"/>
                <a:ext cx="132" cy="41"/>
              </a:xfrm>
              <a:custGeom>
                <a:avLst/>
                <a:gdLst>
                  <a:gd name="T0" fmla="*/ 29 w 262"/>
                  <a:gd name="T1" fmla="*/ 10 h 82"/>
                  <a:gd name="T2" fmla="*/ 6 w 262"/>
                  <a:gd name="T3" fmla="*/ 10 h 82"/>
                  <a:gd name="T4" fmla="*/ 2 w 262"/>
                  <a:gd name="T5" fmla="*/ 9 h 82"/>
                  <a:gd name="T6" fmla="*/ 0 w 262"/>
                  <a:gd name="T7" fmla="*/ 5 h 82"/>
                  <a:gd name="T8" fmla="*/ 2 w 262"/>
                  <a:gd name="T9" fmla="*/ 1 h 82"/>
                  <a:gd name="T10" fmla="*/ 5 w 262"/>
                  <a:gd name="T11" fmla="*/ 0 h 82"/>
                  <a:gd name="T12" fmla="*/ 29 w 262"/>
                  <a:gd name="T13" fmla="*/ 1 h 82"/>
                  <a:gd name="T14" fmla="*/ 34 w 262"/>
                  <a:gd name="T15" fmla="*/ 5 h 82"/>
                  <a:gd name="T16" fmla="*/ 32 w 262"/>
                  <a:gd name="T17" fmla="*/ 9 h 82"/>
                  <a:gd name="T18" fmla="*/ 29 w 262"/>
                  <a:gd name="T19" fmla="*/ 10 h 82"/>
                  <a:gd name="T20" fmla="*/ 29 w 262"/>
                  <a:gd name="T21" fmla="*/ 10 h 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2"/>
                  <a:gd name="T34" fmla="*/ 0 h 82"/>
                  <a:gd name="T35" fmla="*/ 262 w 262"/>
                  <a:gd name="T36" fmla="*/ 82 h 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2" h="82">
                    <a:moveTo>
                      <a:pt x="230" y="76"/>
                    </a:moveTo>
                    <a:lnTo>
                      <a:pt x="42" y="82"/>
                    </a:lnTo>
                    <a:lnTo>
                      <a:pt x="11" y="71"/>
                    </a:lnTo>
                    <a:lnTo>
                      <a:pt x="0" y="42"/>
                    </a:lnTo>
                    <a:lnTo>
                      <a:pt x="9" y="14"/>
                    </a:lnTo>
                    <a:lnTo>
                      <a:pt x="38" y="0"/>
                    </a:lnTo>
                    <a:lnTo>
                      <a:pt x="230" y="6"/>
                    </a:lnTo>
                    <a:lnTo>
                      <a:pt x="262" y="40"/>
                    </a:lnTo>
                    <a:lnTo>
                      <a:pt x="255" y="65"/>
                    </a:lnTo>
                    <a:lnTo>
                      <a:pt x="23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1" name="Freeform 24"/>
              <p:cNvSpPr>
                <a:spLocks/>
              </p:cNvSpPr>
              <p:nvPr/>
            </p:nvSpPr>
            <p:spPr bwMode="auto">
              <a:xfrm>
                <a:off x="-1538" y="1812"/>
                <a:ext cx="153" cy="490"/>
              </a:xfrm>
              <a:custGeom>
                <a:avLst/>
                <a:gdLst>
                  <a:gd name="T0" fmla="*/ 15 w 306"/>
                  <a:gd name="T1" fmla="*/ 6 h 979"/>
                  <a:gd name="T2" fmla="*/ 14 w 306"/>
                  <a:gd name="T3" fmla="*/ 26 h 979"/>
                  <a:gd name="T4" fmla="*/ 13 w 306"/>
                  <a:gd name="T5" fmla="*/ 55 h 979"/>
                  <a:gd name="T6" fmla="*/ 13 w 306"/>
                  <a:gd name="T7" fmla="*/ 84 h 979"/>
                  <a:gd name="T8" fmla="*/ 13 w 306"/>
                  <a:gd name="T9" fmla="*/ 100 h 979"/>
                  <a:gd name="T10" fmla="*/ 11 w 306"/>
                  <a:gd name="T11" fmla="*/ 109 h 979"/>
                  <a:gd name="T12" fmla="*/ 15 w 306"/>
                  <a:gd name="T13" fmla="*/ 108 h 979"/>
                  <a:gd name="T14" fmla="*/ 30 w 306"/>
                  <a:gd name="T15" fmla="*/ 107 h 979"/>
                  <a:gd name="T16" fmla="*/ 37 w 306"/>
                  <a:gd name="T17" fmla="*/ 109 h 979"/>
                  <a:gd name="T18" fmla="*/ 38 w 306"/>
                  <a:gd name="T19" fmla="*/ 115 h 979"/>
                  <a:gd name="T20" fmla="*/ 37 w 306"/>
                  <a:gd name="T21" fmla="*/ 120 h 979"/>
                  <a:gd name="T22" fmla="*/ 30 w 306"/>
                  <a:gd name="T23" fmla="*/ 123 h 979"/>
                  <a:gd name="T24" fmla="*/ 15 w 306"/>
                  <a:gd name="T25" fmla="*/ 121 h 979"/>
                  <a:gd name="T26" fmla="*/ 5 w 306"/>
                  <a:gd name="T27" fmla="*/ 118 h 979"/>
                  <a:gd name="T28" fmla="*/ 1 w 306"/>
                  <a:gd name="T29" fmla="*/ 110 h 979"/>
                  <a:gd name="T30" fmla="*/ 0 w 306"/>
                  <a:gd name="T31" fmla="*/ 100 h 979"/>
                  <a:gd name="T32" fmla="*/ 1 w 306"/>
                  <a:gd name="T33" fmla="*/ 84 h 979"/>
                  <a:gd name="T34" fmla="*/ 2 w 306"/>
                  <a:gd name="T35" fmla="*/ 55 h 979"/>
                  <a:gd name="T36" fmla="*/ 6 w 306"/>
                  <a:gd name="T37" fmla="*/ 26 h 979"/>
                  <a:gd name="T38" fmla="*/ 5 w 306"/>
                  <a:gd name="T39" fmla="*/ 6 h 979"/>
                  <a:gd name="T40" fmla="*/ 6 w 306"/>
                  <a:gd name="T41" fmla="*/ 2 h 979"/>
                  <a:gd name="T42" fmla="*/ 10 w 306"/>
                  <a:gd name="T43" fmla="*/ 0 h 979"/>
                  <a:gd name="T44" fmla="*/ 15 w 306"/>
                  <a:gd name="T45" fmla="*/ 6 h 979"/>
                  <a:gd name="T46" fmla="*/ 15 w 306"/>
                  <a:gd name="T47" fmla="*/ 6 h 97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06"/>
                  <a:gd name="T73" fmla="*/ 0 h 979"/>
                  <a:gd name="T74" fmla="*/ 306 w 306"/>
                  <a:gd name="T75" fmla="*/ 979 h 97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06" h="979">
                    <a:moveTo>
                      <a:pt x="123" y="42"/>
                    </a:moveTo>
                    <a:lnTo>
                      <a:pt x="116" y="205"/>
                    </a:lnTo>
                    <a:lnTo>
                      <a:pt x="108" y="437"/>
                    </a:lnTo>
                    <a:lnTo>
                      <a:pt x="110" y="671"/>
                    </a:lnTo>
                    <a:lnTo>
                      <a:pt x="106" y="800"/>
                    </a:lnTo>
                    <a:lnTo>
                      <a:pt x="95" y="871"/>
                    </a:lnTo>
                    <a:lnTo>
                      <a:pt x="127" y="857"/>
                    </a:lnTo>
                    <a:lnTo>
                      <a:pt x="241" y="852"/>
                    </a:lnTo>
                    <a:lnTo>
                      <a:pt x="289" y="871"/>
                    </a:lnTo>
                    <a:lnTo>
                      <a:pt x="306" y="914"/>
                    </a:lnTo>
                    <a:lnTo>
                      <a:pt x="289" y="958"/>
                    </a:lnTo>
                    <a:lnTo>
                      <a:pt x="241" y="979"/>
                    </a:lnTo>
                    <a:lnTo>
                      <a:pt x="123" y="966"/>
                    </a:lnTo>
                    <a:lnTo>
                      <a:pt x="47" y="941"/>
                    </a:lnTo>
                    <a:lnTo>
                      <a:pt x="11" y="874"/>
                    </a:lnTo>
                    <a:lnTo>
                      <a:pt x="0" y="800"/>
                    </a:lnTo>
                    <a:lnTo>
                      <a:pt x="2" y="671"/>
                    </a:lnTo>
                    <a:lnTo>
                      <a:pt x="23" y="437"/>
                    </a:lnTo>
                    <a:lnTo>
                      <a:pt x="49" y="203"/>
                    </a:lnTo>
                    <a:lnTo>
                      <a:pt x="42" y="42"/>
                    </a:lnTo>
                    <a:lnTo>
                      <a:pt x="55" y="12"/>
                    </a:lnTo>
                    <a:lnTo>
                      <a:pt x="84" y="0"/>
                    </a:lnTo>
                    <a:lnTo>
                      <a:pt x="123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2" name="Freeform 25"/>
              <p:cNvSpPr>
                <a:spLocks/>
              </p:cNvSpPr>
              <p:nvPr/>
            </p:nvSpPr>
            <p:spPr bwMode="auto">
              <a:xfrm>
                <a:off x="-1781" y="1636"/>
                <a:ext cx="147" cy="143"/>
              </a:xfrm>
              <a:custGeom>
                <a:avLst/>
                <a:gdLst>
                  <a:gd name="T0" fmla="*/ 31 w 295"/>
                  <a:gd name="T1" fmla="*/ 34 h 286"/>
                  <a:gd name="T2" fmla="*/ 27 w 295"/>
                  <a:gd name="T3" fmla="*/ 30 h 286"/>
                  <a:gd name="T4" fmla="*/ 13 w 295"/>
                  <a:gd name="T5" fmla="*/ 16 h 286"/>
                  <a:gd name="T6" fmla="*/ 2 w 295"/>
                  <a:gd name="T7" fmla="*/ 10 h 286"/>
                  <a:gd name="T8" fmla="*/ 0 w 295"/>
                  <a:gd name="T9" fmla="*/ 7 h 286"/>
                  <a:gd name="T10" fmla="*/ 0 w 295"/>
                  <a:gd name="T11" fmla="*/ 2 h 286"/>
                  <a:gd name="T12" fmla="*/ 3 w 295"/>
                  <a:gd name="T13" fmla="*/ 0 h 286"/>
                  <a:gd name="T14" fmla="*/ 8 w 295"/>
                  <a:gd name="T15" fmla="*/ 1 h 286"/>
                  <a:gd name="T16" fmla="*/ 18 w 295"/>
                  <a:gd name="T17" fmla="*/ 9 h 286"/>
                  <a:gd name="T18" fmla="*/ 25 w 295"/>
                  <a:gd name="T19" fmla="*/ 17 h 286"/>
                  <a:gd name="T20" fmla="*/ 32 w 295"/>
                  <a:gd name="T21" fmla="*/ 23 h 286"/>
                  <a:gd name="T22" fmla="*/ 36 w 295"/>
                  <a:gd name="T23" fmla="*/ 27 h 286"/>
                  <a:gd name="T24" fmla="*/ 36 w 295"/>
                  <a:gd name="T25" fmla="*/ 36 h 286"/>
                  <a:gd name="T26" fmla="*/ 31 w 295"/>
                  <a:gd name="T27" fmla="*/ 34 h 286"/>
                  <a:gd name="T28" fmla="*/ 31 w 295"/>
                  <a:gd name="T29" fmla="*/ 34 h 2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95"/>
                  <a:gd name="T46" fmla="*/ 0 h 286"/>
                  <a:gd name="T47" fmla="*/ 295 w 295"/>
                  <a:gd name="T48" fmla="*/ 286 h 28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95" h="286">
                    <a:moveTo>
                      <a:pt x="249" y="272"/>
                    </a:moveTo>
                    <a:lnTo>
                      <a:pt x="221" y="240"/>
                    </a:lnTo>
                    <a:lnTo>
                      <a:pt x="109" y="128"/>
                    </a:lnTo>
                    <a:lnTo>
                      <a:pt x="23" y="84"/>
                    </a:lnTo>
                    <a:lnTo>
                      <a:pt x="0" y="56"/>
                    </a:lnTo>
                    <a:lnTo>
                      <a:pt x="4" y="23"/>
                    </a:lnTo>
                    <a:lnTo>
                      <a:pt x="27" y="0"/>
                    </a:lnTo>
                    <a:lnTo>
                      <a:pt x="65" y="2"/>
                    </a:lnTo>
                    <a:lnTo>
                      <a:pt x="149" y="76"/>
                    </a:lnTo>
                    <a:lnTo>
                      <a:pt x="202" y="135"/>
                    </a:lnTo>
                    <a:lnTo>
                      <a:pt x="257" y="185"/>
                    </a:lnTo>
                    <a:lnTo>
                      <a:pt x="289" y="221"/>
                    </a:lnTo>
                    <a:lnTo>
                      <a:pt x="295" y="286"/>
                    </a:lnTo>
                    <a:lnTo>
                      <a:pt x="249" y="2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3" name="Freeform 26"/>
              <p:cNvSpPr>
                <a:spLocks/>
              </p:cNvSpPr>
              <p:nvPr/>
            </p:nvSpPr>
            <p:spPr bwMode="auto">
              <a:xfrm>
                <a:off x="-1812" y="1634"/>
                <a:ext cx="67" cy="752"/>
              </a:xfrm>
              <a:custGeom>
                <a:avLst/>
                <a:gdLst>
                  <a:gd name="T0" fmla="*/ 15 w 135"/>
                  <a:gd name="T1" fmla="*/ 6 h 1503"/>
                  <a:gd name="T2" fmla="*/ 14 w 135"/>
                  <a:gd name="T3" fmla="*/ 43 h 1503"/>
                  <a:gd name="T4" fmla="*/ 16 w 135"/>
                  <a:gd name="T5" fmla="*/ 123 h 1503"/>
                  <a:gd name="T6" fmla="*/ 15 w 135"/>
                  <a:gd name="T7" fmla="*/ 141 h 1503"/>
                  <a:gd name="T8" fmla="*/ 16 w 135"/>
                  <a:gd name="T9" fmla="*/ 177 h 1503"/>
                  <a:gd name="T10" fmla="*/ 14 w 135"/>
                  <a:gd name="T11" fmla="*/ 184 h 1503"/>
                  <a:gd name="T12" fmla="*/ 9 w 135"/>
                  <a:gd name="T13" fmla="*/ 188 h 1503"/>
                  <a:gd name="T14" fmla="*/ 4 w 135"/>
                  <a:gd name="T15" fmla="*/ 188 h 1503"/>
                  <a:gd name="T16" fmla="*/ 1 w 135"/>
                  <a:gd name="T17" fmla="*/ 183 h 1503"/>
                  <a:gd name="T18" fmla="*/ 0 w 135"/>
                  <a:gd name="T19" fmla="*/ 141 h 1503"/>
                  <a:gd name="T20" fmla="*/ 1 w 135"/>
                  <a:gd name="T21" fmla="*/ 123 h 1503"/>
                  <a:gd name="T22" fmla="*/ 5 w 135"/>
                  <a:gd name="T23" fmla="*/ 43 h 1503"/>
                  <a:gd name="T24" fmla="*/ 4 w 135"/>
                  <a:gd name="T25" fmla="*/ 6 h 1503"/>
                  <a:gd name="T26" fmla="*/ 6 w 135"/>
                  <a:gd name="T27" fmla="*/ 2 h 1503"/>
                  <a:gd name="T28" fmla="*/ 10 w 135"/>
                  <a:gd name="T29" fmla="*/ 0 h 1503"/>
                  <a:gd name="T30" fmla="*/ 15 w 135"/>
                  <a:gd name="T31" fmla="*/ 6 h 1503"/>
                  <a:gd name="T32" fmla="*/ 15 w 135"/>
                  <a:gd name="T33" fmla="*/ 6 h 150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5"/>
                  <a:gd name="T52" fmla="*/ 0 h 1503"/>
                  <a:gd name="T53" fmla="*/ 135 w 135"/>
                  <a:gd name="T54" fmla="*/ 1503 h 150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5" h="1503">
                    <a:moveTo>
                      <a:pt x="125" y="45"/>
                    </a:moveTo>
                    <a:lnTo>
                      <a:pt x="112" y="342"/>
                    </a:lnTo>
                    <a:lnTo>
                      <a:pt x="135" y="984"/>
                    </a:lnTo>
                    <a:lnTo>
                      <a:pt x="127" y="1123"/>
                    </a:lnTo>
                    <a:lnTo>
                      <a:pt x="133" y="1414"/>
                    </a:lnTo>
                    <a:lnTo>
                      <a:pt x="116" y="1469"/>
                    </a:lnTo>
                    <a:lnTo>
                      <a:pt x="76" y="1503"/>
                    </a:lnTo>
                    <a:lnTo>
                      <a:pt x="32" y="1503"/>
                    </a:lnTo>
                    <a:lnTo>
                      <a:pt x="11" y="1463"/>
                    </a:lnTo>
                    <a:lnTo>
                      <a:pt x="0" y="1123"/>
                    </a:lnTo>
                    <a:lnTo>
                      <a:pt x="13" y="982"/>
                    </a:lnTo>
                    <a:lnTo>
                      <a:pt x="47" y="342"/>
                    </a:lnTo>
                    <a:lnTo>
                      <a:pt x="34" y="45"/>
                    </a:lnTo>
                    <a:lnTo>
                      <a:pt x="49" y="11"/>
                    </a:lnTo>
                    <a:lnTo>
                      <a:pt x="80" y="0"/>
                    </a:lnTo>
                    <a:lnTo>
                      <a:pt x="125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4" name="Freeform 27"/>
              <p:cNvSpPr>
                <a:spLocks/>
              </p:cNvSpPr>
              <p:nvPr/>
            </p:nvSpPr>
            <p:spPr bwMode="auto">
              <a:xfrm>
                <a:off x="-1790" y="2253"/>
                <a:ext cx="173" cy="131"/>
              </a:xfrm>
              <a:custGeom>
                <a:avLst/>
                <a:gdLst>
                  <a:gd name="T0" fmla="*/ 3 w 346"/>
                  <a:gd name="T1" fmla="*/ 25 h 262"/>
                  <a:gd name="T2" fmla="*/ 19 w 346"/>
                  <a:gd name="T3" fmla="*/ 11 h 262"/>
                  <a:gd name="T4" fmla="*/ 24 w 346"/>
                  <a:gd name="T5" fmla="*/ 5 h 262"/>
                  <a:gd name="T6" fmla="*/ 34 w 346"/>
                  <a:gd name="T7" fmla="*/ 0 h 262"/>
                  <a:gd name="T8" fmla="*/ 40 w 346"/>
                  <a:gd name="T9" fmla="*/ 0 h 262"/>
                  <a:gd name="T10" fmla="*/ 43 w 346"/>
                  <a:gd name="T11" fmla="*/ 4 h 262"/>
                  <a:gd name="T12" fmla="*/ 43 w 346"/>
                  <a:gd name="T13" fmla="*/ 9 h 262"/>
                  <a:gd name="T14" fmla="*/ 39 w 346"/>
                  <a:gd name="T15" fmla="*/ 14 h 262"/>
                  <a:gd name="T16" fmla="*/ 22 w 346"/>
                  <a:gd name="T17" fmla="*/ 22 h 262"/>
                  <a:gd name="T18" fmla="*/ 15 w 346"/>
                  <a:gd name="T19" fmla="*/ 27 h 262"/>
                  <a:gd name="T20" fmla="*/ 5 w 346"/>
                  <a:gd name="T21" fmla="*/ 33 h 262"/>
                  <a:gd name="T22" fmla="*/ 0 w 346"/>
                  <a:gd name="T23" fmla="*/ 30 h 262"/>
                  <a:gd name="T24" fmla="*/ 3 w 346"/>
                  <a:gd name="T25" fmla="*/ 25 h 262"/>
                  <a:gd name="T26" fmla="*/ 3 w 346"/>
                  <a:gd name="T27" fmla="*/ 25 h 2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46"/>
                  <a:gd name="T43" fmla="*/ 0 h 262"/>
                  <a:gd name="T44" fmla="*/ 346 w 346"/>
                  <a:gd name="T45" fmla="*/ 262 h 26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46" h="262">
                    <a:moveTo>
                      <a:pt x="17" y="200"/>
                    </a:moveTo>
                    <a:lnTo>
                      <a:pt x="145" y="95"/>
                    </a:lnTo>
                    <a:lnTo>
                      <a:pt x="196" y="42"/>
                    </a:lnTo>
                    <a:lnTo>
                      <a:pt x="266" y="0"/>
                    </a:lnTo>
                    <a:lnTo>
                      <a:pt x="316" y="0"/>
                    </a:lnTo>
                    <a:lnTo>
                      <a:pt x="344" y="32"/>
                    </a:lnTo>
                    <a:lnTo>
                      <a:pt x="346" y="78"/>
                    </a:lnTo>
                    <a:lnTo>
                      <a:pt x="312" y="112"/>
                    </a:lnTo>
                    <a:lnTo>
                      <a:pt x="181" y="183"/>
                    </a:lnTo>
                    <a:lnTo>
                      <a:pt x="122" y="221"/>
                    </a:lnTo>
                    <a:lnTo>
                      <a:pt x="46" y="262"/>
                    </a:lnTo>
                    <a:lnTo>
                      <a:pt x="0" y="247"/>
                    </a:lnTo>
                    <a:lnTo>
                      <a:pt x="17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5" name="Freeform 28"/>
              <p:cNvSpPr>
                <a:spLocks/>
              </p:cNvSpPr>
              <p:nvPr/>
            </p:nvSpPr>
            <p:spPr bwMode="auto">
              <a:xfrm>
                <a:off x="-1667" y="1804"/>
                <a:ext cx="56" cy="502"/>
              </a:xfrm>
              <a:custGeom>
                <a:avLst/>
                <a:gdLst>
                  <a:gd name="T0" fmla="*/ 14 w 113"/>
                  <a:gd name="T1" fmla="*/ 9 h 1004"/>
                  <a:gd name="T2" fmla="*/ 12 w 113"/>
                  <a:gd name="T3" fmla="*/ 18 h 1004"/>
                  <a:gd name="T4" fmla="*/ 12 w 113"/>
                  <a:gd name="T5" fmla="*/ 31 h 1004"/>
                  <a:gd name="T6" fmla="*/ 13 w 113"/>
                  <a:gd name="T7" fmla="*/ 66 h 1004"/>
                  <a:gd name="T8" fmla="*/ 13 w 113"/>
                  <a:gd name="T9" fmla="*/ 100 h 1004"/>
                  <a:gd name="T10" fmla="*/ 13 w 113"/>
                  <a:gd name="T11" fmla="*/ 110 h 1004"/>
                  <a:gd name="T12" fmla="*/ 13 w 113"/>
                  <a:gd name="T13" fmla="*/ 120 h 1004"/>
                  <a:gd name="T14" fmla="*/ 10 w 113"/>
                  <a:gd name="T15" fmla="*/ 125 h 1004"/>
                  <a:gd name="T16" fmla="*/ 6 w 113"/>
                  <a:gd name="T17" fmla="*/ 126 h 1004"/>
                  <a:gd name="T18" fmla="*/ 0 w 113"/>
                  <a:gd name="T19" fmla="*/ 119 h 1004"/>
                  <a:gd name="T20" fmla="*/ 0 w 113"/>
                  <a:gd name="T21" fmla="*/ 109 h 1004"/>
                  <a:gd name="T22" fmla="*/ 0 w 113"/>
                  <a:gd name="T23" fmla="*/ 99 h 1004"/>
                  <a:gd name="T24" fmla="*/ 4 w 113"/>
                  <a:gd name="T25" fmla="*/ 31 h 1004"/>
                  <a:gd name="T26" fmla="*/ 4 w 113"/>
                  <a:gd name="T27" fmla="*/ 18 h 1004"/>
                  <a:gd name="T28" fmla="*/ 5 w 113"/>
                  <a:gd name="T29" fmla="*/ 7 h 1004"/>
                  <a:gd name="T30" fmla="*/ 7 w 113"/>
                  <a:gd name="T31" fmla="*/ 2 h 1004"/>
                  <a:gd name="T32" fmla="*/ 10 w 113"/>
                  <a:gd name="T33" fmla="*/ 0 h 1004"/>
                  <a:gd name="T34" fmla="*/ 14 w 113"/>
                  <a:gd name="T35" fmla="*/ 9 h 1004"/>
                  <a:gd name="T36" fmla="*/ 14 w 113"/>
                  <a:gd name="T37" fmla="*/ 9 h 100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3"/>
                  <a:gd name="T58" fmla="*/ 0 h 1004"/>
                  <a:gd name="T59" fmla="*/ 113 w 113"/>
                  <a:gd name="T60" fmla="*/ 1004 h 100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3" h="1004">
                    <a:moveTo>
                      <a:pt x="113" y="72"/>
                    </a:moveTo>
                    <a:lnTo>
                      <a:pt x="101" y="142"/>
                    </a:lnTo>
                    <a:lnTo>
                      <a:pt x="101" y="251"/>
                    </a:lnTo>
                    <a:lnTo>
                      <a:pt x="107" y="521"/>
                    </a:lnTo>
                    <a:lnTo>
                      <a:pt x="105" y="793"/>
                    </a:lnTo>
                    <a:lnTo>
                      <a:pt x="107" y="874"/>
                    </a:lnTo>
                    <a:lnTo>
                      <a:pt x="107" y="956"/>
                    </a:lnTo>
                    <a:lnTo>
                      <a:pt x="86" y="994"/>
                    </a:lnTo>
                    <a:lnTo>
                      <a:pt x="48" y="1004"/>
                    </a:lnTo>
                    <a:lnTo>
                      <a:pt x="0" y="945"/>
                    </a:lnTo>
                    <a:lnTo>
                      <a:pt x="2" y="867"/>
                    </a:lnTo>
                    <a:lnTo>
                      <a:pt x="0" y="789"/>
                    </a:lnTo>
                    <a:lnTo>
                      <a:pt x="37" y="251"/>
                    </a:lnTo>
                    <a:lnTo>
                      <a:pt x="37" y="142"/>
                    </a:lnTo>
                    <a:lnTo>
                      <a:pt x="44" y="51"/>
                    </a:lnTo>
                    <a:lnTo>
                      <a:pt x="57" y="9"/>
                    </a:lnTo>
                    <a:lnTo>
                      <a:pt x="80" y="0"/>
                    </a:lnTo>
                    <a:lnTo>
                      <a:pt x="113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6" name="Freeform 29"/>
              <p:cNvSpPr>
                <a:spLocks/>
              </p:cNvSpPr>
              <p:nvPr/>
            </p:nvSpPr>
            <p:spPr bwMode="auto">
              <a:xfrm>
                <a:off x="-1640" y="2208"/>
                <a:ext cx="118" cy="42"/>
              </a:xfrm>
              <a:custGeom>
                <a:avLst/>
                <a:gdLst>
                  <a:gd name="T0" fmla="*/ 5 w 235"/>
                  <a:gd name="T1" fmla="*/ 2 h 83"/>
                  <a:gd name="T2" fmla="*/ 25 w 235"/>
                  <a:gd name="T3" fmla="*/ 0 h 83"/>
                  <a:gd name="T4" fmla="*/ 29 w 235"/>
                  <a:gd name="T5" fmla="*/ 2 h 83"/>
                  <a:gd name="T6" fmla="*/ 30 w 235"/>
                  <a:gd name="T7" fmla="*/ 6 h 83"/>
                  <a:gd name="T8" fmla="*/ 29 w 235"/>
                  <a:gd name="T9" fmla="*/ 9 h 83"/>
                  <a:gd name="T10" fmla="*/ 25 w 235"/>
                  <a:gd name="T11" fmla="*/ 11 h 83"/>
                  <a:gd name="T12" fmla="*/ 5 w 235"/>
                  <a:gd name="T13" fmla="*/ 10 h 83"/>
                  <a:gd name="T14" fmla="*/ 0 w 235"/>
                  <a:gd name="T15" fmla="*/ 6 h 83"/>
                  <a:gd name="T16" fmla="*/ 2 w 235"/>
                  <a:gd name="T17" fmla="*/ 3 h 83"/>
                  <a:gd name="T18" fmla="*/ 5 w 235"/>
                  <a:gd name="T19" fmla="*/ 2 h 83"/>
                  <a:gd name="T20" fmla="*/ 5 w 235"/>
                  <a:gd name="T21" fmla="*/ 2 h 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5"/>
                  <a:gd name="T34" fmla="*/ 0 h 83"/>
                  <a:gd name="T35" fmla="*/ 235 w 235"/>
                  <a:gd name="T36" fmla="*/ 83 h 8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5" h="83">
                    <a:moveTo>
                      <a:pt x="34" y="11"/>
                    </a:moveTo>
                    <a:lnTo>
                      <a:pt x="193" y="0"/>
                    </a:lnTo>
                    <a:lnTo>
                      <a:pt x="226" y="13"/>
                    </a:lnTo>
                    <a:lnTo>
                      <a:pt x="235" y="42"/>
                    </a:lnTo>
                    <a:lnTo>
                      <a:pt x="226" y="72"/>
                    </a:lnTo>
                    <a:lnTo>
                      <a:pt x="193" y="83"/>
                    </a:lnTo>
                    <a:lnTo>
                      <a:pt x="34" y="80"/>
                    </a:lnTo>
                    <a:lnTo>
                      <a:pt x="0" y="45"/>
                    </a:lnTo>
                    <a:lnTo>
                      <a:pt x="9" y="21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7" name="Freeform 30"/>
              <p:cNvSpPr>
                <a:spLocks/>
              </p:cNvSpPr>
              <p:nvPr/>
            </p:nvSpPr>
            <p:spPr bwMode="auto">
              <a:xfrm>
                <a:off x="-1634" y="1846"/>
                <a:ext cx="143" cy="53"/>
              </a:xfrm>
              <a:custGeom>
                <a:avLst/>
                <a:gdLst>
                  <a:gd name="T0" fmla="*/ 5 w 287"/>
                  <a:gd name="T1" fmla="*/ 0 h 104"/>
                  <a:gd name="T2" fmla="*/ 20 w 287"/>
                  <a:gd name="T3" fmla="*/ 1 h 104"/>
                  <a:gd name="T4" fmla="*/ 32 w 287"/>
                  <a:gd name="T5" fmla="*/ 5 h 104"/>
                  <a:gd name="T6" fmla="*/ 35 w 287"/>
                  <a:gd name="T7" fmla="*/ 10 h 104"/>
                  <a:gd name="T8" fmla="*/ 34 w 287"/>
                  <a:gd name="T9" fmla="*/ 12 h 104"/>
                  <a:gd name="T10" fmla="*/ 31 w 287"/>
                  <a:gd name="T11" fmla="*/ 13 h 104"/>
                  <a:gd name="T12" fmla="*/ 18 w 287"/>
                  <a:gd name="T13" fmla="*/ 14 h 104"/>
                  <a:gd name="T14" fmla="*/ 4 w 287"/>
                  <a:gd name="T15" fmla="*/ 10 h 104"/>
                  <a:gd name="T16" fmla="*/ 0 w 287"/>
                  <a:gd name="T17" fmla="*/ 4 h 104"/>
                  <a:gd name="T18" fmla="*/ 1 w 287"/>
                  <a:gd name="T19" fmla="*/ 1 h 104"/>
                  <a:gd name="T20" fmla="*/ 5 w 287"/>
                  <a:gd name="T21" fmla="*/ 0 h 104"/>
                  <a:gd name="T22" fmla="*/ 5 w 287"/>
                  <a:gd name="T23" fmla="*/ 0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7"/>
                  <a:gd name="T37" fmla="*/ 0 h 104"/>
                  <a:gd name="T38" fmla="*/ 287 w 287"/>
                  <a:gd name="T39" fmla="*/ 104 h 10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7" h="104">
                    <a:moveTo>
                      <a:pt x="42" y="0"/>
                    </a:moveTo>
                    <a:lnTo>
                      <a:pt x="163" y="7"/>
                    </a:lnTo>
                    <a:lnTo>
                      <a:pt x="259" y="36"/>
                    </a:lnTo>
                    <a:lnTo>
                      <a:pt x="287" y="74"/>
                    </a:lnTo>
                    <a:lnTo>
                      <a:pt x="276" y="93"/>
                    </a:lnTo>
                    <a:lnTo>
                      <a:pt x="251" y="100"/>
                    </a:lnTo>
                    <a:lnTo>
                      <a:pt x="150" y="104"/>
                    </a:lnTo>
                    <a:lnTo>
                      <a:pt x="32" y="74"/>
                    </a:lnTo>
                    <a:lnTo>
                      <a:pt x="0" y="30"/>
                    </a:lnTo>
                    <a:lnTo>
                      <a:pt x="13" y="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8" name="Freeform 31"/>
              <p:cNvSpPr>
                <a:spLocks/>
              </p:cNvSpPr>
              <p:nvPr/>
            </p:nvSpPr>
            <p:spPr bwMode="auto">
              <a:xfrm>
                <a:off x="-1212" y="2490"/>
                <a:ext cx="615" cy="259"/>
              </a:xfrm>
              <a:custGeom>
                <a:avLst/>
                <a:gdLst>
                  <a:gd name="T0" fmla="*/ 7 w 1230"/>
                  <a:gd name="T1" fmla="*/ 2 h 519"/>
                  <a:gd name="T2" fmla="*/ 10 w 1230"/>
                  <a:gd name="T3" fmla="*/ 23 h 519"/>
                  <a:gd name="T4" fmla="*/ 10 w 1230"/>
                  <a:gd name="T5" fmla="*/ 43 h 519"/>
                  <a:gd name="T6" fmla="*/ 97 w 1230"/>
                  <a:gd name="T7" fmla="*/ 51 h 519"/>
                  <a:gd name="T8" fmla="*/ 147 w 1230"/>
                  <a:gd name="T9" fmla="*/ 51 h 519"/>
                  <a:gd name="T10" fmla="*/ 152 w 1230"/>
                  <a:gd name="T11" fmla="*/ 52 h 519"/>
                  <a:gd name="T12" fmla="*/ 154 w 1230"/>
                  <a:gd name="T13" fmla="*/ 57 h 519"/>
                  <a:gd name="T14" fmla="*/ 153 w 1230"/>
                  <a:gd name="T15" fmla="*/ 62 h 519"/>
                  <a:gd name="T16" fmla="*/ 148 w 1230"/>
                  <a:gd name="T17" fmla="*/ 64 h 519"/>
                  <a:gd name="T18" fmla="*/ 122 w 1230"/>
                  <a:gd name="T19" fmla="*/ 64 h 519"/>
                  <a:gd name="T20" fmla="*/ 96 w 1230"/>
                  <a:gd name="T21" fmla="*/ 61 h 519"/>
                  <a:gd name="T22" fmla="*/ 51 w 1230"/>
                  <a:gd name="T23" fmla="*/ 55 h 519"/>
                  <a:gd name="T24" fmla="*/ 5 w 1230"/>
                  <a:gd name="T25" fmla="*/ 51 h 519"/>
                  <a:gd name="T26" fmla="*/ 1 w 1230"/>
                  <a:gd name="T27" fmla="*/ 47 h 519"/>
                  <a:gd name="T28" fmla="*/ 0 w 1230"/>
                  <a:gd name="T29" fmla="*/ 5 h 519"/>
                  <a:gd name="T30" fmla="*/ 1 w 1230"/>
                  <a:gd name="T31" fmla="*/ 1 h 519"/>
                  <a:gd name="T32" fmla="*/ 2 w 1230"/>
                  <a:gd name="T33" fmla="*/ 0 h 519"/>
                  <a:gd name="T34" fmla="*/ 7 w 1230"/>
                  <a:gd name="T35" fmla="*/ 2 h 519"/>
                  <a:gd name="T36" fmla="*/ 7 w 1230"/>
                  <a:gd name="T37" fmla="*/ 2 h 5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30"/>
                  <a:gd name="T58" fmla="*/ 0 h 519"/>
                  <a:gd name="T59" fmla="*/ 1230 w 1230"/>
                  <a:gd name="T60" fmla="*/ 519 h 51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30" h="519">
                    <a:moveTo>
                      <a:pt x="63" y="23"/>
                    </a:moveTo>
                    <a:lnTo>
                      <a:pt x="85" y="189"/>
                    </a:lnTo>
                    <a:lnTo>
                      <a:pt x="80" y="348"/>
                    </a:lnTo>
                    <a:lnTo>
                      <a:pt x="781" y="409"/>
                    </a:lnTo>
                    <a:lnTo>
                      <a:pt x="1169" y="411"/>
                    </a:lnTo>
                    <a:lnTo>
                      <a:pt x="1212" y="422"/>
                    </a:lnTo>
                    <a:lnTo>
                      <a:pt x="1230" y="458"/>
                    </a:lnTo>
                    <a:lnTo>
                      <a:pt x="1220" y="497"/>
                    </a:lnTo>
                    <a:lnTo>
                      <a:pt x="1184" y="519"/>
                    </a:lnTo>
                    <a:lnTo>
                      <a:pt x="977" y="519"/>
                    </a:lnTo>
                    <a:lnTo>
                      <a:pt x="771" y="489"/>
                    </a:lnTo>
                    <a:lnTo>
                      <a:pt x="408" y="443"/>
                    </a:lnTo>
                    <a:lnTo>
                      <a:pt x="45" y="413"/>
                    </a:lnTo>
                    <a:lnTo>
                      <a:pt x="15" y="381"/>
                    </a:lnTo>
                    <a:lnTo>
                      <a:pt x="0" y="40"/>
                    </a:lnTo>
                    <a:lnTo>
                      <a:pt x="4" y="14"/>
                    </a:lnTo>
                    <a:lnTo>
                      <a:pt x="23" y="0"/>
                    </a:lnTo>
                    <a:lnTo>
                      <a:pt x="63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899" name="Freeform 32"/>
              <p:cNvSpPr>
                <a:spLocks/>
              </p:cNvSpPr>
              <p:nvPr/>
            </p:nvSpPr>
            <p:spPr bwMode="auto">
              <a:xfrm>
                <a:off x="-658" y="2552"/>
                <a:ext cx="61" cy="182"/>
              </a:xfrm>
              <a:custGeom>
                <a:avLst/>
                <a:gdLst>
                  <a:gd name="T0" fmla="*/ 15 w 122"/>
                  <a:gd name="T1" fmla="*/ 5 h 363"/>
                  <a:gd name="T2" fmla="*/ 13 w 122"/>
                  <a:gd name="T3" fmla="*/ 39 h 363"/>
                  <a:gd name="T4" fmla="*/ 11 w 122"/>
                  <a:gd name="T5" fmla="*/ 44 h 363"/>
                  <a:gd name="T6" fmla="*/ 7 w 122"/>
                  <a:gd name="T7" fmla="*/ 46 h 363"/>
                  <a:gd name="T8" fmla="*/ 2 w 122"/>
                  <a:gd name="T9" fmla="*/ 44 h 363"/>
                  <a:gd name="T10" fmla="*/ 0 w 122"/>
                  <a:gd name="T11" fmla="*/ 39 h 363"/>
                  <a:gd name="T12" fmla="*/ 4 w 122"/>
                  <a:gd name="T13" fmla="*/ 22 h 363"/>
                  <a:gd name="T14" fmla="*/ 7 w 122"/>
                  <a:gd name="T15" fmla="*/ 5 h 363"/>
                  <a:gd name="T16" fmla="*/ 8 w 122"/>
                  <a:gd name="T17" fmla="*/ 1 h 363"/>
                  <a:gd name="T18" fmla="*/ 11 w 122"/>
                  <a:gd name="T19" fmla="*/ 0 h 363"/>
                  <a:gd name="T20" fmla="*/ 15 w 122"/>
                  <a:gd name="T21" fmla="*/ 5 h 363"/>
                  <a:gd name="T22" fmla="*/ 15 w 122"/>
                  <a:gd name="T23" fmla="*/ 5 h 3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2"/>
                  <a:gd name="T37" fmla="*/ 0 h 363"/>
                  <a:gd name="T38" fmla="*/ 122 w 122"/>
                  <a:gd name="T39" fmla="*/ 363 h 36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2" h="363">
                    <a:moveTo>
                      <a:pt x="122" y="34"/>
                    </a:moveTo>
                    <a:lnTo>
                      <a:pt x="104" y="310"/>
                    </a:lnTo>
                    <a:lnTo>
                      <a:pt x="87" y="350"/>
                    </a:lnTo>
                    <a:lnTo>
                      <a:pt x="51" y="363"/>
                    </a:lnTo>
                    <a:lnTo>
                      <a:pt x="15" y="350"/>
                    </a:lnTo>
                    <a:lnTo>
                      <a:pt x="0" y="310"/>
                    </a:lnTo>
                    <a:lnTo>
                      <a:pt x="26" y="171"/>
                    </a:lnTo>
                    <a:lnTo>
                      <a:pt x="53" y="34"/>
                    </a:lnTo>
                    <a:lnTo>
                      <a:pt x="64" y="7"/>
                    </a:lnTo>
                    <a:lnTo>
                      <a:pt x="87" y="0"/>
                    </a:lnTo>
                    <a:lnTo>
                      <a:pt x="12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900" name="Freeform 33"/>
              <p:cNvSpPr>
                <a:spLocks/>
              </p:cNvSpPr>
              <p:nvPr/>
            </p:nvSpPr>
            <p:spPr bwMode="auto">
              <a:xfrm>
                <a:off x="-694" y="2739"/>
                <a:ext cx="297" cy="350"/>
              </a:xfrm>
              <a:custGeom>
                <a:avLst/>
                <a:gdLst>
                  <a:gd name="T0" fmla="*/ 6 w 593"/>
                  <a:gd name="T1" fmla="*/ 0 h 702"/>
                  <a:gd name="T2" fmla="*/ 18 w 593"/>
                  <a:gd name="T3" fmla="*/ 10 h 702"/>
                  <a:gd name="T4" fmla="*/ 28 w 593"/>
                  <a:gd name="T5" fmla="*/ 20 h 702"/>
                  <a:gd name="T6" fmla="*/ 36 w 593"/>
                  <a:gd name="T7" fmla="*/ 31 h 702"/>
                  <a:gd name="T8" fmla="*/ 45 w 593"/>
                  <a:gd name="T9" fmla="*/ 44 h 702"/>
                  <a:gd name="T10" fmla="*/ 52 w 593"/>
                  <a:gd name="T11" fmla="*/ 54 h 702"/>
                  <a:gd name="T12" fmla="*/ 59 w 593"/>
                  <a:gd name="T13" fmla="*/ 63 h 702"/>
                  <a:gd name="T14" fmla="*/ 66 w 593"/>
                  <a:gd name="T15" fmla="*/ 72 h 702"/>
                  <a:gd name="T16" fmla="*/ 70 w 593"/>
                  <a:gd name="T17" fmla="*/ 76 h 702"/>
                  <a:gd name="T18" fmla="*/ 75 w 593"/>
                  <a:gd name="T19" fmla="*/ 81 h 702"/>
                  <a:gd name="T20" fmla="*/ 75 w 593"/>
                  <a:gd name="T21" fmla="*/ 87 h 702"/>
                  <a:gd name="T22" fmla="*/ 69 w 593"/>
                  <a:gd name="T23" fmla="*/ 87 h 702"/>
                  <a:gd name="T24" fmla="*/ 59 w 593"/>
                  <a:gd name="T25" fmla="*/ 78 h 702"/>
                  <a:gd name="T26" fmla="*/ 51 w 593"/>
                  <a:gd name="T27" fmla="*/ 70 h 702"/>
                  <a:gd name="T28" fmla="*/ 43 w 593"/>
                  <a:gd name="T29" fmla="*/ 62 h 702"/>
                  <a:gd name="T30" fmla="*/ 35 w 593"/>
                  <a:gd name="T31" fmla="*/ 52 h 702"/>
                  <a:gd name="T32" fmla="*/ 27 w 593"/>
                  <a:gd name="T33" fmla="*/ 39 h 702"/>
                  <a:gd name="T34" fmla="*/ 20 w 593"/>
                  <a:gd name="T35" fmla="*/ 28 h 702"/>
                  <a:gd name="T36" fmla="*/ 12 w 593"/>
                  <a:gd name="T37" fmla="*/ 16 h 702"/>
                  <a:gd name="T38" fmla="*/ 7 w 593"/>
                  <a:gd name="T39" fmla="*/ 11 h 702"/>
                  <a:gd name="T40" fmla="*/ 1 w 593"/>
                  <a:gd name="T41" fmla="*/ 6 h 702"/>
                  <a:gd name="T42" fmla="*/ 0 w 593"/>
                  <a:gd name="T43" fmla="*/ 0 h 702"/>
                  <a:gd name="T44" fmla="*/ 6 w 593"/>
                  <a:gd name="T45" fmla="*/ 0 h 702"/>
                  <a:gd name="T46" fmla="*/ 6 w 593"/>
                  <a:gd name="T47" fmla="*/ 0 h 70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93"/>
                  <a:gd name="T73" fmla="*/ 0 h 702"/>
                  <a:gd name="T74" fmla="*/ 593 w 593"/>
                  <a:gd name="T75" fmla="*/ 702 h 70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93" h="702">
                    <a:moveTo>
                      <a:pt x="45" y="0"/>
                    </a:moveTo>
                    <a:lnTo>
                      <a:pt x="142" y="84"/>
                    </a:lnTo>
                    <a:lnTo>
                      <a:pt x="218" y="166"/>
                    </a:lnTo>
                    <a:lnTo>
                      <a:pt x="285" y="255"/>
                    </a:lnTo>
                    <a:lnTo>
                      <a:pt x="357" y="356"/>
                    </a:lnTo>
                    <a:lnTo>
                      <a:pt x="416" y="436"/>
                    </a:lnTo>
                    <a:lnTo>
                      <a:pt x="467" y="510"/>
                    </a:lnTo>
                    <a:lnTo>
                      <a:pt x="522" y="580"/>
                    </a:lnTo>
                    <a:lnTo>
                      <a:pt x="555" y="616"/>
                    </a:lnTo>
                    <a:lnTo>
                      <a:pt x="593" y="654"/>
                    </a:lnTo>
                    <a:lnTo>
                      <a:pt x="593" y="700"/>
                    </a:lnTo>
                    <a:lnTo>
                      <a:pt x="547" y="702"/>
                    </a:lnTo>
                    <a:lnTo>
                      <a:pt x="471" y="630"/>
                    </a:lnTo>
                    <a:lnTo>
                      <a:pt x="404" y="565"/>
                    </a:lnTo>
                    <a:lnTo>
                      <a:pt x="340" y="497"/>
                    </a:lnTo>
                    <a:lnTo>
                      <a:pt x="273" y="419"/>
                    </a:lnTo>
                    <a:lnTo>
                      <a:pt x="209" y="318"/>
                    </a:lnTo>
                    <a:lnTo>
                      <a:pt x="156" y="225"/>
                    </a:lnTo>
                    <a:lnTo>
                      <a:pt x="95" y="135"/>
                    </a:lnTo>
                    <a:lnTo>
                      <a:pt x="55" y="94"/>
                    </a:lnTo>
                    <a:lnTo>
                      <a:pt x="5" y="52"/>
                    </a:lnTo>
                    <a:lnTo>
                      <a:pt x="0" y="6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901" name="Freeform 34"/>
              <p:cNvSpPr>
                <a:spLocks/>
              </p:cNvSpPr>
              <p:nvPr/>
            </p:nvSpPr>
            <p:spPr bwMode="auto">
              <a:xfrm>
                <a:off x="-1343" y="2722"/>
                <a:ext cx="295" cy="308"/>
              </a:xfrm>
              <a:custGeom>
                <a:avLst/>
                <a:gdLst>
                  <a:gd name="T0" fmla="*/ 0 w 589"/>
                  <a:gd name="T1" fmla="*/ 74 h 616"/>
                  <a:gd name="T2" fmla="*/ 5 w 589"/>
                  <a:gd name="T3" fmla="*/ 70 h 616"/>
                  <a:gd name="T4" fmla="*/ 13 w 589"/>
                  <a:gd name="T5" fmla="*/ 61 h 616"/>
                  <a:gd name="T6" fmla="*/ 22 w 589"/>
                  <a:gd name="T7" fmla="*/ 53 h 616"/>
                  <a:gd name="T8" fmla="*/ 29 w 589"/>
                  <a:gd name="T9" fmla="*/ 45 h 616"/>
                  <a:gd name="T10" fmla="*/ 38 w 589"/>
                  <a:gd name="T11" fmla="*/ 37 h 616"/>
                  <a:gd name="T12" fmla="*/ 66 w 589"/>
                  <a:gd name="T13" fmla="*/ 2 h 616"/>
                  <a:gd name="T14" fmla="*/ 71 w 589"/>
                  <a:gd name="T15" fmla="*/ 0 h 616"/>
                  <a:gd name="T16" fmla="*/ 74 w 589"/>
                  <a:gd name="T17" fmla="*/ 5 h 616"/>
                  <a:gd name="T18" fmla="*/ 69 w 589"/>
                  <a:gd name="T19" fmla="*/ 18 h 616"/>
                  <a:gd name="T20" fmla="*/ 62 w 589"/>
                  <a:gd name="T21" fmla="*/ 26 h 616"/>
                  <a:gd name="T22" fmla="*/ 54 w 589"/>
                  <a:gd name="T23" fmla="*/ 35 h 616"/>
                  <a:gd name="T24" fmla="*/ 46 w 589"/>
                  <a:gd name="T25" fmla="*/ 43 h 616"/>
                  <a:gd name="T26" fmla="*/ 38 w 589"/>
                  <a:gd name="T27" fmla="*/ 52 h 616"/>
                  <a:gd name="T28" fmla="*/ 32 w 589"/>
                  <a:gd name="T29" fmla="*/ 60 h 616"/>
                  <a:gd name="T30" fmla="*/ 25 w 589"/>
                  <a:gd name="T31" fmla="*/ 69 h 616"/>
                  <a:gd name="T32" fmla="*/ 17 w 589"/>
                  <a:gd name="T33" fmla="*/ 77 h 616"/>
                  <a:gd name="T34" fmla="*/ 0 w 589"/>
                  <a:gd name="T35" fmla="*/ 74 h 616"/>
                  <a:gd name="T36" fmla="*/ 0 w 589"/>
                  <a:gd name="T37" fmla="*/ 74 h 6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89"/>
                  <a:gd name="T58" fmla="*/ 0 h 616"/>
                  <a:gd name="T59" fmla="*/ 589 w 589"/>
                  <a:gd name="T60" fmla="*/ 616 h 6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89" h="616">
                    <a:moveTo>
                      <a:pt x="0" y="589"/>
                    </a:moveTo>
                    <a:lnTo>
                      <a:pt x="34" y="557"/>
                    </a:lnTo>
                    <a:lnTo>
                      <a:pt x="104" y="489"/>
                    </a:lnTo>
                    <a:lnTo>
                      <a:pt x="169" y="426"/>
                    </a:lnTo>
                    <a:lnTo>
                      <a:pt x="231" y="365"/>
                    </a:lnTo>
                    <a:lnTo>
                      <a:pt x="298" y="293"/>
                    </a:lnTo>
                    <a:lnTo>
                      <a:pt x="526" y="23"/>
                    </a:lnTo>
                    <a:lnTo>
                      <a:pt x="568" y="0"/>
                    </a:lnTo>
                    <a:lnTo>
                      <a:pt x="589" y="40"/>
                    </a:lnTo>
                    <a:lnTo>
                      <a:pt x="549" y="137"/>
                    </a:lnTo>
                    <a:lnTo>
                      <a:pt x="494" y="209"/>
                    </a:lnTo>
                    <a:lnTo>
                      <a:pt x="431" y="276"/>
                    </a:lnTo>
                    <a:lnTo>
                      <a:pt x="363" y="350"/>
                    </a:lnTo>
                    <a:lnTo>
                      <a:pt x="302" y="420"/>
                    </a:lnTo>
                    <a:lnTo>
                      <a:pt x="249" y="485"/>
                    </a:lnTo>
                    <a:lnTo>
                      <a:pt x="197" y="550"/>
                    </a:lnTo>
                    <a:lnTo>
                      <a:pt x="134" y="616"/>
                    </a:lnTo>
                    <a:lnTo>
                      <a:pt x="0" y="5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902" name="Freeform 35"/>
              <p:cNvSpPr>
                <a:spLocks/>
              </p:cNvSpPr>
              <p:nvPr/>
            </p:nvSpPr>
            <p:spPr bwMode="auto">
              <a:xfrm>
                <a:off x="-1176" y="2748"/>
                <a:ext cx="232" cy="315"/>
              </a:xfrm>
              <a:custGeom>
                <a:avLst/>
                <a:gdLst>
                  <a:gd name="T0" fmla="*/ 0 w 466"/>
                  <a:gd name="T1" fmla="*/ 76 h 630"/>
                  <a:gd name="T2" fmla="*/ 6 w 466"/>
                  <a:gd name="T3" fmla="*/ 67 h 630"/>
                  <a:gd name="T4" fmla="*/ 12 w 466"/>
                  <a:gd name="T5" fmla="*/ 57 h 630"/>
                  <a:gd name="T6" fmla="*/ 18 w 466"/>
                  <a:gd name="T7" fmla="*/ 49 h 630"/>
                  <a:gd name="T8" fmla="*/ 25 w 466"/>
                  <a:gd name="T9" fmla="*/ 40 h 630"/>
                  <a:gd name="T10" fmla="*/ 31 w 466"/>
                  <a:gd name="T11" fmla="*/ 33 h 630"/>
                  <a:gd name="T12" fmla="*/ 37 w 466"/>
                  <a:gd name="T13" fmla="*/ 22 h 630"/>
                  <a:gd name="T14" fmla="*/ 44 w 466"/>
                  <a:gd name="T15" fmla="*/ 12 h 630"/>
                  <a:gd name="T16" fmla="*/ 51 w 466"/>
                  <a:gd name="T17" fmla="*/ 1 h 630"/>
                  <a:gd name="T18" fmla="*/ 56 w 466"/>
                  <a:gd name="T19" fmla="*/ 0 h 630"/>
                  <a:gd name="T20" fmla="*/ 58 w 466"/>
                  <a:gd name="T21" fmla="*/ 5 h 630"/>
                  <a:gd name="T22" fmla="*/ 52 w 466"/>
                  <a:gd name="T23" fmla="*/ 17 h 630"/>
                  <a:gd name="T24" fmla="*/ 46 w 466"/>
                  <a:gd name="T25" fmla="*/ 26 h 630"/>
                  <a:gd name="T26" fmla="*/ 41 w 466"/>
                  <a:gd name="T27" fmla="*/ 36 h 630"/>
                  <a:gd name="T28" fmla="*/ 35 w 466"/>
                  <a:gd name="T29" fmla="*/ 44 h 630"/>
                  <a:gd name="T30" fmla="*/ 30 w 466"/>
                  <a:gd name="T31" fmla="*/ 52 h 630"/>
                  <a:gd name="T32" fmla="*/ 25 w 466"/>
                  <a:gd name="T33" fmla="*/ 61 h 630"/>
                  <a:gd name="T34" fmla="*/ 20 w 466"/>
                  <a:gd name="T35" fmla="*/ 70 h 630"/>
                  <a:gd name="T36" fmla="*/ 15 w 466"/>
                  <a:gd name="T37" fmla="*/ 79 h 630"/>
                  <a:gd name="T38" fmla="*/ 0 w 466"/>
                  <a:gd name="T39" fmla="*/ 76 h 630"/>
                  <a:gd name="T40" fmla="*/ 0 w 466"/>
                  <a:gd name="T41" fmla="*/ 76 h 6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6"/>
                  <a:gd name="T64" fmla="*/ 0 h 630"/>
                  <a:gd name="T65" fmla="*/ 466 w 466"/>
                  <a:gd name="T66" fmla="*/ 630 h 6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6" h="630">
                    <a:moveTo>
                      <a:pt x="0" y="605"/>
                    </a:moveTo>
                    <a:lnTo>
                      <a:pt x="52" y="533"/>
                    </a:lnTo>
                    <a:lnTo>
                      <a:pt x="101" y="462"/>
                    </a:lnTo>
                    <a:lnTo>
                      <a:pt x="150" y="396"/>
                    </a:lnTo>
                    <a:lnTo>
                      <a:pt x="202" y="327"/>
                    </a:lnTo>
                    <a:lnTo>
                      <a:pt x="253" y="257"/>
                    </a:lnTo>
                    <a:lnTo>
                      <a:pt x="304" y="181"/>
                    </a:lnTo>
                    <a:lnTo>
                      <a:pt x="356" y="101"/>
                    </a:lnTo>
                    <a:lnTo>
                      <a:pt x="409" y="12"/>
                    </a:lnTo>
                    <a:lnTo>
                      <a:pt x="453" y="0"/>
                    </a:lnTo>
                    <a:lnTo>
                      <a:pt x="466" y="44"/>
                    </a:lnTo>
                    <a:lnTo>
                      <a:pt x="418" y="130"/>
                    </a:lnTo>
                    <a:lnTo>
                      <a:pt x="373" y="208"/>
                    </a:lnTo>
                    <a:lnTo>
                      <a:pt x="329" y="282"/>
                    </a:lnTo>
                    <a:lnTo>
                      <a:pt x="287" y="352"/>
                    </a:lnTo>
                    <a:lnTo>
                      <a:pt x="245" y="422"/>
                    </a:lnTo>
                    <a:lnTo>
                      <a:pt x="206" y="491"/>
                    </a:lnTo>
                    <a:lnTo>
                      <a:pt x="166" y="559"/>
                    </a:lnTo>
                    <a:lnTo>
                      <a:pt x="124" y="630"/>
                    </a:lnTo>
                    <a:lnTo>
                      <a:pt x="0" y="6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903" name="Freeform 36"/>
              <p:cNvSpPr>
                <a:spLocks/>
              </p:cNvSpPr>
              <p:nvPr/>
            </p:nvSpPr>
            <p:spPr bwMode="auto">
              <a:xfrm>
                <a:off x="-992" y="2699"/>
                <a:ext cx="74" cy="394"/>
              </a:xfrm>
              <a:custGeom>
                <a:avLst/>
                <a:gdLst>
                  <a:gd name="T0" fmla="*/ 0 w 148"/>
                  <a:gd name="T1" fmla="*/ 96 h 788"/>
                  <a:gd name="T2" fmla="*/ 1 w 148"/>
                  <a:gd name="T3" fmla="*/ 86 h 788"/>
                  <a:gd name="T4" fmla="*/ 5 w 148"/>
                  <a:gd name="T5" fmla="*/ 45 h 788"/>
                  <a:gd name="T6" fmla="*/ 10 w 148"/>
                  <a:gd name="T7" fmla="*/ 3 h 788"/>
                  <a:gd name="T8" fmla="*/ 12 w 148"/>
                  <a:gd name="T9" fmla="*/ 1 h 788"/>
                  <a:gd name="T10" fmla="*/ 15 w 148"/>
                  <a:gd name="T11" fmla="*/ 0 h 788"/>
                  <a:gd name="T12" fmla="*/ 19 w 148"/>
                  <a:gd name="T13" fmla="*/ 5 h 788"/>
                  <a:gd name="T14" fmla="*/ 17 w 148"/>
                  <a:gd name="T15" fmla="*/ 46 h 788"/>
                  <a:gd name="T16" fmla="*/ 15 w 148"/>
                  <a:gd name="T17" fmla="*/ 87 h 788"/>
                  <a:gd name="T18" fmla="*/ 13 w 148"/>
                  <a:gd name="T19" fmla="*/ 99 h 788"/>
                  <a:gd name="T20" fmla="*/ 0 w 148"/>
                  <a:gd name="T21" fmla="*/ 96 h 788"/>
                  <a:gd name="T22" fmla="*/ 0 w 148"/>
                  <a:gd name="T23" fmla="*/ 96 h 7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8"/>
                  <a:gd name="T37" fmla="*/ 0 h 788"/>
                  <a:gd name="T38" fmla="*/ 148 w 148"/>
                  <a:gd name="T39" fmla="*/ 788 h 7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8" h="788">
                    <a:moveTo>
                      <a:pt x="0" y="768"/>
                    </a:moveTo>
                    <a:lnTo>
                      <a:pt x="4" y="686"/>
                    </a:lnTo>
                    <a:lnTo>
                      <a:pt x="38" y="357"/>
                    </a:lnTo>
                    <a:lnTo>
                      <a:pt x="83" y="28"/>
                    </a:lnTo>
                    <a:lnTo>
                      <a:pt x="97" y="5"/>
                    </a:lnTo>
                    <a:lnTo>
                      <a:pt x="120" y="0"/>
                    </a:lnTo>
                    <a:lnTo>
                      <a:pt x="148" y="36"/>
                    </a:lnTo>
                    <a:lnTo>
                      <a:pt x="129" y="366"/>
                    </a:lnTo>
                    <a:lnTo>
                      <a:pt x="123" y="695"/>
                    </a:lnTo>
                    <a:lnTo>
                      <a:pt x="108" y="788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904" name="Freeform 37"/>
              <p:cNvSpPr>
                <a:spLocks/>
              </p:cNvSpPr>
              <p:nvPr/>
            </p:nvSpPr>
            <p:spPr bwMode="auto">
              <a:xfrm>
                <a:off x="-832" y="2720"/>
                <a:ext cx="78" cy="419"/>
              </a:xfrm>
              <a:custGeom>
                <a:avLst/>
                <a:gdLst>
                  <a:gd name="T0" fmla="*/ 3 w 156"/>
                  <a:gd name="T1" fmla="*/ 101 h 839"/>
                  <a:gd name="T2" fmla="*/ 0 w 156"/>
                  <a:gd name="T3" fmla="*/ 4 h 839"/>
                  <a:gd name="T4" fmla="*/ 1 w 156"/>
                  <a:gd name="T5" fmla="*/ 1 h 839"/>
                  <a:gd name="T6" fmla="*/ 3 w 156"/>
                  <a:gd name="T7" fmla="*/ 0 h 839"/>
                  <a:gd name="T8" fmla="*/ 9 w 156"/>
                  <a:gd name="T9" fmla="*/ 3 h 839"/>
                  <a:gd name="T10" fmla="*/ 14 w 156"/>
                  <a:gd name="T11" fmla="*/ 55 h 839"/>
                  <a:gd name="T12" fmla="*/ 20 w 156"/>
                  <a:gd name="T13" fmla="*/ 104 h 839"/>
                  <a:gd name="T14" fmla="*/ 3 w 156"/>
                  <a:gd name="T15" fmla="*/ 101 h 839"/>
                  <a:gd name="T16" fmla="*/ 3 w 156"/>
                  <a:gd name="T17" fmla="*/ 101 h 8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839"/>
                  <a:gd name="T29" fmla="*/ 156 w 156"/>
                  <a:gd name="T30" fmla="*/ 839 h 8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839">
                    <a:moveTo>
                      <a:pt x="27" y="812"/>
                    </a:moveTo>
                    <a:lnTo>
                      <a:pt x="0" y="37"/>
                    </a:lnTo>
                    <a:lnTo>
                      <a:pt x="8" y="12"/>
                    </a:lnTo>
                    <a:lnTo>
                      <a:pt x="29" y="0"/>
                    </a:lnTo>
                    <a:lnTo>
                      <a:pt x="65" y="29"/>
                    </a:lnTo>
                    <a:lnTo>
                      <a:pt x="114" y="441"/>
                    </a:lnTo>
                    <a:lnTo>
                      <a:pt x="156" y="839"/>
                    </a:lnTo>
                    <a:lnTo>
                      <a:pt x="27" y="8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sp>
            <p:nvSpPr>
              <p:cNvPr id="35905" name="Freeform 38"/>
              <p:cNvSpPr>
                <a:spLocks/>
              </p:cNvSpPr>
              <p:nvPr/>
            </p:nvSpPr>
            <p:spPr bwMode="auto">
              <a:xfrm>
                <a:off x="-815" y="2788"/>
                <a:ext cx="293" cy="322"/>
              </a:xfrm>
              <a:custGeom>
                <a:avLst/>
                <a:gdLst>
                  <a:gd name="T0" fmla="*/ 61 w 588"/>
                  <a:gd name="T1" fmla="*/ 80 h 645"/>
                  <a:gd name="T2" fmla="*/ 57 w 588"/>
                  <a:gd name="T3" fmla="*/ 74 h 645"/>
                  <a:gd name="T4" fmla="*/ 48 w 588"/>
                  <a:gd name="T5" fmla="*/ 63 h 645"/>
                  <a:gd name="T6" fmla="*/ 40 w 588"/>
                  <a:gd name="T7" fmla="*/ 53 h 645"/>
                  <a:gd name="T8" fmla="*/ 32 w 588"/>
                  <a:gd name="T9" fmla="*/ 43 h 645"/>
                  <a:gd name="T10" fmla="*/ 23 w 588"/>
                  <a:gd name="T11" fmla="*/ 32 h 645"/>
                  <a:gd name="T12" fmla="*/ 14 w 588"/>
                  <a:gd name="T13" fmla="*/ 18 h 645"/>
                  <a:gd name="T14" fmla="*/ 9 w 588"/>
                  <a:gd name="T15" fmla="*/ 12 h 645"/>
                  <a:gd name="T16" fmla="*/ 2 w 588"/>
                  <a:gd name="T17" fmla="*/ 8 h 645"/>
                  <a:gd name="T18" fmla="*/ 0 w 588"/>
                  <a:gd name="T19" fmla="*/ 2 h 645"/>
                  <a:gd name="T20" fmla="*/ 2 w 588"/>
                  <a:gd name="T21" fmla="*/ 0 h 645"/>
                  <a:gd name="T22" fmla="*/ 5 w 588"/>
                  <a:gd name="T23" fmla="*/ 0 h 645"/>
                  <a:gd name="T24" fmla="*/ 20 w 588"/>
                  <a:gd name="T25" fmla="*/ 10 h 645"/>
                  <a:gd name="T26" fmla="*/ 26 w 588"/>
                  <a:gd name="T27" fmla="*/ 17 h 645"/>
                  <a:gd name="T28" fmla="*/ 32 w 588"/>
                  <a:gd name="T29" fmla="*/ 25 h 645"/>
                  <a:gd name="T30" fmla="*/ 41 w 588"/>
                  <a:gd name="T31" fmla="*/ 36 h 645"/>
                  <a:gd name="T32" fmla="*/ 46 w 588"/>
                  <a:gd name="T33" fmla="*/ 41 h 645"/>
                  <a:gd name="T34" fmla="*/ 50 w 588"/>
                  <a:gd name="T35" fmla="*/ 45 h 645"/>
                  <a:gd name="T36" fmla="*/ 59 w 588"/>
                  <a:gd name="T37" fmla="*/ 55 h 645"/>
                  <a:gd name="T38" fmla="*/ 68 w 588"/>
                  <a:gd name="T39" fmla="*/ 66 h 645"/>
                  <a:gd name="T40" fmla="*/ 73 w 588"/>
                  <a:gd name="T41" fmla="*/ 74 h 645"/>
                  <a:gd name="T42" fmla="*/ 61 w 588"/>
                  <a:gd name="T43" fmla="*/ 80 h 645"/>
                  <a:gd name="T44" fmla="*/ 61 w 588"/>
                  <a:gd name="T45" fmla="*/ 80 h 64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88"/>
                  <a:gd name="T70" fmla="*/ 0 h 645"/>
                  <a:gd name="T71" fmla="*/ 588 w 588"/>
                  <a:gd name="T72" fmla="*/ 645 h 64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88" h="645">
                    <a:moveTo>
                      <a:pt x="491" y="645"/>
                    </a:moveTo>
                    <a:lnTo>
                      <a:pt x="460" y="593"/>
                    </a:lnTo>
                    <a:lnTo>
                      <a:pt x="388" y="504"/>
                    </a:lnTo>
                    <a:lnTo>
                      <a:pt x="324" y="426"/>
                    </a:lnTo>
                    <a:lnTo>
                      <a:pt x="261" y="348"/>
                    </a:lnTo>
                    <a:lnTo>
                      <a:pt x="189" y="261"/>
                    </a:lnTo>
                    <a:lnTo>
                      <a:pt x="116" y="147"/>
                    </a:lnTo>
                    <a:lnTo>
                      <a:pt x="76" y="99"/>
                    </a:lnTo>
                    <a:lnTo>
                      <a:pt x="19" y="65"/>
                    </a:lnTo>
                    <a:lnTo>
                      <a:pt x="0" y="19"/>
                    </a:lnTo>
                    <a:lnTo>
                      <a:pt x="18" y="2"/>
                    </a:lnTo>
                    <a:lnTo>
                      <a:pt x="46" y="0"/>
                    </a:lnTo>
                    <a:lnTo>
                      <a:pt x="166" y="86"/>
                    </a:lnTo>
                    <a:lnTo>
                      <a:pt x="211" y="141"/>
                    </a:lnTo>
                    <a:lnTo>
                      <a:pt x="261" y="204"/>
                    </a:lnTo>
                    <a:lnTo>
                      <a:pt x="335" y="291"/>
                    </a:lnTo>
                    <a:lnTo>
                      <a:pt x="369" y="329"/>
                    </a:lnTo>
                    <a:lnTo>
                      <a:pt x="405" y="367"/>
                    </a:lnTo>
                    <a:lnTo>
                      <a:pt x="474" y="443"/>
                    </a:lnTo>
                    <a:lnTo>
                      <a:pt x="548" y="534"/>
                    </a:lnTo>
                    <a:lnTo>
                      <a:pt x="588" y="599"/>
                    </a:lnTo>
                    <a:lnTo>
                      <a:pt x="491" y="6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</p:grpSp>
        <p:sp>
          <p:nvSpPr>
            <p:cNvPr id="35851" name="AutoShape 39"/>
            <p:cNvSpPr>
              <a:spLocks noChangeArrowheads="1"/>
            </p:cNvSpPr>
            <p:nvPr/>
          </p:nvSpPr>
          <p:spPr bwMode="auto">
            <a:xfrm>
              <a:off x="2185" y="2271"/>
              <a:ext cx="310" cy="178"/>
            </a:xfrm>
            <a:prstGeom prst="can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None/>
              </a:pPr>
              <a:endParaRPr lang="zh-CN" altLang="zh-CN"/>
            </a:p>
          </p:txBody>
        </p:sp>
        <p:pic>
          <p:nvPicPr>
            <p:cNvPr id="35852" name="Picture 40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05" y="2415"/>
              <a:ext cx="304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3" name="Picture 41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37" y="2367"/>
              <a:ext cx="304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4" name="Picture 42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7" y="2079"/>
              <a:ext cx="304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5" name="Picture 43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41" y="3519"/>
              <a:ext cx="30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6" name="Picture 44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26" y="2917"/>
              <a:ext cx="30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7" name="Picture 45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9" y="2840"/>
              <a:ext cx="304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8" name="Picture 46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17" y="2079"/>
              <a:ext cx="30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9" name="Picture 47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26" y="2585"/>
              <a:ext cx="30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60" name="Picture 48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88" y="3775"/>
              <a:ext cx="30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61" name="Picture 49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88" y="3133"/>
              <a:ext cx="30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62" name="Picture 50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41" y="2703"/>
              <a:ext cx="30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63" name="Picture 51" descr="j0157329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0" y="2345"/>
              <a:ext cx="30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64" name="Line 52"/>
            <p:cNvSpPr>
              <a:spLocks noChangeShapeType="1"/>
            </p:cNvSpPr>
            <p:nvPr/>
          </p:nvSpPr>
          <p:spPr bwMode="auto">
            <a:xfrm flipH="1">
              <a:off x="3402" y="2271"/>
              <a:ext cx="415" cy="2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53"/>
            <p:cNvSpPr>
              <a:spLocks noChangeShapeType="1"/>
            </p:cNvSpPr>
            <p:nvPr/>
          </p:nvSpPr>
          <p:spPr bwMode="auto">
            <a:xfrm flipH="1" flipV="1">
              <a:off x="3293" y="2653"/>
              <a:ext cx="84" cy="2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54"/>
            <p:cNvSpPr>
              <a:spLocks noChangeShapeType="1"/>
            </p:cNvSpPr>
            <p:nvPr/>
          </p:nvSpPr>
          <p:spPr bwMode="auto">
            <a:xfrm flipH="1">
              <a:off x="3519" y="2981"/>
              <a:ext cx="771" cy="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55"/>
            <p:cNvSpPr>
              <a:spLocks noChangeShapeType="1"/>
            </p:cNvSpPr>
            <p:nvPr/>
          </p:nvSpPr>
          <p:spPr bwMode="auto">
            <a:xfrm flipH="1" flipV="1">
              <a:off x="3379" y="3225"/>
              <a:ext cx="29" cy="34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56"/>
            <p:cNvSpPr>
              <a:spLocks noChangeShapeType="1"/>
            </p:cNvSpPr>
            <p:nvPr/>
          </p:nvSpPr>
          <p:spPr bwMode="auto">
            <a:xfrm flipH="1">
              <a:off x="4557" y="2655"/>
              <a:ext cx="76" cy="35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57"/>
            <p:cNvSpPr>
              <a:spLocks noChangeShapeType="1"/>
            </p:cNvSpPr>
            <p:nvPr/>
          </p:nvSpPr>
          <p:spPr bwMode="auto">
            <a:xfrm flipH="1" flipV="1">
              <a:off x="4105" y="2223"/>
              <a:ext cx="14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58"/>
            <p:cNvSpPr>
              <a:spLocks noChangeShapeType="1"/>
            </p:cNvSpPr>
            <p:nvPr/>
          </p:nvSpPr>
          <p:spPr bwMode="auto">
            <a:xfrm flipV="1">
              <a:off x="2233" y="2463"/>
              <a:ext cx="96" cy="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59"/>
            <p:cNvSpPr>
              <a:spLocks noChangeShapeType="1"/>
            </p:cNvSpPr>
            <p:nvPr/>
          </p:nvSpPr>
          <p:spPr bwMode="auto">
            <a:xfrm flipH="1" flipV="1">
              <a:off x="2281" y="2943"/>
              <a:ext cx="96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60"/>
            <p:cNvSpPr>
              <a:spLocks noChangeShapeType="1"/>
            </p:cNvSpPr>
            <p:nvPr/>
          </p:nvSpPr>
          <p:spPr bwMode="auto">
            <a:xfrm flipV="1">
              <a:off x="2331" y="3418"/>
              <a:ext cx="57" cy="4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61"/>
            <p:cNvSpPr>
              <a:spLocks noChangeShapeType="1"/>
            </p:cNvSpPr>
            <p:nvPr/>
          </p:nvSpPr>
          <p:spPr bwMode="auto">
            <a:xfrm>
              <a:off x="1910" y="2741"/>
              <a:ext cx="131" cy="1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62"/>
            <p:cNvSpPr>
              <a:spLocks noChangeShapeType="1"/>
            </p:cNvSpPr>
            <p:nvPr/>
          </p:nvSpPr>
          <p:spPr bwMode="auto">
            <a:xfrm>
              <a:off x="1561" y="2367"/>
              <a:ext cx="70" cy="3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内容占位符 2"/>
          <p:cNvSpPr txBox="1">
            <a:spLocks/>
          </p:cNvSpPr>
          <p:nvPr/>
        </p:nvSpPr>
        <p:spPr bwMode="auto">
          <a:xfrm>
            <a:off x="6000750" y="2847975"/>
            <a:ext cx="2928938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600" kern="0" dirty="0">
                <a:latin typeface="+mn-lt"/>
                <a:ea typeface="宋体" pitchFamily="2" charset="-122"/>
              </a:rPr>
              <a:t>  * </a:t>
            </a:r>
            <a:r>
              <a:rPr lang="en-US" altLang="zh-CN" kern="0" dirty="0">
                <a:latin typeface="+mn-lt"/>
                <a:ea typeface="宋体" pitchFamily="2" charset="-122"/>
              </a:rPr>
              <a:t>P2P live streaming is very successful!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FontTx/>
              <a:buChar char="-"/>
              <a:defRPr/>
            </a:pPr>
            <a:r>
              <a:rPr lang="en-US" altLang="zh-CN" sz="1400" kern="0" dirty="0" err="1">
                <a:ea typeface="宋体" pitchFamily="2" charset="-122"/>
              </a:rPr>
              <a:t>CoolStreaming</a:t>
            </a:r>
            <a:r>
              <a:rPr lang="en-US" altLang="zh-CN" sz="1400" kern="0" dirty="0">
                <a:ea typeface="宋体" pitchFamily="2" charset="-122"/>
              </a:rPr>
              <a:t> (INFOCOM’05),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FontTx/>
              <a:buChar char="-"/>
              <a:defRPr/>
            </a:pPr>
            <a:r>
              <a:rPr lang="en-US" altLang="zh-CN" sz="1400" kern="0" dirty="0" err="1">
                <a:ea typeface="宋体" pitchFamily="2" charset="-122"/>
              </a:rPr>
              <a:t>PPLive</a:t>
            </a:r>
            <a:r>
              <a:rPr lang="en-US" altLang="zh-CN" sz="1400" kern="0" dirty="0">
                <a:ea typeface="宋体" pitchFamily="2" charset="-122"/>
              </a:rPr>
              <a:t>, </a:t>
            </a:r>
            <a:r>
              <a:rPr lang="en-US" altLang="zh-CN" sz="1400" kern="0" dirty="0" err="1">
                <a:ea typeface="宋体" pitchFamily="2" charset="-122"/>
              </a:rPr>
              <a:t>Joost</a:t>
            </a:r>
            <a:endParaRPr lang="en-US" altLang="zh-CN" sz="1400" kern="0" dirty="0"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200" kern="0" dirty="0">
              <a:latin typeface="+mn-lt"/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200" kern="0" dirty="0">
              <a:latin typeface="+mn-lt"/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200" kern="0" dirty="0">
              <a:latin typeface="+mn-lt"/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200" kern="0" dirty="0">
              <a:latin typeface="+mn-lt"/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200" kern="0" dirty="0">
              <a:latin typeface="+mn-lt"/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200" kern="0" dirty="0">
              <a:latin typeface="+mn-lt"/>
              <a:ea typeface="宋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altLang="zh-CN" sz="400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宋体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altLang="zh-CN" sz="800" kern="0" dirty="0">
              <a:ea typeface="宋体" pitchFamily="2" charset="-122"/>
            </a:endParaRPr>
          </a:p>
        </p:txBody>
      </p:sp>
      <p:sp>
        <p:nvSpPr>
          <p:cNvPr id="65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Background (2)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75"/>
            <a:ext cx="8643998" cy="5072063"/>
          </a:xfrm>
        </p:spPr>
        <p:txBody>
          <a:bodyPr/>
          <a:lstStyle/>
          <a:p>
            <a:pPr>
              <a:defRPr/>
            </a:pPr>
            <a:r>
              <a:rPr lang="en-US" altLang="zh-CN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P2P </a:t>
            </a:r>
            <a:r>
              <a:rPr lang="en-US" altLang="zh-CN" sz="24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VoD</a:t>
            </a:r>
            <a:r>
              <a:rPr lang="en-US" altLang="zh-CN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streaming is challenging!</a:t>
            </a: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Provide free access to any segment in the video at anytime </a:t>
            </a:r>
          </a:p>
          <a:p>
            <a:pPr lvl="1"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     by </a:t>
            </a:r>
            <a:r>
              <a:rPr lang="en-US" altLang="zh-CN" sz="1800" b="1" dirty="0" smtClean="0">
                <a:ea typeface="宋体" pitchFamily="2" charset="-122"/>
              </a:rPr>
              <a:t>VCR-like operations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 </a:t>
            </a:r>
          </a:p>
          <a:p>
            <a:pPr lvl="1">
              <a:buNone/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None/>
              <a:defRPr/>
            </a:pPr>
            <a:endParaRPr lang="en-US" altLang="zh-CN" sz="16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VCR-like (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V</a:t>
            </a:r>
            <a:r>
              <a:rPr lang="en-US" altLang="zh-CN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ideo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assette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</a:t>
            </a:r>
            <a:r>
              <a:rPr lang="en-US" altLang="zh-CN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ecorder) operations</a:t>
            </a:r>
            <a:endParaRPr lang="en-US" altLang="zh-CN" sz="22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random seek, pause, fast forward/backward (FF/FB)</a:t>
            </a: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For VCR-like operations,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“jump”</a:t>
            </a:r>
            <a:r>
              <a:rPr lang="en-US" altLang="zh-CN" sz="1800" dirty="0" smtClean="0">
                <a:ea typeface="宋体" pitchFamily="2" charset="-122"/>
              </a:rPr>
              <a:t>  process is the most important.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2">
              <a:defRPr/>
            </a:pPr>
            <a:r>
              <a:rPr lang="en-US" altLang="zh-CN" sz="1600" dirty="0" smtClean="0">
                <a:ea typeface="宋体" pitchFamily="2" charset="-122"/>
              </a:rPr>
              <a:t>Most VCR-like operations can be implemented by “jump”.</a:t>
            </a:r>
          </a:p>
          <a:p>
            <a:pPr lvl="3">
              <a:defRPr/>
            </a:pPr>
            <a:r>
              <a:rPr lang="en-US" altLang="zh-CN" sz="1400" dirty="0" smtClean="0">
                <a:solidFill>
                  <a:schemeClr val="tx2"/>
                </a:solidFill>
                <a:ea typeface="宋体" pitchFamily="2" charset="-122"/>
              </a:rPr>
              <a:t>random seek &amp; pause</a:t>
            </a:r>
            <a:r>
              <a:rPr lang="en-US" altLang="zh-CN" sz="1400" dirty="0" smtClean="0">
                <a:ea typeface="宋体" pitchFamily="2" charset="-122"/>
              </a:rPr>
              <a:t>: 1 jump; </a:t>
            </a:r>
            <a:r>
              <a:rPr lang="en-US" altLang="zh-CN" sz="1400" dirty="0" smtClean="0">
                <a:solidFill>
                  <a:schemeClr val="tx2"/>
                </a:solidFill>
                <a:ea typeface="宋体" pitchFamily="2" charset="-122"/>
              </a:rPr>
              <a:t>FF/FB</a:t>
            </a:r>
            <a:r>
              <a:rPr lang="en-US" altLang="zh-CN" sz="1400" dirty="0" smtClean="0">
                <a:ea typeface="宋体" pitchFamily="2" charset="-122"/>
              </a:rPr>
              <a:t>: series of jump;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AA9B9A-6C53-4688-ACAE-21290FEA0AA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34439"/>
            <a:ext cx="5786478" cy="103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Motivation (1)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85875"/>
            <a:ext cx="8305800" cy="5072063"/>
          </a:xfrm>
        </p:spPr>
        <p:txBody>
          <a:bodyPr/>
          <a:lstStyle/>
          <a:p>
            <a:pPr>
              <a:defRPr/>
            </a:pP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How to support the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“jump”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?</a:t>
            </a: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Optimizing the index overlay to realize fast segment relocation</a:t>
            </a:r>
          </a:p>
          <a:p>
            <a:pPr lvl="2">
              <a:defRPr/>
            </a:pPr>
            <a:r>
              <a:rPr lang="en-US" altLang="zh-CN" sz="1600" dirty="0" smtClean="0">
                <a:ea typeface="宋体" pitchFamily="2" charset="-122"/>
              </a:rPr>
              <a:t>Jump =&gt; locate-and-download process;</a:t>
            </a:r>
          </a:p>
          <a:p>
            <a:pPr lvl="2">
              <a:defRPr/>
            </a:pPr>
            <a:r>
              <a:rPr lang="en-US" altLang="zh-CN" sz="1600" dirty="0" smtClean="0">
                <a:solidFill>
                  <a:srgbClr val="FF0000"/>
                </a:solidFill>
                <a:ea typeface="宋体" pitchFamily="2" charset="-122"/>
              </a:rPr>
              <a:t>Necessary</a:t>
            </a:r>
            <a:r>
              <a:rPr lang="en-US" altLang="zh-CN" sz="1600" dirty="0" smtClean="0">
                <a:ea typeface="宋体" pitchFamily="2" charset="-122"/>
              </a:rPr>
              <a:t>, but </a:t>
            </a:r>
            <a:r>
              <a:rPr lang="en-US" altLang="zh-CN" sz="1600" dirty="0" smtClean="0">
                <a:solidFill>
                  <a:srgbClr val="FF0000"/>
                </a:solidFill>
                <a:ea typeface="宋体" pitchFamily="2" charset="-122"/>
              </a:rPr>
              <a:t>far more sufficient</a:t>
            </a:r>
            <a:r>
              <a:rPr lang="en-US" altLang="zh-CN" sz="1600" dirty="0" smtClean="0">
                <a:ea typeface="宋体" pitchFamily="2" charset="-122"/>
              </a:rPr>
              <a:t>.</a:t>
            </a:r>
          </a:p>
          <a:p>
            <a:pPr lvl="1">
              <a:defRPr/>
            </a:pPr>
            <a:endParaRPr lang="en-US" altLang="zh-CN" sz="1800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Prediction-based </a:t>
            </a:r>
            <a:r>
              <a:rPr lang="en-US" altLang="zh-CN" sz="1800" dirty="0" err="1" smtClean="0">
                <a:ea typeface="宋体" pitchFamily="2" charset="-122"/>
              </a:rPr>
              <a:t>Prefetching</a:t>
            </a:r>
            <a:endParaRPr lang="en-US" altLang="zh-CN" sz="1800" dirty="0" smtClean="0">
              <a:ea typeface="宋体" pitchFamily="2" charset="-122"/>
            </a:endParaRPr>
          </a:p>
          <a:p>
            <a:pPr lvl="2">
              <a:defRPr/>
            </a:pPr>
            <a:r>
              <a:rPr lang="en-US" altLang="zh-CN" sz="1600" dirty="0" smtClean="0">
                <a:ea typeface="宋体" pitchFamily="2" charset="-122"/>
              </a:rPr>
              <a:t>Expect a </a:t>
            </a:r>
            <a:r>
              <a:rPr lang="en-US" altLang="zh-CN" sz="1600" b="1" dirty="0" smtClean="0">
                <a:ea typeface="宋体" pitchFamily="2" charset="-122"/>
              </a:rPr>
              <a:t>zero jump delay</a:t>
            </a:r>
            <a:r>
              <a:rPr lang="en-US" altLang="zh-CN" sz="1600" dirty="0" smtClean="0">
                <a:ea typeface="宋体" pitchFamily="2" charset="-122"/>
              </a:rPr>
              <a:t>;</a:t>
            </a:r>
          </a:p>
          <a:p>
            <a:pPr lvl="2">
              <a:defRPr/>
            </a:pPr>
            <a:r>
              <a:rPr lang="en-US" altLang="zh-CN" sz="1600" dirty="0" smtClean="0">
                <a:ea typeface="宋体" pitchFamily="2" charset="-122"/>
              </a:rPr>
              <a:t>Proactively </a:t>
            </a:r>
            <a:r>
              <a:rPr lang="en-US" altLang="zh-CN" sz="1600" dirty="0" err="1" smtClean="0">
                <a:ea typeface="宋体" pitchFamily="2" charset="-122"/>
              </a:rPr>
              <a:t>prefetch</a:t>
            </a:r>
            <a:r>
              <a:rPr lang="en-US" altLang="zh-CN" sz="1600" dirty="0" smtClean="0">
                <a:ea typeface="宋体" pitchFamily="2" charset="-122"/>
              </a:rPr>
              <a:t> segments that are likely to be requested by future VCR-like operations;</a:t>
            </a:r>
          </a:p>
          <a:p>
            <a:pPr lvl="2">
              <a:defRPr/>
            </a:pPr>
            <a:r>
              <a:rPr lang="en-US" altLang="zh-CN" sz="1600" dirty="0" smtClean="0">
                <a:ea typeface="宋体" pitchFamily="2" charset="-122"/>
              </a:rPr>
              <a:t>Rely on prediction accuracy.</a:t>
            </a:r>
          </a:p>
          <a:p>
            <a:pPr lvl="1">
              <a:buNone/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8648A9-EF85-485A-B084-782224A5C23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143131" y="4714884"/>
            <a:ext cx="5143513" cy="1589088"/>
            <a:chOff x="352" y="3496"/>
            <a:chExt cx="3639" cy="1001"/>
          </a:xfrm>
        </p:grpSpPr>
        <p:pic>
          <p:nvPicPr>
            <p:cNvPr id="8" name="Picture 6" descr="headline quote style 3 thi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2" y="3496"/>
              <a:ext cx="3639" cy="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0" y="3639"/>
              <a:ext cx="3322" cy="562"/>
            </a:xfrm>
            <a:prstGeom prst="rect">
              <a:avLst/>
            </a:prstGeom>
            <a:noFill/>
            <a:ln w="57150" algn="ctr">
              <a:noFill/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altLang="zh-CN" sz="2600" dirty="0" smtClean="0"/>
                <a:t>Question: </a:t>
              </a:r>
            </a:p>
            <a:p>
              <a:r>
                <a:rPr lang="en-US" altLang="zh-CN" sz="2600" dirty="0" smtClean="0"/>
                <a:t>Is the prediction feasible?</a:t>
              </a:r>
              <a:endParaRPr lang="en-US" altLang="zh-CN" sz="2600" dirty="0"/>
            </a:p>
          </p:txBody>
        </p:sp>
      </p:grp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User Access Patterns (1)</a:t>
            </a:r>
            <a:endPara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500188"/>
            <a:ext cx="8072438" cy="4824412"/>
          </a:xfrm>
        </p:spPr>
        <p:txBody>
          <a:bodyPr/>
          <a:lstStyle/>
          <a:p>
            <a:pPr>
              <a:defRPr/>
            </a:pP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User rarely view the movie from the beginning to the end.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The total playing time of a user is quite limited and tends to be short. </a:t>
            </a: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Because some popular segments (called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highlights</a:t>
            </a:r>
            <a:r>
              <a:rPr lang="en-US" altLang="zh-CN" sz="1800" dirty="0" smtClean="0">
                <a:ea typeface="宋体" pitchFamily="2" charset="-122"/>
              </a:rPr>
              <a:t>) attract more user requests than non-popular segments. </a:t>
            </a: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Brampton et al., NOSSDAV-2007                             </a:t>
            </a:r>
            <a:r>
              <a:rPr lang="en-US" altLang="zh-CN" sz="1600" dirty="0" err="1" smtClean="0">
                <a:ea typeface="宋体" pitchFamily="2" charset="-122"/>
              </a:rPr>
              <a:t>Zheng</a:t>
            </a:r>
            <a:r>
              <a:rPr lang="en-US" altLang="zh-CN" sz="1600" dirty="0" smtClean="0">
                <a:ea typeface="宋体" pitchFamily="2" charset="-122"/>
              </a:rPr>
              <a:t> et al., P2PMMS-2005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63616B-4EEF-4C25-B78A-820DEA79A5D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3143250"/>
            <a:ext cx="4368800" cy="2714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071810"/>
            <a:ext cx="3410391" cy="27432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User Access Patterns (2)</a:t>
            </a:r>
            <a:endPara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500188"/>
            <a:ext cx="8072438" cy="4824412"/>
          </a:xfrm>
        </p:spPr>
        <p:txBody>
          <a:bodyPr/>
          <a:lstStyle/>
          <a:p>
            <a:pPr>
              <a:defRPr/>
            </a:pP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Probability distribution of object and segment popularity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a typeface="宋体" pitchFamily="2" charset="-122"/>
              </a:rPr>
              <a:t>Log-normal distribution</a:t>
            </a:r>
          </a:p>
          <a:p>
            <a:pPr lvl="1">
              <a:defRPr/>
            </a:pPr>
            <a:r>
              <a:rPr lang="en-US" altLang="zh-CN" sz="1800" dirty="0" err="1" smtClean="0">
                <a:ea typeface="宋体" pitchFamily="2" charset="-122"/>
              </a:rPr>
              <a:t>Zipf</a:t>
            </a:r>
            <a:r>
              <a:rPr lang="en-US" altLang="zh-CN" sz="1800" dirty="0" smtClean="0">
                <a:ea typeface="宋体" pitchFamily="2" charset="-122"/>
              </a:rPr>
              <a:t> distribution</a:t>
            </a: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Brampton et al., NOSSDAV-2007                          Yu et al., EUROSYS-2006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A80C88-20B1-44A2-A0FE-34A573F1524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3095625"/>
            <a:ext cx="4486275" cy="2762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100" y="3000372"/>
            <a:ext cx="4050872" cy="29337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User Access Patterns (3)</a:t>
            </a:r>
            <a:endPara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500188"/>
            <a:ext cx="8072438" cy="4824412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US" altLang="zh-CN" sz="1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US" altLang="zh-CN" sz="1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Fast Forward </a:t>
            </a:r>
            <a:r>
              <a:rPr lang="en-US" altLang="zh-CN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is more frequent than </a:t>
            </a:r>
            <a:r>
              <a:rPr lang="en-US" altLang="zh-CN" sz="1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Fast Backward</a:t>
            </a:r>
            <a:r>
              <a:rPr lang="en-US" altLang="zh-CN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.</a:t>
            </a:r>
          </a:p>
          <a:p>
            <a:pPr>
              <a:defRPr/>
            </a:pPr>
            <a:r>
              <a:rPr lang="en-US" altLang="zh-CN" sz="1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Short Jump </a:t>
            </a:r>
            <a:r>
              <a:rPr lang="en-US" altLang="zh-CN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is more frequent than </a:t>
            </a:r>
            <a:r>
              <a:rPr lang="en-US" altLang="zh-CN" sz="1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Long Jump</a:t>
            </a:r>
            <a:r>
              <a:rPr lang="en-US" altLang="zh-CN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.</a:t>
            </a:r>
          </a:p>
          <a:p>
            <a:pPr>
              <a:defRPr/>
            </a:pPr>
            <a:endParaRPr lang="en-US" altLang="zh-CN" sz="20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1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Cheng et al., IPTPS-2007</a:t>
            </a:r>
          </a:p>
          <a:p>
            <a:pPr>
              <a:defRPr/>
            </a:pPr>
            <a:endParaRPr lang="en-US" altLang="zh-CN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              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1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                                            Brampton et al., NOSSDAV-2007</a:t>
            </a:r>
          </a:p>
          <a:p>
            <a:pPr>
              <a:defRPr/>
            </a:pPr>
            <a:endParaRPr lang="en-US" altLang="zh-CN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</a:t>
            </a:r>
            <a:endParaRPr lang="en-US" altLang="zh-CN" sz="1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1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464025-B759-4A12-9E73-593DE1F9BB5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63" y="2786058"/>
            <a:ext cx="4814879" cy="768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6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7850" y="3786190"/>
            <a:ext cx="4750430" cy="18859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Motivation (2)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85875"/>
            <a:ext cx="8553480" cy="5072063"/>
          </a:xfrm>
        </p:spPr>
        <p:txBody>
          <a:bodyPr/>
          <a:lstStyle/>
          <a:p>
            <a:pPr>
              <a:defRPr/>
            </a:pP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Our Objective: </a:t>
            </a:r>
          </a:p>
          <a:p>
            <a:pPr>
              <a:buNone/>
              <a:defRPr/>
            </a:pP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Effective Prediction-based </a:t>
            </a:r>
            <a:r>
              <a:rPr lang="en-US" altLang="zh-CN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Prefetching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Scheme</a:t>
            </a:r>
            <a:endParaRPr lang="en-US" altLang="zh-CN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000" dirty="0" smtClean="0">
                <a:ea typeface="宋体" pitchFamily="2" charset="-122"/>
              </a:rPr>
              <a:t>Effective prediction model</a:t>
            </a:r>
          </a:p>
          <a:p>
            <a:pPr lvl="2">
              <a:defRPr/>
            </a:pPr>
            <a:r>
              <a:rPr lang="en-US" altLang="zh-CN" sz="1600" dirty="0" smtClean="0">
                <a:ea typeface="宋体" pitchFamily="2" charset="-122"/>
              </a:rPr>
              <a:t>Based on user access patterns</a:t>
            </a:r>
          </a:p>
          <a:p>
            <a:pPr lvl="2">
              <a:buNone/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000" dirty="0" smtClean="0">
                <a:ea typeface="宋体" pitchFamily="2" charset="-122"/>
              </a:rPr>
              <a:t>Easy to be integrated in current P2P </a:t>
            </a:r>
            <a:r>
              <a:rPr lang="en-US" altLang="zh-CN" sz="2000" dirty="0" err="1" smtClean="0">
                <a:ea typeface="宋体" pitchFamily="2" charset="-122"/>
              </a:rPr>
              <a:t>VoD</a:t>
            </a:r>
            <a:r>
              <a:rPr lang="en-US" altLang="zh-CN" sz="2000" dirty="0" smtClean="0">
                <a:ea typeface="宋体" pitchFamily="2" charset="-122"/>
              </a:rPr>
              <a:t> systems</a:t>
            </a:r>
          </a:p>
          <a:p>
            <a:pPr lvl="1">
              <a:defRPr/>
            </a:pPr>
            <a:endParaRPr lang="en-US" altLang="zh-CN" sz="20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000" dirty="0" smtClean="0">
                <a:ea typeface="宋体" pitchFamily="2" charset="-122"/>
              </a:rPr>
              <a:t>Practical data scheduling</a:t>
            </a:r>
          </a:p>
          <a:p>
            <a:pPr lvl="1">
              <a:buNone/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sz="2200" b="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endParaRPr lang="en-US" altLang="zh-CN" sz="800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8648A9-EF85-485A-B084-782224A5C23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2578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Dislab, NJU CS</a:t>
            </a:r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7TGp_edu_light_v2">
  <a:themeElements>
    <a:clrScheme name="Office 主题 3">
      <a:dk1>
        <a:srgbClr val="003366"/>
      </a:dk1>
      <a:lt1>
        <a:srgbClr val="FFFFFF"/>
      </a:lt1>
      <a:dk2>
        <a:srgbClr val="6542AA"/>
      </a:dk2>
      <a:lt2>
        <a:srgbClr val="C0C0C0"/>
      </a:lt2>
      <a:accent1>
        <a:srgbClr val="269DD8"/>
      </a:accent1>
      <a:accent2>
        <a:srgbClr val="85BA54"/>
      </a:accent2>
      <a:accent3>
        <a:srgbClr val="FFFFFF"/>
      </a:accent3>
      <a:accent4>
        <a:srgbClr val="002A56"/>
      </a:accent4>
      <a:accent5>
        <a:srgbClr val="ACCCE9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 主题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6666"/>
        </a:dk1>
        <a:lt1>
          <a:srgbClr val="FFFFFF"/>
        </a:lt1>
        <a:dk2>
          <a:srgbClr val="003366"/>
        </a:dk2>
        <a:lt2>
          <a:srgbClr val="C0C0C0"/>
        </a:lt2>
        <a:accent1>
          <a:srgbClr val="54AA36"/>
        </a:accent1>
        <a:accent2>
          <a:srgbClr val="D4BA3A"/>
        </a:accent2>
        <a:accent3>
          <a:srgbClr val="FFFFFF"/>
        </a:accent3>
        <a:accent4>
          <a:srgbClr val="005656"/>
        </a:accent4>
        <a:accent5>
          <a:srgbClr val="B3D2AE"/>
        </a:accent5>
        <a:accent6>
          <a:srgbClr val="C0A834"/>
        </a:accent6>
        <a:hlink>
          <a:srgbClr val="21B7A9"/>
        </a:hlink>
        <a:folHlink>
          <a:srgbClr val="BAC4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3366"/>
        </a:dk1>
        <a:lt1>
          <a:srgbClr val="FFFFFF"/>
        </a:lt1>
        <a:dk2>
          <a:srgbClr val="6542AA"/>
        </a:dk2>
        <a:lt2>
          <a:srgbClr val="C0C0C0"/>
        </a:lt2>
        <a:accent1>
          <a:srgbClr val="269DD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ACCCE9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Coverage Problem in Mobile Sensor Networks(2008.3.19 Report)</Template>
  <TotalTime>21275</TotalTime>
  <Words>1218</Words>
  <Application>Microsoft Office PowerPoint</Application>
  <PresentationFormat>全屏显示(4:3)</PresentationFormat>
  <Paragraphs>432</Paragraphs>
  <Slides>24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147TGp_edu_light_v2</vt:lpstr>
      <vt:lpstr>Clip</vt:lpstr>
      <vt:lpstr>Prediction-based Prefetching to Support VCR-like Operations in Gossip-based P2P VoD Systems</vt:lpstr>
      <vt:lpstr>Outline</vt:lpstr>
      <vt:lpstr>Background (1)</vt:lpstr>
      <vt:lpstr>Background (2)</vt:lpstr>
      <vt:lpstr>Motivation (1)</vt:lpstr>
      <vt:lpstr>User Access Patterns (1)</vt:lpstr>
      <vt:lpstr>User Access Patterns (2)</vt:lpstr>
      <vt:lpstr>User Access Patterns (3)</vt:lpstr>
      <vt:lpstr>Motivation (2)</vt:lpstr>
      <vt:lpstr>System Architecture (1)</vt:lpstr>
      <vt:lpstr>System Architecture (2)</vt:lpstr>
      <vt:lpstr>Prediction Approach: Overview</vt:lpstr>
      <vt:lpstr>Prediction Approach (1)</vt:lpstr>
      <vt:lpstr>Prediction Approach (2)</vt:lpstr>
      <vt:lpstr>Prediction Approach (3)</vt:lpstr>
      <vt:lpstr>Data Scheduling</vt:lpstr>
      <vt:lpstr>VCR-like Operation Support</vt:lpstr>
      <vt:lpstr>Simulation Settings</vt:lpstr>
      <vt:lpstr>Performance Evaluation (1)</vt:lpstr>
      <vt:lpstr>Performance Evaluation (2)</vt:lpstr>
      <vt:lpstr>Performance Evaluation (3)</vt:lpstr>
      <vt:lpstr>Performance Evaluation</vt:lpstr>
      <vt:lpstr>Conclusions</vt:lpstr>
      <vt:lpstr>The End</vt:lpstr>
    </vt:vector>
  </TitlesOfParts>
  <Company>NJU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Bio-Inspired Self-Organization in Sensor Networks:</dc:title>
  <dc:creator>flydutchman</dc:creator>
  <cp:lastModifiedBy>flydutchman</cp:lastModifiedBy>
  <cp:revision>1166</cp:revision>
  <dcterms:created xsi:type="dcterms:W3CDTF">2008-03-20T03:59:02Z</dcterms:created>
  <dcterms:modified xsi:type="dcterms:W3CDTF">2009-12-13T05:33:13Z</dcterms:modified>
</cp:coreProperties>
</file>