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375" r:id="rId3"/>
    <p:sldId id="377" r:id="rId4"/>
    <p:sldId id="495" r:id="rId5"/>
    <p:sldId id="478" r:id="rId6"/>
    <p:sldId id="507" r:id="rId7"/>
    <p:sldId id="489" r:id="rId8"/>
    <p:sldId id="512" r:id="rId9"/>
    <p:sldId id="501" r:id="rId10"/>
    <p:sldId id="500" r:id="rId11"/>
    <p:sldId id="502" r:id="rId12"/>
    <p:sldId id="508" r:id="rId13"/>
    <p:sldId id="470" r:id="rId14"/>
    <p:sldId id="468" r:id="rId15"/>
    <p:sldId id="471" r:id="rId16"/>
    <p:sldId id="465" r:id="rId17"/>
    <p:sldId id="505" r:id="rId18"/>
    <p:sldId id="504" r:id="rId19"/>
    <p:sldId id="469" r:id="rId20"/>
    <p:sldId id="503" r:id="rId21"/>
    <p:sldId id="509" r:id="rId22"/>
    <p:sldId id="472" r:id="rId23"/>
    <p:sldId id="499" r:id="rId24"/>
    <p:sldId id="473" r:id="rId25"/>
    <p:sldId id="475" r:id="rId26"/>
    <p:sldId id="476" r:id="rId27"/>
    <p:sldId id="477" r:id="rId28"/>
    <p:sldId id="513" r:id="rId29"/>
    <p:sldId id="510" r:id="rId30"/>
    <p:sldId id="494" r:id="rId31"/>
    <p:sldId id="376" r:id="rId32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rgbClr val="FF9900"/>
      </a:buClr>
      <a:buFont typeface="Wingdings" pitchFamily="2" charset="2"/>
      <a:defRPr kumimoji="1" sz="1400" kern="1200">
        <a:solidFill>
          <a:srgbClr val="FF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楷体_GB2312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rgbClr val="FF9900"/>
      </a:buClr>
      <a:buFont typeface="Wingdings" pitchFamily="2" charset="2"/>
      <a:defRPr kumimoji="1" sz="1400" kern="1200">
        <a:solidFill>
          <a:srgbClr val="FF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楷体_GB2312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rgbClr val="FF9900"/>
      </a:buClr>
      <a:buFont typeface="Wingdings" pitchFamily="2" charset="2"/>
      <a:defRPr kumimoji="1" sz="1400" kern="1200">
        <a:solidFill>
          <a:srgbClr val="FF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楷体_GB2312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rgbClr val="FF9900"/>
      </a:buClr>
      <a:buFont typeface="Wingdings" pitchFamily="2" charset="2"/>
      <a:defRPr kumimoji="1" sz="1400" kern="1200">
        <a:solidFill>
          <a:srgbClr val="FF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楷体_GB2312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rgbClr val="FF9900"/>
      </a:buClr>
      <a:buFont typeface="Wingdings" pitchFamily="2" charset="2"/>
      <a:defRPr kumimoji="1" sz="1400" kern="1200">
        <a:solidFill>
          <a:srgbClr val="FF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1400" kern="1200">
        <a:solidFill>
          <a:srgbClr val="FF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1400" kern="1200">
        <a:solidFill>
          <a:srgbClr val="FF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1400" kern="1200">
        <a:solidFill>
          <a:srgbClr val="FF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1400" kern="1200">
        <a:solidFill>
          <a:srgbClr val="FF00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3300"/>
    </p:penClr>
    <p:extLst>
      <p:ext uri="{EC167BDD-8182-4AB7-AECC-EB403E3ABB37}">
        <p14:laserClr xmlns:p14="http://schemas.microsoft.com/office/powerpoint/2010/main" xmlns="">
          <a:srgbClr xmlns:mc="http://schemas.openxmlformats.org/markup-compatibility/2006" xmlns:a14="http://schemas.microsoft.com/office/drawing/2010/main" val="FF0000" mc:Ignorable="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6699"/>
    <a:srgbClr val="336699"/>
    <a:srgbClr val="0000FF"/>
    <a:srgbClr val="9900CC"/>
    <a:srgbClr val="006699"/>
    <a:srgbClr val="800080"/>
    <a:srgbClr val="33CCCC"/>
    <a:srgbClr val="339933"/>
    <a:srgbClr val="000000"/>
    <a:srgbClr val="00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34615" autoAdjust="0"/>
    <p:restoredTop sz="86393" autoAdjust="0"/>
  </p:normalViewPr>
  <p:slideViewPr>
    <p:cSldViewPr>
      <p:cViewPr>
        <p:scale>
          <a:sx n="75" d="100"/>
          <a:sy n="75" d="100"/>
        </p:scale>
        <p:origin x="-660" y="-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622" y="-102"/>
      </p:cViewPr>
      <p:guideLst>
        <p:guide orient="horz" pos="3126"/>
        <p:guide pos="2141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0789035F-CA4E-448C-8D77-01258E5167F3}" type="datetime10">
              <a:rPr lang="zh-CN" altLang="en-US"/>
              <a:pPr>
                <a:defRPr/>
              </a:pPr>
              <a:t>13:36</a:t>
            </a:fld>
            <a:endParaRPr lang="en-US" altLang="zh-CN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A5CD83AD-BF3C-4D3B-A1CC-79E6246EF4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3251309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F25531CE-C6E9-41DC-9F64-D74DC88698A8}" type="datetime10">
              <a:rPr lang="zh-CN" altLang="en-US"/>
              <a:pPr>
                <a:defRPr/>
              </a:pPr>
              <a:t>13:36</a:t>
            </a:fld>
            <a:endParaRPr lang="en-US" altLang="zh-CN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44538"/>
            <a:ext cx="4965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CC44E1EF-9FA4-47E0-B666-E1812357E6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37208361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6D36C1-691A-4E95-B9A9-616C2AA0931E}" type="datetime10">
              <a:rPr lang="zh-CN" altLang="en-US" smtClean="0"/>
              <a:pPr/>
              <a:t>13:36</a:t>
            </a:fld>
            <a:endParaRPr lang="en-US" altLang="zh-CN" smtClean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08D0E-4E80-4138-94B9-6F285236EE35}" type="slidenum">
              <a:rPr lang="en-US" altLang="zh-CN" smtClean="0"/>
              <a:pPr/>
              <a:t>1</a:t>
            </a:fld>
            <a:endParaRPr lang="en-US" altLang="zh-CN" smtClean="0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25531CE-C6E9-41DC-9F64-D74DC88698A8}" type="datetime10">
              <a:rPr lang="zh-CN" altLang="en-US" smtClean="0"/>
              <a:pPr>
                <a:defRPr/>
              </a:pPr>
              <a:t>13:36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44E1EF-9FA4-47E0-B666-E1812357E6B6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25531CE-C6E9-41DC-9F64-D74DC88698A8}" type="datetime10">
              <a:rPr lang="zh-CN" altLang="en-US" smtClean="0"/>
              <a:pPr>
                <a:defRPr/>
              </a:pPr>
              <a:t>13:36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44E1EF-9FA4-47E0-B666-E1812357E6B6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25531CE-C6E9-41DC-9F64-D74DC88698A8}" type="datetime10">
              <a:rPr lang="zh-CN" altLang="en-US" smtClean="0"/>
              <a:pPr>
                <a:defRPr/>
              </a:pPr>
              <a:t>13:36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44E1EF-9FA4-47E0-B666-E1812357E6B6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25531CE-C6E9-41DC-9F64-D74DC88698A8}" type="datetime10">
              <a:rPr lang="zh-CN" altLang="en-US" smtClean="0"/>
              <a:pPr>
                <a:defRPr/>
              </a:pPr>
              <a:t>13:36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44E1EF-9FA4-47E0-B666-E1812357E6B6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F25531CE-C6E9-41DC-9F64-D74DC88698A8}" type="datetime10">
              <a:rPr lang="zh-CN" altLang="en-US" smtClean="0"/>
              <a:pPr>
                <a:defRPr/>
              </a:pPr>
              <a:t>13:36</a:t>
            </a:fld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C44E1EF-9FA4-47E0-B666-E1812357E6B6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EB6D36C1-691A-4E95-B9A9-616C2AA0931E}" type="datetime10">
              <a:rPr lang="zh-CN" altLang="en-US" smtClean="0"/>
              <a:pPr/>
              <a:t>13:36</a:t>
            </a:fld>
            <a:endParaRPr lang="en-US" altLang="zh-CN" smtClean="0"/>
          </a:p>
        </p:txBody>
      </p:sp>
      <p:sp>
        <p:nvSpPr>
          <p:cNvPr id="1024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F08D0E-4E80-4138-94B9-6F285236EE35}" type="slidenum">
              <a:rPr lang="en-US" altLang="zh-CN" smtClean="0"/>
              <a:pPr/>
              <a:t>31</a:t>
            </a:fld>
            <a:endParaRPr lang="en-US" altLang="zh-CN" smtClean="0"/>
          </a:p>
        </p:txBody>
      </p:sp>
      <p:sp>
        <p:nvSpPr>
          <p:cNvPr id="102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2771775" cy="68643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 useBgFill="1">
        <p:nvSpPr>
          <p:cNvPr id="5" name="AutoShape 3"/>
          <p:cNvSpPr>
            <a:spLocks noChangeArrowheads="1"/>
          </p:cNvSpPr>
          <p:nvPr userDrawn="1"/>
        </p:nvSpPr>
        <p:spPr bwMode="auto">
          <a:xfrm>
            <a:off x="542925" y="2079624"/>
            <a:ext cx="5181600" cy="1434084"/>
          </a:xfrm>
          <a:prstGeom prst="roundRect">
            <a:avLst>
              <a:gd name="adj" fmla="val 50000"/>
            </a:avLst>
          </a:prstGeom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11188" y="2278062"/>
            <a:ext cx="8459787" cy="762000"/>
          </a:xfrm>
        </p:spPr>
        <p:txBody>
          <a:bodyPr anchor="ctr"/>
          <a:lstStyle>
            <a:lvl1pPr algn="ctr">
              <a:defRPr sz="4000">
                <a:solidFill>
                  <a:srgbClr val="FF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2667000" y="6553200"/>
            <a:ext cx="1905000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>
                <a:solidFill>
                  <a:schemeClr val="bg1"/>
                </a:solidFill>
                <a:effectLst/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A6C2BC62-C435-4907-B100-CBB318F55391}" type="datetime11">
              <a:rPr lang="zh-CN" altLang="en-US"/>
              <a:pPr>
                <a:defRPr/>
              </a:pPr>
              <a:t>13:36:43</a:t>
            </a:fld>
            <a:endParaRPr lang="en-US" altLang="zh-CN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5195888" y="6553200"/>
            <a:ext cx="3279775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r">
              <a:spcBef>
                <a:spcPct val="0"/>
              </a:spcBef>
              <a:buClrTx/>
              <a:buFontTx/>
              <a:buNone/>
              <a:defRPr kumimoji="0">
                <a:solidFill>
                  <a:schemeClr val="tx1"/>
                </a:solidFill>
                <a:effectLst/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525" y="6359525"/>
            <a:ext cx="587375" cy="488950"/>
          </a:xfrm>
        </p:spPr>
        <p:txBody>
          <a:bodyPr anchorCtr="0"/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9130D01-ECC8-4142-8570-5B9BEA1160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86050" y="4286256"/>
            <a:ext cx="635795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2200" b="1" baseline="0">
                <a:solidFill>
                  <a:schemeClr val="tx2"/>
                </a:solidFill>
                <a:effectLst/>
                <a:latin typeface="黑体" pitchFamily="49" charset="-122"/>
                <a:ea typeface="Arial Unicode MS" pitchFamily="34" charset="-122"/>
              </a:defRPr>
            </a:lvl1pPr>
          </a:lstStyle>
          <a:p>
            <a:pPr algn="ctr"/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3968" y="199008"/>
            <a:ext cx="1078083" cy="1717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86535" y="404664"/>
            <a:ext cx="1305745" cy="1224136"/>
          </a:xfrm>
          <a:prstGeom prst="rect">
            <a:avLst/>
          </a:prstGeom>
        </p:spPr>
      </p:pic>
      <p:pic>
        <p:nvPicPr>
          <p:cNvPr id="32770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493043"/>
            <a:ext cx="2828925" cy="84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47688" y="407966"/>
            <a:ext cx="8353425" cy="527050"/>
          </a:xfrm>
        </p:spPr>
        <p:txBody>
          <a:bodyPr/>
          <a:lstStyle>
            <a:lvl1pPr>
              <a:defRPr sz="2800" baseline="0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142985"/>
            <a:ext cx="8532812" cy="5702316"/>
          </a:xfrm>
        </p:spPr>
        <p:txBody>
          <a:bodyPr/>
          <a:lstStyle>
            <a:lvl1pPr>
              <a:spcBef>
                <a:spcPts val="0"/>
              </a:spcBef>
              <a:defRPr>
                <a:effectLst/>
              </a:defRPr>
            </a:lvl1pPr>
            <a:lvl2pPr>
              <a:spcBef>
                <a:spcPts val="0"/>
              </a:spcBef>
              <a:defRPr baseline="0">
                <a:effectLst/>
                <a:latin typeface="Georgia" pitchFamily="18" charset="0"/>
              </a:defRPr>
            </a:lvl2pPr>
            <a:lvl3pPr>
              <a:spcBef>
                <a:spcPts val="0"/>
              </a:spcBef>
              <a:buClr>
                <a:srgbClr val="9933FF"/>
              </a:buClr>
              <a:defRPr kumimoji="1" lang="zh-CN" altLang="en-US" sz="2200" b="1" dirty="0" smtClean="0">
                <a:solidFill>
                  <a:srgbClr val="6600CC"/>
                </a:solidFill>
                <a:effectLst/>
                <a:latin typeface="+mn-lt"/>
                <a:ea typeface="华文新魏" pitchFamily="2" charset="-122"/>
              </a:defRPr>
            </a:lvl3pPr>
            <a:lvl4pPr>
              <a:spcBef>
                <a:spcPts val="0"/>
              </a:spcBef>
              <a:buFont typeface="Wingdings" pitchFamily="2" charset="2"/>
              <a:buChar char="u"/>
              <a:defRPr kumimoji="1" lang="zh-CN" altLang="en-US" sz="1800" b="1" baseline="0" dirty="0" smtClean="0">
                <a:solidFill>
                  <a:srgbClr val="002060"/>
                </a:solidFill>
                <a:effectLst/>
                <a:latin typeface="Georgia" pitchFamily="18" charset="0"/>
                <a:ea typeface="华文行楷" pitchFamily="2" charset="-122"/>
              </a:defRPr>
            </a:lvl4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marL="1600200" lvl="3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</a:pPr>
            <a:r>
              <a:rPr lang="zh-CN" altLang="en-US" dirty="0" smtClean="0"/>
              <a:t>第四级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2D24C-6665-4ACA-927D-4E16180575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 userDrawn="1"/>
        </p:nvSpPr>
        <p:spPr bwMode="auto">
          <a:xfrm>
            <a:off x="0" y="0"/>
            <a:ext cx="53975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2" name="Rectangle 4"/>
          <p:cNvSpPr>
            <a:spLocks noChangeArrowheads="1"/>
          </p:cNvSpPr>
          <p:nvPr userDrawn="1"/>
        </p:nvSpPr>
        <p:spPr bwMode="auto">
          <a:xfrm>
            <a:off x="539750" y="-4763"/>
            <a:ext cx="1889110" cy="6492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173" name="AutoShape 5"/>
          <p:cNvSpPr>
            <a:spLocks noChangeArrowheads="1"/>
          </p:cNvSpPr>
          <p:nvPr/>
        </p:nvSpPr>
        <p:spPr bwMode="auto">
          <a:xfrm>
            <a:off x="546100" y="404813"/>
            <a:ext cx="5105400" cy="6096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FontTx/>
              <a:buNone/>
              <a:defRPr/>
            </a:pPr>
            <a:endParaRPr lang="zh-CN" altLang="zh-CN" sz="2400">
              <a:solidFill>
                <a:schemeClr val="tx1"/>
              </a:solidFill>
              <a:effectLst/>
              <a:ea typeface="宋体" pitchFamily="2" charset="-122"/>
            </a:endParaRP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560388" y="398463"/>
            <a:ext cx="8353425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558772" y="1142985"/>
            <a:ext cx="8572528" cy="571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FF"/>
              </a:buClr>
              <a:buFont typeface="Wingdings" pitchFamily="2" charset="2"/>
              <a:buChar char="v"/>
            </a:pPr>
            <a:r>
              <a:rPr lang="zh-CN" altLang="en-US" dirty="0" smtClean="0"/>
              <a:t>单击此处编辑母版文本样式</a:t>
            </a:r>
          </a:p>
          <a:p>
            <a:pPr marL="742950" lvl="1" indent="-2857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Ø"/>
            </a:pPr>
            <a:r>
              <a:rPr lang="zh-CN" altLang="en-US" dirty="0" smtClean="0"/>
              <a:t>第二级</a:t>
            </a:r>
          </a:p>
          <a:p>
            <a:pPr marL="1143000" lvl="2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933FF"/>
              </a:buClr>
              <a:buSzPct val="75000"/>
              <a:buFont typeface="Wingdings" pitchFamily="2" charset="2"/>
              <a:buChar char="ü"/>
            </a:pPr>
            <a:r>
              <a:rPr lang="zh-CN" altLang="en-US" dirty="0" smtClean="0"/>
              <a:t>第三级</a:t>
            </a:r>
            <a:endParaRPr lang="en-US" altLang="zh-CN" dirty="0" smtClean="0"/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Char char="–"/>
              <a:tabLst/>
              <a:defRPr/>
            </a:pPr>
            <a:r>
              <a:rPr lang="zh-CN" altLang="en-US" dirty="0" smtClean="0"/>
              <a:t>第四级</a:t>
            </a:r>
          </a:p>
          <a:p>
            <a:pPr marL="1143000" lvl="2" indent="-22860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9933FF"/>
              </a:buClr>
              <a:buSzPct val="75000"/>
              <a:buFont typeface="Wingdings" pitchFamily="2" charset="2"/>
              <a:buChar char="ü"/>
            </a:pPr>
            <a:endParaRPr lang="zh-CN" altLang="en-US" dirty="0" smtClean="0"/>
          </a:p>
        </p:txBody>
      </p:sp>
      <p:sp>
        <p:nvSpPr>
          <p:cNvPr id="7178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36513" y="6496050"/>
            <a:ext cx="587376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  <a:spAutoFit/>
          </a:bodyPr>
          <a:lstStyle>
            <a:lvl1pPr>
              <a:spcBef>
                <a:spcPct val="0"/>
              </a:spcBef>
              <a:buClrTx/>
              <a:buFontTx/>
              <a:buNone/>
              <a:defRPr kumimoji="0" sz="1600" b="1">
                <a:effectLst/>
                <a:latin typeface="Arial" charset="0"/>
                <a:ea typeface="+mn-ea"/>
              </a:defRPr>
            </a:lvl1pPr>
          </a:lstStyle>
          <a:p>
            <a:pPr>
              <a:defRPr/>
            </a:pPr>
            <a:fld id="{967A24D6-42D6-4487-BB26-77F3BD898D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11"/>
          <p:cNvGrpSpPr>
            <a:grpSpLocks/>
          </p:cNvGrpSpPr>
          <p:nvPr userDrawn="1"/>
        </p:nvGrpSpPr>
        <p:grpSpPr bwMode="auto">
          <a:xfrm>
            <a:off x="539750" y="935038"/>
            <a:ext cx="8604250" cy="206375"/>
            <a:chOff x="144" y="1248"/>
            <a:chExt cx="4656" cy="201"/>
          </a:xfrm>
        </p:grpSpPr>
        <p:sp>
          <p:nvSpPr>
            <p:cNvPr id="7180" name="AutoShape 12"/>
            <p:cNvSpPr>
              <a:spLocks noChangeArrowheads="1"/>
            </p:cNvSpPr>
            <p:nvPr userDrawn="1"/>
          </p:nvSpPr>
          <p:spPr bwMode="auto">
            <a:xfrm>
              <a:off x="384" y="1248"/>
              <a:ext cx="4416" cy="199"/>
            </a:xfrm>
            <a:prstGeom prst="roundRect">
              <a:avLst>
                <a:gd name="adj" fmla="val 0"/>
              </a:avLst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defRPr/>
              </a:pPr>
              <a:endParaRPr lang="zh-CN" altLang="en-US"/>
            </a:p>
          </p:txBody>
        </p:sp>
        <p:sp>
          <p:nvSpPr>
            <p:cNvPr id="7181" name="AutoShape 13"/>
            <p:cNvSpPr>
              <a:spLocks noChangeArrowheads="1"/>
            </p:cNvSpPr>
            <p:nvPr userDrawn="1"/>
          </p:nvSpPr>
          <p:spPr bwMode="auto">
            <a:xfrm flipH="1">
              <a:off x="144" y="1248"/>
              <a:ext cx="248" cy="201"/>
            </a:xfrm>
            <a:prstGeom prst="flowChartDelay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spcBef>
                  <a:spcPts val="0"/>
                </a:spcBef>
                <a:defRPr/>
              </a:pPr>
              <a:endParaRPr lang="zh-CN" altLang="en-US"/>
            </a:p>
          </p:txBody>
        </p:sp>
      </p:grpSp>
      <p:pic>
        <p:nvPicPr>
          <p:cNvPr id="14" name="Pictur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269808" y="103932"/>
            <a:ext cx="768085" cy="720080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13228" y="38100"/>
            <a:ext cx="535788" cy="853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矩形 17"/>
          <p:cNvSpPr/>
          <p:nvPr userDrawn="1"/>
        </p:nvSpPr>
        <p:spPr>
          <a:xfrm>
            <a:off x="2709288" y="37579"/>
            <a:ext cx="45990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b="1" i="1" dirty="0" smtClean="0">
                <a:solidFill>
                  <a:srgbClr val="336699"/>
                </a:solidFill>
                <a:effectLst/>
              </a:rPr>
              <a:t>18th IEEE International Workshop on Quality of Service </a:t>
            </a:r>
            <a:endParaRPr lang="zh-CN" altLang="en-US" i="1" dirty="0">
              <a:solidFill>
                <a:srgbClr val="336699"/>
              </a:solidFill>
              <a:effectLst/>
            </a:endParaRPr>
          </a:p>
        </p:txBody>
      </p:sp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5496" y="31924"/>
            <a:ext cx="523695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</p:sldLayoutIdLst>
  <p:transition>
    <p:wedg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28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rgbClr val="006666"/>
          </a:solidFill>
          <a:effectLst>
            <a:outerShdw blurRad="38100" dist="38100" dir="2700000" algn="tl">
              <a:srgbClr val="C0C0C0"/>
            </a:outerShdw>
          </a:effectLst>
          <a:latin typeface="Tahom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00000"/>
        </a:lnSpc>
        <a:spcBef>
          <a:spcPts val="0"/>
        </a:spcBef>
        <a:spcAft>
          <a:spcPct val="0"/>
        </a:spcAft>
        <a:buClr>
          <a:srgbClr val="0000FF"/>
        </a:buClr>
        <a:buFont typeface="Wingdings" pitchFamily="2" charset="2"/>
        <a:buChar char="v"/>
        <a:defRPr kumimoji="1" lang="zh-CN" altLang="en-US" sz="2400" b="1" baseline="0" dirty="0" smtClean="0">
          <a:solidFill>
            <a:srgbClr val="0000FF"/>
          </a:solidFill>
          <a:effectLst/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Ø"/>
        <a:defRPr kumimoji="1" lang="zh-CN" altLang="en-US" sz="2200" b="1" baseline="0" dirty="0" smtClean="0">
          <a:solidFill>
            <a:schemeClr val="tx2"/>
          </a:solidFill>
          <a:effectLst/>
          <a:latin typeface="Georgia" pitchFamily="18" charset="0"/>
          <a:ea typeface="楷体_GB2312" pitchFamily="49" charset="-122"/>
        </a:defRPr>
      </a:lvl2pPr>
      <a:lvl3pPr marL="1143000" marR="0" indent="-228600" algn="l" defTabSz="914400" rtl="0" eaLnBrk="0" fontAlgn="base" latinLnBrk="0" hangingPunct="0">
        <a:lnSpc>
          <a:spcPct val="100000"/>
        </a:lnSpc>
        <a:spcBef>
          <a:spcPts val="0"/>
        </a:spcBef>
        <a:spcAft>
          <a:spcPct val="0"/>
        </a:spcAft>
        <a:buClr>
          <a:srgbClr val="9933FF"/>
        </a:buClr>
        <a:buSzPct val="75000"/>
        <a:buFont typeface="Wingdings" pitchFamily="2" charset="2"/>
        <a:buChar char="ü"/>
        <a:tabLst/>
        <a:defRPr kumimoji="1" lang="zh-CN" altLang="en-US" sz="2200" b="1" dirty="0" smtClean="0">
          <a:solidFill>
            <a:srgbClr val="6600CC"/>
          </a:solidFill>
          <a:effectLst/>
          <a:latin typeface="+mn-lt"/>
          <a:ea typeface="华文新魏" pitchFamily="2" charset="-122"/>
        </a:defRPr>
      </a:lvl3pPr>
      <a:lvl4pPr marL="1600200" indent="-228600" algn="l" rtl="0" eaLnBrk="0" fontAlgn="base" hangingPunct="0">
        <a:lnSpc>
          <a:spcPct val="100000"/>
        </a:lnSpc>
        <a:spcBef>
          <a:spcPts val="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Char char="u"/>
        <a:defRPr kumimoji="1" lang="zh-CN" altLang="en-US" sz="1800" b="1" baseline="0" dirty="0" smtClean="0">
          <a:solidFill>
            <a:srgbClr val="002060"/>
          </a:solidFill>
          <a:effectLst/>
          <a:latin typeface="Georgia" pitchFamily="18" charset="0"/>
          <a:ea typeface="华文行楷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400" b="1">
          <a:solidFill>
            <a:srgbClr val="FF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400" b="1">
          <a:solidFill>
            <a:srgbClr val="FF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400" b="1">
          <a:solidFill>
            <a:srgbClr val="FF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400" b="1">
          <a:solidFill>
            <a:srgbClr val="FF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 sz="2400" b="1">
          <a:solidFill>
            <a:srgbClr val="FF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2310780"/>
            <a:ext cx="8640762" cy="1071570"/>
          </a:xfrm>
        </p:spPr>
        <p:txBody>
          <a:bodyPr wrap="none" lIns="0" tIns="0" rIns="0" bIns="0"/>
          <a:lstStyle/>
          <a:p>
            <a:pPr eaLnBrk="1" hangingPunct="1">
              <a:defRPr/>
            </a:pP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APEX: A Personalization Framework to Improve </a:t>
            </a:r>
            <a:b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Quality of Experience for DVD-like Functions </a:t>
            </a:r>
            <a:b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in P2P </a:t>
            </a:r>
            <a:r>
              <a:rPr lang="en-US" altLang="zh-CN" sz="2800" dirty="0" err="1" smtClean="0">
                <a:solidFill>
                  <a:srgbClr val="0000FF"/>
                </a:solidFill>
                <a:latin typeface="Times New Roman" pitchFamily="18" charset="0"/>
              </a:rPr>
              <a:t>VoD</a:t>
            </a:r>
            <a:r>
              <a:rPr lang="en-US" altLang="zh-CN" sz="2800" dirty="0" smtClean="0">
                <a:solidFill>
                  <a:srgbClr val="0000FF"/>
                </a:solidFill>
                <a:latin typeface="Times New Roman" pitchFamily="18" charset="0"/>
              </a:rPr>
              <a:t> Applications</a:t>
            </a:r>
            <a:endParaRPr lang="zh-CN" altLang="en-US" sz="28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86050" y="4221088"/>
            <a:ext cx="6357950" cy="2253358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2200" b="1" baseline="0">
                <a:solidFill>
                  <a:schemeClr val="tx2"/>
                </a:solidFill>
                <a:effectLst/>
                <a:latin typeface="黑体" pitchFamily="49" charset="-122"/>
                <a:ea typeface="Arial Unicode MS" pitchFamily="34" charset="-122"/>
              </a:defRPr>
            </a:lvl1pPr>
          </a:lstStyle>
          <a:p>
            <a:pPr algn="ctr"/>
            <a:r>
              <a:rPr lang="en-US" altLang="zh-CN" sz="2400" dirty="0" err="1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Tianyin</a:t>
            </a:r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Xu</a:t>
            </a:r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Baoliu</a:t>
            </a:r>
            <a:r>
              <a:rPr lang="en-US" altLang="zh-CN" sz="2400" dirty="0" smtClean="0">
                <a:solidFill>
                  <a:srgbClr val="FF0000"/>
                </a:solidFill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Ye</a:t>
            </a:r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Qinhui</a:t>
            </a:r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Wang, </a:t>
            </a:r>
          </a:p>
          <a:p>
            <a:pPr algn="ctr"/>
            <a:r>
              <a:rPr lang="en-US" altLang="zh-CN" sz="2400" dirty="0" err="1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Wenzhong</a:t>
            </a:r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Li, </a:t>
            </a:r>
            <a:r>
              <a:rPr lang="en-US" altLang="zh-CN" sz="2400" dirty="0" err="1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Sanglu</a:t>
            </a:r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Lu</a:t>
            </a:r>
            <a:endParaRPr lang="zh-CN" altLang="en-US" sz="2400" dirty="0" smtClean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  <a:p>
            <a:pPr algn="ctr"/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Nanjing University, China</a:t>
            </a:r>
          </a:p>
          <a:p>
            <a:pPr algn="ctr"/>
            <a:r>
              <a:rPr lang="en-US" altLang="zh-CN" sz="2400" dirty="0" err="1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Xiaoming</a:t>
            </a:r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 Fu</a:t>
            </a:r>
            <a:b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</a:br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University of Gottingen, Germany</a:t>
            </a:r>
          </a:p>
          <a:p>
            <a:pPr algn="ctr"/>
            <a:r>
              <a:rPr lang="en-US" altLang="zh-CN" sz="2400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</a:rPr>
              <a:t>June 16, 2010</a:t>
            </a:r>
            <a:endParaRPr lang="zh-CN" altLang="en-US" sz="2400" dirty="0" smtClean="0">
              <a:latin typeface="Times New Roman" pitchFamily="18" charset="0"/>
              <a:ea typeface="华文新魏" pitchFamily="2" charset="-122"/>
              <a:cs typeface="Times New Roman" pitchFamily="18" charset="0"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dirty="0" smtClean="0"/>
              <a:t>Solution 1: Let the server do personalization for each user</a:t>
            </a:r>
            <a:endParaRPr lang="en-US" altLang="zh-CN" baseline="300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CN" dirty="0" smtClean="0"/>
              <a:t>Pro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dirty="0" smtClean="0"/>
              <a:t>Server has large volumes of user viewing logs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 smtClean="0"/>
              <a:t>Con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dirty="0" smtClean="0"/>
              <a:t>Poor scalability</a:t>
            </a:r>
            <a:endParaRPr lang="en-US" altLang="zh-CN" sz="1200" dirty="0">
              <a:ea typeface="宋体" pitchFamily="2" charset="-122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zh-CN" dirty="0" smtClean="0"/>
              <a:t>Solution 2: Let the clients exchange user logs and do personalization</a:t>
            </a:r>
            <a:endParaRPr lang="en-US" altLang="zh-CN" baseline="30000" dirty="0" smtClean="0"/>
          </a:p>
          <a:p>
            <a:pPr lvl="1">
              <a:spcBef>
                <a:spcPts val="0"/>
              </a:spcBef>
              <a:defRPr/>
            </a:pPr>
            <a:r>
              <a:rPr lang="en-US" altLang="zh-CN" dirty="0" smtClean="0"/>
              <a:t>Pro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dirty="0" smtClean="0"/>
              <a:t>Scalable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dirty="0" smtClean="0"/>
              <a:t>Cons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dirty="0"/>
              <a:t>L</a:t>
            </a:r>
            <a:r>
              <a:rPr lang="en-US" altLang="zh-CN" dirty="0" smtClean="0"/>
              <a:t>ack of large volumes of user logs</a:t>
            </a:r>
          </a:p>
          <a:p>
            <a:pPr lvl="2">
              <a:spcBef>
                <a:spcPts val="0"/>
              </a:spcBef>
              <a:defRPr/>
            </a:pPr>
            <a:r>
              <a:rPr lang="en-US" altLang="zh-CN" dirty="0"/>
              <a:t>H</a:t>
            </a:r>
            <a:r>
              <a:rPr lang="en-US" altLang="zh-CN" dirty="0" smtClean="0"/>
              <a:t>igh computing cost &amp; training time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6718120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System Architecture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15" name="组合 14"/>
          <p:cNvGrpSpPr/>
          <p:nvPr/>
        </p:nvGrpSpPr>
        <p:grpSpPr>
          <a:xfrm>
            <a:off x="1714480" y="1214422"/>
            <a:ext cx="6000792" cy="3215367"/>
            <a:chOff x="928662" y="1285860"/>
            <a:chExt cx="6000792" cy="3215367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714480" y="1285860"/>
              <a:ext cx="5214974" cy="3215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3" name="矩形 12"/>
            <p:cNvSpPr/>
            <p:nvPr/>
          </p:nvSpPr>
          <p:spPr>
            <a:xfrm>
              <a:off x="5000628" y="3143248"/>
              <a:ext cx="174278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 smtClean="0">
                  <a:effectLst/>
                  <a:ea typeface="宋体" pitchFamily="2" charset="-122"/>
                </a:rPr>
                <a:t>Collaborative </a:t>
              </a:r>
              <a:br>
                <a:rPr lang="en-US" altLang="zh-CN" sz="2000" b="1" dirty="0" smtClean="0">
                  <a:effectLst/>
                  <a:ea typeface="宋体" pitchFamily="2" charset="-122"/>
                </a:rPr>
              </a:br>
              <a:r>
                <a:rPr lang="en-US" altLang="zh-CN" sz="2000" b="1" dirty="0" smtClean="0">
                  <a:effectLst/>
                  <a:ea typeface="宋体" pitchFamily="2" charset="-122"/>
                </a:rPr>
                <a:t>Filtering </a:t>
              </a:r>
              <a:endParaRPr lang="zh-CN" altLang="en-US" sz="20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928662" y="1357298"/>
              <a:ext cx="2143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effectLst/>
                  <a:ea typeface="宋体" pitchFamily="2" charset="-122"/>
                </a:rPr>
                <a:t>Topic-Oriented User Access Patterns </a:t>
              </a:r>
              <a:endParaRPr lang="zh-CN" altLang="en-US" sz="2000" dirty="0"/>
            </a:p>
          </p:txBody>
        </p:sp>
      </p:grp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785786" y="3786190"/>
            <a:ext cx="7858180" cy="3459234"/>
            <a:chOff x="352" y="3496"/>
            <a:chExt cx="3639" cy="1001"/>
          </a:xfrm>
        </p:grpSpPr>
        <p:pic>
          <p:nvPicPr>
            <p:cNvPr id="10" name="Picture 6" descr="headline quote style 3 thi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52" y="3496"/>
              <a:ext cx="3639" cy="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530" y="3722"/>
              <a:ext cx="3212" cy="527"/>
            </a:xfrm>
            <a:prstGeom prst="rect">
              <a:avLst/>
            </a:prstGeom>
            <a:noFill/>
            <a:ln w="57150" algn="ctr">
              <a:noFill/>
              <a:miter lim="800000"/>
              <a:headEnd type="none" w="lg" len="lg"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Our solution</a:t>
              </a:r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:</a:t>
              </a:r>
            </a:p>
            <a:p>
              <a:pPr>
                <a:defRPr/>
              </a:pPr>
              <a:r>
                <a:rPr lang="en-US" altLang="zh-CN" sz="2000" b="1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    </a:t>
              </a:r>
              <a:r>
                <a:rPr lang="en-US" altLang="zh-CN" sz="2000" b="1" u="sng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Server side:</a:t>
              </a:r>
              <a:r>
                <a:rPr lang="en-US" altLang="zh-CN" sz="2000" b="1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006600"/>
                  </a:solidFill>
                  <a:effectLst/>
                  <a:ea typeface="宋体" pitchFamily="2" charset="-122"/>
                </a:rPr>
                <a:t>offline pattern mining</a:t>
              </a:r>
              <a:r>
                <a:rPr lang="en-US" altLang="zh-CN" sz="2000" b="1" dirty="0" smtClean="0">
                  <a:effectLst/>
                  <a:ea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=&gt;</a:t>
              </a:r>
              <a:r>
                <a:rPr lang="en-US" altLang="zh-CN" sz="2000" b="1" dirty="0" smtClean="0">
                  <a:effectLst/>
                  <a:ea typeface="宋体" pitchFamily="2" charset="-122"/>
                </a:rPr>
                <a:t> topic-oriented user access patterns </a:t>
              </a:r>
            </a:p>
            <a:p>
              <a:pPr>
                <a:defRPr/>
              </a:pPr>
              <a:r>
                <a:rPr lang="en-US" altLang="zh-CN" sz="2000" b="1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    </a:t>
              </a:r>
              <a:r>
                <a:rPr lang="en-US" altLang="zh-CN" sz="2000" b="1" u="sng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Peer side:</a:t>
              </a:r>
              <a:r>
                <a:rPr lang="en-US" altLang="zh-CN" sz="2000" b="1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 </a:t>
              </a:r>
              <a:r>
                <a:rPr lang="en-US" altLang="zh-CN" sz="2000" b="1" dirty="0" smtClean="0">
                  <a:solidFill>
                    <a:srgbClr val="006600"/>
                  </a:solidFill>
                  <a:effectLst/>
                  <a:ea typeface="宋体" pitchFamily="2" charset="-122"/>
                </a:rPr>
                <a:t>online collaborative filtering </a:t>
              </a:r>
              <a:r>
                <a:rPr lang="en-US" altLang="zh-CN" sz="2000" b="1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=&gt;</a:t>
              </a:r>
              <a:r>
                <a:rPr lang="en-US" altLang="zh-CN" sz="2000" b="1" dirty="0" smtClean="0">
                  <a:effectLst/>
                  <a:ea typeface="宋体" pitchFamily="2" charset="-122"/>
                </a:rPr>
                <a:t> personalized navigation, prefetching and membership management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857106334"/>
      </p:ext>
    </p:extLst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602FD-5359-4D04-9170-0C5E43028CF7}" type="slidenum">
              <a:rPr lang="en-US" altLang="zh-CN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572528" cy="57150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Background</a:t>
            </a:r>
          </a:p>
          <a:p>
            <a:pPr eaLnBrk="1" hangingPunct="1">
              <a:defRPr/>
            </a:pPr>
            <a:r>
              <a:rPr lang="en-US" altLang="zh-CN" dirty="0" smtClean="0"/>
              <a:t>Motivation</a:t>
            </a: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APEX Design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pitchFamily="2" charset="-122"/>
              </a:rPr>
              <a:t>Topic-oriented Access Pattern Mining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Personalized Navigation/</a:t>
            </a:r>
            <a:r>
              <a:rPr lang="en-US" altLang="zh-CN" sz="2000" dirty="0" err="1" smtClean="0"/>
              <a:t>Prefetching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Membership Management</a:t>
            </a:r>
          </a:p>
          <a:p>
            <a:pPr eaLnBrk="1" hangingPunct="1">
              <a:defRPr/>
            </a:pPr>
            <a:r>
              <a:rPr lang="en-US" altLang="zh-CN" dirty="0" smtClean="0"/>
              <a:t>Performance Evaluation</a:t>
            </a:r>
          </a:p>
          <a:p>
            <a:pPr eaLnBrk="1" hangingPunct="1">
              <a:defRPr/>
            </a:pPr>
            <a:r>
              <a:rPr lang="en-US" altLang="zh-CN" dirty="0" smtClean="0"/>
              <a:t>Conclusions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Topic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video is a </a:t>
            </a:r>
            <a:r>
              <a:rPr lang="en-US" altLang="zh-CN" dirty="0" smtClean="0">
                <a:solidFill>
                  <a:srgbClr val="FF0000"/>
                </a:solidFill>
              </a:rPr>
              <a:t>finite mixture </a:t>
            </a:r>
            <a:r>
              <a:rPr lang="en-US" altLang="zh-CN" dirty="0" smtClean="0"/>
              <a:t>over an underlying set </a:t>
            </a:r>
            <a:r>
              <a:rPr lang="en-US" altLang="zh-CN" dirty="0" smtClean="0">
                <a:solidFill>
                  <a:srgbClr val="FF0000"/>
                </a:solidFill>
              </a:rPr>
              <a:t>of topics</a:t>
            </a:r>
          </a:p>
          <a:p>
            <a:pPr lvl="1"/>
            <a:r>
              <a:rPr lang="en-US" altLang="zh-CN" dirty="0" smtClean="0"/>
              <a:t>Each state is a mixture over the topic set</a:t>
            </a:r>
          </a:p>
          <a:p>
            <a:pPr lvl="1"/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513" y="2214554"/>
            <a:ext cx="8063767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Notations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State-Topic Matrix: </a:t>
            </a:r>
            <a:r>
              <a:rPr lang="en-US" altLang="zh-CN" dirty="0" smtClean="0">
                <a:solidFill>
                  <a:srgbClr val="FF0000"/>
                </a:solidFill>
              </a:rPr>
              <a:t>[</a:t>
            </a:r>
            <a:r>
              <a:rPr lang="el-GR" altLang="zh-CN" i="1" dirty="0" smtClean="0">
                <a:solidFill>
                  <a:srgbClr val="FF0000"/>
                </a:solidFill>
              </a:rPr>
              <a:t>Φ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CN" dirty="0" smtClean="0">
                <a:solidFill>
                  <a:srgbClr val="FF0000"/>
                </a:solidFill>
              </a:rPr>
              <a:t>]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|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S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|*|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T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|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 smtClean="0"/>
              <a:t> the level of association between each state in </a:t>
            </a:r>
            <a:r>
              <a:rPr lang="en-US" altLang="zh-CN" i="1" dirty="0" smtClean="0">
                <a:solidFill>
                  <a:srgbClr val="FF0000"/>
                </a:solidFill>
              </a:rPr>
              <a:t>S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and each topic in</a:t>
            </a:r>
            <a:r>
              <a:rPr lang="en-US" altLang="zh-CN" i="1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T</a:t>
            </a:r>
          </a:p>
          <a:p>
            <a:r>
              <a:rPr lang="en-US" altLang="zh-CN" dirty="0" smtClean="0"/>
              <a:t>User Session Set: </a:t>
            </a:r>
            <a:r>
              <a:rPr lang="en-US" altLang="zh-CN" i="1" dirty="0" smtClean="0">
                <a:solidFill>
                  <a:srgbClr val="FF0000"/>
                </a:solidFill>
              </a:rPr>
              <a:t>U</a:t>
            </a:r>
            <a:r>
              <a:rPr lang="en-US" altLang="zh-CN" i="1" baseline="-25000" dirty="0" smtClean="0">
                <a:solidFill>
                  <a:srgbClr val="FF0000"/>
                </a:solidFill>
              </a:rPr>
              <a:t>k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W</a:t>
            </a:r>
            <a:r>
              <a:rPr lang="en-US" altLang="zh-CN" dirty="0" smtClean="0"/>
              <a:t>eighted </a:t>
            </a:r>
            <a:r>
              <a:rPr lang="en-US" altLang="zh-CN" dirty="0"/>
              <a:t>S</a:t>
            </a:r>
            <a:r>
              <a:rPr lang="en-US" altLang="zh-CN" dirty="0" smtClean="0"/>
              <a:t>tate </a:t>
            </a:r>
            <a:r>
              <a:rPr lang="en-US" altLang="zh-CN" dirty="0"/>
              <a:t>S</a:t>
            </a:r>
            <a:r>
              <a:rPr lang="en-US" altLang="zh-CN" dirty="0" smtClean="0"/>
              <a:t>equence</a:t>
            </a:r>
            <a:r>
              <a:rPr lang="en-US" altLang="zh-CN" dirty="0"/>
              <a:t>: </a:t>
            </a:r>
            <a:r>
              <a:rPr lang="en-US" altLang="zh-CN" i="1" dirty="0">
                <a:solidFill>
                  <a:srgbClr val="FF0000"/>
                </a:solidFill>
              </a:rPr>
              <a:t>u</a:t>
            </a:r>
            <a:r>
              <a:rPr lang="en-US" altLang="zh-CN" i="1" baseline="-25000" dirty="0">
                <a:solidFill>
                  <a:srgbClr val="FF0000"/>
                </a:solidFill>
              </a:rPr>
              <a:t>k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lvl="2"/>
            <a:r>
              <a:rPr lang="en-US" altLang="zh-CN" i="1" dirty="0" smtClean="0"/>
              <a:t>u</a:t>
            </a:r>
            <a:r>
              <a:rPr lang="en-US" altLang="zh-CN" i="1" baseline="-25000" dirty="0" smtClean="0"/>
              <a:t>k</a:t>
            </a:r>
            <a:r>
              <a:rPr lang="en-US" altLang="zh-CN" i="1" dirty="0"/>
              <a:t> </a:t>
            </a:r>
            <a:r>
              <a:rPr lang="en-US" altLang="zh-CN" i="1" dirty="0" smtClean="0"/>
              <a:t>=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w</a:t>
            </a:r>
            <a:r>
              <a:rPr lang="en-US" altLang="zh-CN" i="1" baseline="-25000" dirty="0" smtClean="0"/>
              <a:t>|s|</a:t>
            </a:r>
            <a:r>
              <a:rPr lang="en-US" altLang="zh-CN" dirty="0" smtClean="0"/>
              <a:t>)</a:t>
            </a:r>
            <a:endParaRPr lang="en-US" altLang="zh-CN" baseline="-25000" dirty="0"/>
          </a:p>
          <a:p>
            <a:pPr lvl="2"/>
            <a:r>
              <a:rPr lang="en-US" altLang="zh-CN" i="1" dirty="0" err="1">
                <a:solidFill>
                  <a:srgbClr val="FF0000"/>
                </a:solidFill>
              </a:rPr>
              <a:t>w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baseline="-25000" dirty="0" smtClean="0"/>
              <a:t> </a:t>
            </a:r>
            <a:r>
              <a:rPr lang="en-US" altLang="zh-CN" dirty="0" smtClean="0"/>
              <a:t>is the weight </a:t>
            </a:r>
            <a:r>
              <a:rPr lang="en-US" altLang="zh-CN" dirty="0"/>
              <a:t>of state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</a:t>
            </a:r>
            <a:r>
              <a:rPr lang="en-US" altLang="zh-CN" i="1" dirty="0"/>
              <a:t> </a:t>
            </a:r>
            <a:r>
              <a:rPr lang="en-US" altLang="zh-CN" dirty="0"/>
              <a:t>in </a:t>
            </a:r>
            <a:r>
              <a:rPr lang="en-US" altLang="zh-CN" dirty="0" smtClean="0"/>
              <a:t>session </a:t>
            </a:r>
            <a:r>
              <a:rPr lang="en-US" altLang="zh-CN" i="1" dirty="0" smtClean="0"/>
              <a:t>U</a:t>
            </a:r>
            <a:r>
              <a:rPr lang="en-US" altLang="zh-CN" i="1" baseline="-25000" dirty="0" smtClean="0"/>
              <a:t>k</a:t>
            </a:r>
            <a:endParaRPr lang="en-US" altLang="zh-CN" baseline="-25000" dirty="0"/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robability </a:t>
            </a:r>
            <a:r>
              <a:rPr lang="en-US" altLang="zh-CN" dirty="0"/>
              <a:t>D</a:t>
            </a:r>
            <a:r>
              <a:rPr lang="en-US" altLang="zh-CN" dirty="0" smtClean="0"/>
              <a:t>istribution over </a:t>
            </a:r>
            <a:r>
              <a:rPr lang="en-US" altLang="zh-CN" i="1" dirty="0" smtClean="0"/>
              <a:t>T</a:t>
            </a:r>
            <a:r>
              <a:rPr lang="en-US" altLang="zh-CN" dirty="0" smtClean="0"/>
              <a:t>:</a:t>
            </a:r>
            <a:r>
              <a:rPr lang="en-US" altLang="zh-CN" sz="2400" i="1" dirty="0">
                <a:solidFill>
                  <a:srgbClr val="002060"/>
                </a:solidFill>
                <a:latin typeface="Georgia" pitchFamily="18" charset="0"/>
                <a:ea typeface="华文行楷" pitchFamily="2" charset="-122"/>
              </a:rPr>
              <a:t> </a:t>
            </a:r>
            <a:r>
              <a:rPr lang="en-US" altLang="zh-CN" sz="2400" i="1" dirty="0">
                <a:solidFill>
                  <a:srgbClr val="FF0000"/>
                </a:solidFill>
                <a:latin typeface="Georgia" pitchFamily="18" charset="0"/>
                <a:ea typeface="华文行楷" pitchFamily="2" charset="-122"/>
              </a:rPr>
              <a:t>ϴ</a:t>
            </a:r>
            <a:r>
              <a:rPr lang="en-US" altLang="zh-CN" sz="2400" i="1" baseline="-25000" dirty="0">
                <a:solidFill>
                  <a:srgbClr val="FF0000"/>
                </a:solidFill>
                <a:latin typeface="Georgia" pitchFamily="18" charset="0"/>
                <a:ea typeface="华文行楷" pitchFamily="2" charset="-122"/>
              </a:rPr>
              <a:t>k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</a:p>
          <a:p>
            <a:pPr lvl="2"/>
            <a:r>
              <a:rPr lang="en-US" altLang="zh-CN" i="1" dirty="0" smtClean="0"/>
              <a:t>ϴ</a:t>
            </a:r>
            <a:r>
              <a:rPr lang="en-US" altLang="zh-CN" i="1" baseline="-25000" dirty="0" smtClean="0"/>
              <a:t>k</a:t>
            </a:r>
            <a:r>
              <a:rPr lang="en-US" altLang="zh-CN" i="1" dirty="0"/>
              <a:t> </a:t>
            </a:r>
            <a:r>
              <a:rPr lang="en-US" altLang="zh-CN" i="1" dirty="0" smtClean="0"/>
              <a:t>=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ϴ</a:t>
            </a:r>
            <a:r>
              <a:rPr lang="en-US" altLang="zh-CN" i="1" baseline="-25000" dirty="0" smtClean="0"/>
              <a:t>k1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ϴ</a:t>
            </a:r>
            <a:r>
              <a:rPr lang="en-US" altLang="zh-CN" i="1" baseline="-25000" dirty="0" err="1" smtClean="0"/>
              <a:t>k|T</a:t>
            </a:r>
            <a:r>
              <a:rPr lang="en-US" altLang="zh-CN" i="1" baseline="-25000" dirty="0" smtClean="0"/>
              <a:t>|</a:t>
            </a:r>
            <a:r>
              <a:rPr lang="en-US" altLang="zh-CN" dirty="0" smtClean="0"/>
              <a:t>)</a:t>
            </a:r>
          </a:p>
          <a:p>
            <a:pPr lvl="2"/>
            <a:r>
              <a:rPr lang="en-US" altLang="zh-CN" i="1" dirty="0" smtClean="0">
                <a:latin typeface="Georgia" pitchFamily="18" charset="0"/>
                <a:ea typeface="华文行楷" pitchFamily="2" charset="-122"/>
              </a:rPr>
              <a:t>ϴ</a:t>
            </a:r>
            <a:r>
              <a:rPr lang="en-US" altLang="zh-CN" i="1" baseline="-25000" dirty="0" smtClean="0">
                <a:latin typeface="Georgia" pitchFamily="18" charset="0"/>
                <a:ea typeface="华文行楷" pitchFamily="2" charset="-122"/>
              </a:rPr>
              <a:t>k</a:t>
            </a:r>
            <a:r>
              <a:rPr lang="en-US" altLang="zh-CN" dirty="0" smtClean="0">
                <a:latin typeface="Georgia" pitchFamily="18" charset="0"/>
                <a:ea typeface="华文行楷" pitchFamily="2" charset="-122"/>
              </a:rPr>
              <a:t> </a:t>
            </a:r>
            <a:r>
              <a:rPr lang="en-US" altLang="zh-CN" dirty="0" smtClean="0"/>
              <a:t>reflects the topic preference of the user generating </a:t>
            </a:r>
            <a:r>
              <a:rPr lang="en-US" altLang="zh-CN" i="1" dirty="0" smtClean="0">
                <a:latin typeface="Georgia" pitchFamily="18" charset="0"/>
                <a:ea typeface="华文行楷" pitchFamily="2" charset="-122"/>
              </a:rPr>
              <a:t>U</a:t>
            </a:r>
            <a:r>
              <a:rPr lang="en-US" altLang="zh-CN" i="1" baseline="-25000" dirty="0" smtClean="0">
                <a:latin typeface="Georgia" pitchFamily="18" charset="0"/>
                <a:ea typeface="华文行楷" pitchFamily="2" charset="-122"/>
              </a:rPr>
              <a:t>k</a:t>
            </a:r>
            <a:endParaRPr lang="en-US" altLang="zh-CN" dirty="0" smtClean="0">
              <a:latin typeface="Georgia" pitchFamily="18" charset="0"/>
              <a:ea typeface="楷体_GB2312" pitchFamily="49" charset="-122"/>
            </a:endParaRPr>
          </a:p>
          <a:p>
            <a:r>
              <a:rPr lang="en-US" altLang="zh-CN" dirty="0" smtClean="0"/>
              <a:t>Session-Topic Matrix: </a:t>
            </a:r>
            <a:r>
              <a:rPr lang="en-US" altLang="zh-CN" sz="2600" dirty="0" smtClean="0">
                <a:solidFill>
                  <a:srgbClr val="FF0000"/>
                </a:solidFill>
              </a:rPr>
              <a:t>[</a:t>
            </a:r>
            <a:r>
              <a:rPr lang="el-GR" altLang="zh-CN" sz="2600" i="1" dirty="0" smtClean="0">
                <a:solidFill>
                  <a:srgbClr val="FF0000"/>
                </a:solidFill>
              </a:rPr>
              <a:t>Φ</a:t>
            </a:r>
            <a:r>
              <a:rPr lang="en-US" altLang="zh-CN" sz="2600" i="1" baseline="-25000" dirty="0" err="1" smtClean="0">
                <a:solidFill>
                  <a:srgbClr val="FF0000"/>
                </a:solidFill>
              </a:rPr>
              <a:t>ij</a:t>
            </a:r>
            <a:r>
              <a:rPr lang="en-US" altLang="zh-CN" sz="2600" dirty="0" smtClean="0">
                <a:solidFill>
                  <a:srgbClr val="FF0000"/>
                </a:solidFill>
              </a:rPr>
              <a:t>]</a:t>
            </a:r>
            <a:r>
              <a:rPr lang="en-US" altLang="zh-CN" sz="2600" baseline="-25000" dirty="0" smtClean="0">
                <a:solidFill>
                  <a:srgbClr val="FF0000"/>
                </a:solidFill>
              </a:rPr>
              <a:t>|</a:t>
            </a:r>
            <a:r>
              <a:rPr lang="en-US" altLang="zh-CN" sz="2600" i="1" baseline="-25000" dirty="0" smtClean="0">
                <a:solidFill>
                  <a:srgbClr val="FF0000"/>
                </a:solidFill>
              </a:rPr>
              <a:t>U</a:t>
            </a:r>
            <a:r>
              <a:rPr lang="en-US" altLang="zh-CN" sz="2600" baseline="-25000" dirty="0" smtClean="0">
                <a:solidFill>
                  <a:srgbClr val="FF0000"/>
                </a:solidFill>
              </a:rPr>
              <a:t>|*|</a:t>
            </a:r>
            <a:r>
              <a:rPr lang="en-US" altLang="zh-CN" sz="2600" i="1" baseline="-25000" dirty="0" smtClean="0">
                <a:solidFill>
                  <a:srgbClr val="FF0000"/>
                </a:solidFill>
              </a:rPr>
              <a:t>T</a:t>
            </a:r>
            <a:r>
              <a:rPr lang="en-US" altLang="zh-CN" sz="2600" baseline="-25000" dirty="0" smtClean="0">
                <a:solidFill>
                  <a:srgbClr val="FF0000"/>
                </a:solidFill>
              </a:rPr>
              <a:t>|</a:t>
            </a:r>
          </a:p>
          <a:p>
            <a:r>
              <a:rPr lang="en-US" altLang="zh-CN" dirty="0" smtClean="0"/>
              <a:t>Topic-oriented User Access Patterns: </a:t>
            </a:r>
            <a:r>
              <a:rPr lang="en-US" altLang="zh-CN" i="1" dirty="0" smtClean="0"/>
              <a:t>P</a:t>
            </a:r>
          </a:p>
          <a:p>
            <a:pPr lvl="1"/>
            <a:r>
              <a:rPr lang="en-US" altLang="zh-CN" i="1" dirty="0" smtClean="0"/>
              <a:t>P</a:t>
            </a:r>
            <a:r>
              <a:rPr lang="en-US" altLang="zh-CN" dirty="0" smtClean="0"/>
              <a:t> = {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</a:t>
            </a:r>
            <a:r>
              <a:rPr lang="en-US" altLang="zh-CN" dirty="0" smtClean="0"/>
              <a:t>, …, </a:t>
            </a:r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|T|</a:t>
            </a:r>
            <a:r>
              <a:rPr lang="en-US" altLang="zh-CN" dirty="0" smtClean="0"/>
              <a:t>}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1857356" y="3000372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接箭头连接符 11"/>
          <p:cNvCxnSpPr/>
          <p:nvPr/>
        </p:nvCxnSpPr>
        <p:spPr bwMode="auto">
          <a:xfrm>
            <a:off x="5072066" y="2681282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2060556" y="5499114"/>
            <a:ext cx="285752" cy="1588"/>
          </a:xfrm>
          <a:prstGeom prst="straightConnector1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" name="直接箭头连接符 8"/>
          <p:cNvCxnSpPr/>
          <p:nvPr/>
        </p:nvCxnSpPr>
        <p:spPr bwMode="auto">
          <a:xfrm>
            <a:off x="3000364" y="5500702"/>
            <a:ext cx="357190" cy="1588"/>
          </a:xfrm>
          <a:prstGeom prst="straightConnector1">
            <a:avLst/>
          </a:prstGeom>
          <a:noFill/>
          <a:ln w="19050" cap="flat" cmpd="sng" algn="ctr">
            <a:solidFill>
              <a:srgbClr val="0066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Offline Pattern Mining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Split video into a state set</a:t>
            </a:r>
          </a:p>
          <a:p>
            <a:pPr lvl="1">
              <a:defRPr/>
            </a:pPr>
            <a:r>
              <a:rPr lang="en-US" altLang="zh-CN" dirty="0" smtClean="0">
                <a:effectLst/>
              </a:rPr>
              <a:t>The same as PREP</a:t>
            </a:r>
            <a:r>
              <a:rPr lang="en-US" altLang="zh-CN" baseline="30000" dirty="0"/>
              <a:t> [1]</a:t>
            </a:r>
            <a:endParaRPr lang="en-US" altLang="zh-CN" dirty="0" smtClean="0">
              <a:effectLst/>
            </a:endParaRPr>
          </a:p>
          <a:p>
            <a:pPr lvl="1">
              <a:defRPr/>
            </a:pPr>
            <a:r>
              <a:rPr lang="en-US" altLang="zh-CN" dirty="0" smtClean="0"/>
              <a:t>the tracker maintains a </a:t>
            </a:r>
            <a:r>
              <a:rPr lang="en-US" altLang="zh-CN" dirty="0" smtClean="0">
                <a:solidFill>
                  <a:srgbClr val="FF0000"/>
                </a:solidFill>
              </a:rPr>
              <a:t>weight matrix </a:t>
            </a:r>
            <a:r>
              <a:rPr lang="en-US" altLang="zh-CN" i="1" dirty="0" smtClean="0"/>
              <a:t>US </a:t>
            </a:r>
            <a:endParaRPr lang="en-US" altLang="zh-CN" i="1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altLang="zh-CN" i="1" dirty="0" smtClean="0"/>
              <a:t>US = [w</a:t>
            </a:r>
            <a:r>
              <a:rPr lang="en-US" altLang="zh-CN" i="1" baseline="-25000" dirty="0" smtClean="0"/>
              <a:t>ki</a:t>
            </a:r>
            <a:r>
              <a:rPr lang="en-US" altLang="zh-CN" i="1" dirty="0" smtClean="0"/>
              <a:t>]</a:t>
            </a:r>
            <a:r>
              <a:rPr lang="en-US" altLang="zh-CN" i="1" baseline="-25000" dirty="0" smtClean="0"/>
              <a:t>|U|*|S|</a:t>
            </a:r>
            <a:endParaRPr lang="en-US" altLang="zh-CN" baseline="-25000" dirty="0" smtClean="0">
              <a:effectLst/>
            </a:endParaRPr>
          </a:p>
          <a:p>
            <a:pPr>
              <a:defRPr/>
            </a:pPr>
            <a:r>
              <a:rPr lang="en-US" altLang="zh-CN" dirty="0" smtClean="0"/>
              <a:t>Calculate the topic distribution</a:t>
            </a:r>
          </a:p>
          <a:p>
            <a:pPr lvl="1">
              <a:defRPr/>
            </a:pPr>
            <a:r>
              <a:rPr lang="en-US" altLang="zh-CN" dirty="0" smtClean="0"/>
              <a:t>Computes </a:t>
            </a:r>
            <a:r>
              <a:rPr lang="en-US" altLang="zh-CN" dirty="0" smtClean="0">
                <a:solidFill>
                  <a:srgbClr val="FF0000"/>
                </a:solidFill>
              </a:rPr>
              <a:t>state-topic matrix </a:t>
            </a:r>
            <a:r>
              <a:rPr lang="en-US" altLang="zh-CN" dirty="0" smtClean="0"/>
              <a:t>[</a:t>
            </a:r>
            <a:r>
              <a:rPr lang="el-GR" altLang="zh-CN" i="1" dirty="0" smtClean="0"/>
              <a:t>Φ</a:t>
            </a:r>
            <a:r>
              <a:rPr lang="en-US" altLang="zh-CN" i="1" baseline="-25000" dirty="0" err="1" smtClean="0"/>
              <a:t>ij</a:t>
            </a:r>
            <a:r>
              <a:rPr lang="en-US" altLang="zh-CN" dirty="0" smtClean="0"/>
              <a:t>]</a:t>
            </a:r>
            <a:r>
              <a:rPr lang="en-US" altLang="zh-CN" baseline="-25000" dirty="0" smtClean="0"/>
              <a:t>|</a:t>
            </a:r>
            <a:r>
              <a:rPr lang="en-US" altLang="zh-CN" i="1" baseline="-25000" dirty="0" smtClean="0"/>
              <a:t>S</a:t>
            </a:r>
            <a:r>
              <a:rPr lang="en-US" altLang="zh-CN" baseline="-25000" dirty="0" smtClean="0"/>
              <a:t>|*|</a:t>
            </a:r>
            <a:r>
              <a:rPr lang="en-US" altLang="zh-CN" i="1" baseline="-25000" dirty="0" smtClean="0"/>
              <a:t>T</a:t>
            </a:r>
            <a:r>
              <a:rPr lang="en-US" altLang="zh-CN" baseline="-25000" dirty="0" smtClean="0"/>
              <a:t>|</a:t>
            </a:r>
            <a:r>
              <a:rPr lang="en-US" altLang="zh-CN" dirty="0" smtClean="0"/>
              <a:t> and </a:t>
            </a:r>
            <a:r>
              <a:rPr lang="en-US" altLang="zh-CN" dirty="0" smtClean="0">
                <a:solidFill>
                  <a:srgbClr val="FF0000"/>
                </a:solidFill>
              </a:rPr>
              <a:t>session-topic matrix</a:t>
            </a:r>
            <a:r>
              <a:rPr lang="en-US" altLang="zh-CN" i="1" dirty="0" smtClean="0"/>
              <a:t> </a:t>
            </a:r>
            <a:r>
              <a:rPr lang="en-US" altLang="zh-CN" sz="1800" dirty="0" smtClean="0"/>
              <a:t>[</a:t>
            </a:r>
            <a:r>
              <a:rPr lang="el-GR" altLang="zh-CN" sz="1800" i="1" dirty="0" smtClean="0"/>
              <a:t>Φ</a:t>
            </a:r>
            <a:r>
              <a:rPr lang="en-US" altLang="zh-CN" sz="1800" i="1" baseline="-25000" dirty="0" err="1" smtClean="0"/>
              <a:t>ij</a:t>
            </a:r>
            <a:r>
              <a:rPr lang="en-US" altLang="zh-CN" sz="1800" dirty="0" smtClean="0"/>
              <a:t>]</a:t>
            </a:r>
            <a:r>
              <a:rPr lang="en-US" altLang="zh-CN" sz="1800" baseline="-25000" dirty="0" smtClean="0"/>
              <a:t>|</a:t>
            </a:r>
            <a:r>
              <a:rPr lang="en-US" altLang="zh-CN" sz="1800" i="1" baseline="-25000" dirty="0" smtClean="0"/>
              <a:t>U</a:t>
            </a:r>
            <a:r>
              <a:rPr lang="en-US" altLang="zh-CN" sz="1800" baseline="-25000" dirty="0" smtClean="0"/>
              <a:t>|*|</a:t>
            </a:r>
            <a:r>
              <a:rPr lang="en-US" altLang="zh-CN" sz="1800" i="1" baseline="-25000" dirty="0" smtClean="0"/>
              <a:t>T</a:t>
            </a:r>
            <a:r>
              <a:rPr lang="en-US" altLang="zh-CN" sz="1800" baseline="-25000" dirty="0" smtClean="0"/>
              <a:t>|</a:t>
            </a:r>
            <a:r>
              <a:rPr lang="en-US" altLang="zh-CN" dirty="0" smtClean="0"/>
              <a:t> with </a:t>
            </a:r>
            <a:r>
              <a:rPr lang="en-US" altLang="zh-CN" dirty="0" smtClean="0">
                <a:solidFill>
                  <a:srgbClr val="FF0000"/>
                </a:solidFill>
              </a:rPr>
              <a:t>LDA</a:t>
            </a:r>
            <a:r>
              <a:rPr lang="en-US" altLang="zh-CN" dirty="0" smtClean="0"/>
              <a:t> model according to weight matrix </a:t>
            </a:r>
            <a:r>
              <a:rPr lang="en-US" altLang="zh-CN" i="1" dirty="0" smtClean="0"/>
              <a:t>US</a:t>
            </a:r>
            <a:endParaRPr lang="en-US" altLang="zh-CN" dirty="0" smtClean="0"/>
          </a:p>
          <a:p>
            <a:pPr>
              <a:defRPr/>
            </a:pPr>
            <a:r>
              <a:rPr lang="en-US" altLang="zh-CN" dirty="0" smtClean="0"/>
              <a:t>Construct the topic-oriented user access pattern</a:t>
            </a:r>
          </a:p>
          <a:p>
            <a:pPr lvl="1">
              <a:defRPr/>
            </a:pPr>
            <a:r>
              <a:rPr lang="en-US" altLang="zh-CN" dirty="0" smtClean="0"/>
              <a:t>Choose user sessions that are strongly associated with each topic </a:t>
            </a:r>
            <a:r>
              <a:rPr lang="en-US" altLang="zh-CN" i="1" dirty="0" smtClean="0"/>
              <a:t>t</a:t>
            </a:r>
            <a:r>
              <a:rPr lang="en-US" altLang="zh-CN" i="1" baseline="-25000" dirty="0" smtClean="0"/>
              <a:t>j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based on session-topic matrix</a:t>
            </a:r>
          </a:p>
          <a:p>
            <a:pPr lvl="2">
              <a:defRPr/>
            </a:pPr>
            <a:r>
              <a:rPr lang="en-US" altLang="zh-CN" dirty="0" smtClean="0"/>
              <a:t>For topic </a:t>
            </a:r>
            <a:r>
              <a:rPr lang="en-US" altLang="zh-CN" i="1" dirty="0" err="1" smtClean="0"/>
              <a:t>t</a:t>
            </a:r>
            <a:r>
              <a:rPr lang="en-US" altLang="zh-CN" i="1" baseline="-25000" dirty="0" err="1" smtClean="0"/>
              <a:t>j</a:t>
            </a:r>
            <a:r>
              <a:rPr lang="en-US" altLang="zh-CN" dirty="0" smtClean="0"/>
              <a:t>, </a:t>
            </a:r>
            <a:r>
              <a:rPr lang="en-US" altLang="zh-CN" i="1" dirty="0" err="1" smtClean="0"/>
              <a:t>p</a:t>
            </a:r>
            <a:r>
              <a:rPr lang="en-US" altLang="zh-CN" i="1" baseline="-25000" dirty="0" err="1" smtClean="0"/>
              <a:t>j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∑</a:t>
            </a:r>
            <a:r>
              <a:rPr lang="en-US" altLang="zh-CN" i="1" dirty="0" smtClean="0"/>
              <a:t>ϴ</a:t>
            </a:r>
            <a:r>
              <a:rPr lang="en-US" altLang="zh-CN" i="1" baseline="-25000" dirty="0" err="1" smtClean="0"/>
              <a:t>kj</a:t>
            </a:r>
            <a:r>
              <a:rPr lang="en-US" altLang="zh-CN" i="1" dirty="0" smtClean="0"/>
              <a:t> *u</a:t>
            </a:r>
            <a:r>
              <a:rPr lang="en-US" altLang="zh-CN" i="1" baseline="-25000" dirty="0" smtClean="0"/>
              <a:t>k</a:t>
            </a:r>
            <a:r>
              <a:rPr lang="en-US" altLang="zh-CN" dirty="0" smtClean="0"/>
              <a:t> subject to</a:t>
            </a:r>
            <a:r>
              <a:rPr lang="en-US" altLang="zh-CN" i="1" dirty="0" smtClean="0"/>
              <a:t> </a:t>
            </a:r>
            <a:r>
              <a:rPr lang="en-US" altLang="zh-CN" i="1" dirty="0"/>
              <a:t>ϴ</a:t>
            </a:r>
            <a:r>
              <a:rPr lang="en-US" altLang="zh-CN" i="1" baseline="-25000" dirty="0" err="1"/>
              <a:t>kj</a:t>
            </a:r>
            <a:r>
              <a:rPr lang="en-US" altLang="zh-CN" i="1" dirty="0"/>
              <a:t> </a:t>
            </a:r>
            <a:r>
              <a:rPr lang="en-US" altLang="zh-CN" i="1" dirty="0" smtClean="0"/>
              <a:t>&gt; </a:t>
            </a:r>
            <a:r>
              <a:rPr lang="el-GR" altLang="zh-CN" i="1" dirty="0" smtClean="0"/>
              <a:t>μ</a:t>
            </a:r>
            <a:endParaRPr lang="de-DE" altLang="zh-CN" i="1" dirty="0" smtClean="0"/>
          </a:p>
          <a:p>
            <a:pPr lvl="2">
              <a:defRPr/>
            </a:pPr>
            <a:endParaRPr lang="de-DE" altLang="zh-CN" i="1" dirty="0"/>
          </a:p>
          <a:p>
            <a:pPr lvl="2">
              <a:defRPr/>
            </a:pPr>
            <a:endParaRPr lang="de-DE" altLang="zh-CN" i="1" dirty="0" smtClean="0"/>
          </a:p>
          <a:p>
            <a:pPr lvl="2">
              <a:defRPr/>
            </a:pPr>
            <a:endParaRPr lang="de-DE" altLang="zh-CN" i="1" dirty="0"/>
          </a:p>
          <a:p>
            <a:pPr marL="0" indent="0">
              <a:buNone/>
            </a:pPr>
            <a:r>
              <a:rPr lang="en-US" altLang="zh-CN" sz="1800" i="1" dirty="0" smtClean="0">
                <a:solidFill>
                  <a:srgbClr val="666699"/>
                </a:solidFill>
                <a:ea typeface="宋体" pitchFamily="2" charset="-122"/>
              </a:rPr>
              <a:t>[</a:t>
            </a:r>
            <a:r>
              <a:rPr lang="en-US" altLang="zh-CN" sz="1800" i="1" dirty="0">
                <a:solidFill>
                  <a:srgbClr val="666699"/>
                </a:solidFill>
                <a:ea typeface="宋体" pitchFamily="2" charset="-122"/>
              </a:rPr>
              <a:t>1] </a:t>
            </a:r>
            <a:r>
              <a:rPr lang="en-US" altLang="zh-CN" sz="1800" i="1" dirty="0" smtClean="0">
                <a:solidFill>
                  <a:srgbClr val="666699"/>
                </a:solidFill>
                <a:ea typeface="宋体" pitchFamily="2" charset="-122"/>
              </a:rPr>
              <a:t>T. </a:t>
            </a:r>
            <a:r>
              <a:rPr lang="en-US" altLang="zh-CN" sz="1800" i="1" dirty="0" err="1" smtClean="0">
                <a:solidFill>
                  <a:srgbClr val="666699"/>
                </a:solidFill>
                <a:ea typeface="宋体" pitchFamily="2" charset="-122"/>
              </a:rPr>
              <a:t>Xu</a:t>
            </a:r>
            <a:r>
              <a:rPr lang="en-US" altLang="zh-CN" sz="1800" i="1" dirty="0" smtClean="0">
                <a:solidFill>
                  <a:srgbClr val="666699"/>
                </a:solidFill>
                <a:ea typeface="宋体" pitchFamily="2" charset="-122"/>
              </a:rPr>
              <a:t>, W. Wang, B. Ye, W. Li, S. Lu, and Y. </a:t>
            </a:r>
            <a:r>
              <a:rPr lang="en-US" altLang="zh-CN" sz="1800" i="1" dirty="0" err="1" smtClean="0">
                <a:solidFill>
                  <a:srgbClr val="666699"/>
                </a:solidFill>
                <a:ea typeface="宋体" pitchFamily="2" charset="-122"/>
              </a:rPr>
              <a:t>Gao</a:t>
            </a:r>
            <a:r>
              <a:rPr lang="en-US" altLang="zh-CN" sz="1800" i="1" dirty="0">
                <a:solidFill>
                  <a:srgbClr val="666699"/>
                </a:solidFill>
                <a:ea typeface="宋体" pitchFamily="2" charset="-122"/>
              </a:rPr>
              <a:t>, “Prediction-based Prefetching to Support VCR-like Operations in Gossip-based P2P </a:t>
            </a:r>
            <a:r>
              <a:rPr lang="en-US" altLang="zh-CN" sz="1800" i="1" dirty="0" err="1">
                <a:solidFill>
                  <a:srgbClr val="666699"/>
                </a:solidFill>
                <a:ea typeface="宋体" pitchFamily="2" charset="-122"/>
              </a:rPr>
              <a:t>VoD</a:t>
            </a:r>
            <a:r>
              <a:rPr lang="en-US" altLang="zh-CN" sz="1800" i="1" dirty="0">
                <a:solidFill>
                  <a:srgbClr val="666699"/>
                </a:solidFill>
                <a:ea typeface="宋体" pitchFamily="2" charset="-122"/>
              </a:rPr>
              <a:t> Systems”, </a:t>
            </a:r>
            <a:r>
              <a:rPr lang="en-US" altLang="zh-CN" sz="1800" i="1" dirty="0" smtClean="0">
                <a:solidFill>
                  <a:srgbClr val="666699"/>
                </a:solidFill>
                <a:ea typeface="宋体" pitchFamily="2" charset="-122"/>
              </a:rPr>
              <a:t>ICPADS-2009.</a:t>
            </a:r>
            <a:endParaRPr lang="zh-CN" altLang="en-US" sz="1800" i="1" dirty="0">
              <a:solidFill>
                <a:srgbClr val="666699"/>
              </a:solidFill>
              <a:ea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3214678" y="5072074"/>
            <a:ext cx="214314" cy="1588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直接箭头连接符 7"/>
          <p:cNvCxnSpPr/>
          <p:nvPr/>
        </p:nvCxnSpPr>
        <p:spPr bwMode="auto">
          <a:xfrm>
            <a:off x="4513262" y="5057786"/>
            <a:ext cx="214314" cy="1588"/>
          </a:xfrm>
          <a:prstGeom prst="straightConnector1">
            <a:avLst/>
          </a:prstGeom>
          <a:noFill/>
          <a:ln w="19050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Collaborative Filtering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Get the </a:t>
            </a:r>
            <a:r>
              <a:rPr lang="en-US" altLang="zh-CN" dirty="0" smtClean="0">
                <a:solidFill>
                  <a:srgbClr val="FF0000"/>
                </a:solidFill>
              </a:rPr>
              <a:t>user access pattern</a:t>
            </a:r>
            <a:r>
              <a:rPr lang="en-US" altLang="zh-CN" dirty="0" smtClean="0"/>
              <a:t>, the </a:t>
            </a:r>
            <a:r>
              <a:rPr lang="en-US" altLang="zh-CN" dirty="0" smtClean="0">
                <a:solidFill>
                  <a:srgbClr val="FF0000"/>
                </a:solidFill>
              </a:rPr>
              <a:t>state set </a:t>
            </a:r>
            <a:r>
              <a:rPr lang="en-US" altLang="zh-CN" dirty="0" smtClean="0"/>
              <a:t>and the </a:t>
            </a:r>
            <a:r>
              <a:rPr lang="en-US" altLang="zh-CN" dirty="0" smtClean="0">
                <a:solidFill>
                  <a:srgbClr val="FF0000"/>
                </a:solidFill>
              </a:rPr>
              <a:t>topic-state matrix </a:t>
            </a:r>
            <a:r>
              <a:rPr lang="en-US" altLang="zh-CN" dirty="0" smtClean="0"/>
              <a:t>from the tracker</a:t>
            </a:r>
          </a:p>
          <a:p>
            <a:r>
              <a:rPr lang="en-US" altLang="zh-CN" dirty="0" smtClean="0"/>
              <a:t>Periodically measure the similarity between active user session </a:t>
            </a:r>
            <a:r>
              <a:rPr lang="en-US" altLang="zh-CN" i="1" dirty="0" smtClean="0"/>
              <a:t>u</a:t>
            </a:r>
            <a:r>
              <a:rPr lang="en-US" altLang="zh-CN" i="1" baseline="-25000" dirty="0" smtClean="0"/>
              <a:t>c</a:t>
            </a:r>
            <a:r>
              <a:rPr lang="en-US" altLang="zh-CN" dirty="0" smtClean="0"/>
              <a:t> and every mined pattern in </a:t>
            </a:r>
            <a:r>
              <a:rPr lang="en-US" altLang="zh-CN" i="1" dirty="0" smtClean="0"/>
              <a:t>P</a:t>
            </a:r>
          </a:p>
          <a:p>
            <a:pPr lvl="1"/>
            <a:r>
              <a:rPr lang="en-US" altLang="zh-CN" dirty="0" smtClean="0"/>
              <a:t>Cosine coefficient </a:t>
            </a:r>
          </a:p>
          <a:p>
            <a:r>
              <a:rPr lang="en-US" altLang="zh-CN" dirty="0" smtClean="0"/>
              <a:t>Discover Strongly Associated Topic Set (SAT-Set)</a:t>
            </a:r>
          </a:p>
          <a:p>
            <a:pPr lvl="1"/>
            <a:r>
              <a:rPr lang="en-US" altLang="zh-CN" dirty="0" smtClean="0"/>
              <a:t>Find which states the active user prefers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Discover </a:t>
            </a:r>
            <a:r>
              <a:rPr lang="en-US" altLang="zh-CN" i="1" dirty="0" smtClean="0"/>
              <a:t>Top-N</a:t>
            </a:r>
            <a:r>
              <a:rPr lang="en-US" altLang="zh-CN" dirty="0" smtClean="0"/>
              <a:t> Associated State Set (TAS-Set)</a:t>
            </a:r>
          </a:p>
          <a:p>
            <a:pPr lvl="1"/>
            <a:r>
              <a:rPr lang="en-US" altLang="zh-CN" dirty="0" smtClean="0"/>
              <a:t>Find which states the active user prefers</a:t>
            </a:r>
          </a:p>
          <a:p>
            <a:pPr lvl="2"/>
            <a:r>
              <a:rPr lang="en-US" altLang="zh-CN" dirty="0" smtClean="0"/>
              <a:t>Calculate </a:t>
            </a:r>
            <a:r>
              <a:rPr lang="en-US" altLang="zh-CN" dirty="0" smtClean="0">
                <a:solidFill>
                  <a:srgbClr val="FF0000"/>
                </a:solidFill>
              </a:rPr>
              <a:t>Recommendation Score </a:t>
            </a:r>
            <a:r>
              <a:rPr lang="en-US" altLang="zh-CN" i="1" dirty="0" err="1" smtClean="0">
                <a:solidFill>
                  <a:srgbClr val="FF0000"/>
                </a:solidFill>
              </a:rPr>
              <a:t>R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i</a:t>
            </a:r>
            <a:r>
              <a:rPr lang="en-US" altLang="zh-CN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for each unviewed state </a:t>
            </a:r>
            <a:r>
              <a:rPr lang="en-US" altLang="zh-CN" i="1" dirty="0" err="1" smtClean="0"/>
              <a:t>s</a:t>
            </a:r>
            <a:r>
              <a:rPr lang="en-US" altLang="zh-CN" i="1" baseline="-25000" dirty="0" err="1" smtClean="0"/>
              <a:t>i</a:t>
            </a:r>
            <a:r>
              <a:rPr lang="en-US" altLang="zh-CN" dirty="0" smtClean="0"/>
              <a:t> as follows</a:t>
            </a:r>
          </a:p>
          <a:p>
            <a:pPr lvl="1">
              <a:buNone/>
            </a:pPr>
            <a:endParaRPr lang="en-US" altLang="zh-CN" dirty="0" smtClean="0"/>
          </a:p>
          <a:p>
            <a:pPr lvl="2"/>
            <a:r>
              <a:rPr lang="en-US" altLang="zh-CN" dirty="0" smtClean="0"/>
              <a:t>Select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states with </a:t>
            </a:r>
            <a:r>
              <a:rPr lang="en-US" altLang="zh-CN" i="1" dirty="0" smtClean="0"/>
              <a:t>top-N </a:t>
            </a:r>
            <a:r>
              <a:rPr lang="en-US" altLang="zh-CN" dirty="0" smtClean="0"/>
              <a:t>highest recommendation scores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  <p:pic>
        <p:nvPicPr>
          <p:cNvPr id="573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488" y="3714752"/>
            <a:ext cx="3061629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0232" y="5357826"/>
            <a:ext cx="498280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直接箭头连接符 7"/>
          <p:cNvCxnSpPr/>
          <p:nvPr/>
        </p:nvCxnSpPr>
        <p:spPr bwMode="auto">
          <a:xfrm>
            <a:off x="2000232" y="2428868"/>
            <a:ext cx="214314" cy="1588"/>
          </a:xfrm>
          <a:prstGeom prst="straightConnector1">
            <a:avLst/>
          </a:prstGeom>
          <a:noFill/>
          <a:ln w="19050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Personalized Navigation/</a:t>
            </a:r>
            <a:r>
              <a:rPr lang="en-US" altLang="zh-CN" dirty="0" err="1" smtClean="0"/>
              <a:t>Prefetching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Navigation</a:t>
            </a:r>
          </a:p>
          <a:p>
            <a:pPr lvl="1"/>
            <a:r>
              <a:rPr lang="en-US" altLang="zh-CN" dirty="0" smtClean="0"/>
              <a:t>Show the navigation screenshots of the states in TAS-Set to the user</a:t>
            </a:r>
          </a:p>
          <a:p>
            <a:pPr lvl="1"/>
            <a:r>
              <a:rPr lang="en-US" altLang="zh-CN" dirty="0" smtClean="0"/>
              <a:t>The screenshots are small and stored like cookies</a:t>
            </a:r>
            <a:endParaRPr lang="en-US" altLang="zh-CN" dirty="0"/>
          </a:p>
          <a:p>
            <a:r>
              <a:rPr lang="en-US" altLang="zh-CN" dirty="0" smtClean="0"/>
              <a:t>Prefetching</a:t>
            </a:r>
          </a:p>
          <a:p>
            <a:pPr lvl="1"/>
            <a:r>
              <a:rPr lang="en-US" altLang="zh-CN" dirty="0" smtClean="0"/>
              <a:t>Try to download the state with highest recommendation score in TAS-Set</a:t>
            </a:r>
          </a:p>
          <a:p>
            <a:pPr lvl="2"/>
            <a:r>
              <a:rPr lang="en-US" altLang="zh-CN" dirty="0" err="1" smtClean="0"/>
              <a:t>Prefetch</a:t>
            </a:r>
            <a:r>
              <a:rPr lang="en-US" altLang="zh-CN" dirty="0" smtClean="0"/>
              <a:t> anchors to improve utilization ratio</a:t>
            </a:r>
          </a:p>
          <a:p>
            <a:pPr lvl="3"/>
            <a:r>
              <a:rPr lang="en-US" altLang="zh-CN" dirty="0" smtClean="0"/>
              <a:t>Reasonable for the strong association among segments within each state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1723073369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Data Scheduling for Prefetching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</a:rPr>
              <a:t>2-stage scheduling </a:t>
            </a:r>
            <a:r>
              <a:rPr lang="en-US" altLang="zh-CN" dirty="0" smtClean="0"/>
              <a:t>s</a:t>
            </a:r>
            <a:r>
              <a:rPr lang="en-US" altLang="zh-CN" dirty="0" smtClean="0">
                <a:effectLst/>
              </a:rPr>
              <a:t>trategy</a:t>
            </a:r>
          </a:p>
          <a:p>
            <a:pPr lvl="1"/>
            <a:r>
              <a:rPr lang="en-US" altLang="zh-CN" dirty="0" smtClean="0">
                <a:effectLst/>
              </a:rPr>
              <a:t>Stage 1: fetch urgent segments into playback buffer</a:t>
            </a:r>
          </a:p>
          <a:p>
            <a:pPr lvl="2"/>
            <a:r>
              <a:rPr lang="en-US" altLang="zh-CN" dirty="0">
                <a:effectLst/>
              </a:rPr>
              <a:t>Guarantee the continuity of normal playback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ffectLst/>
              </a:rPr>
              <a:t>Urgent line mechanism </a:t>
            </a:r>
            <a:r>
              <a:rPr lang="en-US" altLang="zh-CN" baseline="30000" dirty="0">
                <a:effectLst/>
              </a:rPr>
              <a:t>[1</a:t>
            </a:r>
            <a:r>
              <a:rPr lang="en-US" altLang="zh-CN" baseline="30000" dirty="0" smtClean="0">
                <a:effectLst/>
              </a:rPr>
              <a:t>]</a:t>
            </a:r>
            <a:endParaRPr lang="en-US" altLang="zh-CN" sz="800" baseline="30000" dirty="0" smtClean="0">
              <a:effectLst/>
              <a:ea typeface="宋体" charset="-122"/>
            </a:endParaRPr>
          </a:p>
          <a:p>
            <a:pPr lvl="1"/>
            <a:r>
              <a:rPr lang="en-US" altLang="zh-CN" dirty="0" smtClean="0">
                <a:effectLst/>
              </a:rPr>
              <a:t>Stage 2: prefetch based on prediction</a:t>
            </a:r>
            <a:endParaRPr lang="en-US" altLang="zh-CN" dirty="0" smtClean="0">
              <a:effectLst/>
              <a:sym typeface="Wingdings" pitchFamily="2" charset="2"/>
            </a:endParaRPr>
          </a:p>
          <a:p>
            <a:pPr lvl="2"/>
            <a:r>
              <a:rPr lang="en-US" altLang="zh-CN" dirty="0" err="1" smtClean="0">
                <a:effectLst/>
              </a:rPr>
              <a:t>Prefetch</a:t>
            </a:r>
            <a:r>
              <a:rPr lang="en-US" altLang="zh-CN" dirty="0" smtClean="0">
                <a:effectLst/>
              </a:rPr>
              <a:t> predicted segments </a:t>
            </a:r>
            <a:r>
              <a:rPr lang="en-US" altLang="zh-CN" dirty="0" smtClean="0"/>
              <a:t>from </a:t>
            </a:r>
            <a:r>
              <a:rPr lang="en-US" altLang="zh-CN" dirty="0"/>
              <a:t>partner </a:t>
            </a:r>
            <a:r>
              <a:rPr lang="en-US" altLang="zh-CN" dirty="0" smtClean="0">
                <a:effectLst/>
              </a:rPr>
              <a:t>by utilizing </a:t>
            </a:r>
            <a:r>
              <a:rPr lang="en-US" altLang="zh-CN" dirty="0">
                <a:effectLst/>
              </a:rPr>
              <a:t>residual </a:t>
            </a:r>
            <a:r>
              <a:rPr lang="en-US" altLang="zh-CN" dirty="0" smtClean="0">
                <a:effectLst/>
              </a:rPr>
              <a:t>bandwidth</a:t>
            </a:r>
          </a:p>
          <a:p>
            <a:pPr lvl="2"/>
            <a:r>
              <a:rPr lang="en-US" altLang="zh-CN" dirty="0" smtClean="0"/>
              <a:t>use </a:t>
            </a:r>
            <a:r>
              <a:rPr lang="en-US" altLang="zh-CN" dirty="0" smtClean="0">
                <a:solidFill>
                  <a:srgbClr val="FF0000"/>
                </a:solidFill>
              </a:rPr>
              <a:t>greedy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rarest-first strategy </a:t>
            </a:r>
            <a:r>
              <a:rPr lang="en-US" altLang="zh-CN" dirty="0" smtClean="0"/>
              <a:t>to get the rarest segments as early as possible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42910" y="6211669"/>
            <a:ext cx="85010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sz="1800" b="1" i="1" dirty="0" smtClean="0">
                <a:solidFill>
                  <a:srgbClr val="666699"/>
                </a:solidFill>
                <a:effectLst/>
                <a:ea typeface="宋体" pitchFamily="2" charset="-122"/>
              </a:rPr>
              <a:t>[1] Z. Li, J. Cao, and G. Chen, “</a:t>
            </a:r>
            <a:r>
              <a:rPr lang="en-US" altLang="zh-CN" sz="1800" b="1" i="1" dirty="0" err="1" smtClean="0">
                <a:solidFill>
                  <a:srgbClr val="666699"/>
                </a:solidFill>
                <a:effectLst/>
                <a:ea typeface="宋体" pitchFamily="2" charset="-122"/>
              </a:rPr>
              <a:t>ContinuStreaming</a:t>
            </a:r>
            <a:r>
              <a:rPr lang="en-US" altLang="zh-CN" sz="1800" b="1" i="1" dirty="0" smtClean="0">
                <a:solidFill>
                  <a:srgbClr val="666699"/>
                </a:solidFill>
                <a:effectLst/>
                <a:ea typeface="宋体" pitchFamily="2" charset="-122"/>
              </a:rPr>
              <a:t>: Achieving High </a:t>
            </a:r>
            <a:r>
              <a:rPr lang="en-US" altLang="zh-CN" sz="1800" b="1" i="1" dirty="0" err="1" smtClean="0">
                <a:solidFill>
                  <a:srgbClr val="666699"/>
                </a:solidFill>
                <a:effectLst/>
                <a:ea typeface="宋体" pitchFamily="2" charset="-122"/>
              </a:rPr>
              <a:t>Plackback</a:t>
            </a:r>
            <a:r>
              <a:rPr lang="en-US" altLang="zh-CN" sz="1800" b="1" i="1" dirty="0" smtClean="0">
                <a:solidFill>
                  <a:srgbClr val="666699"/>
                </a:solidFill>
                <a:effectLst/>
                <a:ea typeface="宋体" pitchFamily="2" charset="-122"/>
              </a:rPr>
              <a:t> Continuity of Gossip-based Peer-to-Peer Streaming”, IPDPS-2008.</a:t>
            </a:r>
            <a:endParaRPr lang="zh-CN" altLang="en-US" sz="1800" b="1" i="1" dirty="0">
              <a:solidFill>
                <a:srgbClr val="666699"/>
              </a:solidFill>
              <a:effectLst/>
              <a:ea typeface="宋体" pitchFamily="2" charset="-122"/>
            </a:endParaRP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338" y="4357694"/>
            <a:ext cx="68580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7244254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Personalized Membership Management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Organize peers into different Topic Clusters (TC)</a:t>
            </a:r>
          </a:p>
          <a:p>
            <a:pPr lvl="1"/>
            <a:r>
              <a:rPr lang="en-US" altLang="zh-CN" dirty="0" smtClean="0"/>
              <a:t>Each TC is made up of peers interested in the same topic</a:t>
            </a:r>
          </a:p>
          <a:p>
            <a:pPr lvl="1"/>
            <a:r>
              <a:rPr lang="en-US" altLang="zh-CN" dirty="0" smtClean="0"/>
              <a:t>Each peer computes the </a:t>
            </a:r>
            <a:r>
              <a:rPr lang="en-US" altLang="zh-CN" dirty="0" smtClean="0">
                <a:solidFill>
                  <a:srgbClr val="FF0000"/>
                </a:solidFill>
              </a:rPr>
              <a:t>SAT-Set</a:t>
            </a:r>
            <a:r>
              <a:rPr lang="en-US" altLang="zh-CN" dirty="0" smtClean="0"/>
              <a:t> in each scheduling period and distributes it via gossip messages</a:t>
            </a:r>
          </a:p>
          <a:p>
            <a:pPr lvl="1"/>
            <a:r>
              <a:rPr lang="en-US" altLang="zh-CN" dirty="0" smtClean="0"/>
              <a:t>Each peer updates both the partner list and neighbor pool upon receiving the gossip message</a:t>
            </a:r>
          </a:p>
          <a:p>
            <a:pPr lvl="2"/>
            <a:r>
              <a:rPr lang="en-US" altLang="zh-CN" dirty="0" smtClean="0"/>
              <a:t>Give peers with similar preferences higher priority</a:t>
            </a:r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  <p:pic>
        <p:nvPicPr>
          <p:cNvPr id="56321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00166" y="3987804"/>
            <a:ext cx="6897212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480" y="6357934"/>
            <a:ext cx="307818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/>
          <p:nvPr/>
        </p:nvSpPr>
        <p:spPr>
          <a:xfrm>
            <a:off x="5072066" y="6072206"/>
            <a:ext cx="40719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1" i="1" dirty="0" smtClean="0">
                <a:solidFill>
                  <a:srgbClr val="0000FF"/>
                </a:solidFill>
              </a:rPr>
              <a:t>Z</a:t>
            </a:r>
            <a:r>
              <a:rPr lang="en-US" altLang="zh-CN" sz="1600" b="1" i="1" baseline="-25000" dirty="0" smtClean="0">
                <a:solidFill>
                  <a:srgbClr val="0000FF"/>
                </a:solidFill>
              </a:rPr>
              <a:t>k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: number of states associated with topic </a:t>
            </a:r>
            <a:r>
              <a:rPr lang="en-US" altLang="zh-CN" sz="1600" b="1" i="1" dirty="0" smtClean="0">
                <a:solidFill>
                  <a:srgbClr val="0000FF"/>
                </a:solidFill>
              </a:rPr>
              <a:t>t</a:t>
            </a:r>
            <a:r>
              <a:rPr lang="en-US" altLang="zh-CN" sz="1600" b="1" i="1" baseline="-25000" dirty="0" smtClean="0">
                <a:solidFill>
                  <a:srgbClr val="0000FF"/>
                </a:solidFill>
              </a:rPr>
              <a:t>k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/>
            </a:r>
            <a:br>
              <a:rPr lang="en-US" altLang="zh-CN" sz="1600" b="1" dirty="0" smtClean="0">
                <a:solidFill>
                  <a:srgbClr val="0000FF"/>
                </a:solidFill>
              </a:rPr>
            </a:br>
            <a:r>
              <a:rPr lang="en-US" altLang="zh-CN" sz="1600" b="1" i="1" dirty="0" smtClean="0">
                <a:solidFill>
                  <a:srgbClr val="0000FF"/>
                </a:solidFill>
              </a:rPr>
              <a:t>n</a:t>
            </a:r>
            <a:r>
              <a:rPr lang="en-US" altLang="zh-CN" sz="1600" b="1" i="1" baseline="-25000" dirty="0" smtClean="0">
                <a:solidFill>
                  <a:srgbClr val="0000FF"/>
                </a:solidFill>
              </a:rPr>
              <a:t>k</a:t>
            </a:r>
            <a:r>
              <a:rPr lang="en-US" altLang="zh-CN" sz="1600" b="1" i="1" dirty="0" smtClean="0">
                <a:solidFill>
                  <a:srgbClr val="0000FF"/>
                </a:solidFill>
              </a:rPr>
              <a:t>: </a:t>
            </a:r>
            <a:r>
              <a:rPr lang="en-US" altLang="zh-CN" sz="1600" b="1" dirty="0" smtClean="0">
                <a:solidFill>
                  <a:srgbClr val="0000FF"/>
                </a:solidFill>
              </a:rPr>
              <a:t>the number of States a peer holding</a:t>
            </a:r>
            <a:br>
              <a:rPr lang="en-US" altLang="zh-CN" sz="1600" b="1" dirty="0" smtClean="0">
                <a:solidFill>
                  <a:srgbClr val="0000FF"/>
                </a:solidFill>
              </a:rPr>
            </a:br>
            <a:r>
              <a:rPr lang="en-US" altLang="zh-CN" sz="1600" b="1" i="1" dirty="0" smtClean="0">
                <a:solidFill>
                  <a:srgbClr val="0000FF"/>
                </a:solidFill>
              </a:rPr>
              <a:t>C</a:t>
            </a:r>
            <a:r>
              <a:rPr lang="en-US" altLang="zh-CN" sz="1600" b="1" i="1" baseline="-25000" dirty="0" smtClean="0">
                <a:solidFill>
                  <a:srgbClr val="0000FF"/>
                </a:solidFill>
              </a:rPr>
              <a:t>k</a:t>
            </a:r>
            <a:r>
              <a:rPr lang="en-US" altLang="zh-CN" sz="1600" b="1" i="1" dirty="0" smtClean="0">
                <a:solidFill>
                  <a:srgbClr val="0000FF"/>
                </a:solidFill>
              </a:rPr>
              <a:t>: the number of peers in </a:t>
            </a:r>
            <a:r>
              <a:rPr lang="en-US" altLang="zh-CN" sz="1600" b="1" i="1" dirty="0" err="1" smtClean="0">
                <a:solidFill>
                  <a:srgbClr val="0000FF"/>
                </a:solidFill>
              </a:rPr>
              <a:t>TC</a:t>
            </a:r>
            <a:r>
              <a:rPr lang="en-US" altLang="zh-CN" sz="1600" b="1" i="1" baseline="-25000" dirty="0" err="1" smtClean="0">
                <a:solidFill>
                  <a:srgbClr val="0000FF"/>
                </a:solidFill>
              </a:rPr>
              <a:t>k</a:t>
            </a:r>
            <a:endParaRPr lang="zh-CN" altLang="en-US" sz="16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450011" y="3275112"/>
            <a:ext cx="2439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i="1" baseline="-25000" dirty="0" smtClean="0">
                <a:solidFill>
                  <a:srgbClr val="0000FF"/>
                </a:solidFill>
              </a:rPr>
              <a:t>k</a:t>
            </a:r>
            <a:endParaRPr lang="zh-CN" alt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602FD-5359-4D04-9170-0C5E43028CF7}" type="slidenum">
              <a:rPr lang="en-US" altLang="zh-CN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572528" cy="5715016"/>
          </a:xfrm>
        </p:spPr>
        <p:txBody>
          <a:bodyPr/>
          <a:lstStyle/>
          <a:p>
            <a:pPr eaLnBrk="1" hangingPunct="1">
              <a:buClr>
                <a:srgbClr val="FF0000"/>
              </a:buCl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Background</a:t>
            </a:r>
          </a:p>
          <a:p>
            <a:pPr eaLnBrk="1" hangingPunct="1">
              <a:defRPr/>
            </a:pPr>
            <a:r>
              <a:rPr lang="en-US" altLang="zh-CN" dirty="0" smtClean="0"/>
              <a:t>Motivation</a:t>
            </a:r>
          </a:p>
          <a:p>
            <a:pPr eaLnBrk="1" hangingPunct="1">
              <a:defRPr/>
            </a:pPr>
            <a:r>
              <a:rPr lang="en-US" altLang="zh-CN" dirty="0" smtClean="0"/>
              <a:t>APEX Design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pitchFamily="2" charset="-122"/>
              </a:rPr>
              <a:t>Topic-oriented Access Pattern Mining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Personalized Navigation/</a:t>
            </a:r>
            <a:r>
              <a:rPr lang="en-US" altLang="zh-CN" sz="2000" dirty="0" err="1" smtClean="0"/>
              <a:t>Prefetching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Membership Management</a:t>
            </a:r>
          </a:p>
          <a:p>
            <a:pPr eaLnBrk="1" hangingPunct="1">
              <a:defRPr/>
            </a:pPr>
            <a:r>
              <a:rPr lang="en-US" altLang="zh-CN" dirty="0" smtClean="0"/>
              <a:t>Performance Evaluation</a:t>
            </a:r>
          </a:p>
          <a:p>
            <a:pPr eaLnBrk="1" hangingPunct="1">
              <a:defRPr/>
            </a:pPr>
            <a:r>
              <a:rPr lang="en-US" altLang="zh-CN" dirty="0" smtClean="0"/>
              <a:t>Conclusions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charset="-122"/>
              </a:rPr>
              <a:t>QoE</a:t>
            </a:r>
            <a:r>
              <a:rPr lang="en-US" altLang="zh-CN" dirty="0" smtClean="0">
                <a:ea typeface="宋体" charset="-122"/>
              </a:rPr>
              <a:t> Improvement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jump</a:t>
            </a:r>
            <a:r>
              <a:rPr lang="en-US" altLang="zh-CN" dirty="0" smtClean="0">
                <a:ea typeface="宋体" pitchFamily="2" charset="-122"/>
              </a:rPr>
              <a:t> process caused by DVD-like functions</a:t>
            </a:r>
            <a:endParaRPr lang="en-US" altLang="zh-CN" sz="16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sz="1800" dirty="0" smtClean="0">
                <a:effectLst/>
              </a:rPr>
              <a:t>Case </a:t>
            </a:r>
            <a:r>
              <a:rPr lang="en-US" altLang="zh-CN" sz="1800" dirty="0">
                <a:effectLst/>
              </a:rPr>
              <a:t>1. The jump segment is already </a:t>
            </a:r>
            <a:r>
              <a:rPr lang="en-US" altLang="zh-CN" sz="1800" dirty="0" err="1">
                <a:effectLst/>
              </a:rPr>
              <a:t>prefetched</a:t>
            </a:r>
            <a:r>
              <a:rPr lang="en-US" altLang="zh-CN" sz="1800" dirty="0">
                <a:effectLst/>
              </a:rPr>
              <a:t> on the local </a:t>
            </a:r>
            <a:r>
              <a:rPr lang="en-US" altLang="zh-CN" sz="1800" dirty="0" smtClean="0">
                <a:effectLst/>
              </a:rPr>
              <a:t>peer</a:t>
            </a:r>
            <a:r>
              <a:rPr lang="en-US" altLang="zh-CN" sz="1800" dirty="0" smtClean="0">
                <a:solidFill>
                  <a:schemeClr val="tx2"/>
                </a:solidFill>
                <a:effectLst/>
              </a:rPr>
              <a:t> </a:t>
            </a:r>
            <a:r>
              <a:rPr lang="en-US" altLang="zh-CN" sz="1800" dirty="0">
                <a:solidFill>
                  <a:srgbClr val="FF0000"/>
                </a:solidFill>
                <a:effectLst/>
              </a:rPr>
              <a:t>=&gt; Just </a:t>
            </a:r>
            <a:r>
              <a:rPr lang="en-US" altLang="zh-CN" sz="1800" dirty="0" smtClean="0">
                <a:solidFill>
                  <a:srgbClr val="FF0000"/>
                </a:solidFill>
                <a:effectLst/>
              </a:rPr>
              <a:t>playback</a:t>
            </a:r>
          </a:p>
          <a:p>
            <a:pPr lvl="2">
              <a:defRPr/>
            </a:pPr>
            <a:r>
              <a:rPr lang="en-US" altLang="zh-CN" sz="1800" i="1" dirty="0">
                <a:effectLst/>
              </a:rPr>
              <a:t>Lat</a:t>
            </a:r>
            <a:r>
              <a:rPr lang="en-US" altLang="zh-CN" sz="1800" i="1" baseline="-25000" dirty="0">
                <a:effectLst/>
              </a:rPr>
              <a:t>1</a:t>
            </a:r>
            <a:r>
              <a:rPr lang="en-US" altLang="zh-CN" sz="1800" dirty="0">
                <a:effectLst/>
              </a:rPr>
              <a:t> = </a:t>
            </a:r>
            <a:r>
              <a:rPr lang="en-US" altLang="zh-CN" sz="1800" i="1" dirty="0">
                <a:effectLst/>
              </a:rPr>
              <a:t>0</a:t>
            </a:r>
          </a:p>
          <a:p>
            <a:pPr lvl="1">
              <a:defRPr/>
            </a:pPr>
            <a:r>
              <a:rPr lang="en-US" altLang="zh-CN" sz="1800" dirty="0" smtClean="0">
                <a:effectLst/>
              </a:rPr>
              <a:t> Case </a:t>
            </a:r>
            <a:r>
              <a:rPr lang="en-US" altLang="zh-CN" sz="1800" dirty="0">
                <a:effectLst/>
              </a:rPr>
              <a:t>2. The jump segment is cached on the partners’ </a:t>
            </a:r>
            <a:r>
              <a:rPr lang="en-US" altLang="zh-CN" sz="1800" dirty="0" smtClean="0">
                <a:effectLst/>
              </a:rPr>
              <a:t> buffer </a:t>
            </a:r>
            <a:r>
              <a:rPr lang="en-US" altLang="zh-CN" sz="1800" dirty="0" smtClean="0">
                <a:solidFill>
                  <a:srgbClr val="FF0000"/>
                </a:solidFill>
                <a:effectLst/>
              </a:rPr>
              <a:t>=&gt; </a:t>
            </a:r>
            <a:r>
              <a:rPr lang="en-US" altLang="zh-CN" sz="1800" dirty="0">
                <a:solidFill>
                  <a:srgbClr val="FF0000"/>
                </a:solidFill>
                <a:effectLst/>
              </a:rPr>
              <a:t>download and </a:t>
            </a:r>
            <a:r>
              <a:rPr lang="en-US" altLang="zh-CN" sz="1800" dirty="0" smtClean="0">
                <a:solidFill>
                  <a:srgbClr val="FF0000"/>
                </a:solidFill>
                <a:effectLst/>
              </a:rPr>
              <a:t>playback</a:t>
            </a:r>
          </a:p>
          <a:p>
            <a:pPr lvl="2">
              <a:defRPr/>
            </a:pPr>
            <a:r>
              <a:rPr lang="en-US" altLang="zh-CN" sz="1800" i="1" dirty="0" smtClean="0">
                <a:effectLst/>
              </a:rPr>
              <a:t>Lat</a:t>
            </a:r>
            <a:r>
              <a:rPr lang="en-US" altLang="zh-CN" sz="1800" i="1" baseline="-25000" dirty="0">
                <a:effectLst/>
              </a:rPr>
              <a:t>2</a:t>
            </a:r>
            <a:r>
              <a:rPr lang="en-US" altLang="zh-CN" sz="1800" i="1" dirty="0" smtClean="0">
                <a:effectLst/>
              </a:rPr>
              <a:t> </a:t>
            </a:r>
            <a:r>
              <a:rPr lang="en-US" altLang="zh-CN" sz="1800" dirty="0" smtClean="0">
                <a:effectLst/>
              </a:rPr>
              <a:t>= </a:t>
            </a:r>
            <a:r>
              <a:rPr lang="en-US" altLang="zh-CN" sz="1800" i="1" dirty="0" err="1" smtClean="0">
                <a:effectLst/>
              </a:rPr>
              <a:t>T</a:t>
            </a:r>
            <a:r>
              <a:rPr lang="en-US" altLang="zh-CN" sz="1800" i="1" baseline="-25000" dirty="0" err="1" smtClean="0">
                <a:effectLst/>
              </a:rPr>
              <a:t>down</a:t>
            </a:r>
            <a:endParaRPr lang="en-US" altLang="zh-CN" sz="1800" i="1" baseline="-25000" dirty="0" smtClean="0">
              <a:effectLst/>
            </a:endParaRPr>
          </a:p>
          <a:p>
            <a:pPr lvl="1">
              <a:defRPr/>
            </a:pPr>
            <a:r>
              <a:rPr lang="en-US" altLang="zh-CN" sz="1800" dirty="0"/>
              <a:t> Case </a:t>
            </a:r>
            <a:r>
              <a:rPr lang="en-US" altLang="zh-CN" sz="1800" dirty="0" smtClean="0"/>
              <a:t>3. </a:t>
            </a:r>
            <a:r>
              <a:rPr lang="en-US" altLang="zh-CN" sz="1800" dirty="0"/>
              <a:t>The jump segment is cached on the </a:t>
            </a:r>
            <a:r>
              <a:rPr lang="en-US" altLang="zh-CN" sz="1800" dirty="0" smtClean="0"/>
              <a:t>neighbor’ </a:t>
            </a:r>
            <a:r>
              <a:rPr lang="en-US" altLang="zh-CN" sz="1800" dirty="0"/>
              <a:t>buffer </a:t>
            </a:r>
            <a:r>
              <a:rPr lang="en-US" altLang="zh-CN" sz="1800" dirty="0">
                <a:solidFill>
                  <a:srgbClr val="FF0000"/>
                </a:solidFill>
              </a:rPr>
              <a:t>=&gt; </a:t>
            </a:r>
            <a:r>
              <a:rPr lang="en-US" altLang="zh-CN" sz="1800" dirty="0" smtClean="0">
                <a:solidFill>
                  <a:srgbClr val="FF0000"/>
                </a:solidFill>
              </a:rPr>
              <a:t>connect, download </a:t>
            </a:r>
            <a:r>
              <a:rPr lang="en-US" altLang="zh-CN" sz="1800" dirty="0">
                <a:solidFill>
                  <a:srgbClr val="FF0000"/>
                </a:solidFill>
              </a:rPr>
              <a:t>and playback</a:t>
            </a:r>
          </a:p>
          <a:p>
            <a:pPr lvl="2">
              <a:defRPr/>
            </a:pPr>
            <a:r>
              <a:rPr lang="en-US" altLang="zh-CN" sz="1800" i="1" dirty="0" smtClean="0"/>
              <a:t>Lat</a:t>
            </a:r>
            <a:r>
              <a:rPr lang="en-US" altLang="zh-CN" sz="1800" i="1" baseline="-25000" dirty="0" smtClean="0"/>
              <a:t>3</a:t>
            </a:r>
            <a:r>
              <a:rPr lang="en-US" altLang="zh-CN" sz="1800" i="1" dirty="0" smtClean="0"/>
              <a:t> </a:t>
            </a:r>
            <a:r>
              <a:rPr lang="en-US" altLang="zh-CN" sz="1800" dirty="0"/>
              <a:t>=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conn</a:t>
            </a:r>
            <a:r>
              <a:rPr lang="en-US" altLang="zh-CN" sz="1800" dirty="0" smtClean="0"/>
              <a:t> </a:t>
            </a:r>
            <a:r>
              <a:rPr lang="en-US" altLang="zh-CN" sz="1800" i="1" dirty="0"/>
              <a:t>+</a:t>
            </a:r>
            <a:r>
              <a:rPr lang="en-US" altLang="zh-CN" sz="1800" i="1" baseline="-25000" dirty="0" smtClean="0"/>
              <a:t> </a:t>
            </a:r>
            <a:r>
              <a:rPr lang="en-US" altLang="zh-CN" sz="1800" i="1" dirty="0" err="1" smtClean="0"/>
              <a:t>T</a:t>
            </a:r>
            <a:r>
              <a:rPr lang="en-US" altLang="zh-CN" sz="1800" i="1" baseline="-25000" dirty="0" err="1" smtClean="0"/>
              <a:t>down</a:t>
            </a:r>
            <a:endParaRPr lang="en-US" altLang="zh-CN" sz="1800" i="1" dirty="0" smtClean="0">
              <a:solidFill>
                <a:srgbClr val="FF0000"/>
              </a:solidFill>
              <a:effectLst/>
              <a:latin typeface="Georgia" pitchFamily="18" charset="0"/>
              <a:ea typeface="楷体_GB2312" pitchFamily="49" charset="-122"/>
            </a:endParaRPr>
          </a:p>
          <a:p>
            <a:pPr lvl="1">
              <a:defRPr/>
            </a:pPr>
            <a:r>
              <a:rPr lang="en-US" altLang="zh-CN" sz="1800" dirty="0" smtClean="0">
                <a:effectLst/>
              </a:rPr>
              <a:t>Case </a:t>
            </a:r>
            <a:r>
              <a:rPr lang="en-US" altLang="zh-CN" sz="1800" dirty="0"/>
              <a:t>4</a:t>
            </a:r>
            <a:r>
              <a:rPr lang="en-US" altLang="zh-CN" sz="1800" dirty="0" smtClean="0">
                <a:effectLst/>
              </a:rPr>
              <a:t>. </a:t>
            </a:r>
            <a:r>
              <a:rPr lang="en-US" altLang="zh-CN" sz="1800" dirty="0">
                <a:effectLst/>
              </a:rPr>
              <a:t>Neither cached on the local peer nor cached by the </a:t>
            </a:r>
            <a:r>
              <a:rPr lang="en-US" altLang="zh-CN" sz="1800" dirty="0" smtClean="0">
                <a:effectLst/>
              </a:rPr>
              <a:t>partners </a:t>
            </a:r>
            <a:r>
              <a:rPr lang="en-US" altLang="zh-CN" sz="1800" dirty="0">
                <a:solidFill>
                  <a:srgbClr val="FF0000"/>
                </a:solidFill>
                <a:effectLst/>
              </a:rPr>
              <a:t>=&gt; relocate, connect and </a:t>
            </a:r>
            <a:r>
              <a:rPr lang="en-US" altLang="zh-CN" sz="1800" dirty="0" smtClean="0">
                <a:solidFill>
                  <a:srgbClr val="FF0000"/>
                </a:solidFill>
                <a:effectLst/>
              </a:rPr>
              <a:t>download</a:t>
            </a:r>
          </a:p>
          <a:p>
            <a:pPr lvl="2">
              <a:defRPr/>
            </a:pPr>
            <a:r>
              <a:rPr lang="en-US" altLang="zh-CN" sz="1800" i="1" dirty="0" smtClean="0">
                <a:effectLst/>
              </a:rPr>
              <a:t>Lat</a:t>
            </a:r>
            <a:r>
              <a:rPr lang="en-US" altLang="zh-CN" sz="1800" i="1" baseline="-25000" dirty="0">
                <a:effectLst/>
              </a:rPr>
              <a:t>3</a:t>
            </a:r>
            <a:r>
              <a:rPr lang="en-US" altLang="zh-CN" sz="1800" dirty="0" smtClean="0">
                <a:effectLst/>
              </a:rPr>
              <a:t> = </a:t>
            </a:r>
            <a:r>
              <a:rPr lang="en-US" altLang="zh-CN" sz="1800" i="1" dirty="0" err="1" smtClean="0">
                <a:effectLst/>
              </a:rPr>
              <a:t>T</a:t>
            </a:r>
            <a:r>
              <a:rPr lang="en-US" altLang="zh-CN" sz="1800" i="1" baseline="-25000" dirty="0" err="1" smtClean="0">
                <a:effectLst/>
              </a:rPr>
              <a:t>loc</a:t>
            </a:r>
            <a:r>
              <a:rPr lang="en-US" altLang="zh-CN" sz="1800" dirty="0" smtClean="0">
                <a:effectLst/>
              </a:rPr>
              <a:t> </a:t>
            </a:r>
            <a:r>
              <a:rPr lang="en-US" altLang="zh-CN" sz="1800" i="1" dirty="0" smtClean="0">
                <a:effectLst/>
              </a:rPr>
              <a:t>+ </a:t>
            </a:r>
            <a:r>
              <a:rPr lang="en-US" altLang="zh-CN" sz="1800" i="1" dirty="0" err="1" smtClean="0">
                <a:effectLst/>
              </a:rPr>
              <a:t>T</a:t>
            </a:r>
            <a:r>
              <a:rPr lang="en-US" altLang="zh-CN" sz="1800" i="1" baseline="-25000" dirty="0" err="1" smtClean="0">
                <a:effectLst/>
              </a:rPr>
              <a:t>conn</a:t>
            </a:r>
            <a:r>
              <a:rPr lang="en-US" altLang="zh-CN" sz="1800" i="1" dirty="0" smtClean="0">
                <a:effectLst/>
              </a:rPr>
              <a:t> </a:t>
            </a:r>
            <a:r>
              <a:rPr lang="en-US" altLang="zh-CN" sz="1800" dirty="0">
                <a:effectLst/>
              </a:rPr>
              <a:t>+ </a:t>
            </a:r>
            <a:r>
              <a:rPr lang="en-US" altLang="zh-CN" sz="1800" i="1" dirty="0" err="1" smtClean="0">
                <a:effectLst/>
              </a:rPr>
              <a:t>T</a:t>
            </a:r>
            <a:r>
              <a:rPr lang="en-US" altLang="zh-CN" sz="1800" i="1" baseline="-25000" dirty="0" err="1" smtClean="0">
                <a:effectLst/>
              </a:rPr>
              <a:t>down</a:t>
            </a:r>
            <a:endParaRPr lang="en-US" altLang="zh-CN" sz="18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Expected delay</a:t>
            </a:r>
          </a:p>
          <a:p>
            <a:pPr lvl="1">
              <a:defRPr/>
            </a:pPr>
            <a:r>
              <a:rPr lang="en-US" altLang="zh-CN" sz="1800" i="1" dirty="0" smtClean="0"/>
              <a:t>E[Lat] = p</a:t>
            </a:r>
            <a:r>
              <a:rPr lang="en-US" altLang="zh-CN" sz="1800" i="1" baseline="-25000" dirty="0" smtClean="0"/>
              <a:t>1</a:t>
            </a:r>
            <a:r>
              <a:rPr lang="en-US" altLang="zh-CN" sz="1800" i="1" dirty="0" smtClean="0"/>
              <a:t>×E[Lat</a:t>
            </a:r>
            <a:r>
              <a:rPr lang="en-US" altLang="zh-CN" sz="1800" i="1" baseline="-25000" dirty="0" smtClean="0"/>
              <a:t>1</a:t>
            </a:r>
            <a:r>
              <a:rPr lang="en-US" altLang="zh-CN" sz="1800" i="1" dirty="0" smtClean="0"/>
              <a:t>]+p</a:t>
            </a:r>
            <a:r>
              <a:rPr lang="en-US" altLang="zh-CN" sz="1800" i="1" baseline="-25000" dirty="0" smtClean="0"/>
              <a:t>2</a:t>
            </a:r>
            <a:r>
              <a:rPr lang="en-US" altLang="zh-CN" sz="1800" i="1" dirty="0" smtClean="0"/>
              <a:t>×E[Lat</a:t>
            </a:r>
            <a:r>
              <a:rPr lang="en-US" altLang="zh-CN" sz="1800" i="1" baseline="-25000" dirty="0" smtClean="0"/>
              <a:t>2</a:t>
            </a:r>
            <a:r>
              <a:rPr lang="en-US" altLang="zh-CN" sz="1800" i="1" dirty="0" smtClean="0"/>
              <a:t>]+p</a:t>
            </a:r>
            <a:r>
              <a:rPr lang="en-US" altLang="zh-CN" sz="1800" i="1" baseline="-25000" dirty="0" smtClean="0"/>
              <a:t>3</a:t>
            </a:r>
            <a:r>
              <a:rPr lang="en-US" altLang="zh-CN" sz="1800" i="1" dirty="0" smtClean="0"/>
              <a:t>×E[Lat</a:t>
            </a:r>
            <a:r>
              <a:rPr lang="en-US" altLang="zh-CN" sz="1800" i="1" baseline="-25000" dirty="0" smtClean="0"/>
              <a:t>3</a:t>
            </a:r>
            <a:r>
              <a:rPr lang="en-US" altLang="zh-CN" sz="1800" i="1" dirty="0"/>
              <a:t>] </a:t>
            </a:r>
            <a:r>
              <a:rPr lang="en-US" altLang="zh-CN" sz="1800" i="1" dirty="0" smtClean="0"/>
              <a:t>+p</a:t>
            </a:r>
            <a:r>
              <a:rPr lang="en-US" altLang="zh-CN" sz="1800" i="1" baseline="-25000" dirty="0" smtClean="0"/>
              <a:t>4</a:t>
            </a:r>
            <a:r>
              <a:rPr lang="en-US" altLang="zh-CN" sz="1800" i="1" dirty="0" smtClean="0"/>
              <a:t>×E[Lat</a:t>
            </a:r>
            <a:r>
              <a:rPr lang="en-US" altLang="zh-CN" sz="1800" i="1" baseline="-25000" dirty="0"/>
              <a:t>4</a:t>
            </a:r>
            <a:r>
              <a:rPr lang="en-US" altLang="zh-CN" sz="1800" i="1" dirty="0" smtClean="0"/>
              <a:t>]</a:t>
            </a:r>
            <a:endParaRPr lang="en-US" altLang="zh-CN" sz="2000" b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itchFamily="2" charset="-122"/>
            </a:endParaRPr>
          </a:p>
          <a:p>
            <a:pPr lvl="2"/>
            <a:r>
              <a:rPr lang="en-US" altLang="zh-CN" sz="1800" i="1" dirty="0"/>
              <a:t>p</a:t>
            </a:r>
            <a:r>
              <a:rPr lang="en-US" altLang="zh-CN" sz="1800" i="1" baseline="-25000" dirty="0"/>
              <a:t>1</a:t>
            </a:r>
            <a:r>
              <a:rPr lang="en-US" altLang="zh-CN" sz="1800" i="1" dirty="0" smtClean="0"/>
              <a:t> + p</a:t>
            </a:r>
            <a:r>
              <a:rPr lang="en-US" altLang="zh-CN" sz="1800" i="1" baseline="-25000" dirty="0" smtClean="0"/>
              <a:t>2</a:t>
            </a:r>
            <a:r>
              <a:rPr lang="en-US" altLang="zh-CN" sz="1800" i="1" dirty="0" smtClean="0"/>
              <a:t> + p</a:t>
            </a:r>
            <a:r>
              <a:rPr lang="en-US" altLang="zh-CN" sz="1800" i="1" baseline="-25000" dirty="0" smtClean="0"/>
              <a:t>3</a:t>
            </a:r>
            <a:r>
              <a:rPr lang="en-US" altLang="zh-CN" sz="1800" i="1" dirty="0" smtClean="0"/>
              <a:t> </a:t>
            </a:r>
            <a:r>
              <a:rPr lang="en-US" altLang="zh-CN" sz="1800" i="1" dirty="0"/>
              <a:t>+ </a:t>
            </a:r>
            <a:r>
              <a:rPr lang="en-US" altLang="zh-CN" sz="1800" i="1" dirty="0" smtClean="0"/>
              <a:t>p</a:t>
            </a:r>
            <a:r>
              <a:rPr lang="en-US" altLang="zh-CN" sz="1800" i="1" baseline="-25000" dirty="0" smtClean="0"/>
              <a:t>4</a:t>
            </a:r>
            <a:r>
              <a:rPr lang="en-US" altLang="zh-CN" sz="1800" i="1" dirty="0" smtClean="0"/>
              <a:t> </a:t>
            </a:r>
            <a:r>
              <a:rPr lang="en-US" altLang="zh-CN" sz="1800" i="1" dirty="0"/>
              <a:t>= </a:t>
            </a:r>
            <a:r>
              <a:rPr lang="en-US" altLang="zh-CN" sz="1800" i="1" dirty="0" smtClean="0"/>
              <a:t>1</a:t>
            </a:r>
          </a:p>
          <a:p>
            <a:pPr lvl="3"/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1</a:t>
            </a:r>
            <a:r>
              <a:rPr lang="en-US" altLang="zh-CN" i="1" dirty="0" smtClean="0"/>
              <a:t>: be improved by </a:t>
            </a:r>
            <a:r>
              <a:rPr lang="en-US" altLang="zh-CN" i="1" dirty="0" err="1" smtClean="0"/>
              <a:t>prefetching</a:t>
            </a:r>
            <a:r>
              <a:rPr lang="en-US" altLang="zh-CN" i="1" dirty="0" smtClean="0"/>
              <a:t> algorithm </a:t>
            </a:r>
          </a:p>
          <a:p>
            <a:pPr lvl="3"/>
            <a:r>
              <a:rPr lang="en-US" altLang="zh-CN" i="1" dirty="0" smtClean="0"/>
              <a:t>p</a:t>
            </a:r>
            <a:r>
              <a:rPr lang="en-US" altLang="zh-CN" i="1" baseline="-25000" dirty="0" smtClean="0"/>
              <a:t>2 </a:t>
            </a:r>
            <a:r>
              <a:rPr lang="en-US" altLang="zh-CN" i="1" dirty="0"/>
              <a:t>&amp; p</a:t>
            </a:r>
            <a:r>
              <a:rPr lang="en-US" altLang="zh-CN" i="1" baseline="-25000" dirty="0" smtClean="0"/>
              <a:t>3</a:t>
            </a:r>
            <a:r>
              <a:rPr lang="en-US" altLang="zh-CN" i="1" dirty="0" smtClean="0"/>
              <a:t>: be optimized by membership management strategy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xmlns="" val="4195591331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602FD-5359-4D04-9170-0C5E43028CF7}" type="slidenum">
              <a:rPr lang="en-US" altLang="zh-CN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572528" cy="57150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Background</a:t>
            </a:r>
          </a:p>
          <a:p>
            <a:pPr eaLnBrk="1" hangingPunct="1">
              <a:defRPr/>
            </a:pPr>
            <a:r>
              <a:rPr lang="en-US" altLang="zh-CN" dirty="0" smtClean="0"/>
              <a:t>Motivation</a:t>
            </a:r>
          </a:p>
          <a:p>
            <a:pPr eaLnBrk="1" hangingPunct="1">
              <a:defRPr/>
            </a:pPr>
            <a:r>
              <a:rPr lang="en-US" altLang="zh-CN" dirty="0" smtClean="0"/>
              <a:t>APEX Design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pitchFamily="2" charset="-122"/>
              </a:rPr>
              <a:t>Topic-oriented Access Pattern Mining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Personalized Navigation/</a:t>
            </a:r>
            <a:r>
              <a:rPr lang="en-US" altLang="zh-CN" sz="2000" dirty="0" err="1" smtClean="0"/>
              <a:t>Prefetching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Membership Management</a:t>
            </a: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Performance Evaluation</a:t>
            </a:r>
          </a:p>
          <a:p>
            <a:pPr eaLnBrk="1" hangingPunct="1">
              <a:defRPr/>
            </a:pPr>
            <a:r>
              <a:rPr lang="en-US" altLang="zh-CN" dirty="0" smtClean="0"/>
              <a:t>Conclusions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  <a:ea typeface="宋体" pitchFamily="2" charset="-122"/>
              </a:rPr>
              <a:t>Simulation settings</a:t>
            </a:r>
          </a:p>
          <a:p>
            <a:pPr lvl="1">
              <a:defRPr/>
            </a:pPr>
            <a:r>
              <a:rPr lang="en-US" altLang="zh-CN" dirty="0" smtClean="0">
                <a:effectLst/>
              </a:rPr>
              <a:t>User viewing logs</a:t>
            </a:r>
          </a:p>
          <a:p>
            <a:pPr lvl="2">
              <a:defRPr/>
            </a:pPr>
            <a:r>
              <a:rPr lang="en-US" altLang="zh-CN" dirty="0">
                <a:solidFill>
                  <a:srgbClr val="FF0000"/>
                </a:solidFill>
                <a:ea typeface="宋体" pitchFamily="2" charset="-122"/>
              </a:rPr>
              <a:t>8000s</a:t>
            </a:r>
            <a:r>
              <a:rPr lang="en-US" altLang="zh-CN" dirty="0">
                <a:ea typeface="宋体" pitchFamily="2" charset="-122"/>
              </a:rPr>
              <a:t> Video </a:t>
            </a:r>
            <a:r>
              <a:rPr lang="en-US" altLang="zh-CN" dirty="0" smtClean="0">
                <a:ea typeface="宋体" pitchFamily="2" charset="-122"/>
              </a:rPr>
              <a:t>with </a:t>
            </a:r>
            <a:r>
              <a:rPr lang="en-US" altLang="zh-CN" dirty="0">
                <a:solidFill>
                  <a:srgbClr val="FF0000"/>
                </a:solidFill>
              </a:rPr>
              <a:t>4338</a:t>
            </a:r>
            <a:r>
              <a:rPr lang="en-US" altLang="zh-CN" dirty="0"/>
              <a:t> </a:t>
            </a:r>
            <a:r>
              <a:rPr lang="en-US" altLang="zh-CN" dirty="0" smtClean="0"/>
              <a:t>history logs of user sessions</a:t>
            </a:r>
          </a:p>
          <a:p>
            <a:pPr lvl="2">
              <a:defRPr/>
            </a:pPr>
            <a:r>
              <a:rPr lang="en-US" altLang="zh-CN" dirty="0" smtClean="0">
                <a:ea typeface="宋体" pitchFamily="2" charset="-122"/>
              </a:rPr>
              <a:t>Session average duration: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232.86s</a:t>
            </a:r>
            <a:r>
              <a:rPr lang="en-US" altLang="zh-CN" dirty="0" smtClean="0">
                <a:ea typeface="宋体" pitchFamily="2" charset="-122"/>
              </a:rPr>
              <a:t> with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5.22</a:t>
            </a:r>
            <a:r>
              <a:rPr lang="en-US" altLang="zh-CN" dirty="0" smtClean="0">
                <a:ea typeface="宋体" pitchFamily="2" charset="-122"/>
              </a:rPr>
              <a:t> DVD-like operations</a:t>
            </a:r>
          </a:p>
          <a:p>
            <a:pPr lvl="1">
              <a:defRPr/>
            </a:pPr>
            <a:r>
              <a:rPr lang="en-US" altLang="zh-CN" dirty="0" smtClean="0">
                <a:effectLst/>
              </a:rPr>
              <a:t>Topology size: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3000 peers</a:t>
            </a:r>
            <a:endParaRPr lang="en-US" altLang="zh-CN" sz="1800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ffectLst/>
              </a:rPr>
              <a:t>Playback bit rate: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256 </a:t>
            </a:r>
            <a:r>
              <a:rPr lang="en-US" altLang="zh-CN" dirty="0" err="1" smtClean="0">
                <a:solidFill>
                  <a:srgbClr val="FF0000"/>
                </a:solidFill>
                <a:effectLst/>
              </a:rPr>
              <a:t>Kpbs</a:t>
            </a:r>
            <a:endParaRPr lang="en-US" altLang="zh-CN" dirty="0" smtClean="0">
              <a:solidFill>
                <a:srgbClr val="FF0000"/>
              </a:solidFill>
              <a:effectLst/>
            </a:endParaRPr>
          </a:p>
          <a:p>
            <a:pPr lvl="1">
              <a:defRPr/>
            </a:pPr>
            <a:r>
              <a:rPr lang="en-US" altLang="zh-CN" dirty="0" smtClean="0">
                <a:effectLst/>
              </a:rPr>
              <a:t>Download Bandwidth</a:t>
            </a:r>
            <a:r>
              <a:rPr lang="en-US" altLang="zh-CN" dirty="0" smtClean="0"/>
              <a:t>: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[</a:t>
            </a:r>
            <a:r>
              <a:rPr lang="en-US" altLang="zh-CN" dirty="0" smtClean="0">
                <a:solidFill>
                  <a:srgbClr val="FF0000"/>
                </a:solidFill>
              </a:rPr>
              <a:t>256Kbps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, 768Kbps]</a:t>
            </a:r>
            <a:endParaRPr lang="en-US" altLang="zh-CN" sz="1800" dirty="0" smtClean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ffectLst/>
              </a:rPr>
              <a:t>Playback buffer size: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30Mbytes</a:t>
            </a:r>
          </a:p>
          <a:p>
            <a:pPr lvl="2">
              <a:defRPr/>
            </a:pPr>
            <a:r>
              <a:rPr lang="en-US" altLang="zh-CN" dirty="0" smtClean="0">
                <a:effectLst/>
              </a:rPr>
              <a:t>25M for playback, </a:t>
            </a:r>
            <a:r>
              <a:rPr lang="en-US" altLang="zh-CN" dirty="0" smtClean="0"/>
              <a:t>5M</a:t>
            </a:r>
            <a:r>
              <a:rPr lang="en-US" altLang="zh-CN" dirty="0" smtClean="0">
                <a:effectLst/>
              </a:rPr>
              <a:t> for </a:t>
            </a:r>
            <a:r>
              <a:rPr lang="en-US" altLang="zh-CN" dirty="0" err="1" smtClean="0">
                <a:effectLst/>
              </a:rPr>
              <a:t>prefetching</a:t>
            </a:r>
            <a:endParaRPr lang="en-US" altLang="zh-CN" sz="180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>
                <a:effectLst/>
              </a:rPr>
              <a:t>Request arrival rate: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Poisson Process with λ = 5</a:t>
            </a:r>
            <a:r>
              <a:rPr lang="en-US" altLang="zh-CN" dirty="0" smtClean="0">
                <a:solidFill>
                  <a:srgbClr val="FF0000"/>
                </a:solidFill>
              </a:rPr>
              <a:t>.4</a:t>
            </a:r>
          </a:p>
          <a:p>
            <a:pPr lvl="1">
              <a:defRPr/>
            </a:pPr>
            <a:r>
              <a:rPr lang="en-US" altLang="zh-CN" dirty="0" smtClean="0"/>
              <a:t>Membership</a:t>
            </a:r>
          </a:p>
          <a:p>
            <a:pPr lvl="2">
              <a:defRPr/>
            </a:pPr>
            <a:r>
              <a:rPr lang="en-US" altLang="zh-CN" dirty="0" smtClean="0">
                <a:solidFill>
                  <a:srgbClr val="FF0000"/>
                </a:solidFill>
                <a:effectLst/>
              </a:rPr>
              <a:t>5</a:t>
            </a:r>
            <a:r>
              <a:rPr lang="en-US" altLang="zh-CN" dirty="0" smtClean="0">
                <a:effectLst/>
              </a:rPr>
              <a:t> partners and </a:t>
            </a:r>
            <a:r>
              <a:rPr lang="en-US" altLang="zh-CN" dirty="0" smtClean="0">
                <a:solidFill>
                  <a:srgbClr val="FF0000"/>
                </a:solidFill>
                <a:effectLst/>
              </a:rPr>
              <a:t>10</a:t>
            </a:r>
            <a:r>
              <a:rPr lang="en-US" altLang="zh-CN" dirty="0" smtClean="0">
                <a:effectLst/>
              </a:rPr>
              <a:t> neighbors </a:t>
            </a:r>
          </a:p>
          <a:p>
            <a:pPr lvl="1">
              <a:defRPr/>
            </a:pPr>
            <a:r>
              <a:rPr lang="en-US" altLang="zh-CN" dirty="0" smtClean="0"/>
              <a:t>Schedule period: </a:t>
            </a:r>
            <a:r>
              <a:rPr lang="en-US" altLang="zh-CN" dirty="0" smtClean="0">
                <a:solidFill>
                  <a:srgbClr val="FF0000"/>
                </a:solidFill>
              </a:rPr>
              <a:t>5s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Performance Evaluation 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ffectLst/>
              </a:rPr>
              <a:t>Performance evaluation factors</a:t>
            </a:r>
          </a:p>
          <a:p>
            <a:pPr lvl="1">
              <a:defRPr/>
            </a:pPr>
            <a:r>
              <a:rPr lang="en-US" altLang="zh-CN" dirty="0" smtClean="0"/>
              <a:t>Hit Ratio of CF-based model</a:t>
            </a:r>
          </a:p>
          <a:p>
            <a:pPr lvl="1">
              <a:defRPr/>
            </a:pPr>
            <a:r>
              <a:rPr lang="en-US" altLang="zh-CN" dirty="0" smtClean="0"/>
              <a:t>Accumulated Hit Ratio of Collaborative Filtering</a:t>
            </a:r>
          </a:p>
          <a:p>
            <a:pPr lvl="1">
              <a:defRPr/>
            </a:pPr>
            <a:r>
              <a:rPr lang="en-US" altLang="zh-CN" dirty="0" smtClean="0"/>
              <a:t>Searching Efficiency</a:t>
            </a:r>
          </a:p>
          <a:p>
            <a:pPr lvl="1"/>
            <a:r>
              <a:rPr lang="en-US" altLang="zh-CN" dirty="0" smtClean="0"/>
              <a:t>Response Latency</a:t>
            </a:r>
          </a:p>
          <a:p>
            <a:pPr lvl="1"/>
            <a:r>
              <a:rPr lang="en-US" altLang="zh-CN" dirty="0" err="1" smtClean="0"/>
              <a:t>Prefetching</a:t>
            </a:r>
            <a:r>
              <a:rPr lang="en-US" altLang="zh-CN" dirty="0" smtClean="0"/>
              <a:t> Overhead</a:t>
            </a:r>
            <a:endParaRPr lang="zh-CN" altLang="en-US" dirty="0" smtClean="0"/>
          </a:p>
          <a:p>
            <a:pPr lvl="1">
              <a:defRPr/>
            </a:pPr>
            <a:endParaRPr lang="zh-CN" altLang="en-US" dirty="0" smtClean="0"/>
          </a:p>
          <a:p>
            <a:pPr lvl="1">
              <a:defRPr/>
            </a:pPr>
            <a:endParaRPr lang="zh-CN" altLang="en-US" dirty="0" smtClean="0"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23</a:t>
            </a:fld>
            <a:endParaRPr lang="en-US" altLang="zh-C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Experimental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Hit ratio of CF-based model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24</a:t>
            </a:fld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642910" y="2285992"/>
            <a:ext cx="4143404" cy="3071834"/>
            <a:chOff x="1000100" y="1643050"/>
            <a:chExt cx="3581020" cy="2849581"/>
          </a:xfrm>
        </p:grpSpPr>
        <p:pic>
          <p:nvPicPr>
            <p:cNvPr id="675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643050"/>
              <a:ext cx="3581020" cy="2714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58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81156" y="4311656"/>
              <a:ext cx="237172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4857752" y="2301382"/>
            <a:ext cx="4071966" cy="3071834"/>
            <a:chOff x="4857752" y="1714488"/>
            <a:chExt cx="3514725" cy="2833706"/>
          </a:xfrm>
        </p:grpSpPr>
        <p:pic>
          <p:nvPicPr>
            <p:cNvPr id="6758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857752" y="1714488"/>
              <a:ext cx="3514725" cy="268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58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643570" y="4395794"/>
              <a:ext cx="2200275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Experimental Results 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142984"/>
            <a:ext cx="4714908" cy="5702317"/>
          </a:xfrm>
        </p:spPr>
        <p:txBody>
          <a:bodyPr/>
          <a:lstStyle/>
          <a:p>
            <a:r>
              <a:rPr lang="en-US" altLang="zh-CN" dirty="0" smtClean="0"/>
              <a:t>Accumulated hit ratio with collaborative filtering</a:t>
            </a:r>
          </a:p>
          <a:p>
            <a:pPr lvl="1"/>
            <a:r>
              <a:rPr lang="en-US" altLang="zh-CN" dirty="0" smtClean="0"/>
              <a:t>Full-server </a:t>
            </a:r>
            <a:r>
              <a:rPr lang="en-US" altLang="zh-CN" dirty="0" err="1" smtClean="0"/>
              <a:t>prefetching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Semi-server </a:t>
            </a:r>
            <a:r>
              <a:rPr lang="en-US" altLang="zh-CN" dirty="0" err="1" smtClean="0"/>
              <a:t>prefetching</a:t>
            </a:r>
            <a:r>
              <a:rPr lang="en-US" altLang="zh-CN" dirty="0" smtClean="0"/>
              <a:t> </a:t>
            </a:r>
          </a:p>
          <a:p>
            <a:pPr lvl="1"/>
            <a:r>
              <a:rPr lang="en-US" altLang="zh-CN" dirty="0" smtClean="0"/>
              <a:t>No-server </a:t>
            </a:r>
            <a:r>
              <a:rPr lang="en-US" altLang="zh-CN" dirty="0" err="1" smtClean="0"/>
              <a:t>prefetching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25</a:t>
            </a:fld>
            <a:endParaRPr lang="en-US" altLang="zh-CN" dirty="0"/>
          </a:p>
        </p:txBody>
      </p:sp>
      <p:grpSp>
        <p:nvGrpSpPr>
          <p:cNvPr id="7" name="组合 6"/>
          <p:cNvGrpSpPr/>
          <p:nvPr/>
        </p:nvGrpSpPr>
        <p:grpSpPr>
          <a:xfrm>
            <a:off x="785786" y="3643314"/>
            <a:ext cx="4143404" cy="3071834"/>
            <a:chOff x="1000100" y="1500174"/>
            <a:chExt cx="3467100" cy="2838469"/>
          </a:xfrm>
        </p:grpSpPr>
        <p:pic>
          <p:nvPicPr>
            <p:cNvPr id="5" name="Picture 6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000100" y="1500174"/>
              <a:ext cx="3467100" cy="2695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7356" y="4176718"/>
              <a:ext cx="2066925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5357818" y="1142984"/>
            <a:ext cx="3552825" cy="2873394"/>
            <a:chOff x="5214942" y="1500174"/>
            <a:chExt cx="3552825" cy="2873394"/>
          </a:xfrm>
        </p:grpSpPr>
        <p:pic>
          <p:nvPicPr>
            <p:cNvPr id="6861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4942" y="1500174"/>
              <a:ext cx="3552825" cy="2733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2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22998" y="4202118"/>
              <a:ext cx="2095500" cy="171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3" name="组合 12"/>
          <p:cNvGrpSpPr/>
          <p:nvPr/>
        </p:nvGrpSpPr>
        <p:grpSpPr>
          <a:xfrm>
            <a:off x="5357818" y="4022706"/>
            <a:ext cx="3500462" cy="2835294"/>
            <a:chOff x="3571868" y="3571876"/>
            <a:chExt cx="3552825" cy="2835294"/>
          </a:xfrm>
        </p:grpSpPr>
        <p:pic>
          <p:nvPicPr>
            <p:cNvPr id="68613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571868" y="3571876"/>
              <a:ext cx="3552825" cy="2686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8614" name="Picture 6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460876" y="6273820"/>
              <a:ext cx="2095500" cy="133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Experimental Results 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Searching efficiency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26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650848" y="2012940"/>
            <a:ext cx="4214842" cy="3357586"/>
            <a:chOff x="2733675" y="2052638"/>
            <a:chExt cx="3676650" cy="2889260"/>
          </a:xfrm>
        </p:grpSpPr>
        <p:pic>
          <p:nvPicPr>
            <p:cNvPr id="6963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733675" y="2052638"/>
              <a:ext cx="3676650" cy="2752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63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832220" y="4779973"/>
              <a:ext cx="2124075" cy="161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0" name="组合 9"/>
          <p:cNvGrpSpPr/>
          <p:nvPr/>
        </p:nvGrpSpPr>
        <p:grpSpPr>
          <a:xfrm>
            <a:off x="4865690" y="1995562"/>
            <a:ext cx="4214810" cy="3449662"/>
            <a:chOff x="4929190" y="1857364"/>
            <a:chExt cx="3648075" cy="2867044"/>
          </a:xfrm>
        </p:grpSpPr>
        <p:pic>
          <p:nvPicPr>
            <p:cNvPr id="69636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929190" y="1857364"/>
              <a:ext cx="3648075" cy="27241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9637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715008" y="4572008"/>
              <a:ext cx="232410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Experimental Results 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Response latency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27</a:t>
            </a:fld>
            <a:endParaRPr lang="en-US" altLang="zh-CN" dirty="0"/>
          </a:p>
        </p:txBody>
      </p:sp>
      <p:grpSp>
        <p:nvGrpSpPr>
          <p:cNvPr id="8" name="组合 7"/>
          <p:cNvGrpSpPr/>
          <p:nvPr/>
        </p:nvGrpSpPr>
        <p:grpSpPr>
          <a:xfrm>
            <a:off x="1763688" y="1916832"/>
            <a:ext cx="5544616" cy="3672408"/>
            <a:chOff x="857224" y="1500174"/>
            <a:chExt cx="3638550" cy="2786081"/>
          </a:xfrm>
        </p:grpSpPr>
        <p:pic>
          <p:nvPicPr>
            <p:cNvPr id="70658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57224" y="1500174"/>
              <a:ext cx="3638550" cy="26384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59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222" y="4143380"/>
              <a:ext cx="2800350" cy="142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Experimental Results </a:t>
            </a:r>
            <a:r>
              <a:rPr lang="en-US" altLang="zh-CN" dirty="0" smtClean="0"/>
              <a:t>(cont’d)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Prefetching</a:t>
            </a:r>
            <a:r>
              <a:rPr lang="en-US" altLang="zh-CN" dirty="0" smtClean="0"/>
              <a:t> overhead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28</a:t>
            </a:fld>
            <a:endParaRPr lang="en-US" altLang="zh-CN" dirty="0"/>
          </a:p>
        </p:txBody>
      </p:sp>
      <p:grpSp>
        <p:nvGrpSpPr>
          <p:cNvPr id="6" name="组合 10"/>
          <p:cNvGrpSpPr/>
          <p:nvPr/>
        </p:nvGrpSpPr>
        <p:grpSpPr>
          <a:xfrm>
            <a:off x="1907704" y="2204864"/>
            <a:ext cx="5184576" cy="3456384"/>
            <a:chOff x="2843213" y="2124075"/>
            <a:chExt cx="3457575" cy="2743209"/>
          </a:xfrm>
        </p:grpSpPr>
        <p:pic>
          <p:nvPicPr>
            <p:cNvPr id="7066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43213" y="2124075"/>
              <a:ext cx="3457575" cy="2609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6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071934" y="4714884"/>
              <a:ext cx="1352550" cy="152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602FD-5359-4D04-9170-0C5E43028CF7}" type="slidenum">
              <a:rPr lang="en-US" altLang="zh-CN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572528" cy="57150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Background</a:t>
            </a:r>
          </a:p>
          <a:p>
            <a:pPr eaLnBrk="1" hangingPunct="1">
              <a:defRPr/>
            </a:pPr>
            <a:r>
              <a:rPr lang="en-US" altLang="zh-CN" dirty="0" smtClean="0"/>
              <a:t>Motivation</a:t>
            </a:r>
          </a:p>
          <a:p>
            <a:pPr eaLnBrk="1" hangingPunct="1">
              <a:defRPr/>
            </a:pPr>
            <a:r>
              <a:rPr lang="en-US" altLang="zh-CN" dirty="0" smtClean="0"/>
              <a:t>APEX Design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pitchFamily="2" charset="-122"/>
              </a:rPr>
              <a:t>Topic-oriented Access Pattern Mining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Personalized Navigation/</a:t>
            </a:r>
            <a:r>
              <a:rPr lang="en-US" altLang="zh-CN" sz="2000" dirty="0" err="1" smtClean="0"/>
              <a:t>Prefetching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Membership Management</a:t>
            </a:r>
          </a:p>
          <a:p>
            <a:pPr eaLnBrk="1" hangingPunct="1">
              <a:defRPr/>
            </a:pPr>
            <a:r>
              <a:rPr lang="en-US" altLang="zh-CN" dirty="0" smtClean="0"/>
              <a:t>Performance Evaluation</a:t>
            </a: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Conclusions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组合 66"/>
          <p:cNvGrpSpPr/>
          <p:nvPr/>
        </p:nvGrpSpPr>
        <p:grpSpPr>
          <a:xfrm>
            <a:off x="2428860" y="3781404"/>
            <a:ext cx="4500594" cy="3000396"/>
            <a:chOff x="5143504" y="4143380"/>
            <a:chExt cx="5650578" cy="3808433"/>
          </a:xfrm>
        </p:grpSpPr>
        <p:pic>
          <p:nvPicPr>
            <p:cNvPr id="5" name="Picture 71" descr="world_map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143504" y="4143380"/>
              <a:ext cx="5650578" cy="38084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6" name="Group 5"/>
            <p:cNvGrpSpPr>
              <a:grpSpLocks/>
            </p:cNvGrpSpPr>
            <p:nvPr/>
          </p:nvGrpSpPr>
          <p:grpSpPr bwMode="auto">
            <a:xfrm>
              <a:off x="5657854" y="4943480"/>
              <a:ext cx="4371410" cy="2859535"/>
              <a:chOff x="1417" y="1839"/>
              <a:chExt cx="3424" cy="2248"/>
            </a:xfrm>
          </p:grpSpPr>
          <p:sp>
            <p:nvSpPr>
              <p:cNvPr id="7" name="Line 6"/>
              <p:cNvSpPr>
                <a:spLocks noChangeShapeType="1"/>
              </p:cNvSpPr>
              <p:nvPr/>
            </p:nvSpPr>
            <p:spPr bwMode="auto">
              <a:xfrm flipH="1" flipV="1">
                <a:off x="2521" y="2403"/>
                <a:ext cx="614" cy="29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2088" y="1839"/>
                <a:ext cx="410" cy="417"/>
                <a:chOff x="-2082" y="1018"/>
                <a:chExt cx="2067" cy="2121"/>
              </a:xfrm>
            </p:grpSpPr>
            <p:sp>
              <p:nvSpPr>
                <p:cNvPr id="33" name="Freeform 8"/>
                <p:cNvSpPr>
                  <a:spLocks/>
                </p:cNvSpPr>
                <p:nvPr/>
              </p:nvSpPr>
              <p:spPr bwMode="auto">
                <a:xfrm>
                  <a:off x="-1769" y="1073"/>
                  <a:ext cx="1304" cy="2036"/>
                </a:xfrm>
                <a:custGeom>
                  <a:avLst/>
                  <a:gdLst>
                    <a:gd name="T0" fmla="*/ 125 w 2610"/>
                    <a:gd name="T1" fmla="*/ 3 h 4074"/>
                    <a:gd name="T2" fmla="*/ 92 w 2610"/>
                    <a:gd name="T3" fmla="*/ 15 h 4074"/>
                    <a:gd name="T4" fmla="*/ 71 w 2610"/>
                    <a:gd name="T5" fmla="*/ 33 h 4074"/>
                    <a:gd name="T6" fmla="*/ 61 w 2610"/>
                    <a:gd name="T7" fmla="*/ 69 h 4074"/>
                    <a:gd name="T8" fmla="*/ 65 w 2610"/>
                    <a:gd name="T9" fmla="*/ 109 h 4074"/>
                    <a:gd name="T10" fmla="*/ 110 w 2610"/>
                    <a:gd name="T11" fmla="*/ 155 h 4074"/>
                    <a:gd name="T12" fmla="*/ 100 w 2610"/>
                    <a:gd name="T13" fmla="*/ 185 h 4074"/>
                    <a:gd name="T14" fmla="*/ 68 w 2610"/>
                    <a:gd name="T15" fmla="*/ 185 h 4074"/>
                    <a:gd name="T16" fmla="*/ 66 w 2610"/>
                    <a:gd name="T17" fmla="*/ 200 h 4074"/>
                    <a:gd name="T18" fmla="*/ 35 w 2610"/>
                    <a:gd name="T19" fmla="*/ 197 h 4074"/>
                    <a:gd name="T20" fmla="*/ 32 w 2610"/>
                    <a:gd name="T21" fmla="*/ 174 h 4074"/>
                    <a:gd name="T22" fmla="*/ 0 w 2610"/>
                    <a:gd name="T23" fmla="*/ 142 h 4074"/>
                    <a:gd name="T24" fmla="*/ 1 w 2610"/>
                    <a:gd name="T25" fmla="*/ 299 h 4074"/>
                    <a:gd name="T26" fmla="*/ 60 w 2610"/>
                    <a:gd name="T27" fmla="*/ 281 h 4074"/>
                    <a:gd name="T28" fmla="*/ 63 w 2610"/>
                    <a:gd name="T29" fmla="*/ 301 h 4074"/>
                    <a:gd name="T30" fmla="*/ 103 w 2610"/>
                    <a:gd name="T31" fmla="*/ 300 h 4074"/>
                    <a:gd name="T32" fmla="*/ 90 w 2610"/>
                    <a:gd name="T33" fmla="*/ 345 h 4074"/>
                    <a:gd name="T34" fmla="*/ 149 w 2610"/>
                    <a:gd name="T35" fmla="*/ 354 h 4074"/>
                    <a:gd name="T36" fmla="*/ 144 w 2610"/>
                    <a:gd name="T37" fmla="*/ 399 h 4074"/>
                    <a:gd name="T38" fmla="*/ 187 w 2610"/>
                    <a:gd name="T39" fmla="*/ 407 h 4074"/>
                    <a:gd name="T40" fmla="*/ 114 w 2610"/>
                    <a:gd name="T41" fmla="*/ 479 h 4074"/>
                    <a:gd name="T42" fmla="*/ 156 w 2610"/>
                    <a:gd name="T43" fmla="*/ 492 h 4074"/>
                    <a:gd name="T44" fmla="*/ 204 w 2610"/>
                    <a:gd name="T45" fmla="*/ 424 h 4074"/>
                    <a:gd name="T46" fmla="*/ 202 w 2610"/>
                    <a:gd name="T47" fmla="*/ 509 h 4074"/>
                    <a:gd name="T48" fmla="*/ 245 w 2610"/>
                    <a:gd name="T49" fmla="*/ 501 h 4074"/>
                    <a:gd name="T50" fmla="*/ 244 w 2610"/>
                    <a:gd name="T51" fmla="*/ 431 h 4074"/>
                    <a:gd name="T52" fmla="*/ 302 w 2610"/>
                    <a:gd name="T53" fmla="*/ 505 h 4074"/>
                    <a:gd name="T54" fmla="*/ 326 w 2610"/>
                    <a:gd name="T55" fmla="*/ 488 h 4074"/>
                    <a:gd name="T56" fmla="*/ 267 w 2610"/>
                    <a:gd name="T57" fmla="*/ 411 h 4074"/>
                    <a:gd name="T58" fmla="*/ 287 w 2610"/>
                    <a:gd name="T59" fmla="*/ 410 h 4074"/>
                    <a:gd name="T60" fmla="*/ 285 w 2610"/>
                    <a:gd name="T61" fmla="*/ 366 h 4074"/>
                    <a:gd name="T62" fmla="*/ 315 w 2610"/>
                    <a:gd name="T63" fmla="*/ 367 h 4074"/>
                    <a:gd name="T64" fmla="*/ 326 w 2610"/>
                    <a:gd name="T65" fmla="*/ 202 h 4074"/>
                    <a:gd name="T66" fmla="*/ 162 w 2610"/>
                    <a:gd name="T67" fmla="*/ 152 h 4074"/>
                    <a:gd name="T68" fmla="*/ 221 w 2610"/>
                    <a:gd name="T69" fmla="*/ 124 h 4074"/>
                    <a:gd name="T70" fmla="*/ 245 w 2610"/>
                    <a:gd name="T71" fmla="*/ 75 h 4074"/>
                    <a:gd name="T72" fmla="*/ 183 w 2610"/>
                    <a:gd name="T73" fmla="*/ 0 h 4074"/>
                    <a:gd name="T74" fmla="*/ 125 w 2610"/>
                    <a:gd name="T75" fmla="*/ 3 h 4074"/>
                    <a:gd name="T76" fmla="*/ 125 w 2610"/>
                    <a:gd name="T77" fmla="*/ 3 h 4074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2610"/>
                    <a:gd name="T118" fmla="*/ 0 h 4074"/>
                    <a:gd name="T119" fmla="*/ 2610 w 2610"/>
                    <a:gd name="T120" fmla="*/ 4074 h 4074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2610" h="4074">
                      <a:moveTo>
                        <a:pt x="1004" y="29"/>
                      </a:moveTo>
                      <a:lnTo>
                        <a:pt x="743" y="120"/>
                      </a:lnTo>
                      <a:lnTo>
                        <a:pt x="574" y="268"/>
                      </a:lnTo>
                      <a:lnTo>
                        <a:pt x="491" y="555"/>
                      </a:lnTo>
                      <a:lnTo>
                        <a:pt x="527" y="873"/>
                      </a:lnTo>
                      <a:lnTo>
                        <a:pt x="884" y="1243"/>
                      </a:lnTo>
                      <a:lnTo>
                        <a:pt x="806" y="1483"/>
                      </a:lnTo>
                      <a:lnTo>
                        <a:pt x="548" y="1483"/>
                      </a:lnTo>
                      <a:lnTo>
                        <a:pt x="532" y="1603"/>
                      </a:lnTo>
                      <a:lnTo>
                        <a:pt x="280" y="1582"/>
                      </a:lnTo>
                      <a:lnTo>
                        <a:pt x="259" y="1392"/>
                      </a:lnTo>
                      <a:lnTo>
                        <a:pt x="0" y="1139"/>
                      </a:lnTo>
                      <a:lnTo>
                        <a:pt x="8" y="2395"/>
                      </a:lnTo>
                      <a:lnTo>
                        <a:pt x="483" y="2255"/>
                      </a:lnTo>
                      <a:lnTo>
                        <a:pt x="504" y="2411"/>
                      </a:lnTo>
                      <a:lnTo>
                        <a:pt x="827" y="2403"/>
                      </a:lnTo>
                      <a:lnTo>
                        <a:pt x="722" y="2768"/>
                      </a:lnTo>
                      <a:lnTo>
                        <a:pt x="1192" y="2838"/>
                      </a:lnTo>
                      <a:lnTo>
                        <a:pt x="1158" y="3196"/>
                      </a:lnTo>
                      <a:lnTo>
                        <a:pt x="1502" y="3260"/>
                      </a:lnTo>
                      <a:lnTo>
                        <a:pt x="918" y="3836"/>
                      </a:lnTo>
                      <a:lnTo>
                        <a:pt x="1255" y="3941"/>
                      </a:lnTo>
                      <a:lnTo>
                        <a:pt x="1633" y="3393"/>
                      </a:lnTo>
                      <a:lnTo>
                        <a:pt x="1619" y="4074"/>
                      </a:lnTo>
                      <a:lnTo>
                        <a:pt x="1963" y="4011"/>
                      </a:lnTo>
                      <a:lnTo>
                        <a:pt x="1956" y="3456"/>
                      </a:lnTo>
                      <a:lnTo>
                        <a:pt x="2420" y="4045"/>
                      </a:lnTo>
                      <a:lnTo>
                        <a:pt x="2610" y="3905"/>
                      </a:lnTo>
                      <a:lnTo>
                        <a:pt x="2138" y="3294"/>
                      </a:lnTo>
                      <a:lnTo>
                        <a:pt x="2300" y="3287"/>
                      </a:lnTo>
                      <a:lnTo>
                        <a:pt x="2287" y="2929"/>
                      </a:lnTo>
                      <a:lnTo>
                        <a:pt x="2524" y="2943"/>
                      </a:lnTo>
                      <a:lnTo>
                        <a:pt x="2610" y="1616"/>
                      </a:lnTo>
                      <a:lnTo>
                        <a:pt x="1298" y="1222"/>
                      </a:lnTo>
                      <a:lnTo>
                        <a:pt x="1773" y="998"/>
                      </a:lnTo>
                      <a:lnTo>
                        <a:pt x="1963" y="605"/>
                      </a:lnTo>
                      <a:lnTo>
                        <a:pt x="1466" y="0"/>
                      </a:lnTo>
                      <a:lnTo>
                        <a:pt x="1004" y="29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34" name="Freeform 9"/>
                <p:cNvSpPr>
                  <a:spLocks/>
                </p:cNvSpPr>
                <p:nvPr/>
              </p:nvSpPr>
              <p:spPr bwMode="auto">
                <a:xfrm>
                  <a:off x="-2082" y="1484"/>
                  <a:ext cx="302" cy="993"/>
                </a:xfrm>
                <a:custGeom>
                  <a:avLst/>
                  <a:gdLst>
                    <a:gd name="T0" fmla="*/ 17 w 604"/>
                    <a:gd name="T1" fmla="*/ 0 h 1987"/>
                    <a:gd name="T2" fmla="*/ 76 w 604"/>
                    <a:gd name="T3" fmla="*/ 43 h 1987"/>
                    <a:gd name="T4" fmla="*/ 72 w 604"/>
                    <a:gd name="T5" fmla="*/ 222 h 1987"/>
                    <a:gd name="T6" fmla="*/ 30 w 604"/>
                    <a:gd name="T7" fmla="*/ 248 h 1987"/>
                    <a:gd name="T8" fmla="*/ 1 w 604"/>
                    <a:gd name="T9" fmla="*/ 164 h 1987"/>
                    <a:gd name="T10" fmla="*/ 0 w 604"/>
                    <a:gd name="T11" fmla="*/ 47 h 1987"/>
                    <a:gd name="T12" fmla="*/ 17 w 604"/>
                    <a:gd name="T13" fmla="*/ 0 h 1987"/>
                    <a:gd name="T14" fmla="*/ 17 w 604"/>
                    <a:gd name="T15" fmla="*/ 0 h 198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604"/>
                    <a:gd name="T25" fmla="*/ 0 h 1987"/>
                    <a:gd name="T26" fmla="*/ 604 w 604"/>
                    <a:gd name="T27" fmla="*/ 1987 h 198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604" h="1987">
                      <a:moveTo>
                        <a:pt x="135" y="0"/>
                      </a:moveTo>
                      <a:lnTo>
                        <a:pt x="604" y="344"/>
                      </a:lnTo>
                      <a:lnTo>
                        <a:pt x="576" y="1776"/>
                      </a:lnTo>
                      <a:lnTo>
                        <a:pt x="247" y="1987"/>
                      </a:lnTo>
                      <a:lnTo>
                        <a:pt x="7" y="1319"/>
                      </a:lnTo>
                      <a:lnTo>
                        <a:pt x="0" y="379"/>
                      </a:lnTo>
                      <a:lnTo>
                        <a:pt x="135" y="0"/>
                      </a:lnTo>
                      <a:close/>
                    </a:path>
                  </a:pathLst>
                </a:custGeom>
                <a:solidFill>
                  <a:srgbClr val="FFFCE5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35" name="Freeform 10"/>
                <p:cNvSpPr>
                  <a:spLocks/>
                </p:cNvSpPr>
                <p:nvPr/>
              </p:nvSpPr>
              <p:spPr bwMode="auto">
                <a:xfrm>
                  <a:off x="-1086" y="2699"/>
                  <a:ext cx="547" cy="396"/>
                </a:xfrm>
                <a:custGeom>
                  <a:avLst/>
                  <a:gdLst>
                    <a:gd name="T0" fmla="*/ 8 w 1094"/>
                    <a:gd name="T1" fmla="*/ 0 h 792"/>
                    <a:gd name="T2" fmla="*/ 0 w 1094"/>
                    <a:gd name="T3" fmla="*/ 20 h 792"/>
                    <a:gd name="T4" fmla="*/ 5 w 1094"/>
                    <a:gd name="T5" fmla="*/ 60 h 792"/>
                    <a:gd name="T6" fmla="*/ 34 w 1094"/>
                    <a:gd name="T7" fmla="*/ 18 h 792"/>
                    <a:gd name="T8" fmla="*/ 54 w 1094"/>
                    <a:gd name="T9" fmla="*/ 21 h 792"/>
                    <a:gd name="T10" fmla="*/ 58 w 1094"/>
                    <a:gd name="T11" fmla="*/ 99 h 792"/>
                    <a:gd name="T12" fmla="*/ 74 w 1094"/>
                    <a:gd name="T13" fmla="*/ 95 h 792"/>
                    <a:gd name="T14" fmla="*/ 69 w 1094"/>
                    <a:gd name="T15" fmla="*/ 27 h 792"/>
                    <a:gd name="T16" fmla="*/ 95 w 1094"/>
                    <a:gd name="T17" fmla="*/ 55 h 792"/>
                    <a:gd name="T18" fmla="*/ 137 w 1094"/>
                    <a:gd name="T19" fmla="*/ 58 h 792"/>
                    <a:gd name="T20" fmla="*/ 98 w 1094"/>
                    <a:gd name="T21" fmla="*/ 9 h 792"/>
                    <a:gd name="T22" fmla="*/ 8 w 1094"/>
                    <a:gd name="T23" fmla="*/ 0 h 792"/>
                    <a:gd name="T24" fmla="*/ 8 w 1094"/>
                    <a:gd name="T25" fmla="*/ 0 h 79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094"/>
                    <a:gd name="T40" fmla="*/ 0 h 792"/>
                    <a:gd name="T41" fmla="*/ 1094 w 1094"/>
                    <a:gd name="T42" fmla="*/ 792 h 79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094" h="792">
                      <a:moveTo>
                        <a:pt x="64" y="0"/>
                      </a:moveTo>
                      <a:lnTo>
                        <a:pt x="0" y="154"/>
                      </a:lnTo>
                      <a:lnTo>
                        <a:pt x="43" y="484"/>
                      </a:lnTo>
                      <a:lnTo>
                        <a:pt x="266" y="140"/>
                      </a:lnTo>
                      <a:lnTo>
                        <a:pt x="435" y="167"/>
                      </a:lnTo>
                      <a:lnTo>
                        <a:pt x="471" y="792"/>
                      </a:lnTo>
                      <a:lnTo>
                        <a:pt x="596" y="758"/>
                      </a:lnTo>
                      <a:lnTo>
                        <a:pt x="555" y="216"/>
                      </a:lnTo>
                      <a:lnTo>
                        <a:pt x="766" y="442"/>
                      </a:lnTo>
                      <a:lnTo>
                        <a:pt x="1094" y="469"/>
                      </a:lnTo>
                      <a:lnTo>
                        <a:pt x="787" y="70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solidFill>
                  <a:srgbClr val="A3A3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36" name="Freeform 11"/>
                <p:cNvSpPr>
                  <a:spLocks/>
                </p:cNvSpPr>
                <p:nvPr/>
              </p:nvSpPr>
              <p:spPr bwMode="auto">
                <a:xfrm>
                  <a:off x="-1472" y="1870"/>
                  <a:ext cx="88" cy="400"/>
                </a:xfrm>
                <a:custGeom>
                  <a:avLst/>
                  <a:gdLst>
                    <a:gd name="T0" fmla="*/ 22 w 177"/>
                    <a:gd name="T1" fmla="*/ 0 h 800"/>
                    <a:gd name="T2" fmla="*/ 5 w 177"/>
                    <a:gd name="T3" fmla="*/ 9 h 800"/>
                    <a:gd name="T4" fmla="*/ 0 w 177"/>
                    <a:gd name="T5" fmla="*/ 100 h 800"/>
                    <a:gd name="T6" fmla="*/ 14 w 177"/>
                    <a:gd name="T7" fmla="*/ 100 h 800"/>
                    <a:gd name="T8" fmla="*/ 22 w 177"/>
                    <a:gd name="T9" fmla="*/ 0 h 800"/>
                    <a:gd name="T10" fmla="*/ 22 w 177"/>
                    <a:gd name="T11" fmla="*/ 0 h 8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77"/>
                    <a:gd name="T19" fmla="*/ 0 h 800"/>
                    <a:gd name="T20" fmla="*/ 177 w 177"/>
                    <a:gd name="T21" fmla="*/ 800 h 800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77" h="800">
                      <a:moveTo>
                        <a:pt x="177" y="0"/>
                      </a:moveTo>
                      <a:lnTo>
                        <a:pt x="44" y="70"/>
                      </a:lnTo>
                      <a:lnTo>
                        <a:pt x="0" y="800"/>
                      </a:lnTo>
                      <a:lnTo>
                        <a:pt x="114" y="795"/>
                      </a:lnTo>
                      <a:lnTo>
                        <a:pt x="177" y="0"/>
                      </a:lnTo>
                      <a:close/>
                    </a:path>
                  </a:pathLst>
                </a:custGeom>
                <a:solidFill>
                  <a:srgbClr val="A3A3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37" name="Freeform 12"/>
                <p:cNvSpPr>
                  <a:spLocks/>
                </p:cNvSpPr>
                <p:nvPr/>
              </p:nvSpPr>
              <p:spPr bwMode="auto">
                <a:xfrm>
                  <a:off x="-1188" y="2502"/>
                  <a:ext cx="575" cy="218"/>
                </a:xfrm>
                <a:custGeom>
                  <a:avLst/>
                  <a:gdLst>
                    <a:gd name="T0" fmla="*/ 0 w 1150"/>
                    <a:gd name="T1" fmla="*/ 0 h 435"/>
                    <a:gd name="T2" fmla="*/ 3 w 1150"/>
                    <a:gd name="T3" fmla="*/ 16 h 435"/>
                    <a:gd name="T4" fmla="*/ 81 w 1150"/>
                    <a:gd name="T5" fmla="*/ 37 h 435"/>
                    <a:gd name="T6" fmla="*/ 102 w 1150"/>
                    <a:gd name="T7" fmla="*/ 40 h 435"/>
                    <a:gd name="T8" fmla="*/ 107 w 1150"/>
                    <a:gd name="T9" fmla="*/ 55 h 435"/>
                    <a:gd name="T10" fmla="*/ 136 w 1150"/>
                    <a:gd name="T11" fmla="*/ 54 h 435"/>
                    <a:gd name="T12" fmla="*/ 144 w 1150"/>
                    <a:gd name="T13" fmla="*/ 14 h 435"/>
                    <a:gd name="T14" fmla="*/ 0 w 1150"/>
                    <a:gd name="T15" fmla="*/ 0 h 435"/>
                    <a:gd name="T16" fmla="*/ 0 w 1150"/>
                    <a:gd name="T17" fmla="*/ 0 h 435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150"/>
                    <a:gd name="T28" fmla="*/ 0 h 435"/>
                    <a:gd name="T29" fmla="*/ 1150 w 1150"/>
                    <a:gd name="T30" fmla="*/ 435 h 435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150" h="435">
                      <a:moveTo>
                        <a:pt x="0" y="0"/>
                      </a:moveTo>
                      <a:lnTo>
                        <a:pt x="29" y="126"/>
                      </a:lnTo>
                      <a:lnTo>
                        <a:pt x="652" y="295"/>
                      </a:lnTo>
                      <a:lnTo>
                        <a:pt x="821" y="316"/>
                      </a:lnTo>
                      <a:lnTo>
                        <a:pt x="858" y="435"/>
                      </a:lnTo>
                      <a:lnTo>
                        <a:pt x="1082" y="428"/>
                      </a:lnTo>
                      <a:lnTo>
                        <a:pt x="1150" y="11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A3A3D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38" name="Freeform 13"/>
                <p:cNvSpPr>
                  <a:spLocks/>
                </p:cNvSpPr>
                <p:nvPr/>
              </p:nvSpPr>
              <p:spPr bwMode="auto">
                <a:xfrm>
                  <a:off x="-1776" y="1708"/>
                  <a:ext cx="273" cy="632"/>
                </a:xfrm>
                <a:custGeom>
                  <a:avLst/>
                  <a:gdLst>
                    <a:gd name="T0" fmla="*/ 35 w 545"/>
                    <a:gd name="T1" fmla="*/ 30 h 1264"/>
                    <a:gd name="T2" fmla="*/ 28 w 545"/>
                    <a:gd name="T3" fmla="*/ 21 h 1264"/>
                    <a:gd name="T4" fmla="*/ 20 w 545"/>
                    <a:gd name="T5" fmla="*/ 90 h 1264"/>
                    <a:gd name="T6" fmla="*/ 15 w 545"/>
                    <a:gd name="T7" fmla="*/ 13 h 1264"/>
                    <a:gd name="T8" fmla="*/ 4 w 545"/>
                    <a:gd name="T9" fmla="*/ 0 h 1264"/>
                    <a:gd name="T10" fmla="*/ 0 w 545"/>
                    <a:gd name="T11" fmla="*/ 158 h 1264"/>
                    <a:gd name="T12" fmla="*/ 36 w 545"/>
                    <a:gd name="T13" fmla="*/ 142 h 1264"/>
                    <a:gd name="T14" fmla="*/ 37 w 545"/>
                    <a:gd name="T15" fmla="*/ 125 h 1264"/>
                    <a:gd name="T16" fmla="*/ 62 w 545"/>
                    <a:gd name="T17" fmla="*/ 129 h 1264"/>
                    <a:gd name="T18" fmla="*/ 69 w 545"/>
                    <a:gd name="T19" fmla="*/ 41 h 1264"/>
                    <a:gd name="T20" fmla="*/ 37 w 545"/>
                    <a:gd name="T21" fmla="*/ 39 h 1264"/>
                    <a:gd name="T22" fmla="*/ 35 w 545"/>
                    <a:gd name="T23" fmla="*/ 30 h 1264"/>
                    <a:gd name="T24" fmla="*/ 35 w 545"/>
                    <a:gd name="T25" fmla="*/ 30 h 126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545"/>
                    <a:gd name="T40" fmla="*/ 0 h 1264"/>
                    <a:gd name="T41" fmla="*/ 545 w 545"/>
                    <a:gd name="T42" fmla="*/ 1264 h 126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545" h="1264">
                      <a:moveTo>
                        <a:pt x="279" y="245"/>
                      </a:moveTo>
                      <a:lnTo>
                        <a:pt x="217" y="175"/>
                      </a:lnTo>
                      <a:lnTo>
                        <a:pt x="154" y="724"/>
                      </a:lnTo>
                      <a:lnTo>
                        <a:pt x="118" y="104"/>
                      </a:lnTo>
                      <a:lnTo>
                        <a:pt x="26" y="0"/>
                      </a:lnTo>
                      <a:lnTo>
                        <a:pt x="0" y="1264"/>
                      </a:lnTo>
                      <a:lnTo>
                        <a:pt x="287" y="1131"/>
                      </a:lnTo>
                      <a:lnTo>
                        <a:pt x="293" y="1004"/>
                      </a:lnTo>
                      <a:lnTo>
                        <a:pt x="496" y="1032"/>
                      </a:lnTo>
                      <a:lnTo>
                        <a:pt x="545" y="331"/>
                      </a:lnTo>
                      <a:lnTo>
                        <a:pt x="293" y="310"/>
                      </a:lnTo>
                      <a:lnTo>
                        <a:pt x="279" y="245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39" name="Freeform 14"/>
                <p:cNvSpPr>
                  <a:spLocks/>
                </p:cNvSpPr>
                <p:nvPr/>
              </p:nvSpPr>
              <p:spPr bwMode="auto">
                <a:xfrm>
                  <a:off x="-1405" y="1715"/>
                  <a:ext cx="965" cy="829"/>
                </a:xfrm>
                <a:custGeom>
                  <a:avLst/>
                  <a:gdLst>
                    <a:gd name="T0" fmla="*/ 28 w 1927"/>
                    <a:gd name="T1" fmla="*/ 12 h 1658"/>
                    <a:gd name="T2" fmla="*/ 0 w 1927"/>
                    <a:gd name="T3" fmla="*/ 189 h 1658"/>
                    <a:gd name="T4" fmla="*/ 58 w 1927"/>
                    <a:gd name="T5" fmla="*/ 195 h 1658"/>
                    <a:gd name="T6" fmla="*/ 222 w 1927"/>
                    <a:gd name="T7" fmla="*/ 207 h 1658"/>
                    <a:gd name="T8" fmla="*/ 242 w 1927"/>
                    <a:gd name="T9" fmla="*/ 20 h 1658"/>
                    <a:gd name="T10" fmla="*/ 69 w 1927"/>
                    <a:gd name="T11" fmla="*/ 0 h 1658"/>
                    <a:gd name="T12" fmla="*/ 84 w 1927"/>
                    <a:gd name="T13" fmla="*/ 16 h 1658"/>
                    <a:gd name="T14" fmla="*/ 28 w 1927"/>
                    <a:gd name="T15" fmla="*/ 12 h 1658"/>
                    <a:gd name="T16" fmla="*/ 28 w 1927"/>
                    <a:gd name="T17" fmla="*/ 12 h 165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927"/>
                    <a:gd name="T28" fmla="*/ 0 h 1658"/>
                    <a:gd name="T29" fmla="*/ 1927 w 1927"/>
                    <a:gd name="T30" fmla="*/ 1658 h 165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927" h="1658">
                      <a:moveTo>
                        <a:pt x="217" y="91"/>
                      </a:moveTo>
                      <a:lnTo>
                        <a:pt x="0" y="1511"/>
                      </a:lnTo>
                      <a:lnTo>
                        <a:pt x="462" y="1553"/>
                      </a:lnTo>
                      <a:lnTo>
                        <a:pt x="1766" y="1658"/>
                      </a:lnTo>
                      <a:lnTo>
                        <a:pt x="1927" y="156"/>
                      </a:lnTo>
                      <a:lnTo>
                        <a:pt x="545" y="0"/>
                      </a:lnTo>
                      <a:lnTo>
                        <a:pt x="665" y="128"/>
                      </a:lnTo>
                      <a:lnTo>
                        <a:pt x="217" y="91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0" name="Freeform 15"/>
                <p:cNvSpPr>
                  <a:spLocks/>
                </p:cNvSpPr>
                <p:nvPr/>
              </p:nvSpPr>
              <p:spPr bwMode="auto">
                <a:xfrm>
                  <a:off x="-1422" y="1059"/>
                  <a:ext cx="656" cy="653"/>
                </a:xfrm>
                <a:custGeom>
                  <a:avLst/>
                  <a:gdLst>
                    <a:gd name="T0" fmla="*/ 48 w 1311"/>
                    <a:gd name="T1" fmla="*/ 155 h 1306"/>
                    <a:gd name="T2" fmla="*/ 23 w 1311"/>
                    <a:gd name="T3" fmla="*/ 138 h 1306"/>
                    <a:gd name="T4" fmla="*/ 6 w 1311"/>
                    <a:gd name="T5" fmla="*/ 115 h 1306"/>
                    <a:gd name="T6" fmla="*/ 0 w 1311"/>
                    <a:gd name="T7" fmla="*/ 85 h 1306"/>
                    <a:gd name="T8" fmla="*/ 4 w 1311"/>
                    <a:gd name="T9" fmla="*/ 54 h 1306"/>
                    <a:gd name="T10" fmla="*/ 14 w 1311"/>
                    <a:gd name="T11" fmla="*/ 39 h 1306"/>
                    <a:gd name="T12" fmla="*/ 41 w 1311"/>
                    <a:gd name="T13" fmla="*/ 22 h 1306"/>
                    <a:gd name="T14" fmla="*/ 39 w 1311"/>
                    <a:gd name="T15" fmla="*/ 6 h 1306"/>
                    <a:gd name="T16" fmla="*/ 85 w 1311"/>
                    <a:gd name="T17" fmla="*/ 0 h 1306"/>
                    <a:gd name="T18" fmla="*/ 123 w 1311"/>
                    <a:gd name="T19" fmla="*/ 14 h 1306"/>
                    <a:gd name="T20" fmla="*/ 156 w 1311"/>
                    <a:gd name="T21" fmla="*/ 43 h 1306"/>
                    <a:gd name="T22" fmla="*/ 164 w 1311"/>
                    <a:gd name="T23" fmla="*/ 92 h 1306"/>
                    <a:gd name="T24" fmla="*/ 135 w 1311"/>
                    <a:gd name="T25" fmla="*/ 136 h 1306"/>
                    <a:gd name="T26" fmla="*/ 85 w 1311"/>
                    <a:gd name="T27" fmla="*/ 156 h 1306"/>
                    <a:gd name="T28" fmla="*/ 61 w 1311"/>
                    <a:gd name="T29" fmla="*/ 163 h 1306"/>
                    <a:gd name="T30" fmla="*/ 48 w 1311"/>
                    <a:gd name="T31" fmla="*/ 155 h 1306"/>
                    <a:gd name="T32" fmla="*/ 48 w 1311"/>
                    <a:gd name="T33" fmla="*/ 155 h 130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311"/>
                    <a:gd name="T52" fmla="*/ 0 h 1306"/>
                    <a:gd name="T53" fmla="*/ 1311 w 1311"/>
                    <a:gd name="T54" fmla="*/ 1306 h 130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311" h="1306">
                      <a:moveTo>
                        <a:pt x="378" y="1235"/>
                      </a:moveTo>
                      <a:lnTo>
                        <a:pt x="182" y="1102"/>
                      </a:lnTo>
                      <a:lnTo>
                        <a:pt x="42" y="920"/>
                      </a:lnTo>
                      <a:lnTo>
                        <a:pt x="0" y="680"/>
                      </a:lnTo>
                      <a:lnTo>
                        <a:pt x="28" y="435"/>
                      </a:lnTo>
                      <a:lnTo>
                        <a:pt x="106" y="308"/>
                      </a:lnTo>
                      <a:lnTo>
                        <a:pt x="323" y="182"/>
                      </a:lnTo>
                      <a:lnTo>
                        <a:pt x="310" y="55"/>
                      </a:lnTo>
                      <a:lnTo>
                        <a:pt x="680" y="0"/>
                      </a:lnTo>
                      <a:lnTo>
                        <a:pt x="982" y="117"/>
                      </a:lnTo>
                      <a:lnTo>
                        <a:pt x="1241" y="344"/>
                      </a:lnTo>
                      <a:lnTo>
                        <a:pt x="1311" y="743"/>
                      </a:lnTo>
                      <a:lnTo>
                        <a:pt x="1079" y="1087"/>
                      </a:lnTo>
                      <a:lnTo>
                        <a:pt x="680" y="1241"/>
                      </a:lnTo>
                      <a:lnTo>
                        <a:pt x="485" y="1306"/>
                      </a:lnTo>
                      <a:lnTo>
                        <a:pt x="378" y="1235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1" name="Freeform 16"/>
                <p:cNvSpPr>
                  <a:spLocks/>
                </p:cNvSpPr>
                <p:nvPr/>
              </p:nvSpPr>
              <p:spPr bwMode="auto">
                <a:xfrm>
                  <a:off x="-767" y="1182"/>
                  <a:ext cx="712" cy="642"/>
                </a:xfrm>
                <a:custGeom>
                  <a:avLst/>
                  <a:gdLst>
                    <a:gd name="T0" fmla="*/ 42 w 1424"/>
                    <a:gd name="T1" fmla="*/ 137 h 1285"/>
                    <a:gd name="T2" fmla="*/ 16 w 1424"/>
                    <a:gd name="T3" fmla="*/ 116 h 1285"/>
                    <a:gd name="T4" fmla="*/ 10 w 1424"/>
                    <a:gd name="T5" fmla="*/ 61 h 1285"/>
                    <a:gd name="T6" fmla="*/ 30 w 1424"/>
                    <a:gd name="T7" fmla="*/ 25 h 1285"/>
                    <a:gd name="T8" fmla="*/ 61 w 1424"/>
                    <a:gd name="T9" fmla="*/ 6 h 1285"/>
                    <a:gd name="T10" fmla="*/ 116 w 1424"/>
                    <a:gd name="T11" fmla="*/ 0 h 1285"/>
                    <a:gd name="T12" fmla="*/ 158 w 1424"/>
                    <a:gd name="T13" fmla="*/ 24 h 1285"/>
                    <a:gd name="T14" fmla="*/ 178 w 1424"/>
                    <a:gd name="T15" fmla="*/ 67 h 1285"/>
                    <a:gd name="T16" fmla="*/ 171 w 1424"/>
                    <a:gd name="T17" fmla="*/ 110 h 1285"/>
                    <a:gd name="T18" fmla="*/ 142 w 1424"/>
                    <a:gd name="T19" fmla="*/ 144 h 1285"/>
                    <a:gd name="T20" fmla="*/ 89 w 1424"/>
                    <a:gd name="T21" fmla="*/ 151 h 1285"/>
                    <a:gd name="T22" fmla="*/ 62 w 1424"/>
                    <a:gd name="T23" fmla="*/ 160 h 1285"/>
                    <a:gd name="T24" fmla="*/ 0 w 1424"/>
                    <a:gd name="T25" fmla="*/ 143 h 1285"/>
                    <a:gd name="T26" fmla="*/ 42 w 1424"/>
                    <a:gd name="T27" fmla="*/ 137 h 1285"/>
                    <a:gd name="T28" fmla="*/ 42 w 1424"/>
                    <a:gd name="T29" fmla="*/ 137 h 1285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1424"/>
                    <a:gd name="T46" fmla="*/ 0 h 1285"/>
                    <a:gd name="T47" fmla="*/ 1424 w 1424"/>
                    <a:gd name="T48" fmla="*/ 1285 h 1285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1424" h="1285">
                      <a:moveTo>
                        <a:pt x="331" y="1102"/>
                      </a:moveTo>
                      <a:lnTo>
                        <a:pt x="128" y="933"/>
                      </a:lnTo>
                      <a:lnTo>
                        <a:pt x="78" y="492"/>
                      </a:lnTo>
                      <a:lnTo>
                        <a:pt x="240" y="203"/>
                      </a:lnTo>
                      <a:lnTo>
                        <a:pt x="491" y="49"/>
                      </a:lnTo>
                      <a:lnTo>
                        <a:pt x="934" y="0"/>
                      </a:lnTo>
                      <a:lnTo>
                        <a:pt x="1257" y="196"/>
                      </a:lnTo>
                      <a:lnTo>
                        <a:pt x="1424" y="540"/>
                      </a:lnTo>
                      <a:lnTo>
                        <a:pt x="1361" y="884"/>
                      </a:lnTo>
                      <a:lnTo>
                        <a:pt x="1129" y="1152"/>
                      </a:lnTo>
                      <a:lnTo>
                        <a:pt x="709" y="1214"/>
                      </a:lnTo>
                      <a:lnTo>
                        <a:pt x="498" y="1285"/>
                      </a:lnTo>
                      <a:lnTo>
                        <a:pt x="0" y="1144"/>
                      </a:lnTo>
                      <a:lnTo>
                        <a:pt x="331" y="1102"/>
                      </a:lnTo>
                      <a:close/>
                    </a:path>
                  </a:pathLst>
                </a:custGeom>
                <a:solidFill>
                  <a:srgbClr val="666666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2" name="Freeform 17"/>
                <p:cNvSpPr>
                  <a:spLocks/>
                </p:cNvSpPr>
                <p:nvPr/>
              </p:nvSpPr>
              <p:spPr bwMode="auto">
                <a:xfrm>
                  <a:off x="-1541" y="1018"/>
                  <a:ext cx="798" cy="692"/>
                </a:xfrm>
                <a:custGeom>
                  <a:avLst/>
                  <a:gdLst>
                    <a:gd name="T0" fmla="*/ 47 w 1597"/>
                    <a:gd name="T1" fmla="*/ 167 h 1384"/>
                    <a:gd name="T2" fmla="*/ 25 w 1597"/>
                    <a:gd name="T3" fmla="*/ 152 h 1384"/>
                    <a:gd name="T4" fmla="*/ 4 w 1597"/>
                    <a:gd name="T5" fmla="*/ 123 h 1384"/>
                    <a:gd name="T6" fmla="*/ 0 w 1597"/>
                    <a:gd name="T7" fmla="*/ 70 h 1384"/>
                    <a:gd name="T8" fmla="*/ 5 w 1597"/>
                    <a:gd name="T9" fmla="*/ 50 h 1384"/>
                    <a:gd name="T10" fmla="*/ 13 w 1597"/>
                    <a:gd name="T11" fmla="*/ 37 h 1384"/>
                    <a:gd name="T12" fmla="*/ 24 w 1597"/>
                    <a:gd name="T13" fmla="*/ 24 h 1384"/>
                    <a:gd name="T14" fmla="*/ 44 w 1597"/>
                    <a:gd name="T15" fmla="*/ 12 h 1384"/>
                    <a:gd name="T16" fmla="*/ 77 w 1597"/>
                    <a:gd name="T17" fmla="*/ 3 h 1384"/>
                    <a:gd name="T18" fmla="*/ 121 w 1597"/>
                    <a:gd name="T19" fmla="*/ 3 h 1384"/>
                    <a:gd name="T20" fmla="*/ 156 w 1597"/>
                    <a:gd name="T21" fmla="*/ 18 h 1384"/>
                    <a:gd name="T22" fmla="*/ 175 w 1597"/>
                    <a:gd name="T23" fmla="*/ 35 h 1384"/>
                    <a:gd name="T24" fmla="*/ 193 w 1597"/>
                    <a:gd name="T25" fmla="*/ 66 h 1384"/>
                    <a:gd name="T26" fmla="*/ 198 w 1597"/>
                    <a:gd name="T27" fmla="*/ 107 h 1384"/>
                    <a:gd name="T28" fmla="*/ 190 w 1597"/>
                    <a:gd name="T29" fmla="*/ 127 h 1384"/>
                    <a:gd name="T30" fmla="*/ 177 w 1597"/>
                    <a:gd name="T31" fmla="*/ 143 h 1384"/>
                    <a:gd name="T32" fmla="*/ 163 w 1597"/>
                    <a:gd name="T33" fmla="*/ 154 h 1384"/>
                    <a:gd name="T34" fmla="*/ 141 w 1597"/>
                    <a:gd name="T35" fmla="*/ 164 h 1384"/>
                    <a:gd name="T36" fmla="*/ 102 w 1597"/>
                    <a:gd name="T37" fmla="*/ 171 h 1384"/>
                    <a:gd name="T38" fmla="*/ 98 w 1597"/>
                    <a:gd name="T39" fmla="*/ 164 h 1384"/>
                    <a:gd name="T40" fmla="*/ 124 w 1597"/>
                    <a:gd name="T41" fmla="*/ 158 h 1384"/>
                    <a:gd name="T42" fmla="*/ 153 w 1597"/>
                    <a:gd name="T43" fmla="*/ 144 h 1384"/>
                    <a:gd name="T44" fmla="*/ 168 w 1597"/>
                    <a:gd name="T45" fmla="*/ 127 h 1384"/>
                    <a:gd name="T46" fmla="*/ 182 w 1597"/>
                    <a:gd name="T47" fmla="*/ 102 h 1384"/>
                    <a:gd name="T48" fmla="*/ 182 w 1597"/>
                    <a:gd name="T49" fmla="*/ 87 h 1384"/>
                    <a:gd name="T50" fmla="*/ 173 w 1597"/>
                    <a:gd name="T51" fmla="*/ 62 h 1384"/>
                    <a:gd name="T52" fmla="*/ 162 w 1597"/>
                    <a:gd name="T53" fmla="*/ 45 h 1384"/>
                    <a:gd name="T54" fmla="*/ 146 w 1597"/>
                    <a:gd name="T55" fmla="*/ 31 h 1384"/>
                    <a:gd name="T56" fmla="*/ 128 w 1597"/>
                    <a:gd name="T57" fmla="*/ 22 h 1384"/>
                    <a:gd name="T58" fmla="*/ 95 w 1597"/>
                    <a:gd name="T59" fmla="*/ 18 h 1384"/>
                    <a:gd name="T60" fmla="*/ 40 w 1597"/>
                    <a:gd name="T61" fmla="*/ 34 h 1384"/>
                    <a:gd name="T62" fmla="*/ 16 w 1597"/>
                    <a:gd name="T63" fmla="*/ 75 h 1384"/>
                    <a:gd name="T64" fmla="*/ 16 w 1597"/>
                    <a:gd name="T65" fmla="*/ 98 h 1384"/>
                    <a:gd name="T66" fmla="*/ 23 w 1597"/>
                    <a:gd name="T67" fmla="*/ 130 h 1384"/>
                    <a:gd name="T68" fmla="*/ 35 w 1597"/>
                    <a:gd name="T69" fmla="*/ 147 h 1384"/>
                    <a:gd name="T70" fmla="*/ 52 w 1597"/>
                    <a:gd name="T71" fmla="*/ 160 h 1384"/>
                    <a:gd name="T72" fmla="*/ 64 w 1597"/>
                    <a:gd name="T73" fmla="*/ 172 h 1384"/>
                    <a:gd name="T74" fmla="*/ 59 w 1597"/>
                    <a:gd name="T75" fmla="*/ 173 h 1384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w 1597"/>
                    <a:gd name="T115" fmla="*/ 0 h 1384"/>
                    <a:gd name="T116" fmla="*/ 1597 w 1597"/>
                    <a:gd name="T117" fmla="*/ 1384 h 1384"/>
                  </a:gdLst>
                  <a:ahLst/>
                  <a:cxnLst>
                    <a:cxn ang="T76">
                      <a:pos x="T0" y="T1"/>
                    </a:cxn>
                    <a:cxn ang="T77">
                      <a:pos x="T2" y="T3"/>
                    </a:cxn>
                    <a:cxn ang="T78">
                      <a:pos x="T4" y="T5"/>
                    </a:cxn>
                    <a:cxn ang="T79">
                      <a:pos x="T6" y="T7"/>
                    </a:cxn>
                    <a:cxn ang="T80">
                      <a:pos x="T8" y="T9"/>
                    </a:cxn>
                    <a:cxn ang="T81">
                      <a:pos x="T10" y="T11"/>
                    </a:cxn>
                    <a:cxn ang="T82">
                      <a:pos x="T12" y="T13"/>
                    </a:cxn>
                    <a:cxn ang="T83">
                      <a:pos x="T14" y="T15"/>
                    </a:cxn>
                    <a:cxn ang="T84">
                      <a:pos x="T16" y="T17"/>
                    </a:cxn>
                    <a:cxn ang="T85">
                      <a:pos x="T18" y="T19"/>
                    </a:cxn>
                    <a:cxn ang="T86">
                      <a:pos x="T20" y="T21"/>
                    </a:cxn>
                    <a:cxn ang="T87">
                      <a:pos x="T22" y="T23"/>
                    </a:cxn>
                    <a:cxn ang="T88">
                      <a:pos x="T24" y="T25"/>
                    </a:cxn>
                    <a:cxn ang="T89">
                      <a:pos x="T26" y="T27"/>
                    </a:cxn>
                    <a:cxn ang="T90">
                      <a:pos x="T28" y="T29"/>
                    </a:cxn>
                    <a:cxn ang="T91">
                      <a:pos x="T30" y="T31"/>
                    </a:cxn>
                    <a:cxn ang="T92">
                      <a:pos x="T32" y="T33"/>
                    </a:cxn>
                    <a:cxn ang="T93">
                      <a:pos x="T34" y="T35"/>
                    </a:cxn>
                    <a:cxn ang="T94">
                      <a:pos x="T36" y="T37"/>
                    </a:cxn>
                    <a:cxn ang="T95">
                      <a:pos x="T38" y="T39"/>
                    </a:cxn>
                    <a:cxn ang="T96">
                      <a:pos x="T40" y="T41"/>
                    </a:cxn>
                    <a:cxn ang="T97">
                      <a:pos x="T42" y="T43"/>
                    </a:cxn>
                    <a:cxn ang="T98">
                      <a:pos x="T44" y="T45"/>
                    </a:cxn>
                    <a:cxn ang="T99">
                      <a:pos x="T46" y="T47"/>
                    </a:cxn>
                    <a:cxn ang="T100">
                      <a:pos x="T48" y="T49"/>
                    </a:cxn>
                    <a:cxn ang="T101">
                      <a:pos x="T50" y="T51"/>
                    </a:cxn>
                    <a:cxn ang="T102">
                      <a:pos x="T52" y="T53"/>
                    </a:cxn>
                    <a:cxn ang="T103">
                      <a:pos x="T54" y="T55"/>
                    </a:cxn>
                    <a:cxn ang="T104">
                      <a:pos x="T56" y="T57"/>
                    </a:cxn>
                    <a:cxn ang="T105">
                      <a:pos x="T58" y="T59"/>
                    </a:cxn>
                    <a:cxn ang="T106">
                      <a:pos x="T60" y="T61"/>
                    </a:cxn>
                    <a:cxn ang="T107">
                      <a:pos x="T62" y="T63"/>
                    </a:cxn>
                    <a:cxn ang="T108">
                      <a:pos x="T64" y="T65"/>
                    </a:cxn>
                    <a:cxn ang="T109">
                      <a:pos x="T66" y="T67"/>
                    </a:cxn>
                    <a:cxn ang="T110">
                      <a:pos x="T68" y="T69"/>
                    </a:cxn>
                    <a:cxn ang="T111">
                      <a:pos x="T70" y="T71"/>
                    </a:cxn>
                    <a:cxn ang="T112">
                      <a:pos x="T72" y="T73"/>
                    </a:cxn>
                    <a:cxn ang="T113">
                      <a:pos x="T74" y="T75"/>
                    </a:cxn>
                  </a:cxnLst>
                  <a:rect l="T114" t="T115" r="T116" b="T117"/>
                  <a:pathLst>
                    <a:path w="1597" h="1384">
                      <a:moveTo>
                        <a:pt x="474" y="1384"/>
                      </a:moveTo>
                      <a:lnTo>
                        <a:pt x="377" y="1330"/>
                      </a:lnTo>
                      <a:lnTo>
                        <a:pt x="287" y="1275"/>
                      </a:lnTo>
                      <a:lnTo>
                        <a:pt x="207" y="1213"/>
                      </a:lnTo>
                      <a:lnTo>
                        <a:pt x="137" y="1146"/>
                      </a:lnTo>
                      <a:lnTo>
                        <a:pt x="36" y="986"/>
                      </a:lnTo>
                      <a:lnTo>
                        <a:pt x="0" y="787"/>
                      </a:lnTo>
                      <a:lnTo>
                        <a:pt x="4" y="559"/>
                      </a:lnTo>
                      <a:lnTo>
                        <a:pt x="23" y="456"/>
                      </a:lnTo>
                      <a:lnTo>
                        <a:pt x="44" y="403"/>
                      </a:lnTo>
                      <a:lnTo>
                        <a:pt x="71" y="352"/>
                      </a:lnTo>
                      <a:lnTo>
                        <a:pt x="109" y="293"/>
                      </a:lnTo>
                      <a:lnTo>
                        <a:pt x="150" y="241"/>
                      </a:lnTo>
                      <a:lnTo>
                        <a:pt x="194" y="199"/>
                      </a:lnTo>
                      <a:lnTo>
                        <a:pt x="244" y="161"/>
                      </a:lnTo>
                      <a:lnTo>
                        <a:pt x="354" y="103"/>
                      </a:lnTo>
                      <a:lnTo>
                        <a:pt x="483" y="57"/>
                      </a:lnTo>
                      <a:lnTo>
                        <a:pt x="618" y="23"/>
                      </a:lnTo>
                      <a:lnTo>
                        <a:pt x="755" y="0"/>
                      </a:lnTo>
                      <a:lnTo>
                        <a:pt x="973" y="21"/>
                      </a:lnTo>
                      <a:lnTo>
                        <a:pt x="1163" y="87"/>
                      </a:lnTo>
                      <a:lnTo>
                        <a:pt x="1249" y="137"/>
                      </a:lnTo>
                      <a:lnTo>
                        <a:pt x="1327" y="201"/>
                      </a:lnTo>
                      <a:lnTo>
                        <a:pt x="1401" y="276"/>
                      </a:lnTo>
                      <a:lnTo>
                        <a:pt x="1466" y="365"/>
                      </a:lnTo>
                      <a:lnTo>
                        <a:pt x="1551" y="526"/>
                      </a:lnTo>
                      <a:lnTo>
                        <a:pt x="1597" y="692"/>
                      </a:lnTo>
                      <a:lnTo>
                        <a:pt x="1591" y="857"/>
                      </a:lnTo>
                      <a:lnTo>
                        <a:pt x="1565" y="939"/>
                      </a:lnTo>
                      <a:lnTo>
                        <a:pt x="1521" y="1017"/>
                      </a:lnTo>
                      <a:lnTo>
                        <a:pt x="1454" y="1104"/>
                      </a:lnTo>
                      <a:lnTo>
                        <a:pt x="1420" y="1142"/>
                      </a:lnTo>
                      <a:lnTo>
                        <a:pt x="1382" y="1177"/>
                      </a:lnTo>
                      <a:lnTo>
                        <a:pt x="1304" y="1232"/>
                      </a:lnTo>
                      <a:lnTo>
                        <a:pt x="1220" y="1275"/>
                      </a:lnTo>
                      <a:lnTo>
                        <a:pt x="1129" y="1310"/>
                      </a:lnTo>
                      <a:lnTo>
                        <a:pt x="1032" y="1332"/>
                      </a:lnTo>
                      <a:lnTo>
                        <a:pt x="816" y="1361"/>
                      </a:lnTo>
                      <a:lnTo>
                        <a:pt x="781" y="1330"/>
                      </a:lnTo>
                      <a:lnTo>
                        <a:pt x="787" y="1308"/>
                      </a:lnTo>
                      <a:lnTo>
                        <a:pt x="810" y="1296"/>
                      </a:lnTo>
                      <a:lnTo>
                        <a:pt x="998" y="1264"/>
                      </a:lnTo>
                      <a:lnTo>
                        <a:pt x="1154" y="1196"/>
                      </a:lnTo>
                      <a:lnTo>
                        <a:pt x="1224" y="1148"/>
                      </a:lnTo>
                      <a:lnTo>
                        <a:pt x="1289" y="1089"/>
                      </a:lnTo>
                      <a:lnTo>
                        <a:pt x="1350" y="1021"/>
                      </a:lnTo>
                      <a:lnTo>
                        <a:pt x="1407" y="943"/>
                      </a:lnTo>
                      <a:lnTo>
                        <a:pt x="1458" y="817"/>
                      </a:lnTo>
                      <a:lnTo>
                        <a:pt x="1464" y="755"/>
                      </a:lnTo>
                      <a:lnTo>
                        <a:pt x="1458" y="692"/>
                      </a:lnTo>
                      <a:lnTo>
                        <a:pt x="1420" y="564"/>
                      </a:lnTo>
                      <a:lnTo>
                        <a:pt x="1388" y="502"/>
                      </a:lnTo>
                      <a:lnTo>
                        <a:pt x="1352" y="441"/>
                      </a:lnTo>
                      <a:lnTo>
                        <a:pt x="1297" y="367"/>
                      </a:lnTo>
                      <a:lnTo>
                        <a:pt x="1238" y="304"/>
                      </a:lnTo>
                      <a:lnTo>
                        <a:pt x="1171" y="253"/>
                      </a:lnTo>
                      <a:lnTo>
                        <a:pt x="1101" y="211"/>
                      </a:lnTo>
                      <a:lnTo>
                        <a:pt x="1025" y="180"/>
                      </a:lnTo>
                      <a:lnTo>
                        <a:pt x="943" y="160"/>
                      </a:lnTo>
                      <a:lnTo>
                        <a:pt x="761" y="142"/>
                      </a:lnTo>
                      <a:lnTo>
                        <a:pt x="519" y="196"/>
                      </a:lnTo>
                      <a:lnTo>
                        <a:pt x="323" y="272"/>
                      </a:lnTo>
                      <a:lnTo>
                        <a:pt x="183" y="416"/>
                      </a:lnTo>
                      <a:lnTo>
                        <a:pt x="130" y="593"/>
                      </a:lnTo>
                      <a:lnTo>
                        <a:pt x="128" y="684"/>
                      </a:lnTo>
                      <a:lnTo>
                        <a:pt x="130" y="787"/>
                      </a:lnTo>
                      <a:lnTo>
                        <a:pt x="156" y="964"/>
                      </a:lnTo>
                      <a:lnTo>
                        <a:pt x="188" y="1040"/>
                      </a:lnTo>
                      <a:lnTo>
                        <a:pt x="232" y="1108"/>
                      </a:lnTo>
                      <a:lnTo>
                        <a:pt x="285" y="1171"/>
                      </a:lnTo>
                      <a:lnTo>
                        <a:pt x="350" y="1228"/>
                      </a:lnTo>
                      <a:lnTo>
                        <a:pt x="422" y="1279"/>
                      </a:lnTo>
                      <a:lnTo>
                        <a:pt x="502" y="1325"/>
                      </a:lnTo>
                      <a:lnTo>
                        <a:pt x="517" y="1369"/>
                      </a:lnTo>
                      <a:lnTo>
                        <a:pt x="474" y="138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3" name="Freeform 18"/>
                <p:cNvSpPr>
                  <a:spLocks/>
                </p:cNvSpPr>
                <p:nvPr/>
              </p:nvSpPr>
              <p:spPr bwMode="auto">
                <a:xfrm>
                  <a:off x="-750" y="1145"/>
                  <a:ext cx="735" cy="658"/>
                </a:xfrm>
                <a:custGeom>
                  <a:avLst/>
                  <a:gdLst>
                    <a:gd name="T0" fmla="*/ 17 w 1469"/>
                    <a:gd name="T1" fmla="*/ 139 h 1315"/>
                    <a:gd name="T2" fmla="*/ 0 w 1469"/>
                    <a:gd name="T3" fmla="*/ 90 h 1315"/>
                    <a:gd name="T4" fmla="*/ 4 w 1469"/>
                    <a:gd name="T5" fmla="*/ 61 h 1315"/>
                    <a:gd name="T6" fmla="*/ 12 w 1469"/>
                    <a:gd name="T7" fmla="*/ 41 h 1315"/>
                    <a:gd name="T8" fmla="*/ 25 w 1469"/>
                    <a:gd name="T9" fmla="*/ 26 h 1315"/>
                    <a:gd name="T10" fmla="*/ 41 w 1469"/>
                    <a:gd name="T11" fmla="*/ 14 h 1315"/>
                    <a:gd name="T12" fmla="*/ 62 w 1469"/>
                    <a:gd name="T13" fmla="*/ 6 h 1315"/>
                    <a:gd name="T14" fmla="*/ 109 w 1469"/>
                    <a:gd name="T15" fmla="*/ 1 h 1315"/>
                    <a:gd name="T16" fmla="*/ 141 w 1469"/>
                    <a:gd name="T17" fmla="*/ 14 h 1315"/>
                    <a:gd name="T18" fmla="*/ 157 w 1469"/>
                    <a:gd name="T19" fmla="*/ 28 h 1315"/>
                    <a:gd name="T20" fmla="*/ 174 w 1469"/>
                    <a:gd name="T21" fmla="*/ 47 h 1315"/>
                    <a:gd name="T22" fmla="*/ 184 w 1469"/>
                    <a:gd name="T23" fmla="*/ 79 h 1315"/>
                    <a:gd name="T24" fmla="*/ 180 w 1469"/>
                    <a:gd name="T25" fmla="*/ 122 h 1315"/>
                    <a:gd name="T26" fmla="*/ 165 w 1469"/>
                    <a:gd name="T27" fmla="*/ 144 h 1315"/>
                    <a:gd name="T28" fmla="*/ 146 w 1469"/>
                    <a:gd name="T29" fmla="*/ 158 h 1315"/>
                    <a:gd name="T30" fmla="*/ 94 w 1469"/>
                    <a:gd name="T31" fmla="*/ 165 h 1315"/>
                    <a:gd name="T32" fmla="*/ 51 w 1469"/>
                    <a:gd name="T33" fmla="*/ 149 h 1315"/>
                    <a:gd name="T34" fmla="*/ 56 w 1469"/>
                    <a:gd name="T35" fmla="*/ 147 h 1315"/>
                    <a:gd name="T36" fmla="*/ 92 w 1469"/>
                    <a:gd name="T37" fmla="*/ 151 h 1315"/>
                    <a:gd name="T38" fmla="*/ 145 w 1469"/>
                    <a:gd name="T39" fmla="*/ 136 h 1315"/>
                    <a:gd name="T40" fmla="*/ 165 w 1469"/>
                    <a:gd name="T41" fmla="*/ 104 h 1315"/>
                    <a:gd name="T42" fmla="*/ 163 w 1469"/>
                    <a:gd name="T43" fmla="*/ 69 h 1315"/>
                    <a:gd name="T44" fmla="*/ 154 w 1469"/>
                    <a:gd name="T45" fmla="*/ 51 h 1315"/>
                    <a:gd name="T46" fmla="*/ 145 w 1469"/>
                    <a:gd name="T47" fmla="*/ 40 h 1315"/>
                    <a:gd name="T48" fmla="*/ 131 w 1469"/>
                    <a:gd name="T49" fmla="*/ 28 h 1315"/>
                    <a:gd name="T50" fmla="*/ 105 w 1469"/>
                    <a:gd name="T51" fmla="*/ 17 h 1315"/>
                    <a:gd name="T52" fmla="*/ 66 w 1469"/>
                    <a:gd name="T53" fmla="*/ 20 h 1315"/>
                    <a:gd name="T54" fmla="*/ 22 w 1469"/>
                    <a:gd name="T55" fmla="*/ 47 h 1315"/>
                    <a:gd name="T56" fmla="*/ 11 w 1469"/>
                    <a:gd name="T57" fmla="*/ 89 h 1315"/>
                    <a:gd name="T58" fmla="*/ 17 w 1469"/>
                    <a:gd name="T59" fmla="*/ 123 h 1315"/>
                    <a:gd name="T60" fmla="*/ 27 w 1469"/>
                    <a:gd name="T61" fmla="*/ 136 h 1315"/>
                    <a:gd name="T62" fmla="*/ 42 w 1469"/>
                    <a:gd name="T63" fmla="*/ 144 h 1315"/>
                    <a:gd name="T64" fmla="*/ 43 w 1469"/>
                    <a:gd name="T65" fmla="*/ 152 h 1315"/>
                    <a:gd name="T66" fmla="*/ 40 w 1469"/>
                    <a:gd name="T67" fmla="*/ 152 h 1315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1469"/>
                    <a:gd name="T103" fmla="*/ 0 h 1315"/>
                    <a:gd name="T104" fmla="*/ 1469 w 1469"/>
                    <a:gd name="T105" fmla="*/ 1315 h 1315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1469" h="1315">
                      <a:moveTo>
                        <a:pt x="315" y="1212"/>
                      </a:moveTo>
                      <a:lnTo>
                        <a:pt x="136" y="1108"/>
                      </a:lnTo>
                      <a:lnTo>
                        <a:pt x="34" y="929"/>
                      </a:lnTo>
                      <a:lnTo>
                        <a:pt x="0" y="713"/>
                      </a:lnTo>
                      <a:lnTo>
                        <a:pt x="7" y="597"/>
                      </a:lnTo>
                      <a:lnTo>
                        <a:pt x="28" y="484"/>
                      </a:lnTo>
                      <a:lnTo>
                        <a:pt x="57" y="401"/>
                      </a:lnTo>
                      <a:lnTo>
                        <a:pt x="95" y="325"/>
                      </a:lnTo>
                      <a:lnTo>
                        <a:pt x="140" y="260"/>
                      </a:lnTo>
                      <a:lnTo>
                        <a:pt x="193" y="203"/>
                      </a:lnTo>
                      <a:lnTo>
                        <a:pt x="256" y="152"/>
                      </a:lnTo>
                      <a:lnTo>
                        <a:pt x="327" y="110"/>
                      </a:lnTo>
                      <a:lnTo>
                        <a:pt x="404" y="74"/>
                      </a:lnTo>
                      <a:lnTo>
                        <a:pt x="490" y="42"/>
                      </a:lnTo>
                      <a:lnTo>
                        <a:pt x="686" y="0"/>
                      </a:lnTo>
                      <a:lnTo>
                        <a:pt x="868" y="2"/>
                      </a:lnTo>
                      <a:lnTo>
                        <a:pt x="1039" y="57"/>
                      </a:lnTo>
                      <a:lnTo>
                        <a:pt x="1121" y="106"/>
                      </a:lnTo>
                      <a:lnTo>
                        <a:pt x="1199" y="169"/>
                      </a:lnTo>
                      <a:lnTo>
                        <a:pt x="1256" y="220"/>
                      </a:lnTo>
                      <a:lnTo>
                        <a:pt x="1305" y="272"/>
                      </a:lnTo>
                      <a:lnTo>
                        <a:pt x="1385" y="370"/>
                      </a:lnTo>
                      <a:lnTo>
                        <a:pt x="1440" y="484"/>
                      </a:lnTo>
                      <a:lnTo>
                        <a:pt x="1469" y="625"/>
                      </a:lnTo>
                      <a:lnTo>
                        <a:pt x="1463" y="861"/>
                      </a:lnTo>
                      <a:lnTo>
                        <a:pt x="1435" y="973"/>
                      </a:lnTo>
                      <a:lnTo>
                        <a:pt x="1381" y="1074"/>
                      </a:lnTo>
                      <a:lnTo>
                        <a:pt x="1319" y="1152"/>
                      </a:lnTo>
                      <a:lnTo>
                        <a:pt x="1248" y="1211"/>
                      </a:lnTo>
                      <a:lnTo>
                        <a:pt x="1168" y="1260"/>
                      </a:lnTo>
                      <a:lnTo>
                        <a:pt x="1077" y="1306"/>
                      </a:lnTo>
                      <a:lnTo>
                        <a:pt x="748" y="1315"/>
                      </a:lnTo>
                      <a:lnTo>
                        <a:pt x="427" y="1231"/>
                      </a:lnTo>
                      <a:lnTo>
                        <a:pt x="406" y="1190"/>
                      </a:lnTo>
                      <a:lnTo>
                        <a:pt x="422" y="1171"/>
                      </a:lnTo>
                      <a:lnTo>
                        <a:pt x="448" y="1169"/>
                      </a:lnTo>
                      <a:lnTo>
                        <a:pt x="598" y="1201"/>
                      </a:lnTo>
                      <a:lnTo>
                        <a:pt x="735" y="1201"/>
                      </a:lnTo>
                      <a:lnTo>
                        <a:pt x="1028" y="1148"/>
                      </a:lnTo>
                      <a:lnTo>
                        <a:pt x="1153" y="1081"/>
                      </a:lnTo>
                      <a:lnTo>
                        <a:pt x="1250" y="982"/>
                      </a:lnTo>
                      <a:lnTo>
                        <a:pt x="1315" y="832"/>
                      </a:lnTo>
                      <a:lnTo>
                        <a:pt x="1326" y="665"/>
                      </a:lnTo>
                      <a:lnTo>
                        <a:pt x="1302" y="545"/>
                      </a:lnTo>
                      <a:lnTo>
                        <a:pt x="1258" y="446"/>
                      </a:lnTo>
                      <a:lnTo>
                        <a:pt x="1227" y="401"/>
                      </a:lnTo>
                      <a:lnTo>
                        <a:pt x="1193" y="357"/>
                      </a:lnTo>
                      <a:lnTo>
                        <a:pt x="1153" y="313"/>
                      </a:lnTo>
                      <a:lnTo>
                        <a:pt x="1108" y="270"/>
                      </a:lnTo>
                      <a:lnTo>
                        <a:pt x="1043" y="218"/>
                      </a:lnTo>
                      <a:lnTo>
                        <a:pt x="975" y="176"/>
                      </a:lnTo>
                      <a:lnTo>
                        <a:pt x="836" y="129"/>
                      </a:lnTo>
                      <a:lnTo>
                        <a:pt x="688" y="123"/>
                      </a:lnTo>
                      <a:lnTo>
                        <a:pt x="528" y="157"/>
                      </a:lnTo>
                      <a:lnTo>
                        <a:pt x="266" y="281"/>
                      </a:lnTo>
                      <a:lnTo>
                        <a:pt x="174" y="376"/>
                      </a:lnTo>
                      <a:lnTo>
                        <a:pt x="117" y="509"/>
                      </a:lnTo>
                      <a:lnTo>
                        <a:pt x="87" y="707"/>
                      </a:lnTo>
                      <a:lnTo>
                        <a:pt x="104" y="899"/>
                      </a:lnTo>
                      <a:lnTo>
                        <a:pt x="135" y="984"/>
                      </a:lnTo>
                      <a:lnTo>
                        <a:pt x="182" y="1057"/>
                      </a:lnTo>
                      <a:lnTo>
                        <a:pt x="212" y="1087"/>
                      </a:lnTo>
                      <a:lnTo>
                        <a:pt x="247" y="1114"/>
                      </a:lnTo>
                      <a:lnTo>
                        <a:pt x="332" y="1150"/>
                      </a:lnTo>
                      <a:lnTo>
                        <a:pt x="355" y="1190"/>
                      </a:lnTo>
                      <a:lnTo>
                        <a:pt x="342" y="1209"/>
                      </a:lnTo>
                      <a:lnTo>
                        <a:pt x="315" y="12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4" name="Freeform 19"/>
                <p:cNvSpPr>
                  <a:spLocks/>
                </p:cNvSpPr>
                <p:nvPr/>
              </p:nvSpPr>
              <p:spPr bwMode="auto">
                <a:xfrm>
                  <a:off x="-1352" y="1664"/>
                  <a:ext cx="660" cy="107"/>
                </a:xfrm>
                <a:custGeom>
                  <a:avLst/>
                  <a:gdLst>
                    <a:gd name="T0" fmla="*/ 5 w 1320"/>
                    <a:gd name="T1" fmla="*/ 0 h 214"/>
                    <a:gd name="T2" fmla="*/ 37 w 1320"/>
                    <a:gd name="T3" fmla="*/ 3 h 214"/>
                    <a:gd name="T4" fmla="*/ 116 w 1320"/>
                    <a:gd name="T5" fmla="*/ 11 h 214"/>
                    <a:gd name="T6" fmla="*/ 162 w 1320"/>
                    <a:gd name="T7" fmla="*/ 19 h 214"/>
                    <a:gd name="T8" fmla="*/ 165 w 1320"/>
                    <a:gd name="T9" fmla="*/ 24 h 214"/>
                    <a:gd name="T10" fmla="*/ 164 w 1320"/>
                    <a:gd name="T11" fmla="*/ 26 h 214"/>
                    <a:gd name="T12" fmla="*/ 161 w 1320"/>
                    <a:gd name="T13" fmla="*/ 27 h 214"/>
                    <a:gd name="T14" fmla="*/ 115 w 1320"/>
                    <a:gd name="T15" fmla="*/ 24 h 214"/>
                    <a:gd name="T16" fmla="*/ 36 w 1320"/>
                    <a:gd name="T17" fmla="*/ 15 h 214"/>
                    <a:gd name="T18" fmla="*/ 5 w 1320"/>
                    <a:gd name="T19" fmla="*/ 12 h 214"/>
                    <a:gd name="T20" fmla="*/ 0 w 1320"/>
                    <a:gd name="T21" fmla="*/ 6 h 214"/>
                    <a:gd name="T22" fmla="*/ 1 w 1320"/>
                    <a:gd name="T23" fmla="*/ 2 h 214"/>
                    <a:gd name="T24" fmla="*/ 5 w 1320"/>
                    <a:gd name="T25" fmla="*/ 0 h 214"/>
                    <a:gd name="T26" fmla="*/ 5 w 1320"/>
                    <a:gd name="T27" fmla="*/ 0 h 21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1320"/>
                    <a:gd name="T43" fmla="*/ 0 h 214"/>
                    <a:gd name="T44" fmla="*/ 1320 w 1320"/>
                    <a:gd name="T45" fmla="*/ 214 h 21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1320" h="214">
                      <a:moveTo>
                        <a:pt x="47" y="0"/>
                      </a:moveTo>
                      <a:lnTo>
                        <a:pt x="290" y="17"/>
                      </a:lnTo>
                      <a:lnTo>
                        <a:pt x="935" y="83"/>
                      </a:lnTo>
                      <a:lnTo>
                        <a:pt x="1292" y="150"/>
                      </a:lnTo>
                      <a:lnTo>
                        <a:pt x="1320" y="186"/>
                      </a:lnTo>
                      <a:lnTo>
                        <a:pt x="1309" y="207"/>
                      </a:lnTo>
                      <a:lnTo>
                        <a:pt x="1284" y="214"/>
                      </a:lnTo>
                      <a:lnTo>
                        <a:pt x="923" y="190"/>
                      </a:lnTo>
                      <a:lnTo>
                        <a:pt x="281" y="125"/>
                      </a:lnTo>
                      <a:lnTo>
                        <a:pt x="41" y="91"/>
                      </a:lnTo>
                      <a:lnTo>
                        <a:pt x="0" y="41"/>
                      </a:lnTo>
                      <a:lnTo>
                        <a:pt x="13" y="11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5" name="Freeform 20"/>
                <p:cNvSpPr>
                  <a:spLocks/>
                </p:cNvSpPr>
                <p:nvPr/>
              </p:nvSpPr>
              <p:spPr bwMode="auto">
                <a:xfrm>
                  <a:off x="-1438" y="1680"/>
                  <a:ext cx="115" cy="813"/>
                </a:xfrm>
                <a:custGeom>
                  <a:avLst/>
                  <a:gdLst>
                    <a:gd name="T0" fmla="*/ 29 w 230"/>
                    <a:gd name="T1" fmla="*/ 5 h 1625"/>
                    <a:gd name="T2" fmla="*/ 22 w 230"/>
                    <a:gd name="T3" fmla="*/ 77 h 1625"/>
                    <a:gd name="T4" fmla="*/ 20 w 230"/>
                    <a:gd name="T5" fmla="*/ 150 h 1625"/>
                    <a:gd name="T6" fmla="*/ 18 w 230"/>
                    <a:gd name="T7" fmla="*/ 174 h 1625"/>
                    <a:gd name="T8" fmla="*/ 14 w 230"/>
                    <a:gd name="T9" fmla="*/ 187 h 1625"/>
                    <a:gd name="T10" fmla="*/ 9 w 230"/>
                    <a:gd name="T11" fmla="*/ 200 h 1625"/>
                    <a:gd name="T12" fmla="*/ 7 w 230"/>
                    <a:gd name="T13" fmla="*/ 203 h 1625"/>
                    <a:gd name="T14" fmla="*/ 5 w 230"/>
                    <a:gd name="T15" fmla="*/ 204 h 1625"/>
                    <a:gd name="T16" fmla="*/ 1 w 230"/>
                    <a:gd name="T17" fmla="*/ 199 h 1625"/>
                    <a:gd name="T18" fmla="*/ 0 w 230"/>
                    <a:gd name="T19" fmla="*/ 172 h 1625"/>
                    <a:gd name="T20" fmla="*/ 2 w 230"/>
                    <a:gd name="T21" fmla="*/ 148 h 1625"/>
                    <a:gd name="T22" fmla="*/ 5 w 230"/>
                    <a:gd name="T23" fmla="*/ 110 h 1625"/>
                    <a:gd name="T24" fmla="*/ 9 w 230"/>
                    <a:gd name="T25" fmla="*/ 76 h 1625"/>
                    <a:gd name="T26" fmla="*/ 14 w 230"/>
                    <a:gd name="T27" fmla="*/ 42 h 1625"/>
                    <a:gd name="T28" fmla="*/ 21 w 230"/>
                    <a:gd name="T29" fmla="*/ 4 h 1625"/>
                    <a:gd name="T30" fmla="*/ 23 w 230"/>
                    <a:gd name="T31" fmla="*/ 1 h 1625"/>
                    <a:gd name="T32" fmla="*/ 26 w 230"/>
                    <a:gd name="T33" fmla="*/ 0 h 1625"/>
                    <a:gd name="T34" fmla="*/ 29 w 230"/>
                    <a:gd name="T35" fmla="*/ 5 h 1625"/>
                    <a:gd name="T36" fmla="*/ 29 w 230"/>
                    <a:gd name="T37" fmla="*/ 5 h 162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230"/>
                    <a:gd name="T58" fmla="*/ 0 h 1625"/>
                    <a:gd name="T59" fmla="*/ 230 w 230"/>
                    <a:gd name="T60" fmla="*/ 1625 h 1625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230" h="1625">
                      <a:moveTo>
                        <a:pt x="230" y="38"/>
                      </a:moveTo>
                      <a:lnTo>
                        <a:pt x="170" y="616"/>
                      </a:lnTo>
                      <a:lnTo>
                        <a:pt x="153" y="1194"/>
                      </a:lnTo>
                      <a:lnTo>
                        <a:pt x="137" y="1386"/>
                      </a:lnTo>
                      <a:lnTo>
                        <a:pt x="107" y="1492"/>
                      </a:lnTo>
                      <a:lnTo>
                        <a:pt x="71" y="1597"/>
                      </a:lnTo>
                      <a:lnTo>
                        <a:pt x="57" y="1619"/>
                      </a:lnTo>
                      <a:lnTo>
                        <a:pt x="35" y="1625"/>
                      </a:lnTo>
                      <a:lnTo>
                        <a:pt x="6" y="1587"/>
                      </a:lnTo>
                      <a:lnTo>
                        <a:pt x="0" y="1374"/>
                      </a:lnTo>
                      <a:lnTo>
                        <a:pt x="16" y="1182"/>
                      </a:lnTo>
                      <a:lnTo>
                        <a:pt x="38" y="874"/>
                      </a:lnTo>
                      <a:lnTo>
                        <a:pt x="69" y="604"/>
                      </a:lnTo>
                      <a:lnTo>
                        <a:pt x="111" y="334"/>
                      </a:lnTo>
                      <a:lnTo>
                        <a:pt x="166" y="25"/>
                      </a:lnTo>
                      <a:lnTo>
                        <a:pt x="181" y="4"/>
                      </a:lnTo>
                      <a:lnTo>
                        <a:pt x="204" y="0"/>
                      </a:lnTo>
                      <a:lnTo>
                        <a:pt x="230" y="3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6" name="Freeform 21"/>
                <p:cNvSpPr>
                  <a:spLocks/>
                </p:cNvSpPr>
                <p:nvPr/>
              </p:nvSpPr>
              <p:spPr bwMode="auto">
                <a:xfrm>
                  <a:off x="-1427" y="2461"/>
                  <a:ext cx="913" cy="123"/>
                </a:xfrm>
                <a:custGeom>
                  <a:avLst/>
                  <a:gdLst>
                    <a:gd name="T0" fmla="*/ 4 w 1827"/>
                    <a:gd name="T1" fmla="*/ 0 h 246"/>
                    <a:gd name="T2" fmla="*/ 174 w 1827"/>
                    <a:gd name="T3" fmla="*/ 13 h 246"/>
                    <a:gd name="T4" fmla="*/ 221 w 1827"/>
                    <a:gd name="T5" fmla="*/ 17 h 246"/>
                    <a:gd name="T6" fmla="*/ 226 w 1827"/>
                    <a:gd name="T7" fmla="*/ 19 h 246"/>
                    <a:gd name="T8" fmla="*/ 228 w 1827"/>
                    <a:gd name="T9" fmla="*/ 24 h 246"/>
                    <a:gd name="T10" fmla="*/ 226 w 1827"/>
                    <a:gd name="T11" fmla="*/ 29 h 246"/>
                    <a:gd name="T12" fmla="*/ 221 w 1827"/>
                    <a:gd name="T13" fmla="*/ 31 h 246"/>
                    <a:gd name="T14" fmla="*/ 173 w 1827"/>
                    <a:gd name="T15" fmla="*/ 26 h 246"/>
                    <a:gd name="T16" fmla="*/ 128 w 1827"/>
                    <a:gd name="T17" fmla="*/ 21 h 246"/>
                    <a:gd name="T18" fmla="*/ 88 w 1827"/>
                    <a:gd name="T19" fmla="*/ 15 h 246"/>
                    <a:gd name="T20" fmla="*/ 49 w 1827"/>
                    <a:gd name="T21" fmla="*/ 11 h 246"/>
                    <a:gd name="T22" fmla="*/ 3 w 1827"/>
                    <a:gd name="T23" fmla="*/ 9 h 246"/>
                    <a:gd name="T24" fmla="*/ 0 w 1827"/>
                    <a:gd name="T25" fmla="*/ 4 h 246"/>
                    <a:gd name="T26" fmla="*/ 1 w 1827"/>
                    <a:gd name="T27" fmla="*/ 2 h 246"/>
                    <a:gd name="T28" fmla="*/ 4 w 1827"/>
                    <a:gd name="T29" fmla="*/ 0 h 246"/>
                    <a:gd name="T30" fmla="*/ 4 w 1827"/>
                    <a:gd name="T31" fmla="*/ 0 h 24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827"/>
                    <a:gd name="T49" fmla="*/ 0 h 246"/>
                    <a:gd name="T50" fmla="*/ 1827 w 1827"/>
                    <a:gd name="T51" fmla="*/ 246 h 24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827" h="246">
                      <a:moveTo>
                        <a:pt x="33" y="0"/>
                      </a:moveTo>
                      <a:lnTo>
                        <a:pt x="1397" y="99"/>
                      </a:lnTo>
                      <a:lnTo>
                        <a:pt x="1770" y="132"/>
                      </a:lnTo>
                      <a:lnTo>
                        <a:pt x="1812" y="151"/>
                      </a:lnTo>
                      <a:lnTo>
                        <a:pt x="1827" y="189"/>
                      </a:lnTo>
                      <a:lnTo>
                        <a:pt x="1812" y="228"/>
                      </a:lnTo>
                      <a:lnTo>
                        <a:pt x="1770" y="246"/>
                      </a:lnTo>
                      <a:lnTo>
                        <a:pt x="1386" y="208"/>
                      </a:lnTo>
                      <a:lnTo>
                        <a:pt x="1025" y="162"/>
                      </a:lnTo>
                      <a:lnTo>
                        <a:pt x="707" y="122"/>
                      </a:lnTo>
                      <a:lnTo>
                        <a:pt x="392" y="88"/>
                      </a:lnTo>
                      <a:lnTo>
                        <a:pt x="31" y="65"/>
                      </a:lnTo>
                      <a:lnTo>
                        <a:pt x="0" y="31"/>
                      </a:lnTo>
                      <a:lnTo>
                        <a:pt x="8" y="10"/>
                      </a:lnTo>
                      <a:lnTo>
                        <a:pt x="3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7" name="Freeform 22"/>
                <p:cNvSpPr>
                  <a:spLocks/>
                </p:cNvSpPr>
                <p:nvPr/>
              </p:nvSpPr>
              <p:spPr bwMode="auto">
                <a:xfrm>
                  <a:off x="-544" y="1755"/>
                  <a:ext cx="121" cy="832"/>
                </a:xfrm>
                <a:custGeom>
                  <a:avLst/>
                  <a:gdLst>
                    <a:gd name="T0" fmla="*/ 31 w 241"/>
                    <a:gd name="T1" fmla="*/ 5 h 1663"/>
                    <a:gd name="T2" fmla="*/ 27 w 241"/>
                    <a:gd name="T3" fmla="*/ 66 h 1663"/>
                    <a:gd name="T4" fmla="*/ 18 w 241"/>
                    <a:gd name="T5" fmla="*/ 202 h 1663"/>
                    <a:gd name="T6" fmla="*/ 13 w 241"/>
                    <a:gd name="T7" fmla="*/ 208 h 1663"/>
                    <a:gd name="T8" fmla="*/ 7 w 241"/>
                    <a:gd name="T9" fmla="*/ 208 h 1663"/>
                    <a:gd name="T10" fmla="*/ 2 w 241"/>
                    <a:gd name="T11" fmla="*/ 205 h 1663"/>
                    <a:gd name="T12" fmla="*/ 0 w 241"/>
                    <a:gd name="T13" fmla="*/ 198 h 1663"/>
                    <a:gd name="T14" fmla="*/ 7 w 241"/>
                    <a:gd name="T15" fmla="*/ 163 h 1663"/>
                    <a:gd name="T16" fmla="*/ 9 w 241"/>
                    <a:gd name="T17" fmla="*/ 132 h 1663"/>
                    <a:gd name="T18" fmla="*/ 12 w 241"/>
                    <a:gd name="T19" fmla="*/ 65 h 1663"/>
                    <a:gd name="T20" fmla="*/ 14 w 241"/>
                    <a:gd name="T21" fmla="*/ 48 h 1663"/>
                    <a:gd name="T22" fmla="*/ 18 w 241"/>
                    <a:gd name="T23" fmla="*/ 34 h 1663"/>
                    <a:gd name="T24" fmla="*/ 23 w 241"/>
                    <a:gd name="T25" fmla="*/ 4 h 1663"/>
                    <a:gd name="T26" fmla="*/ 24 w 241"/>
                    <a:gd name="T27" fmla="*/ 1 h 1663"/>
                    <a:gd name="T28" fmla="*/ 27 w 241"/>
                    <a:gd name="T29" fmla="*/ 0 h 1663"/>
                    <a:gd name="T30" fmla="*/ 31 w 241"/>
                    <a:gd name="T31" fmla="*/ 5 h 1663"/>
                    <a:gd name="T32" fmla="*/ 31 w 241"/>
                    <a:gd name="T33" fmla="*/ 5 h 166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1"/>
                    <a:gd name="T52" fmla="*/ 0 h 1663"/>
                    <a:gd name="T53" fmla="*/ 241 w 241"/>
                    <a:gd name="T54" fmla="*/ 1663 h 166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1" h="1663">
                      <a:moveTo>
                        <a:pt x="241" y="34"/>
                      </a:moveTo>
                      <a:lnTo>
                        <a:pt x="211" y="525"/>
                      </a:lnTo>
                      <a:lnTo>
                        <a:pt x="139" y="1610"/>
                      </a:lnTo>
                      <a:lnTo>
                        <a:pt x="104" y="1658"/>
                      </a:lnTo>
                      <a:lnTo>
                        <a:pt x="53" y="1663"/>
                      </a:lnTo>
                      <a:lnTo>
                        <a:pt x="9" y="1635"/>
                      </a:lnTo>
                      <a:lnTo>
                        <a:pt x="0" y="1578"/>
                      </a:lnTo>
                      <a:lnTo>
                        <a:pt x="49" y="1298"/>
                      </a:lnTo>
                      <a:lnTo>
                        <a:pt x="68" y="1049"/>
                      </a:lnTo>
                      <a:lnTo>
                        <a:pt x="91" y="513"/>
                      </a:lnTo>
                      <a:lnTo>
                        <a:pt x="110" y="384"/>
                      </a:lnTo>
                      <a:lnTo>
                        <a:pt x="137" y="272"/>
                      </a:lnTo>
                      <a:lnTo>
                        <a:pt x="177" y="32"/>
                      </a:lnTo>
                      <a:lnTo>
                        <a:pt x="188" y="8"/>
                      </a:lnTo>
                      <a:lnTo>
                        <a:pt x="211" y="0"/>
                      </a:lnTo>
                      <a:lnTo>
                        <a:pt x="241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8" name="Freeform 23"/>
                <p:cNvSpPr>
                  <a:spLocks/>
                </p:cNvSpPr>
                <p:nvPr/>
              </p:nvSpPr>
              <p:spPr bwMode="auto">
                <a:xfrm>
                  <a:off x="-1519" y="1800"/>
                  <a:ext cx="132" cy="41"/>
                </a:xfrm>
                <a:custGeom>
                  <a:avLst/>
                  <a:gdLst>
                    <a:gd name="T0" fmla="*/ 29 w 262"/>
                    <a:gd name="T1" fmla="*/ 10 h 82"/>
                    <a:gd name="T2" fmla="*/ 6 w 262"/>
                    <a:gd name="T3" fmla="*/ 10 h 82"/>
                    <a:gd name="T4" fmla="*/ 2 w 262"/>
                    <a:gd name="T5" fmla="*/ 9 h 82"/>
                    <a:gd name="T6" fmla="*/ 0 w 262"/>
                    <a:gd name="T7" fmla="*/ 5 h 82"/>
                    <a:gd name="T8" fmla="*/ 2 w 262"/>
                    <a:gd name="T9" fmla="*/ 1 h 82"/>
                    <a:gd name="T10" fmla="*/ 5 w 262"/>
                    <a:gd name="T11" fmla="*/ 0 h 82"/>
                    <a:gd name="T12" fmla="*/ 29 w 262"/>
                    <a:gd name="T13" fmla="*/ 1 h 82"/>
                    <a:gd name="T14" fmla="*/ 34 w 262"/>
                    <a:gd name="T15" fmla="*/ 5 h 82"/>
                    <a:gd name="T16" fmla="*/ 32 w 262"/>
                    <a:gd name="T17" fmla="*/ 9 h 82"/>
                    <a:gd name="T18" fmla="*/ 29 w 262"/>
                    <a:gd name="T19" fmla="*/ 10 h 82"/>
                    <a:gd name="T20" fmla="*/ 29 w 262"/>
                    <a:gd name="T21" fmla="*/ 10 h 8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62"/>
                    <a:gd name="T34" fmla="*/ 0 h 82"/>
                    <a:gd name="T35" fmla="*/ 262 w 262"/>
                    <a:gd name="T36" fmla="*/ 82 h 82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62" h="82">
                      <a:moveTo>
                        <a:pt x="230" y="76"/>
                      </a:moveTo>
                      <a:lnTo>
                        <a:pt x="42" y="82"/>
                      </a:lnTo>
                      <a:lnTo>
                        <a:pt x="11" y="71"/>
                      </a:lnTo>
                      <a:lnTo>
                        <a:pt x="0" y="42"/>
                      </a:lnTo>
                      <a:lnTo>
                        <a:pt x="9" y="14"/>
                      </a:lnTo>
                      <a:lnTo>
                        <a:pt x="38" y="0"/>
                      </a:lnTo>
                      <a:lnTo>
                        <a:pt x="230" y="6"/>
                      </a:lnTo>
                      <a:lnTo>
                        <a:pt x="262" y="40"/>
                      </a:lnTo>
                      <a:lnTo>
                        <a:pt x="255" y="65"/>
                      </a:lnTo>
                      <a:lnTo>
                        <a:pt x="230" y="7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49" name="Freeform 24"/>
                <p:cNvSpPr>
                  <a:spLocks/>
                </p:cNvSpPr>
                <p:nvPr/>
              </p:nvSpPr>
              <p:spPr bwMode="auto">
                <a:xfrm>
                  <a:off x="-1538" y="1812"/>
                  <a:ext cx="153" cy="490"/>
                </a:xfrm>
                <a:custGeom>
                  <a:avLst/>
                  <a:gdLst>
                    <a:gd name="T0" fmla="*/ 15 w 306"/>
                    <a:gd name="T1" fmla="*/ 6 h 979"/>
                    <a:gd name="T2" fmla="*/ 14 w 306"/>
                    <a:gd name="T3" fmla="*/ 26 h 979"/>
                    <a:gd name="T4" fmla="*/ 13 w 306"/>
                    <a:gd name="T5" fmla="*/ 55 h 979"/>
                    <a:gd name="T6" fmla="*/ 13 w 306"/>
                    <a:gd name="T7" fmla="*/ 84 h 979"/>
                    <a:gd name="T8" fmla="*/ 13 w 306"/>
                    <a:gd name="T9" fmla="*/ 100 h 979"/>
                    <a:gd name="T10" fmla="*/ 11 w 306"/>
                    <a:gd name="T11" fmla="*/ 109 h 979"/>
                    <a:gd name="T12" fmla="*/ 15 w 306"/>
                    <a:gd name="T13" fmla="*/ 108 h 979"/>
                    <a:gd name="T14" fmla="*/ 30 w 306"/>
                    <a:gd name="T15" fmla="*/ 107 h 979"/>
                    <a:gd name="T16" fmla="*/ 37 w 306"/>
                    <a:gd name="T17" fmla="*/ 109 h 979"/>
                    <a:gd name="T18" fmla="*/ 38 w 306"/>
                    <a:gd name="T19" fmla="*/ 115 h 979"/>
                    <a:gd name="T20" fmla="*/ 37 w 306"/>
                    <a:gd name="T21" fmla="*/ 120 h 979"/>
                    <a:gd name="T22" fmla="*/ 30 w 306"/>
                    <a:gd name="T23" fmla="*/ 123 h 979"/>
                    <a:gd name="T24" fmla="*/ 15 w 306"/>
                    <a:gd name="T25" fmla="*/ 121 h 979"/>
                    <a:gd name="T26" fmla="*/ 5 w 306"/>
                    <a:gd name="T27" fmla="*/ 118 h 979"/>
                    <a:gd name="T28" fmla="*/ 1 w 306"/>
                    <a:gd name="T29" fmla="*/ 110 h 979"/>
                    <a:gd name="T30" fmla="*/ 0 w 306"/>
                    <a:gd name="T31" fmla="*/ 100 h 979"/>
                    <a:gd name="T32" fmla="*/ 1 w 306"/>
                    <a:gd name="T33" fmla="*/ 84 h 979"/>
                    <a:gd name="T34" fmla="*/ 2 w 306"/>
                    <a:gd name="T35" fmla="*/ 55 h 979"/>
                    <a:gd name="T36" fmla="*/ 6 w 306"/>
                    <a:gd name="T37" fmla="*/ 26 h 979"/>
                    <a:gd name="T38" fmla="*/ 5 w 306"/>
                    <a:gd name="T39" fmla="*/ 6 h 979"/>
                    <a:gd name="T40" fmla="*/ 6 w 306"/>
                    <a:gd name="T41" fmla="*/ 2 h 979"/>
                    <a:gd name="T42" fmla="*/ 10 w 306"/>
                    <a:gd name="T43" fmla="*/ 0 h 979"/>
                    <a:gd name="T44" fmla="*/ 15 w 306"/>
                    <a:gd name="T45" fmla="*/ 6 h 979"/>
                    <a:gd name="T46" fmla="*/ 15 w 306"/>
                    <a:gd name="T47" fmla="*/ 6 h 97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306"/>
                    <a:gd name="T73" fmla="*/ 0 h 979"/>
                    <a:gd name="T74" fmla="*/ 306 w 306"/>
                    <a:gd name="T75" fmla="*/ 979 h 979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306" h="979">
                      <a:moveTo>
                        <a:pt x="123" y="42"/>
                      </a:moveTo>
                      <a:lnTo>
                        <a:pt x="116" y="205"/>
                      </a:lnTo>
                      <a:lnTo>
                        <a:pt x="108" y="437"/>
                      </a:lnTo>
                      <a:lnTo>
                        <a:pt x="110" y="671"/>
                      </a:lnTo>
                      <a:lnTo>
                        <a:pt x="106" y="800"/>
                      </a:lnTo>
                      <a:lnTo>
                        <a:pt x="95" y="871"/>
                      </a:lnTo>
                      <a:lnTo>
                        <a:pt x="127" y="857"/>
                      </a:lnTo>
                      <a:lnTo>
                        <a:pt x="241" y="852"/>
                      </a:lnTo>
                      <a:lnTo>
                        <a:pt x="289" y="871"/>
                      </a:lnTo>
                      <a:lnTo>
                        <a:pt x="306" y="914"/>
                      </a:lnTo>
                      <a:lnTo>
                        <a:pt x="289" y="958"/>
                      </a:lnTo>
                      <a:lnTo>
                        <a:pt x="241" y="979"/>
                      </a:lnTo>
                      <a:lnTo>
                        <a:pt x="123" y="966"/>
                      </a:lnTo>
                      <a:lnTo>
                        <a:pt x="47" y="941"/>
                      </a:lnTo>
                      <a:lnTo>
                        <a:pt x="11" y="874"/>
                      </a:lnTo>
                      <a:lnTo>
                        <a:pt x="0" y="800"/>
                      </a:lnTo>
                      <a:lnTo>
                        <a:pt x="2" y="671"/>
                      </a:lnTo>
                      <a:lnTo>
                        <a:pt x="23" y="437"/>
                      </a:lnTo>
                      <a:lnTo>
                        <a:pt x="49" y="203"/>
                      </a:lnTo>
                      <a:lnTo>
                        <a:pt x="42" y="42"/>
                      </a:lnTo>
                      <a:lnTo>
                        <a:pt x="55" y="12"/>
                      </a:lnTo>
                      <a:lnTo>
                        <a:pt x="84" y="0"/>
                      </a:lnTo>
                      <a:lnTo>
                        <a:pt x="123" y="4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0" name="Freeform 25"/>
                <p:cNvSpPr>
                  <a:spLocks/>
                </p:cNvSpPr>
                <p:nvPr/>
              </p:nvSpPr>
              <p:spPr bwMode="auto">
                <a:xfrm>
                  <a:off x="-1781" y="1636"/>
                  <a:ext cx="147" cy="143"/>
                </a:xfrm>
                <a:custGeom>
                  <a:avLst/>
                  <a:gdLst>
                    <a:gd name="T0" fmla="*/ 31 w 295"/>
                    <a:gd name="T1" fmla="*/ 34 h 286"/>
                    <a:gd name="T2" fmla="*/ 27 w 295"/>
                    <a:gd name="T3" fmla="*/ 30 h 286"/>
                    <a:gd name="T4" fmla="*/ 13 w 295"/>
                    <a:gd name="T5" fmla="*/ 16 h 286"/>
                    <a:gd name="T6" fmla="*/ 2 w 295"/>
                    <a:gd name="T7" fmla="*/ 10 h 286"/>
                    <a:gd name="T8" fmla="*/ 0 w 295"/>
                    <a:gd name="T9" fmla="*/ 7 h 286"/>
                    <a:gd name="T10" fmla="*/ 0 w 295"/>
                    <a:gd name="T11" fmla="*/ 2 h 286"/>
                    <a:gd name="T12" fmla="*/ 3 w 295"/>
                    <a:gd name="T13" fmla="*/ 0 h 286"/>
                    <a:gd name="T14" fmla="*/ 8 w 295"/>
                    <a:gd name="T15" fmla="*/ 1 h 286"/>
                    <a:gd name="T16" fmla="*/ 18 w 295"/>
                    <a:gd name="T17" fmla="*/ 9 h 286"/>
                    <a:gd name="T18" fmla="*/ 25 w 295"/>
                    <a:gd name="T19" fmla="*/ 17 h 286"/>
                    <a:gd name="T20" fmla="*/ 32 w 295"/>
                    <a:gd name="T21" fmla="*/ 23 h 286"/>
                    <a:gd name="T22" fmla="*/ 36 w 295"/>
                    <a:gd name="T23" fmla="*/ 27 h 286"/>
                    <a:gd name="T24" fmla="*/ 36 w 295"/>
                    <a:gd name="T25" fmla="*/ 36 h 286"/>
                    <a:gd name="T26" fmla="*/ 31 w 295"/>
                    <a:gd name="T27" fmla="*/ 34 h 286"/>
                    <a:gd name="T28" fmla="*/ 31 w 295"/>
                    <a:gd name="T29" fmla="*/ 34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w 295"/>
                    <a:gd name="T46" fmla="*/ 0 h 286"/>
                    <a:gd name="T47" fmla="*/ 295 w 295"/>
                    <a:gd name="T48" fmla="*/ 286 h 28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T45" t="T46" r="T47" b="T48"/>
                  <a:pathLst>
                    <a:path w="295" h="286">
                      <a:moveTo>
                        <a:pt x="249" y="272"/>
                      </a:moveTo>
                      <a:lnTo>
                        <a:pt x="221" y="240"/>
                      </a:lnTo>
                      <a:lnTo>
                        <a:pt x="109" y="128"/>
                      </a:lnTo>
                      <a:lnTo>
                        <a:pt x="23" y="84"/>
                      </a:lnTo>
                      <a:lnTo>
                        <a:pt x="0" y="56"/>
                      </a:lnTo>
                      <a:lnTo>
                        <a:pt x="4" y="23"/>
                      </a:lnTo>
                      <a:lnTo>
                        <a:pt x="27" y="0"/>
                      </a:lnTo>
                      <a:lnTo>
                        <a:pt x="65" y="2"/>
                      </a:lnTo>
                      <a:lnTo>
                        <a:pt x="149" y="76"/>
                      </a:lnTo>
                      <a:lnTo>
                        <a:pt x="202" y="135"/>
                      </a:lnTo>
                      <a:lnTo>
                        <a:pt x="257" y="185"/>
                      </a:lnTo>
                      <a:lnTo>
                        <a:pt x="289" y="221"/>
                      </a:lnTo>
                      <a:lnTo>
                        <a:pt x="295" y="286"/>
                      </a:lnTo>
                      <a:lnTo>
                        <a:pt x="249" y="2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1" name="Freeform 26"/>
                <p:cNvSpPr>
                  <a:spLocks/>
                </p:cNvSpPr>
                <p:nvPr/>
              </p:nvSpPr>
              <p:spPr bwMode="auto">
                <a:xfrm>
                  <a:off x="-1812" y="1634"/>
                  <a:ext cx="67" cy="752"/>
                </a:xfrm>
                <a:custGeom>
                  <a:avLst/>
                  <a:gdLst>
                    <a:gd name="T0" fmla="*/ 15 w 135"/>
                    <a:gd name="T1" fmla="*/ 6 h 1503"/>
                    <a:gd name="T2" fmla="*/ 14 w 135"/>
                    <a:gd name="T3" fmla="*/ 43 h 1503"/>
                    <a:gd name="T4" fmla="*/ 16 w 135"/>
                    <a:gd name="T5" fmla="*/ 123 h 1503"/>
                    <a:gd name="T6" fmla="*/ 15 w 135"/>
                    <a:gd name="T7" fmla="*/ 141 h 1503"/>
                    <a:gd name="T8" fmla="*/ 16 w 135"/>
                    <a:gd name="T9" fmla="*/ 177 h 1503"/>
                    <a:gd name="T10" fmla="*/ 14 w 135"/>
                    <a:gd name="T11" fmla="*/ 184 h 1503"/>
                    <a:gd name="T12" fmla="*/ 9 w 135"/>
                    <a:gd name="T13" fmla="*/ 188 h 1503"/>
                    <a:gd name="T14" fmla="*/ 4 w 135"/>
                    <a:gd name="T15" fmla="*/ 188 h 1503"/>
                    <a:gd name="T16" fmla="*/ 1 w 135"/>
                    <a:gd name="T17" fmla="*/ 183 h 1503"/>
                    <a:gd name="T18" fmla="*/ 0 w 135"/>
                    <a:gd name="T19" fmla="*/ 141 h 1503"/>
                    <a:gd name="T20" fmla="*/ 1 w 135"/>
                    <a:gd name="T21" fmla="*/ 123 h 1503"/>
                    <a:gd name="T22" fmla="*/ 5 w 135"/>
                    <a:gd name="T23" fmla="*/ 43 h 1503"/>
                    <a:gd name="T24" fmla="*/ 4 w 135"/>
                    <a:gd name="T25" fmla="*/ 6 h 1503"/>
                    <a:gd name="T26" fmla="*/ 6 w 135"/>
                    <a:gd name="T27" fmla="*/ 2 h 1503"/>
                    <a:gd name="T28" fmla="*/ 10 w 135"/>
                    <a:gd name="T29" fmla="*/ 0 h 1503"/>
                    <a:gd name="T30" fmla="*/ 15 w 135"/>
                    <a:gd name="T31" fmla="*/ 6 h 1503"/>
                    <a:gd name="T32" fmla="*/ 15 w 135"/>
                    <a:gd name="T33" fmla="*/ 6 h 150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135"/>
                    <a:gd name="T52" fmla="*/ 0 h 1503"/>
                    <a:gd name="T53" fmla="*/ 135 w 135"/>
                    <a:gd name="T54" fmla="*/ 1503 h 150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135" h="1503">
                      <a:moveTo>
                        <a:pt x="125" y="45"/>
                      </a:moveTo>
                      <a:lnTo>
                        <a:pt x="112" y="342"/>
                      </a:lnTo>
                      <a:lnTo>
                        <a:pt x="135" y="984"/>
                      </a:lnTo>
                      <a:lnTo>
                        <a:pt x="127" y="1123"/>
                      </a:lnTo>
                      <a:lnTo>
                        <a:pt x="133" y="1414"/>
                      </a:lnTo>
                      <a:lnTo>
                        <a:pt x="116" y="1469"/>
                      </a:lnTo>
                      <a:lnTo>
                        <a:pt x="76" y="1503"/>
                      </a:lnTo>
                      <a:lnTo>
                        <a:pt x="32" y="1503"/>
                      </a:lnTo>
                      <a:lnTo>
                        <a:pt x="11" y="1463"/>
                      </a:lnTo>
                      <a:lnTo>
                        <a:pt x="0" y="1123"/>
                      </a:lnTo>
                      <a:lnTo>
                        <a:pt x="13" y="982"/>
                      </a:lnTo>
                      <a:lnTo>
                        <a:pt x="47" y="342"/>
                      </a:lnTo>
                      <a:lnTo>
                        <a:pt x="34" y="45"/>
                      </a:lnTo>
                      <a:lnTo>
                        <a:pt x="49" y="11"/>
                      </a:lnTo>
                      <a:lnTo>
                        <a:pt x="80" y="0"/>
                      </a:lnTo>
                      <a:lnTo>
                        <a:pt x="125" y="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2" name="Freeform 27"/>
                <p:cNvSpPr>
                  <a:spLocks/>
                </p:cNvSpPr>
                <p:nvPr/>
              </p:nvSpPr>
              <p:spPr bwMode="auto">
                <a:xfrm>
                  <a:off x="-1790" y="2253"/>
                  <a:ext cx="173" cy="131"/>
                </a:xfrm>
                <a:custGeom>
                  <a:avLst/>
                  <a:gdLst>
                    <a:gd name="T0" fmla="*/ 3 w 346"/>
                    <a:gd name="T1" fmla="*/ 25 h 262"/>
                    <a:gd name="T2" fmla="*/ 19 w 346"/>
                    <a:gd name="T3" fmla="*/ 11 h 262"/>
                    <a:gd name="T4" fmla="*/ 24 w 346"/>
                    <a:gd name="T5" fmla="*/ 5 h 262"/>
                    <a:gd name="T6" fmla="*/ 34 w 346"/>
                    <a:gd name="T7" fmla="*/ 0 h 262"/>
                    <a:gd name="T8" fmla="*/ 40 w 346"/>
                    <a:gd name="T9" fmla="*/ 0 h 262"/>
                    <a:gd name="T10" fmla="*/ 43 w 346"/>
                    <a:gd name="T11" fmla="*/ 4 h 262"/>
                    <a:gd name="T12" fmla="*/ 43 w 346"/>
                    <a:gd name="T13" fmla="*/ 9 h 262"/>
                    <a:gd name="T14" fmla="*/ 39 w 346"/>
                    <a:gd name="T15" fmla="*/ 14 h 262"/>
                    <a:gd name="T16" fmla="*/ 22 w 346"/>
                    <a:gd name="T17" fmla="*/ 22 h 262"/>
                    <a:gd name="T18" fmla="*/ 15 w 346"/>
                    <a:gd name="T19" fmla="*/ 27 h 262"/>
                    <a:gd name="T20" fmla="*/ 5 w 346"/>
                    <a:gd name="T21" fmla="*/ 33 h 262"/>
                    <a:gd name="T22" fmla="*/ 0 w 346"/>
                    <a:gd name="T23" fmla="*/ 30 h 262"/>
                    <a:gd name="T24" fmla="*/ 3 w 346"/>
                    <a:gd name="T25" fmla="*/ 25 h 262"/>
                    <a:gd name="T26" fmla="*/ 3 w 346"/>
                    <a:gd name="T27" fmla="*/ 25 h 26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46"/>
                    <a:gd name="T43" fmla="*/ 0 h 262"/>
                    <a:gd name="T44" fmla="*/ 346 w 346"/>
                    <a:gd name="T45" fmla="*/ 262 h 262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46" h="262">
                      <a:moveTo>
                        <a:pt x="17" y="200"/>
                      </a:moveTo>
                      <a:lnTo>
                        <a:pt x="145" y="95"/>
                      </a:lnTo>
                      <a:lnTo>
                        <a:pt x="196" y="42"/>
                      </a:lnTo>
                      <a:lnTo>
                        <a:pt x="266" y="0"/>
                      </a:lnTo>
                      <a:lnTo>
                        <a:pt x="316" y="0"/>
                      </a:lnTo>
                      <a:lnTo>
                        <a:pt x="344" y="32"/>
                      </a:lnTo>
                      <a:lnTo>
                        <a:pt x="346" y="78"/>
                      </a:lnTo>
                      <a:lnTo>
                        <a:pt x="312" y="112"/>
                      </a:lnTo>
                      <a:lnTo>
                        <a:pt x="181" y="183"/>
                      </a:lnTo>
                      <a:lnTo>
                        <a:pt x="122" y="221"/>
                      </a:lnTo>
                      <a:lnTo>
                        <a:pt x="46" y="262"/>
                      </a:lnTo>
                      <a:lnTo>
                        <a:pt x="0" y="247"/>
                      </a:lnTo>
                      <a:lnTo>
                        <a:pt x="17" y="2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3" name="Freeform 28"/>
                <p:cNvSpPr>
                  <a:spLocks/>
                </p:cNvSpPr>
                <p:nvPr/>
              </p:nvSpPr>
              <p:spPr bwMode="auto">
                <a:xfrm>
                  <a:off x="-1667" y="1804"/>
                  <a:ext cx="56" cy="502"/>
                </a:xfrm>
                <a:custGeom>
                  <a:avLst/>
                  <a:gdLst>
                    <a:gd name="T0" fmla="*/ 14 w 113"/>
                    <a:gd name="T1" fmla="*/ 9 h 1004"/>
                    <a:gd name="T2" fmla="*/ 12 w 113"/>
                    <a:gd name="T3" fmla="*/ 18 h 1004"/>
                    <a:gd name="T4" fmla="*/ 12 w 113"/>
                    <a:gd name="T5" fmla="*/ 31 h 1004"/>
                    <a:gd name="T6" fmla="*/ 13 w 113"/>
                    <a:gd name="T7" fmla="*/ 66 h 1004"/>
                    <a:gd name="T8" fmla="*/ 13 w 113"/>
                    <a:gd name="T9" fmla="*/ 100 h 1004"/>
                    <a:gd name="T10" fmla="*/ 13 w 113"/>
                    <a:gd name="T11" fmla="*/ 110 h 1004"/>
                    <a:gd name="T12" fmla="*/ 13 w 113"/>
                    <a:gd name="T13" fmla="*/ 120 h 1004"/>
                    <a:gd name="T14" fmla="*/ 10 w 113"/>
                    <a:gd name="T15" fmla="*/ 125 h 1004"/>
                    <a:gd name="T16" fmla="*/ 6 w 113"/>
                    <a:gd name="T17" fmla="*/ 126 h 1004"/>
                    <a:gd name="T18" fmla="*/ 0 w 113"/>
                    <a:gd name="T19" fmla="*/ 119 h 1004"/>
                    <a:gd name="T20" fmla="*/ 0 w 113"/>
                    <a:gd name="T21" fmla="*/ 109 h 1004"/>
                    <a:gd name="T22" fmla="*/ 0 w 113"/>
                    <a:gd name="T23" fmla="*/ 99 h 1004"/>
                    <a:gd name="T24" fmla="*/ 4 w 113"/>
                    <a:gd name="T25" fmla="*/ 31 h 1004"/>
                    <a:gd name="T26" fmla="*/ 4 w 113"/>
                    <a:gd name="T27" fmla="*/ 18 h 1004"/>
                    <a:gd name="T28" fmla="*/ 5 w 113"/>
                    <a:gd name="T29" fmla="*/ 7 h 1004"/>
                    <a:gd name="T30" fmla="*/ 7 w 113"/>
                    <a:gd name="T31" fmla="*/ 2 h 1004"/>
                    <a:gd name="T32" fmla="*/ 10 w 113"/>
                    <a:gd name="T33" fmla="*/ 0 h 1004"/>
                    <a:gd name="T34" fmla="*/ 14 w 113"/>
                    <a:gd name="T35" fmla="*/ 9 h 1004"/>
                    <a:gd name="T36" fmla="*/ 14 w 113"/>
                    <a:gd name="T37" fmla="*/ 9 h 1004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13"/>
                    <a:gd name="T58" fmla="*/ 0 h 1004"/>
                    <a:gd name="T59" fmla="*/ 113 w 113"/>
                    <a:gd name="T60" fmla="*/ 1004 h 1004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13" h="1004">
                      <a:moveTo>
                        <a:pt x="113" y="72"/>
                      </a:moveTo>
                      <a:lnTo>
                        <a:pt x="101" y="142"/>
                      </a:lnTo>
                      <a:lnTo>
                        <a:pt x="101" y="251"/>
                      </a:lnTo>
                      <a:lnTo>
                        <a:pt x="107" y="521"/>
                      </a:lnTo>
                      <a:lnTo>
                        <a:pt x="105" y="793"/>
                      </a:lnTo>
                      <a:lnTo>
                        <a:pt x="107" y="874"/>
                      </a:lnTo>
                      <a:lnTo>
                        <a:pt x="107" y="956"/>
                      </a:lnTo>
                      <a:lnTo>
                        <a:pt x="86" y="994"/>
                      </a:lnTo>
                      <a:lnTo>
                        <a:pt x="48" y="1004"/>
                      </a:lnTo>
                      <a:lnTo>
                        <a:pt x="0" y="945"/>
                      </a:lnTo>
                      <a:lnTo>
                        <a:pt x="2" y="867"/>
                      </a:lnTo>
                      <a:lnTo>
                        <a:pt x="0" y="789"/>
                      </a:lnTo>
                      <a:lnTo>
                        <a:pt x="37" y="251"/>
                      </a:lnTo>
                      <a:lnTo>
                        <a:pt x="37" y="142"/>
                      </a:lnTo>
                      <a:lnTo>
                        <a:pt x="44" y="51"/>
                      </a:lnTo>
                      <a:lnTo>
                        <a:pt x="57" y="9"/>
                      </a:lnTo>
                      <a:lnTo>
                        <a:pt x="80" y="0"/>
                      </a:lnTo>
                      <a:lnTo>
                        <a:pt x="113" y="7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4" name="Freeform 29"/>
                <p:cNvSpPr>
                  <a:spLocks/>
                </p:cNvSpPr>
                <p:nvPr/>
              </p:nvSpPr>
              <p:spPr bwMode="auto">
                <a:xfrm>
                  <a:off x="-1640" y="2208"/>
                  <a:ext cx="118" cy="42"/>
                </a:xfrm>
                <a:custGeom>
                  <a:avLst/>
                  <a:gdLst>
                    <a:gd name="T0" fmla="*/ 5 w 235"/>
                    <a:gd name="T1" fmla="*/ 2 h 83"/>
                    <a:gd name="T2" fmla="*/ 25 w 235"/>
                    <a:gd name="T3" fmla="*/ 0 h 83"/>
                    <a:gd name="T4" fmla="*/ 29 w 235"/>
                    <a:gd name="T5" fmla="*/ 2 h 83"/>
                    <a:gd name="T6" fmla="*/ 30 w 235"/>
                    <a:gd name="T7" fmla="*/ 6 h 83"/>
                    <a:gd name="T8" fmla="*/ 29 w 235"/>
                    <a:gd name="T9" fmla="*/ 9 h 83"/>
                    <a:gd name="T10" fmla="*/ 25 w 235"/>
                    <a:gd name="T11" fmla="*/ 11 h 83"/>
                    <a:gd name="T12" fmla="*/ 5 w 235"/>
                    <a:gd name="T13" fmla="*/ 10 h 83"/>
                    <a:gd name="T14" fmla="*/ 0 w 235"/>
                    <a:gd name="T15" fmla="*/ 6 h 83"/>
                    <a:gd name="T16" fmla="*/ 2 w 235"/>
                    <a:gd name="T17" fmla="*/ 3 h 83"/>
                    <a:gd name="T18" fmla="*/ 5 w 235"/>
                    <a:gd name="T19" fmla="*/ 2 h 83"/>
                    <a:gd name="T20" fmla="*/ 5 w 235"/>
                    <a:gd name="T21" fmla="*/ 2 h 8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235"/>
                    <a:gd name="T34" fmla="*/ 0 h 83"/>
                    <a:gd name="T35" fmla="*/ 235 w 235"/>
                    <a:gd name="T36" fmla="*/ 83 h 83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235" h="83">
                      <a:moveTo>
                        <a:pt x="34" y="11"/>
                      </a:moveTo>
                      <a:lnTo>
                        <a:pt x="193" y="0"/>
                      </a:lnTo>
                      <a:lnTo>
                        <a:pt x="226" y="13"/>
                      </a:lnTo>
                      <a:lnTo>
                        <a:pt x="235" y="42"/>
                      </a:lnTo>
                      <a:lnTo>
                        <a:pt x="226" y="72"/>
                      </a:lnTo>
                      <a:lnTo>
                        <a:pt x="193" y="83"/>
                      </a:lnTo>
                      <a:lnTo>
                        <a:pt x="34" y="80"/>
                      </a:lnTo>
                      <a:lnTo>
                        <a:pt x="0" y="45"/>
                      </a:lnTo>
                      <a:lnTo>
                        <a:pt x="9" y="21"/>
                      </a:lnTo>
                      <a:lnTo>
                        <a:pt x="34" y="1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5" name="Freeform 30"/>
                <p:cNvSpPr>
                  <a:spLocks/>
                </p:cNvSpPr>
                <p:nvPr/>
              </p:nvSpPr>
              <p:spPr bwMode="auto">
                <a:xfrm>
                  <a:off x="-1634" y="1846"/>
                  <a:ext cx="143" cy="53"/>
                </a:xfrm>
                <a:custGeom>
                  <a:avLst/>
                  <a:gdLst>
                    <a:gd name="T0" fmla="*/ 5 w 287"/>
                    <a:gd name="T1" fmla="*/ 0 h 104"/>
                    <a:gd name="T2" fmla="*/ 20 w 287"/>
                    <a:gd name="T3" fmla="*/ 1 h 104"/>
                    <a:gd name="T4" fmla="*/ 32 w 287"/>
                    <a:gd name="T5" fmla="*/ 5 h 104"/>
                    <a:gd name="T6" fmla="*/ 35 w 287"/>
                    <a:gd name="T7" fmla="*/ 10 h 104"/>
                    <a:gd name="T8" fmla="*/ 34 w 287"/>
                    <a:gd name="T9" fmla="*/ 12 h 104"/>
                    <a:gd name="T10" fmla="*/ 31 w 287"/>
                    <a:gd name="T11" fmla="*/ 13 h 104"/>
                    <a:gd name="T12" fmla="*/ 18 w 287"/>
                    <a:gd name="T13" fmla="*/ 14 h 104"/>
                    <a:gd name="T14" fmla="*/ 4 w 287"/>
                    <a:gd name="T15" fmla="*/ 10 h 104"/>
                    <a:gd name="T16" fmla="*/ 0 w 287"/>
                    <a:gd name="T17" fmla="*/ 4 h 104"/>
                    <a:gd name="T18" fmla="*/ 1 w 287"/>
                    <a:gd name="T19" fmla="*/ 1 h 104"/>
                    <a:gd name="T20" fmla="*/ 5 w 287"/>
                    <a:gd name="T21" fmla="*/ 0 h 104"/>
                    <a:gd name="T22" fmla="*/ 5 w 287"/>
                    <a:gd name="T23" fmla="*/ 0 h 10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87"/>
                    <a:gd name="T37" fmla="*/ 0 h 104"/>
                    <a:gd name="T38" fmla="*/ 287 w 287"/>
                    <a:gd name="T39" fmla="*/ 104 h 104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87" h="104">
                      <a:moveTo>
                        <a:pt x="42" y="0"/>
                      </a:moveTo>
                      <a:lnTo>
                        <a:pt x="163" y="7"/>
                      </a:lnTo>
                      <a:lnTo>
                        <a:pt x="259" y="36"/>
                      </a:lnTo>
                      <a:lnTo>
                        <a:pt x="287" y="74"/>
                      </a:lnTo>
                      <a:lnTo>
                        <a:pt x="276" y="93"/>
                      </a:lnTo>
                      <a:lnTo>
                        <a:pt x="251" y="100"/>
                      </a:lnTo>
                      <a:lnTo>
                        <a:pt x="150" y="104"/>
                      </a:lnTo>
                      <a:lnTo>
                        <a:pt x="32" y="74"/>
                      </a:lnTo>
                      <a:lnTo>
                        <a:pt x="0" y="30"/>
                      </a:lnTo>
                      <a:lnTo>
                        <a:pt x="13" y="7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6" name="Freeform 31"/>
                <p:cNvSpPr>
                  <a:spLocks/>
                </p:cNvSpPr>
                <p:nvPr/>
              </p:nvSpPr>
              <p:spPr bwMode="auto">
                <a:xfrm>
                  <a:off x="-1212" y="2490"/>
                  <a:ext cx="615" cy="259"/>
                </a:xfrm>
                <a:custGeom>
                  <a:avLst/>
                  <a:gdLst>
                    <a:gd name="T0" fmla="*/ 7 w 1230"/>
                    <a:gd name="T1" fmla="*/ 2 h 519"/>
                    <a:gd name="T2" fmla="*/ 10 w 1230"/>
                    <a:gd name="T3" fmla="*/ 23 h 519"/>
                    <a:gd name="T4" fmla="*/ 10 w 1230"/>
                    <a:gd name="T5" fmla="*/ 43 h 519"/>
                    <a:gd name="T6" fmla="*/ 97 w 1230"/>
                    <a:gd name="T7" fmla="*/ 51 h 519"/>
                    <a:gd name="T8" fmla="*/ 147 w 1230"/>
                    <a:gd name="T9" fmla="*/ 51 h 519"/>
                    <a:gd name="T10" fmla="*/ 152 w 1230"/>
                    <a:gd name="T11" fmla="*/ 52 h 519"/>
                    <a:gd name="T12" fmla="*/ 154 w 1230"/>
                    <a:gd name="T13" fmla="*/ 57 h 519"/>
                    <a:gd name="T14" fmla="*/ 153 w 1230"/>
                    <a:gd name="T15" fmla="*/ 62 h 519"/>
                    <a:gd name="T16" fmla="*/ 148 w 1230"/>
                    <a:gd name="T17" fmla="*/ 64 h 519"/>
                    <a:gd name="T18" fmla="*/ 122 w 1230"/>
                    <a:gd name="T19" fmla="*/ 64 h 519"/>
                    <a:gd name="T20" fmla="*/ 96 w 1230"/>
                    <a:gd name="T21" fmla="*/ 61 h 519"/>
                    <a:gd name="T22" fmla="*/ 51 w 1230"/>
                    <a:gd name="T23" fmla="*/ 55 h 519"/>
                    <a:gd name="T24" fmla="*/ 5 w 1230"/>
                    <a:gd name="T25" fmla="*/ 51 h 519"/>
                    <a:gd name="T26" fmla="*/ 1 w 1230"/>
                    <a:gd name="T27" fmla="*/ 47 h 519"/>
                    <a:gd name="T28" fmla="*/ 0 w 1230"/>
                    <a:gd name="T29" fmla="*/ 5 h 519"/>
                    <a:gd name="T30" fmla="*/ 1 w 1230"/>
                    <a:gd name="T31" fmla="*/ 1 h 519"/>
                    <a:gd name="T32" fmla="*/ 2 w 1230"/>
                    <a:gd name="T33" fmla="*/ 0 h 519"/>
                    <a:gd name="T34" fmla="*/ 7 w 1230"/>
                    <a:gd name="T35" fmla="*/ 2 h 519"/>
                    <a:gd name="T36" fmla="*/ 7 w 1230"/>
                    <a:gd name="T37" fmla="*/ 2 h 5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230"/>
                    <a:gd name="T58" fmla="*/ 0 h 519"/>
                    <a:gd name="T59" fmla="*/ 1230 w 1230"/>
                    <a:gd name="T60" fmla="*/ 519 h 519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230" h="519">
                      <a:moveTo>
                        <a:pt x="63" y="23"/>
                      </a:moveTo>
                      <a:lnTo>
                        <a:pt x="85" y="189"/>
                      </a:lnTo>
                      <a:lnTo>
                        <a:pt x="80" y="348"/>
                      </a:lnTo>
                      <a:lnTo>
                        <a:pt x="781" y="409"/>
                      </a:lnTo>
                      <a:lnTo>
                        <a:pt x="1169" y="411"/>
                      </a:lnTo>
                      <a:lnTo>
                        <a:pt x="1212" y="422"/>
                      </a:lnTo>
                      <a:lnTo>
                        <a:pt x="1230" y="458"/>
                      </a:lnTo>
                      <a:lnTo>
                        <a:pt x="1220" y="497"/>
                      </a:lnTo>
                      <a:lnTo>
                        <a:pt x="1184" y="519"/>
                      </a:lnTo>
                      <a:lnTo>
                        <a:pt x="977" y="519"/>
                      </a:lnTo>
                      <a:lnTo>
                        <a:pt x="771" y="489"/>
                      </a:lnTo>
                      <a:lnTo>
                        <a:pt x="408" y="443"/>
                      </a:lnTo>
                      <a:lnTo>
                        <a:pt x="45" y="413"/>
                      </a:lnTo>
                      <a:lnTo>
                        <a:pt x="15" y="381"/>
                      </a:lnTo>
                      <a:lnTo>
                        <a:pt x="0" y="40"/>
                      </a:lnTo>
                      <a:lnTo>
                        <a:pt x="4" y="14"/>
                      </a:lnTo>
                      <a:lnTo>
                        <a:pt x="23" y="0"/>
                      </a:lnTo>
                      <a:lnTo>
                        <a:pt x="63" y="2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7" name="Freeform 32"/>
                <p:cNvSpPr>
                  <a:spLocks/>
                </p:cNvSpPr>
                <p:nvPr/>
              </p:nvSpPr>
              <p:spPr bwMode="auto">
                <a:xfrm>
                  <a:off x="-658" y="2552"/>
                  <a:ext cx="61" cy="182"/>
                </a:xfrm>
                <a:custGeom>
                  <a:avLst/>
                  <a:gdLst>
                    <a:gd name="T0" fmla="*/ 15 w 122"/>
                    <a:gd name="T1" fmla="*/ 5 h 363"/>
                    <a:gd name="T2" fmla="*/ 13 w 122"/>
                    <a:gd name="T3" fmla="*/ 39 h 363"/>
                    <a:gd name="T4" fmla="*/ 11 w 122"/>
                    <a:gd name="T5" fmla="*/ 44 h 363"/>
                    <a:gd name="T6" fmla="*/ 7 w 122"/>
                    <a:gd name="T7" fmla="*/ 46 h 363"/>
                    <a:gd name="T8" fmla="*/ 2 w 122"/>
                    <a:gd name="T9" fmla="*/ 44 h 363"/>
                    <a:gd name="T10" fmla="*/ 0 w 122"/>
                    <a:gd name="T11" fmla="*/ 39 h 363"/>
                    <a:gd name="T12" fmla="*/ 4 w 122"/>
                    <a:gd name="T13" fmla="*/ 22 h 363"/>
                    <a:gd name="T14" fmla="*/ 7 w 122"/>
                    <a:gd name="T15" fmla="*/ 5 h 363"/>
                    <a:gd name="T16" fmla="*/ 8 w 122"/>
                    <a:gd name="T17" fmla="*/ 1 h 363"/>
                    <a:gd name="T18" fmla="*/ 11 w 122"/>
                    <a:gd name="T19" fmla="*/ 0 h 363"/>
                    <a:gd name="T20" fmla="*/ 15 w 122"/>
                    <a:gd name="T21" fmla="*/ 5 h 363"/>
                    <a:gd name="T22" fmla="*/ 15 w 122"/>
                    <a:gd name="T23" fmla="*/ 5 h 36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22"/>
                    <a:gd name="T37" fmla="*/ 0 h 363"/>
                    <a:gd name="T38" fmla="*/ 122 w 122"/>
                    <a:gd name="T39" fmla="*/ 363 h 363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22" h="363">
                      <a:moveTo>
                        <a:pt x="122" y="34"/>
                      </a:moveTo>
                      <a:lnTo>
                        <a:pt x="104" y="310"/>
                      </a:lnTo>
                      <a:lnTo>
                        <a:pt x="87" y="350"/>
                      </a:lnTo>
                      <a:lnTo>
                        <a:pt x="51" y="363"/>
                      </a:lnTo>
                      <a:lnTo>
                        <a:pt x="15" y="350"/>
                      </a:lnTo>
                      <a:lnTo>
                        <a:pt x="0" y="310"/>
                      </a:lnTo>
                      <a:lnTo>
                        <a:pt x="26" y="171"/>
                      </a:lnTo>
                      <a:lnTo>
                        <a:pt x="53" y="34"/>
                      </a:lnTo>
                      <a:lnTo>
                        <a:pt x="64" y="7"/>
                      </a:lnTo>
                      <a:lnTo>
                        <a:pt x="87" y="0"/>
                      </a:lnTo>
                      <a:lnTo>
                        <a:pt x="122" y="3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8" name="Freeform 33"/>
                <p:cNvSpPr>
                  <a:spLocks/>
                </p:cNvSpPr>
                <p:nvPr/>
              </p:nvSpPr>
              <p:spPr bwMode="auto">
                <a:xfrm>
                  <a:off x="-694" y="2739"/>
                  <a:ext cx="297" cy="350"/>
                </a:xfrm>
                <a:custGeom>
                  <a:avLst/>
                  <a:gdLst>
                    <a:gd name="T0" fmla="*/ 6 w 593"/>
                    <a:gd name="T1" fmla="*/ 0 h 702"/>
                    <a:gd name="T2" fmla="*/ 18 w 593"/>
                    <a:gd name="T3" fmla="*/ 10 h 702"/>
                    <a:gd name="T4" fmla="*/ 28 w 593"/>
                    <a:gd name="T5" fmla="*/ 20 h 702"/>
                    <a:gd name="T6" fmla="*/ 36 w 593"/>
                    <a:gd name="T7" fmla="*/ 31 h 702"/>
                    <a:gd name="T8" fmla="*/ 45 w 593"/>
                    <a:gd name="T9" fmla="*/ 44 h 702"/>
                    <a:gd name="T10" fmla="*/ 52 w 593"/>
                    <a:gd name="T11" fmla="*/ 54 h 702"/>
                    <a:gd name="T12" fmla="*/ 59 w 593"/>
                    <a:gd name="T13" fmla="*/ 63 h 702"/>
                    <a:gd name="T14" fmla="*/ 66 w 593"/>
                    <a:gd name="T15" fmla="*/ 72 h 702"/>
                    <a:gd name="T16" fmla="*/ 70 w 593"/>
                    <a:gd name="T17" fmla="*/ 76 h 702"/>
                    <a:gd name="T18" fmla="*/ 75 w 593"/>
                    <a:gd name="T19" fmla="*/ 81 h 702"/>
                    <a:gd name="T20" fmla="*/ 75 w 593"/>
                    <a:gd name="T21" fmla="*/ 87 h 702"/>
                    <a:gd name="T22" fmla="*/ 69 w 593"/>
                    <a:gd name="T23" fmla="*/ 87 h 702"/>
                    <a:gd name="T24" fmla="*/ 59 w 593"/>
                    <a:gd name="T25" fmla="*/ 78 h 702"/>
                    <a:gd name="T26" fmla="*/ 51 w 593"/>
                    <a:gd name="T27" fmla="*/ 70 h 702"/>
                    <a:gd name="T28" fmla="*/ 43 w 593"/>
                    <a:gd name="T29" fmla="*/ 62 h 702"/>
                    <a:gd name="T30" fmla="*/ 35 w 593"/>
                    <a:gd name="T31" fmla="*/ 52 h 702"/>
                    <a:gd name="T32" fmla="*/ 27 w 593"/>
                    <a:gd name="T33" fmla="*/ 39 h 702"/>
                    <a:gd name="T34" fmla="*/ 20 w 593"/>
                    <a:gd name="T35" fmla="*/ 28 h 702"/>
                    <a:gd name="T36" fmla="*/ 12 w 593"/>
                    <a:gd name="T37" fmla="*/ 16 h 702"/>
                    <a:gd name="T38" fmla="*/ 7 w 593"/>
                    <a:gd name="T39" fmla="*/ 11 h 702"/>
                    <a:gd name="T40" fmla="*/ 1 w 593"/>
                    <a:gd name="T41" fmla="*/ 6 h 702"/>
                    <a:gd name="T42" fmla="*/ 0 w 593"/>
                    <a:gd name="T43" fmla="*/ 0 h 702"/>
                    <a:gd name="T44" fmla="*/ 6 w 593"/>
                    <a:gd name="T45" fmla="*/ 0 h 702"/>
                    <a:gd name="T46" fmla="*/ 6 w 593"/>
                    <a:gd name="T47" fmla="*/ 0 h 702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593"/>
                    <a:gd name="T73" fmla="*/ 0 h 702"/>
                    <a:gd name="T74" fmla="*/ 593 w 593"/>
                    <a:gd name="T75" fmla="*/ 702 h 702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593" h="702">
                      <a:moveTo>
                        <a:pt x="45" y="0"/>
                      </a:moveTo>
                      <a:lnTo>
                        <a:pt x="142" y="84"/>
                      </a:lnTo>
                      <a:lnTo>
                        <a:pt x="218" y="166"/>
                      </a:lnTo>
                      <a:lnTo>
                        <a:pt x="285" y="255"/>
                      </a:lnTo>
                      <a:lnTo>
                        <a:pt x="357" y="356"/>
                      </a:lnTo>
                      <a:lnTo>
                        <a:pt x="416" y="436"/>
                      </a:lnTo>
                      <a:lnTo>
                        <a:pt x="467" y="510"/>
                      </a:lnTo>
                      <a:lnTo>
                        <a:pt x="522" y="580"/>
                      </a:lnTo>
                      <a:lnTo>
                        <a:pt x="555" y="616"/>
                      </a:lnTo>
                      <a:lnTo>
                        <a:pt x="593" y="654"/>
                      </a:lnTo>
                      <a:lnTo>
                        <a:pt x="593" y="700"/>
                      </a:lnTo>
                      <a:lnTo>
                        <a:pt x="547" y="702"/>
                      </a:lnTo>
                      <a:lnTo>
                        <a:pt x="471" y="630"/>
                      </a:lnTo>
                      <a:lnTo>
                        <a:pt x="404" y="565"/>
                      </a:lnTo>
                      <a:lnTo>
                        <a:pt x="340" y="497"/>
                      </a:lnTo>
                      <a:lnTo>
                        <a:pt x="273" y="419"/>
                      </a:lnTo>
                      <a:lnTo>
                        <a:pt x="209" y="318"/>
                      </a:lnTo>
                      <a:lnTo>
                        <a:pt x="156" y="225"/>
                      </a:lnTo>
                      <a:lnTo>
                        <a:pt x="95" y="135"/>
                      </a:lnTo>
                      <a:lnTo>
                        <a:pt x="55" y="94"/>
                      </a:lnTo>
                      <a:lnTo>
                        <a:pt x="5" y="52"/>
                      </a:lnTo>
                      <a:lnTo>
                        <a:pt x="0" y="6"/>
                      </a:lnTo>
                      <a:lnTo>
                        <a:pt x="45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59" name="Freeform 34"/>
                <p:cNvSpPr>
                  <a:spLocks/>
                </p:cNvSpPr>
                <p:nvPr/>
              </p:nvSpPr>
              <p:spPr bwMode="auto">
                <a:xfrm>
                  <a:off x="-1343" y="2722"/>
                  <a:ext cx="295" cy="308"/>
                </a:xfrm>
                <a:custGeom>
                  <a:avLst/>
                  <a:gdLst>
                    <a:gd name="T0" fmla="*/ 0 w 589"/>
                    <a:gd name="T1" fmla="*/ 74 h 616"/>
                    <a:gd name="T2" fmla="*/ 5 w 589"/>
                    <a:gd name="T3" fmla="*/ 70 h 616"/>
                    <a:gd name="T4" fmla="*/ 13 w 589"/>
                    <a:gd name="T5" fmla="*/ 61 h 616"/>
                    <a:gd name="T6" fmla="*/ 22 w 589"/>
                    <a:gd name="T7" fmla="*/ 53 h 616"/>
                    <a:gd name="T8" fmla="*/ 29 w 589"/>
                    <a:gd name="T9" fmla="*/ 45 h 616"/>
                    <a:gd name="T10" fmla="*/ 38 w 589"/>
                    <a:gd name="T11" fmla="*/ 37 h 616"/>
                    <a:gd name="T12" fmla="*/ 66 w 589"/>
                    <a:gd name="T13" fmla="*/ 2 h 616"/>
                    <a:gd name="T14" fmla="*/ 71 w 589"/>
                    <a:gd name="T15" fmla="*/ 0 h 616"/>
                    <a:gd name="T16" fmla="*/ 74 w 589"/>
                    <a:gd name="T17" fmla="*/ 5 h 616"/>
                    <a:gd name="T18" fmla="*/ 69 w 589"/>
                    <a:gd name="T19" fmla="*/ 18 h 616"/>
                    <a:gd name="T20" fmla="*/ 62 w 589"/>
                    <a:gd name="T21" fmla="*/ 26 h 616"/>
                    <a:gd name="T22" fmla="*/ 54 w 589"/>
                    <a:gd name="T23" fmla="*/ 35 h 616"/>
                    <a:gd name="T24" fmla="*/ 46 w 589"/>
                    <a:gd name="T25" fmla="*/ 43 h 616"/>
                    <a:gd name="T26" fmla="*/ 38 w 589"/>
                    <a:gd name="T27" fmla="*/ 52 h 616"/>
                    <a:gd name="T28" fmla="*/ 32 w 589"/>
                    <a:gd name="T29" fmla="*/ 60 h 616"/>
                    <a:gd name="T30" fmla="*/ 25 w 589"/>
                    <a:gd name="T31" fmla="*/ 69 h 616"/>
                    <a:gd name="T32" fmla="*/ 17 w 589"/>
                    <a:gd name="T33" fmla="*/ 77 h 616"/>
                    <a:gd name="T34" fmla="*/ 0 w 589"/>
                    <a:gd name="T35" fmla="*/ 74 h 616"/>
                    <a:gd name="T36" fmla="*/ 0 w 589"/>
                    <a:gd name="T37" fmla="*/ 74 h 61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89"/>
                    <a:gd name="T58" fmla="*/ 0 h 616"/>
                    <a:gd name="T59" fmla="*/ 589 w 589"/>
                    <a:gd name="T60" fmla="*/ 616 h 61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89" h="616">
                      <a:moveTo>
                        <a:pt x="0" y="589"/>
                      </a:moveTo>
                      <a:lnTo>
                        <a:pt x="34" y="557"/>
                      </a:lnTo>
                      <a:lnTo>
                        <a:pt x="104" y="489"/>
                      </a:lnTo>
                      <a:lnTo>
                        <a:pt x="169" y="426"/>
                      </a:lnTo>
                      <a:lnTo>
                        <a:pt x="231" y="365"/>
                      </a:lnTo>
                      <a:lnTo>
                        <a:pt x="298" y="293"/>
                      </a:lnTo>
                      <a:lnTo>
                        <a:pt x="526" y="23"/>
                      </a:lnTo>
                      <a:lnTo>
                        <a:pt x="568" y="0"/>
                      </a:lnTo>
                      <a:lnTo>
                        <a:pt x="589" y="40"/>
                      </a:lnTo>
                      <a:lnTo>
                        <a:pt x="549" y="137"/>
                      </a:lnTo>
                      <a:lnTo>
                        <a:pt x="494" y="209"/>
                      </a:lnTo>
                      <a:lnTo>
                        <a:pt x="431" y="276"/>
                      </a:lnTo>
                      <a:lnTo>
                        <a:pt x="363" y="350"/>
                      </a:lnTo>
                      <a:lnTo>
                        <a:pt x="302" y="420"/>
                      </a:lnTo>
                      <a:lnTo>
                        <a:pt x="249" y="485"/>
                      </a:lnTo>
                      <a:lnTo>
                        <a:pt x="197" y="550"/>
                      </a:lnTo>
                      <a:lnTo>
                        <a:pt x="134" y="616"/>
                      </a:lnTo>
                      <a:lnTo>
                        <a:pt x="0" y="58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60" name="Freeform 35"/>
                <p:cNvSpPr>
                  <a:spLocks/>
                </p:cNvSpPr>
                <p:nvPr/>
              </p:nvSpPr>
              <p:spPr bwMode="auto">
                <a:xfrm>
                  <a:off x="-1176" y="2748"/>
                  <a:ext cx="232" cy="315"/>
                </a:xfrm>
                <a:custGeom>
                  <a:avLst/>
                  <a:gdLst>
                    <a:gd name="T0" fmla="*/ 0 w 466"/>
                    <a:gd name="T1" fmla="*/ 76 h 630"/>
                    <a:gd name="T2" fmla="*/ 6 w 466"/>
                    <a:gd name="T3" fmla="*/ 67 h 630"/>
                    <a:gd name="T4" fmla="*/ 12 w 466"/>
                    <a:gd name="T5" fmla="*/ 57 h 630"/>
                    <a:gd name="T6" fmla="*/ 18 w 466"/>
                    <a:gd name="T7" fmla="*/ 49 h 630"/>
                    <a:gd name="T8" fmla="*/ 25 w 466"/>
                    <a:gd name="T9" fmla="*/ 40 h 630"/>
                    <a:gd name="T10" fmla="*/ 31 w 466"/>
                    <a:gd name="T11" fmla="*/ 33 h 630"/>
                    <a:gd name="T12" fmla="*/ 37 w 466"/>
                    <a:gd name="T13" fmla="*/ 22 h 630"/>
                    <a:gd name="T14" fmla="*/ 44 w 466"/>
                    <a:gd name="T15" fmla="*/ 12 h 630"/>
                    <a:gd name="T16" fmla="*/ 51 w 466"/>
                    <a:gd name="T17" fmla="*/ 1 h 630"/>
                    <a:gd name="T18" fmla="*/ 56 w 466"/>
                    <a:gd name="T19" fmla="*/ 0 h 630"/>
                    <a:gd name="T20" fmla="*/ 58 w 466"/>
                    <a:gd name="T21" fmla="*/ 5 h 630"/>
                    <a:gd name="T22" fmla="*/ 52 w 466"/>
                    <a:gd name="T23" fmla="*/ 17 h 630"/>
                    <a:gd name="T24" fmla="*/ 46 w 466"/>
                    <a:gd name="T25" fmla="*/ 26 h 630"/>
                    <a:gd name="T26" fmla="*/ 41 w 466"/>
                    <a:gd name="T27" fmla="*/ 36 h 630"/>
                    <a:gd name="T28" fmla="*/ 35 w 466"/>
                    <a:gd name="T29" fmla="*/ 44 h 630"/>
                    <a:gd name="T30" fmla="*/ 30 w 466"/>
                    <a:gd name="T31" fmla="*/ 52 h 630"/>
                    <a:gd name="T32" fmla="*/ 25 w 466"/>
                    <a:gd name="T33" fmla="*/ 61 h 630"/>
                    <a:gd name="T34" fmla="*/ 20 w 466"/>
                    <a:gd name="T35" fmla="*/ 70 h 630"/>
                    <a:gd name="T36" fmla="*/ 15 w 466"/>
                    <a:gd name="T37" fmla="*/ 79 h 630"/>
                    <a:gd name="T38" fmla="*/ 0 w 466"/>
                    <a:gd name="T39" fmla="*/ 76 h 630"/>
                    <a:gd name="T40" fmla="*/ 0 w 466"/>
                    <a:gd name="T41" fmla="*/ 76 h 630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466"/>
                    <a:gd name="T64" fmla="*/ 0 h 630"/>
                    <a:gd name="T65" fmla="*/ 466 w 466"/>
                    <a:gd name="T66" fmla="*/ 630 h 630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466" h="630">
                      <a:moveTo>
                        <a:pt x="0" y="605"/>
                      </a:moveTo>
                      <a:lnTo>
                        <a:pt x="52" y="533"/>
                      </a:lnTo>
                      <a:lnTo>
                        <a:pt x="101" y="462"/>
                      </a:lnTo>
                      <a:lnTo>
                        <a:pt x="150" y="396"/>
                      </a:lnTo>
                      <a:lnTo>
                        <a:pt x="202" y="327"/>
                      </a:lnTo>
                      <a:lnTo>
                        <a:pt x="253" y="257"/>
                      </a:lnTo>
                      <a:lnTo>
                        <a:pt x="304" y="181"/>
                      </a:lnTo>
                      <a:lnTo>
                        <a:pt x="356" y="101"/>
                      </a:lnTo>
                      <a:lnTo>
                        <a:pt x="409" y="12"/>
                      </a:lnTo>
                      <a:lnTo>
                        <a:pt x="453" y="0"/>
                      </a:lnTo>
                      <a:lnTo>
                        <a:pt x="466" y="44"/>
                      </a:lnTo>
                      <a:lnTo>
                        <a:pt x="418" y="130"/>
                      </a:lnTo>
                      <a:lnTo>
                        <a:pt x="373" y="208"/>
                      </a:lnTo>
                      <a:lnTo>
                        <a:pt x="329" y="282"/>
                      </a:lnTo>
                      <a:lnTo>
                        <a:pt x="287" y="352"/>
                      </a:lnTo>
                      <a:lnTo>
                        <a:pt x="245" y="422"/>
                      </a:lnTo>
                      <a:lnTo>
                        <a:pt x="206" y="491"/>
                      </a:lnTo>
                      <a:lnTo>
                        <a:pt x="166" y="559"/>
                      </a:lnTo>
                      <a:lnTo>
                        <a:pt x="124" y="630"/>
                      </a:lnTo>
                      <a:lnTo>
                        <a:pt x="0" y="60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61" name="Freeform 36"/>
                <p:cNvSpPr>
                  <a:spLocks/>
                </p:cNvSpPr>
                <p:nvPr/>
              </p:nvSpPr>
              <p:spPr bwMode="auto">
                <a:xfrm>
                  <a:off x="-992" y="2699"/>
                  <a:ext cx="74" cy="394"/>
                </a:xfrm>
                <a:custGeom>
                  <a:avLst/>
                  <a:gdLst>
                    <a:gd name="T0" fmla="*/ 0 w 148"/>
                    <a:gd name="T1" fmla="*/ 96 h 788"/>
                    <a:gd name="T2" fmla="*/ 1 w 148"/>
                    <a:gd name="T3" fmla="*/ 86 h 788"/>
                    <a:gd name="T4" fmla="*/ 5 w 148"/>
                    <a:gd name="T5" fmla="*/ 45 h 788"/>
                    <a:gd name="T6" fmla="*/ 10 w 148"/>
                    <a:gd name="T7" fmla="*/ 3 h 788"/>
                    <a:gd name="T8" fmla="*/ 12 w 148"/>
                    <a:gd name="T9" fmla="*/ 1 h 788"/>
                    <a:gd name="T10" fmla="*/ 15 w 148"/>
                    <a:gd name="T11" fmla="*/ 0 h 788"/>
                    <a:gd name="T12" fmla="*/ 19 w 148"/>
                    <a:gd name="T13" fmla="*/ 5 h 788"/>
                    <a:gd name="T14" fmla="*/ 17 w 148"/>
                    <a:gd name="T15" fmla="*/ 46 h 788"/>
                    <a:gd name="T16" fmla="*/ 15 w 148"/>
                    <a:gd name="T17" fmla="*/ 87 h 788"/>
                    <a:gd name="T18" fmla="*/ 13 w 148"/>
                    <a:gd name="T19" fmla="*/ 99 h 788"/>
                    <a:gd name="T20" fmla="*/ 0 w 148"/>
                    <a:gd name="T21" fmla="*/ 96 h 788"/>
                    <a:gd name="T22" fmla="*/ 0 w 148"/>
                    <a:gd name="T23" fmla="*/ 96 h 78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148"/>
                    <a:gd name="T37" fmla="*/ 0 h 788"/>
                    <a:gd name="T38" fmla="*/ 148 w 148"/>
                    <a:gd name="T39" fmla="*/ 788 h 788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148" h="788">
                      <a:moveTo>
                        <a:pt x="0" y="768"/>
                      </a:moveTo>
                      <a:lnTo>
                        <a:pt x="4" y="686"/>
                      </a:lnTo>
                      <a:lnTo>
                        <a:pt x="38" y="357"/>
                      </a:lnTo>
                      <a:lnTo>
                        <a:pt x="83" y="28"/>
                      </a:lnTo>
                      <a:lnTo>
                        <a:pt x="97" y="5"/>
                      </a:lnTo>
                      <a:lnTo>
                        <a:pt x="120" y="0"/>
                      </a:lnTo>
                      <a:lnTo>
                        <a:pt x="148" y="36"/>
                      </a:lnTo>
                      <a:lnTo>
                        <a:pt x="129" y="366"/>
                      </a:lnTo>
                      <a:lnTo>
                        <a:pt x="123" y="695"/>
                      </a:lnTo>
                      <a:lnTo>
                        <a:pt x="108" y="788"/>
                      </a:lnTo>
                      <a:lnTo>
                        <a:pt x="0" y="768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62" name="Freeform 37"/>
                <p:cNvSpPr>
                  <a:spLocks/>
                </p:cNvSpPr>
                <p:nvPr/>
              </p:nvSpPr>
              <p:spPr bwMode="auto">
                <a:xfrm>
                  <a:off x="-832" y="2720"/>
                  <a:ext cx="78" cy="419"/>
                </a:xfrm>
                <a:custGeom>
                  <a:avLst/>
                  <a:gdLst>
                    <a:gd name="T0" fmla="*/ 3 w 156"/>
                    <a:gd name="T1" fmla="*/ 101 h 839"/>
                    <a:gd name="T2" fmla="*/ 0 w 156"/>
                    <a:gd name="T3" fmla="*/ 4 h 839"/>
                    <a:gd name="T4" fmla="*/ 1 w 156"/>
                    <a:gd name="T5" fmla="*/ 1 h 839"/>
                    <a:gd name="T6" fmla="*/ 3 w 156"/>
                    <a:gd name="T7" fmla="*/ 0 h 839"/>
                    <a:gd name="T8" fmla="*/ 9 w 156"/>
                    <a:gd name="T9" fmla="*/ 3 h 839"/>
                    <a:gd name="T10" fmla="*/ 14 w 156"/>
                    <a:gd name="T11" fmla="*/ 55 h 839"/>
                    <a:gd name="T12" fmla="*/ 20 w 156"/>
                    <a:gd name="T13" fmla="*/ 104 h 839"/>
                    <a:gd name="T14" fmla="*/ 3 w 156"/>
                    <a:gd name="T15" fmla="*/ 101 h 839"/>
                    <a:gd name="T16" fmla="*/ 3 w 156"/>
                    <a:gd name="T17" fmla="*/ 101 h 839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56"/>
                    <a:gd name="T28" fmla="*/ 0 h 839"/>
                    <a:gd name="T29" fmla="*/ 156 w 156"/>
                    <a:gd name="T30" fmla="*/ 839 h 839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56" h="839">
                      <a:moveTo>
                        <a:pt x="27" y="812"/>
                      </a:moveTo>
                      <a:lnTo>
                        <a:pt x="0" y="37"/>
                      </a:lnTo>
                      <a:lnTo>
                        <a:pt x="8" y="12"/>
                      </a:lnTo>
                      <a:lnTo>
                        <a:pt x="29" y="0"/>
                      </a:lnTo>
                      <a:lnTo>
                        <a:pt x="65" y="29"/>
                      </a:lnTo>
                      <a:lnTo>
                        <a:pt x="114" y="441"/>
                      </a:lnTo>
                      <a:lnTo>
                        <a:pt x="156" y="839"/>
                      </a:lnTo>
                      <a:lnTo>
                        <a:pt x="27" y="81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  <p:sp>
              <p:nvSpPr>
                <p:cNvPr id="63" name="Freeform 38"/>
                <p:cNvSpPr>
                  <a:spLocks/>
                </p:cNvSpPr>
                <p:nvPr/>
              </p:nvSpPr>
              <p:spPr bwMode="auto">
                <a:xfrm>
                  <a:off x="-815" y="2788"/>
                  <a:ext cx="293" cy="322"/>
                </a:xfrm>
                <a:custGeom>
                  <a:avLst/>
                  <a:gdLst>
                    <a:gd name="T0" fmla="*/ 61 w 588"/>
                    <a:gd name="T1" fmla="*/ 80 h 645"/>
                    <a:gd name="T2" fmla="*/ 57 w 588"/>
                    <a:gd name="T3" fmla="*/ 74 h 645"/>
                    <a:gd name="T4" fmla="*/ 48 w 588"/>
                    <a:gd name="T5" fmla="*/ 63 h 645"/>
                    <a:gd name="T6" fmla="*/ 40 w 588"/>
                    <a:gd name="T7" fmla="*/ 53 h 645"/>
                    <a:gd name="T8" fmla="*/ 32 w 588"/>
                    <a:gd name="T9" fmla="*/ 43 h 645"/>
                    <a:gd name="T10" fmla="*/ 23 w 588"/>
                    <a:gd name="T11" fmla="*/ 32 h 645"/>
                    <a:gd name="T12" fmla="*/ 14 w 588"/>
                    <a:gd name="T13" fmla="*/ 18 h 645"/>
                    <a:gd name="T14" fmla="*/ 9 w 588"/>
                    <a:gd name="T15" fmla="*/ 12 h 645"/>
                    <a:gd name="T16" fmla="*/ 2 w 588"/>
                    <a:gd name="T17" fmla="*/ 8 h 645"/>
                    <a:gd name="T18" fmla="*/ 0 w 588"/>
                    <a:gd name="T19" fmla="*/ 2 h 645"/>
                    <a:gd name="T20" fmla="*/ 2 w 588"/>
                    <a:gd name="T21" fmla="*/ 0 h 645"/>
                    <a:gd name="T22" fmla="*/ 5 w 588"/>
                    <a:gd name="T23" fmla="*/ 0 h 645"/>
                    <a:gd name="T24" fmla="*/ 20 w 588"/>
                    <a:gd name="T25" fmla="*/ 10 h 645"/>
                    <a:gd name="T26" fmla="*/ 26 w 588"/>
                    <a:gd name="T27" fmla="*/ 17 h 645"/>
                    <a:gd name="T28" fmla="*/ 32 w 588"/>
                    <a:gd name="T29" fmla="*/ 25 h 645"/>
                    <a:gd name="T30" fmla="*/ 41 w 588"/>
                    <a:gd name="T31" fmla="*/ 36 h 645"/>
                    <a:gd name="T32" fmla="*/ 46 w 588"/>
                    <a:gd name="T33" fmla="*/ 41 h 645"/>
                    <a:gd name="T34" fmla="*/ 50 w 588"/>
                    <a:gd name="T35" fmla="*/ 45 h 645"/>
                    <a:gd name="T36" fmla="*/ 59 w 588"/>
                    <a:gd name="T37" fmla="*/ 55 h 645"/>
                    <a:gd name="T38" fmla="*/ 68 w 588"/>
                    <a:gd name="T39" fmla="*/ 66 h 645"/>
                    <a:gd name="T40" fmla="*/ 73 w 588"/>
                    <a:gd name="T41" fmla="*/ 74 h 645"/>
                    <a:gd name="T42" fmla="*/ 61 w 588"/>
                    <a:gd name="T43" fmla="*/ 80 h 645"/>
                    <a:gd name="T44" fmla="*/ 61 w 588"/>
                    <a:gd name="T45" fmla="*/ 80 h 64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588"/>
                    <a:gd name="T70" fmla="*/ 0 h 645"/>
                    <a:gd name="T71" fmla="*/ 588 w 588"/>
                    <a:gd name="T72" fmla="*/ 645 h 645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588" h="645">
                      <a:moveTo>
                        <a:pt x="491" y="645"/>
                      </a:moveTo>
                      <a:lnTo>
                        <a:pt x="460" y="593"/>
                      </a:lnTo>
                      <a:lnTo>
                        <a:pt x="388" y="504"/>
                      </a:lnTo>
                      <a:lnTo>
                        <a:pt x="324" y="426"/>
                      </a:lnTo>
                      <a:lnTo>
                        <a:pt x="261" y="348"/>
                      </a:lnTo>
                      <a:lnTo>
                        <a:pt x="189" y="261"/>
                      </a:lnTo>
                      <a:lnTo>
                        <a:pt x="116" y="147"/>
                      </a:lnTo>
                      <a:lnTo>
                        <a:pt x="76" y="99"/>
                      </a:lnTo>
                      <a:lnTo>
                        <a:pt x="19" y="65"/>
                      </a:lnTo>
                      <a:lnTo>
                        <a:pt x="0" y="19"/>
                      </a:lnTo>
                      <a:lnTo>
                        <a:pt x="18" y="2"/>
                      </a:lnTo>
                      <a:lnTo>
                        <a:pt x="46" y="0"/>
                      </a:lnTo>
                      <a:lnTo>
                        <a:pt x="166" y="86"/>
                      </a:lnTo>
                      <a:lnTo>
                        <a:pt x="211" y="141"/>
                      </a:lnTo>
                      <a:lnTo>
                        <a:pt x="261" y="204"/>
                      </a:lnTo>
                      <a:lnTo>
                        <a:pt x="335" y="291"/>
                      </a:lnTo>
                      <a:lnTo>
                        <a:pt x="369" y="329"/>
                      </a:lnTo>
                      <a:lnTo>
                        <a:pt x="405" y="367"/>
                      </a:lnTo>
                      <a:lnTo>
                        <a:pt x="474" y="443"/>
                      </a:lnTo>
                      <a:lnTo>
                        <a:pt x="548" y="534"/>
                      </a:lnTo>
                      <a:lnTo>
                        <a:pt x="588" y="599"/>
                      </a:lnTo>
                      <a:lnTo>
                        <a:pt x="491" y="64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pPr eaLnBrk="0" hangingPunct="0">
                    <a:spcBef>
                      <a:spcPct val="20000"/>
                    </a:spcBef>
                    <a:buFont typeface="Wingdings" pitchFamily="2" charset="2"/>
                    <a:buNone/>
                  </a:pPr>
                  <a:endParaRPr lang="zh-CN" altLang="zh-CN"/>
                </a:p>
              </p:txBody>
            </p:sp>
          </p:grpSp>
          <p:sp>
            <p:nvSpPr>
              <p:cNvPr id="9" name="AutoShape 39"/>
              <p:cNvSpPr>
                <a:spLocks noChangeArrowheads="1"/>
              </p:cNvSpPr>
              <p:nvPr/>
            </p:nvSpPr>
            <p:spPr bwMode="auto">
              <a:xfrm>
                <a:off x="2185" y="2271"/>
                <a:ext cx="310" cy="178"/>
              </a:xfrm>
              <a:prstGeom prst="can">
                <a:avLst>
                  <a:gd name="adj" fmla="val 25000"/>
                </a:avLst>
              </a:prstGeom>
              <a:solidFill>
                <a:srgbClr val="FF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0" hangingPunct="0">
                  <a:spcBef>
                    <a:spcPct val="20000"/>
                  </a:spcBef>
                  <a:buFont typeface="Wingdings" pitchFamily="2" charset="2"/>
                  <a:buNone/>
                </a:pPr>
                <a:endParaRPr lang="zh-CN" altLang="zh-CN"/>
              </a:p>
            </p:txBody>
          </p:sp>
          <p:pic>
            <p:nvPicPr>
              <p:cNvPr id="10" name="Picture 40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105" y="2415"/>
                <a:ext cx="304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41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37" y="2367"/>
                <a:ext cx="304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2" name="Picture 42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17" y="2079"/>
                <a:ext cx="304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43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41" y="3519"/>
                <a:ext cx="303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4" name="Picture 44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26" y="2917"/>
                <a:ext cx="303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45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279" y="2840"/>
                <a:ext cx="304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6" name="Picture 46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417" y="2079"/>
                <a:ext cx="303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47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26" y="2585"/>
                <a:ext cx="303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" name="Picture 48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88" y="3775"/>
                <a:ext cx="303" cy="3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9" name="Picture 49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188" y="3133"/>
                <a:ext cx="303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" name="Picture 50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041" y="2703"/>
                <a:ext cx="303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1" name="Picture 51" descr="j0157329[1]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140" y="2345"/>
                <a:ext cx="303" cy="3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2" name="Line 52"/>
              <p:cNvSpPr>
                <a:spLocks noChangeShapeType="1"/>
              </p:cNvSpPr>
              <p:nvPr/>
            </p:nvSpPr>
            <p:spPr bwMode="auto">
              <a:xfrm flipH="1">
                <a:off x="3402" y="2271"/>
                <a:ext cx="415" cy="21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53"/>
              <p:cNvSpPr>
                <a:spLocks noChangeShapeType="1"/>
              </p:cNvSpPr>
              <p:nvPr/>
            </p:nvSpPr>
            <p:spPr bwMode="auto">
              <a:xfrm flipH="1" flipV="1">
                <a:off x="3293" y="2653"/>
                <a:ext cx="84" cy="27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54"/>
              <p:cNvSpPr>
                <a:spLocks noChangeShapeType="1"/>
              </p:cNvSpPr>
              <p:nvPr/>
            </p:nvSpPr>
            <p:spPr bwMode="auto">
              <a:xfrm flipH="1">
                <a:off x="3519" y="2981"/>
                <a:ext cx="771" cy="9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55"/>
              <p:cNvSpPr>
                <a:spLocks noChangeShapeType="1"/>
              </p:cNvSpPr>
              <p:nvPr/>
            </p:nvSpPr>
            <p:spPr bwMode="auto">
              <a:xfrm flipH="1" flipV="1">
                <a:off x="3379" y="3225"/>
                <a:ext cx="29" cy="34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" name="Line 56"/>
              <p:cNvSpPr>
                <a:spLocks noChangeShapeType="1"/>
              </p:cNvSpPr>
              <p:nvPr/>
            </p:nvSpPr>
            <p:spPr bwMode="auto">
              <a:xfrm flipH="1">
                <a:off x="4557" y="2655"/>
                <a:ext cx="76" cy="35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" name="Line 57"/>
              <p:cNvSpPr>
                <a:spLocks noChangeShapeType="1"/>
              </p:cNvSpPr>
              <p:nvPr/>
            </p:nvSpPr>
            <p:spPr bwMode="auto">
              <a:xfrm flipH="1" flipV="1">
                <a:off x="4105" y="2223"/>
                <a:ext cx="144" cy="24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58"/>
              <p:cNvSpPr>
                <a:spLocks noChangeShapeType="1"/>
              </p:cNvSpPr>
              <p:nvPr/>
            </p:nvSpPr>
            <p:spPr bwMode="auto">
              <a:xfrm flipV="1">
                <a:off x="2233" y="2463"/>
                <a:ext cx="96" cy="27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Line 59"/>
              <p:cNvSpPr>
                <a:spLocks noChangeShapeType="1"/>
              </p:cNvSpPr>
              <p:nvPr/>
            </p:nvSpPr>
            <p:spPr bwMode="auto">
              <a:xfrm flipH="1" flipV="1">
                <a:off x="2281" y="2943"/>
                <a:ext cx="96" cy="1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0" name="Line 60"/>
              <p:cNvSpPr>
                <a:spLocks noChangeShapeType="1"/>
              </p:cNvSpPr>
              <p:nvPr/>
            </p:nvSpPr>
            <p:spPr bwMode="auto">
              <a:xfrm flipV="1">
                <a:off x="2331" y="3418"/>
                <a:ext cx="57" cy="405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" name="Line 61"/>
              <p:cNvSpPr>
                <a:spLocks noChangeShapeType="1"/>
              </p:cNvSpPr>
              <p:nvPr/>
            </p:nvSpPr>
            <p:spPr bwMode="auto">
              <a:xfrm>
                <a:off x="1910" y="2741"/>
                <a:ext cx="131" cy="10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62"/>
              <p:cNvSpPr>
                <a:spLocks noChangeShapeType="1"/>
              </p:cNvSpPr>
              <p:nvPr/>
            </p:nvSpPr>
            <p:spPr bwMode="auto">
              <a:xfrm>
                <a:off x="1561" y="2367"/>
                <a:ext cx="70" cy="356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 type="triangle" w="med" len="med"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Facts of P2P streaming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092185"/>
            <a:ext cx="8532812" cy="57023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zh-CN" sz="2400" dirty="0" smtClean="0">
                <a:ea typeface="宋体" pitchFamily="2" charset="-122"/>
              </a:rPr>
              <a:t>From 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killer application </a:t>
            </a:r>
            <a:r>
              <a:rPr lang="en-US" altLang="zh-CN" sz="2400" dirty="0" smtClean="0">
                <a:ea typeface="宋体" pitchFamily="2" charset="-122"/>
              </a:rPr>
              <a:t>to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popular service</a:t>
            </a:r>
          </a:p>
          <a:p>
            <a:pPr lvl="1">
              <a:defRPr/>
            </a:pPr>
            <a:r>
              <a:rPr lang="en-US" altLang="zh-CN" sz="2000" dirty="0" err="1" smtClean="0"/>
              <a:t>PPLive</a:t>
            </a:r>
            <a:r>
              <a:rPr lang="en-US" altLang="zh-CN" sz="2000" dirty="0" smtClean="0"/>
              <a:t> </a:t>
            </a:r>
          </a:p>
          <a:p>
            <a:pPr lvl="2">
              <a:defRPr/>
            </a:pPr>
            <a:r>
              <a:rPr lang="en-US" altLang="zh-CN" i="1" dirty="0" smtClean="0"/>
              <a:t>110M</a:t>
            </a:r>
            <a:r>
              <a:rPr lang="en-US" altLang="zh-CN" dirty="0" smtClean="0"/>
              <a:t> users, </a:t>
            </a:r>
            <a:r>
              <a:rPr lang="en-US" altLang="zh-CN" i="1" dirty="0" smtClean="0"/>
              <a:t>2M</a:t>
            </a:r>
            <a:r>
              <a:rPr lang="en-US" altLang="zh-CN" dirty="0" smtClean="0"/>
              <a:t> concurrent online peers , </a:t>
            </a:r>
            <a:r>
              <a:rPr lang="en-US" altLang="zh-CN" i="1" dirty="0" smtClean="0"/>
              <a:t>600+</a:t>
            </a:r>
            <a:r>
              <a:rPr lang="en-US" altLang="zh-CN" dirty="0" smtClean="0"/>
              <a:t> channels</a:t>
            </a:r>
          </a:p>
          <a:p>
            <a:pPr lvl="2">
              <a:defRPr/>
            </a:pPr>
            <a:r>
              <a:rPr lang="en-US" altLang="zh-CN" i="1" dirty="0" smtClean="0"/>
              <a:t>10% </a:t>
            </a:r>
            <a:r>
              <a:rPr lang="en-US" altLang="zh-CN" dirty="0" smtClean="0"/>
              <a:t>of backbone traffic at major Chinese ISP is </a:t>
            </a:r>
            <a:r>
              <a:rPr lang="en-US" altLang="zh-CN" dirty="0" err="1" smtClean="0"/>
              <a:t>PPLive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FF0000"/>
                </a:solidFill>
              </a:rPr>
              <a:t>more </a:t>
            </a:r>
            <a:r>
              <a:rPr lang="en-US" altLang="zh-CN" dirty="0">
                <a:solidFill>
                  <a:srgbClr val="FF0000"/>
                </a:solidFill>
              </a:rPr>
              <a:t>than </a:t>
            </a:r>
            <a:r>
              <a:rPr lang="en-US" altLang="zh-CN" dirty="0" err="1" smtClean="0">
                <a:solidFill>
                  <a:srgbClr val="FF0000"/>
                </a:solidFill>
              </a:rPr>
              <a:t>BitTorrent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altLang="zh-CN" sz="2000" dirty="0" err="1" smtClean="0"/>
              <a:t>PPstream</a:t>
            </a:r>
            <a:endParaRPr lang="en-US" altLang="zh-CN" sz="2000" dirty="0" smtClean="0"/>
          </a:p>
          <a:p>
            <a:pPr lvl="2">
              <a:defRPr/>
            </a:pPr>
            <a:r>
              <a:rPr lang="en-US" altLang="zh-CN" i="1" dirty="0" smtClean="0"/>
              <a:t>70M</a:t>
            </a:r>
            <a:r>
              <a:rPr lang="en-US" altLang="zh-CN" dirty="0" smtClean="0"/>
              <a:t> </a:t>
            </a:r>
            <a:r>
              <a:rPr lang="en-US" altLang="zh-CN" dirty="0"/>
              <a:t>users, </a:t>
            </a:r>
            <a:r>
              <a:rPr lang="en-US" altLang="zh-CN" i="1" dirty="0"/>
              <a:t>340+</a:t>
            </a:r>
            <a:r>
              <a:rPr lang="en-US" altLang="zh-CN" dirty="0"/>
              <a:t> channels</a:t>
            </a:r>
            <a:r>
              <a:rPr lang="en-US" altLang="zh-CN" i="1" dirty="0"/>
              <a:t>, </a:t>
            </a:r>
            <a:r>
              <a:rPr lang="en-US" altLang="zh-CN" i="1" dirty="0" smtClean="0"/>
              <a:t>2M </a:t>
            </a:r>
            <a:r>
              <a:rPr lang="en-US" altLang="zh-CN" dirty="0" smtClean="0"/>
              <a:t>concurrent </a:t>
            </a:r>
            <a:r>
              <a:rPr lang="en-US" altLang="zh-CN" dirty="0"/>
              <a:t>peers</a:t>
            </a:r>
          </a:p>
          <a:p>
            <a:pPr lvl="1">
              <a:defRPr/>
            </a:pPr>
            <a:r>
              <a:rPr lang="en-US" altLang="zh-CN" sz="2000" dirty="0" err="1" smtClean="0"/>
              <a:t>UUSee</a:t>
            </a:r>
            <a:endParaRPr lang="en-US" altLang="zh-CN" sz="2000" dirty="0" smtClean="0"/>
          </a:p>
          <a:p>
            <a:pPr lvl="2">
              <a:defRPr/>
            </a:pPr>
            <a:r>
              <a:rPr lang="en-US" altLang="zh-CN" i="1" dirty="0" smtClean="0"/>
              <a:t>1M</a:t>
            </a:r>
            <a:r>
              <a:rPr lang="en-US" altLang="zh-CN" dirty="0" smtClean="0"/>
              <a:t> </a:t>
            </a:r>
            <a:r>
              <a:rPr lang="en-US" altLang="zh-CN" dirty="0"/>
              <a:t>concurrent online peers during Olympic Games</a:t>
            </a:r>
          </a:p>
          <a:p>
            <a:pPr>
              <a:spcBef>
                <a:spcPts val="0"/>
              </a:spcBef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0" y="6521450"/>
            <a:ext cx="587376" cy="336550"/>
          </a:xfrm>
        </p:spPr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pitchFamily="2" charset="-122"/>
              </a:rPr>
              <a:t>Conclusions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30</a:t>
            </a:fld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124744"/>
            <a:ext cx="8572528" cy="5000659"/>
          </a:xfrm>
        </p:spPr>
        <p:txBody>
          <a:bodyPr/>
          <a:lstStyle/>
          <a:p>
            <a:r>
              <a:rPr lang="en-US" altLang="zh-CN" dirty="0" smtClean="0"/>
              <a:t>Personalization support for P2P </a:t>
            </a:r>
            <a:r>
              <a:rPr lang="en-US" altLang="zh-CN" dirty="0" err="1" smtClean="0"/>
              <a:t>VoD</a:t>
            </a:r>
            <a:r>
              <a:rPr lang="en-US" altLang="zh-CN" dirty="0" smtClean="0"/>
              <a:t> systems</a:t>
            </a:r>
          </a:p>
          <a:p>
            <a:pPr lvl="1"/>
            <a:r>
              <a:rPr lang="en-US" altLang="zh-CN" dirty="0" smtClean="0"/>
              <a:t>Mining </a:t>
            </a:r>
            <a:r>
              <a:rPr lang="en-US" altLang="zh-CN" dirty="0" smtClean="0">
                <a:ea typeface="宋体" pitchFamily="2" charset="-122"/>
              </a:rPr>
              <a:t>pattern </a:t>
            </a:r>
            <a:r>
              <a:rPr lang="en-US" altLang="zh-CN" dirty="0" smtClean="0"/>
              <a:t>from real user viewing logs </a:t>
            </a:r>
          </a:p>
          <a:p>
            <a:pPr lvl="2">
              <a:defRPr/>
            </a:pPr>
            <a:r>
              <a:rPr lang="en-US" altLang="zh-CN" dirty="0">
                <a:ea typeface="宋体" pitchFamily="2" charset="-122"/>
              </a:rPr>
              <a:t>Access sequential </a:t>
            </a:r>
            <a:r>
              <a:rPr lang="en-US" altLang="zh-CN" dirty="0" smtClean="0">
                <a:ea typeface="宋体" pitchFamily="2" charset="-122"/>
              </a:rPr>
              <a:t>pattern/Topic-oriented</a:t>
            </a:r>
            <a:r>
              <a:rPr lang="en-US" altLang="zh-CN" dirty="0">
                <a:ea typeface="宋体" pitchFamily="2" charset="-122"/>
              </a:rPr>
              <a:t> user access </a:t>
            </a:r>
            <a:r>
              <a:rPr lang="en-US" altLang="zh-CN" dirty="0" smtClean="0">
                <a:ea typeface="宋体" pitchFamily="2" charset="-122"/>
              </a:rPr>
              <a:t>pattern</a:t>
            </a:r>
            <a:endParaRPr lang="en-US" altLang="zh-CN" dirty="0" smtClean="0">
              <a:solidFill>
                <a:srgbClr val="006600"/>
              </a:solidFill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/>
              <a:t>Selective </a:t>
            </a:r>
            <a:r>
              <a:rPr lang="en-US" altLang="zh-CN" dirty="0" err="1" smtClean="0"/>
              <a:t>prefetching</a:t>
            </a:r>
            <a:endParaRPr lang="en-US" altLang="zh-CN" dirty="0" smtClean="0"/>
          </a:p>
          <a:p>
            <a:pPr lvl="2">
              <a:defRPr/>
            </a:pPr>
            <a:r>
              <a:rPr lang="en-US" altLang="zh-CN" dirty="0" smtClean="0">
                <a:ea typeface="宋体" pitchFamily="2" charset="-122"/>
              </a:rPr>
              <a:t>Prediction/collaborative </a:t>
            </a:r>
            <a:r>
              <a:rPr lang="en-US" altLang="zh-CN" dirty="0">
                <a:ea typeface="宋体" pitchFamily="2" charset="-122"/>
              </a:rPr>
              <a:t>filtering</a:t>
            </a:r>
            <a:r>
              <a:rPr lang="en-US" altLang="zh-CN" dirty="0" smtClean="0">
                <a:ea typeface="宋体" pitchFamily="2" charset="-122"/>
              </a:rPr>
              <a:t> based </a:t>
            </a:r>
            <a:r>
              <a:rPr lang="en-US" altLang="zh-CN" dirty="0" err="1" smtClean="0">
                <a:ea typeface="宋体" pitchFamily="2" charset="-122"/>
              </a:rPr>
              <a:t>prefetching</a:t>
            </a:r>
            <a:endParaRPr lang="en-US" altLang="zh-CN" dirty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/>
              <a:t>Optimize membership for media delivery</a:t>
            </a:r>
            <a:endParaRPr lang="zh-CN" altLang="en-US" dirty="0"/>
          </a:p>
        </p:txBody>
      </p:sp>
      <p:grpSp>
        <p:nvGrpSpPr>
          <p:cNvPr id="22" name="组合 21"/>
          <p:cNvGrpSpPr/>
          <p:nvPr/>
        </p:nvGrpSpPr>
        <p:grpSpPr>
          <a:xfrm>
            <a:off x="1928794" y="4118321"/>
            <a:ext cx="4286280" cy="2263007"/>
            <a:chOff x="1500166" y="3286124"/>
            <a:chExt cx="4214842" cy="2334445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928794" y="3286124"/>
              <a:ext cx="3786214" cy="23344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矩形 11"/>
            <p:cNvSpPr/>
            <p:nvPr/>
          </p:nvSpPr>
          <p:spPr>
            <a:xfrm>
              <a:off x="4214810" y="4500570"/>
              <a:ext cx="1446422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000" b="1" dirty="0" smtClean="0">
                  <a:effectLst/>
                  <a:ea typeface="宋体" pitchFamily="2" charset="-122"/>
                </a:rPr>
                <a:t>Selective</a:t>
              </a:r>
              <a:br>
                <a:rPr lang="en-US" altLang="zh-CN" sz="2000" b="1" dirty="0" smtClean="0">
                  <a:effectLst/>
                  <a:ea typeface="宋体" pitchFamily="2" charset="-122"/>
                </a:rPr>
              </a:br>
              <a:r>
                <a:rPr lang="en-US" altLang="zh-CN" sz="2000" b="1" dirty="0" err="1" smtClean="0">
                  <a:effectLst/>
                  <a:ea typeface="宋体" pitchFamily="2" charset="-122"/>
                </a:rPr>
                <a:t>Prefetching</a:t>
              </a:r>
              <a:endParaRPr lang="zh-CN" altLang="en-US" sz="20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500166" y="3357562"/>
              <a:ext cx="1143008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 smtClean="0">
                  <a:effectLst/>
                  <a:ea typeface="宋体" pitchFamily="2" charset="-122"/>
                </a:rPr>
                <a:t>Pattern</a:t>
              </a:r>
              <a:br>
                <a:rPr lang="en-US" altLang="zh-CN" sz="2000" b="1" dirty="0" smtClean="0">
                  <a:effectLst/>
                  <a:ea typeface="宋体" pitchFamily="2" charset="-122"/>
                </a:rPr>
              </a:br>
              <a:r>
                <a:rPr lang="en-US" altLang="zh-CN" sz="2000" b="1" dirty="0" smtClean="0">
                  <a:effectLst/>
                  <a:ea typeface="宋体" pitchFamily="2" charset="-122"/>
                </a:rPr>
                <a:t> Mining </a:t>
              </a:r>
              <a:endParaRPr lang="zh-CN" altLang="en-US" sz="2000" dirty="0"/>
            </a:p>
          </p:txBody>
        </p:sp>
      </p:grp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238" y="2298122"/>
            <a:ext cx="8640762" cy="1071570"/>
          </a:xfrm>
        </p:spPr>
        <p:txBody>
          <a:bodyPr wrap="none" lIns="0" tIns="0" rIns="0" bIns="0"/>
          <a:lstStyle/>
          <a:p>
            <a:pPr eaLnBrk="1" hangingPunct="1">
              <a:defRPr/>
            </a:pP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APEX: A Personalization Framework to Improve </a:t>
            </a:r>
            <a:b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Quality of Experience for DVD-like Functions </a:t>
            </a:r>
            <a:b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</a:b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in P2P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itchFamily="18" charset="0"/>
              </a:rPr>
              <a:t>VoD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</a:rPr>
              <a:t> Applications</a:t>
            </a:r>
            <a:endParaRPr lang="zh-CN" altLang="en-US" sz="2800" dirty="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786050" y="4964136"/>
            <a:ext cx="635795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 sz="2200" b="1" baseline="0">
                <a:solidFill>
                  <a:schemeClr val="tx2"/>
                </a:solidFill>
                <a:effectLst/>
                <a:latin typeface="黑体" pitchFamily="49" charset="-122"/>
                <a:ea typeface="Arial Unicode MS" pitchFamily="34" charset="-122"/>
              </a:defRPr>
            </a:lvl1pPr>
          </a:lstStyle>
          <a:p>
            <a:pPr algn="ctr"/>
            <a:r>
              <a:rPr lang="en-US" altLang="zh-CN" dirty="0" err="1" smtClean="0">
                <a:latin typeface="+mn-lt"/>
                <a:ea typeface="华文新魏" pitchFamily="2" charset="-122"/>
              </a:rPr>
              <a:t>Baoliu</a:t>
            </a:r>
            <a:r>
              <a:rPr lang="en-US" altLang="zh-CN" dirty="0" smtClean="0">
                <a:latin typeface="+mn-lt"/>
                <a:ea typeface="华文新魏" pitchFamily="2" charset="-122"/>
              </a:rPr>
              <a:t> Ye</a:t>
            </a:r>
            <a:endParaRPr lang="zh-CN" altLang="en-US" dirty="0" smtClean="0">
              <a:latin typeface="+mn-lt"/>
              <a:ea typeface="华文新魏" pitchFamily="2" charset="-122"/>
            </a:endParaRPr>
          </a:p>
          <a:p>
            <a:pPr algn="ctr"/>
            <a:r>
              <a:rPr lang="en-US" altLang="zh-CN" dirty="0" smtClean="0">
                <a:latin typeface="+mn-lt"/>
                <a:ea typeface="华文新魏" pitchFamily="2" charset="-122"/>
              </a:rPr>
              <a:t>yebl@nju.edu.cn</a:t>
            </a:r>
          </a:p>
          <a:p>
            <a:pPr algn="ctr"/>
            <a:r>
              <a:rPr lang="en-US" altLang="zh-CN" dirty="0" smtClean="0">
                <a:latin typeface="+mn-lt"/>
                <a:ea typeface="华文新魏" pitchFamily="2" charset="-122"/>
              </a:rPr>
              <a:t>State Key Lab. for Novel Software and Technology</a:t>
            </a:r>
            <a:br>
              <a:rPr lang="en-US" altLang="zh-CN" dirty="0" smtClean="0">
                <a:latin typeface="+mn-lt"/>
                <a:ea typeface="华文新魏" pitchFamily="2" charset="-122"/>
              </a:rPr>
            </a:br>
            <a:r>
              <a:rPr lang="en-US" altLang="zh-CN" dirty="0" smtClean="0">
                <a:latin typeface="+mn-lt"/>
                <a:ea typeface="华文新魏" pitchFamily="2" charset="-122"/>
              </a:rPr>
              <a:t>Nanjing University</a:t>
            </a:r>
          </a:p>
          <a:p>
            <a:pPr algn="ctr"/>
            <a:r>
              <a:rPr lang="en-US" altLang="zh-CN" dirty="0" smtClean="0">
                <a:latin typeface="+mn-lt"/>
                <a:ea typeface="华文新魏" pitchFamily="2" charset="-122"/>
              </a:rPr>
              <a:t>June 16, 2010</a:t>
            </a:r>
            <a:endParaRPr lang="zh-CN" altLang="en-US" dirty="0" smtClean="0">
              <a:latin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139952" y="3571876"/>
            <a:ext cx="3493264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8000" b="1" dirty="0" smtClean="0"/>
              <a:t>Thanks</a:t>
            </a:r>
            <a:endParaRPr lang="zh-CN" altLang="en-US" sz="8000" b="1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Essence of P2P Streaming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P2P computing based service mode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Everyone can be a content producer/provider</a:t>
            </a:r>
          </a:p>
          <a:p>
            <a:pPr>
              <a:defRPr/>
            </a:pPr>
            <a:r>
              <a:rPr lang="en-US" altLang="zh-CN" dirty="0" smtClean="0">
                <a:ea typeface="宋体" pitchFamily="2" charset="-122"/>
              </a:rPr>
              <a:t>Variation of ALM communication </a:t>
            </a:r>
          </a:p>
          <a:p>
            <a:pPr lvl="1">
              <a:defRPr/>
            </a:pPr>
            <a:r>
              <a:rPr lang="en-US" altLang="zh-CN" dirty="0" smtClean="0"/>
              <a:t>Self-organized overlay networks</a:t>
            </a:r>
          </a:p>
          <a:p>
            <a:pPr>
              <a:defRPr/>
            </a:pP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Cache-and-Relay</a:t>
            </a:r>
            <a:r>
              <a:rPr lang="en-US" altLang="zh-CN" dirty="0" smtClean="0">
                <a:ea typeface="宋体" pitchFamily="2" charset="-122"/>
              </a:rPr>
              <a:t> mechanism</a:t>
            </a:r>
          </a:p>
          <a:p>
            <a:pPr lvl="1">
              <a:defRPr/>
            </a:pPr>
            <a:r>
              <a:rPr lang="en-US" altLang="zh-CN" dirty="0" smtClean="0">
                <a:ea typeface="宋体" pitchFamily="2" charset="-122"/>
              </a:rPr>
              <a:t>Peers actively cache media contents and further relay to other peers expecting them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Streaming Service Model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/>
              <a:t>No </a:t>
            </a:r>
            <a:r>
              <a:rPr lang="en-US" altLang="zh-CN" dirty="0" err="1" smtClean="0"/>
              <a:t>VoD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Live Streaming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sz="2000" dirty="0" smtClean="0"/>
              <a:t>Users cannot interact with the server and passively receive the broadcasted video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Near </a:t>
            </a:r>
            <a:r>
              <a:rPr lang="en-US" altLang="zh-CN" dirty="0" err="1" smtClean="0"/>
              <a:t>VoD</a:t>
            </a:r>
            <a:r>
              <a:rPr lang="en-US" altLang="zh-CN" dirty="0" smtClean="0"/>
              <a:t> (</a:t>
            </a:r>
            <a:r>
              <a:rPr lang="en-US" altLang="zh-CN" dirty="0" err="1" smtClean="0"/>
              <a:t>NVoD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sz="2000" dirty="0" smtClean="0"/>
              <a:t>Video files (or segments) are periodically broadcasted in dedicated channels</a:t>
            </a:r>
          </a:p>
          <a:p>
            <a:pPr lvl="1">
              <a:defRPr/>
            </a:pPr>
            <a:r>
              <a:rPr lang="en-US" altLang="zh-CN" sz="2000" dirty="0" smtClean="0"/>
              <a:t>Users can select a specific channel to receive the stream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True </a:t>
            </a:r>
            <a:r>
              <a:rPr lang="en-US" altLang="zh-CN" dirty="0" err="1" smtClean="0"/>
              <a:t>VoD</a:t>
            </a:r>
            <a:r>
              <a:rPr lang="en-US" altLang="zh-CN" dirty="0" smtClean="0"/>
              <a:t> (</a:t>
            </a:r>
            <a:r>
              <a:rPr lang="en-US" altLang="zh-CN" dirty="0" smtClean="0">
                <a:solidFill>
                  <a:srgbClr val="FF0000"/>
                </a:solidFill>
              </a:rPr>
              <a:t>VCR-like Operations</a:t>
            </a:r>
            <a:r>
              <a:rPr lang="en-US" altLang="zh-CN" dirty="0" smtClean="0"/>
              <a:t>)</a:t>
            </a:r>
          </a:p>
          <a:p>
            <a:pPr lvl="1">
              <a:defRPr/>
            </a:pPr>
            <a:r>
              <a:rPr lang="en-US" altLang="zh-CN" sz="2000" dirty="0" smtClean="0"/>
              <a:t>Users have full control (i.e., with full VCR capability) for the stream</a:t>
            </a:r>
          </a:p>
          <a:p>
            <a:pPr>
              <a:lnSpc>
                <a:spcPct val="90000"/>
              </a:lnSpc>
            </a:pPr>
            <a:r>
              <a:rPr lang="en-US" altLang="zh-CN" dirty="0" smtClean="0"/>
              <a:t>More than </a:t>
            </a:r>
            <a:r>
              <a:rPr lang="en-US" altLang="zh-CN" dirty="0" err="1"/>
              <a:t>VoD</a:t>
            </a:r>
            <a:r>
              <a:rPr lang="en-US" altLang="zh-CN" dirty="0"/>
              <a:t> </a:t>
            </a:r>
            <a:r>
              <a:rPr lang="en-US" altLang="zh-CN" dirty="0" smtClean="0"/>
              <a:t>(</a:t>
            </a:r>
            <a:r>
              <a:rPr lang="en-US" altLang="zh-CN" dirty="0" smtClean="0">
                <a:solidFill>
                  <a:srgbClr val="FF0000"/>
                </a:solidFill>
              </a:rPr>
              <a:t>DVD-like Functions</a:t>
            </a:r>
            <a:r>
              <a:rPr lang="en-US" altLang="zh-CN" dirty="0" smtClean="0"/>
              <a:t>)</a:t>
            </a:r>
            <a:endParaRPr lang="en-US" altLang="zh-CN" dirty="0"/>
          </a:p>
          <a:p>
            <a:pPr lvl="1">
              <a:defRPr/>
            </a:pPr>
            <a:r>
              <a:rPr lang="en-US" altLang="zh-CN" sz="2000" dirty="0" smtClean="0"/>
              <a:t>In addition to giving users full </a:t>
            </a:r>
            <a:r>
              <a:rPr lang="en-US" altLang="zh-CN" sz="2000" dirty="0"/>
              <a:t>control </a:t>
            </a:r>
            <a:r>
              <a:rPr lang="en-US" altLang="zh-CN" sz="2000" dirty="0" smtClean="0"/>
              <a:t>for </a:t>
            </a:r>
            <a:r>
              <a:rPr lang="en-US" altLang="zh-CN" sz="2000" dirty="0"/>
              <a:t>the </a:t>
            </a:r>
            <a:r>
              <a:rPr lang="en-US" altLang="zh-CN" sz="2000" dirty="0" smtClean="0"/>
              <a:t>stream, the services can help users to find the contents they may like </a:t>
            </a:r>
            <a:endParaRPr lang="en-US" altLang="zh-CN" sz="2000" dirty="0"/>
          </a:p>
          <a:p>
            <a:pPr lvl="1">
              <a:defRPr/>
            </a:pPr>
            <a:endParaRPr lang="en-US" altLang="zh-CN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602FD-5359-4D04-9170-0C5E43028CF7}" type="slidenum">
              <a:rPr lang="en-US" altLang="zh-CN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Outline</a:t>
            </a:r>
            <a:endParaRPr lang="zh-CN" altLang="en-US" dirty="0" smtClean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472" y="1142984"/>
            <a:ext cx="8572528" cy="571501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Background</a:t>
            </a:r>
          </a:p>
          <a:p>
            <a:pPr eaLnBrk="1" hangingPunct="1">
              <a:buClr>
                <a:srgbClr val="FF0000"/>
              </a:buClr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Motivation</a:t>
            </a:r>
          </a:p>
          <a:p>
            <a:pPr eaLnBrk="1" hangingPunct="1">
              <a:defRPr/>
            </a:pPr>
            <a:r>
              <a:rPr lang="en-US" altLang="zh-CN" dirty="0" smtClean="0"/>
              <a:t>APEX Design</a:t>
            </a:r>
          </a:p>
          <a:p>
            <a:pPr lvl="1" eaLnBrk="1" hangingPunct="1">
              <a:defRPr/>
            </a:pPr>
            <a:r>
              <a:rPr lang="en-US" altLang="zh-CN" sz="2000" dirty="0" smtClean="0">
                <a:ea typeface="宋体" pitchFamily="2" charset="-122"/>
              </a:rPr>
              <a:t>Topic-oriented Access Pattern Mining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Personalized Navigation/</a:t>
            </a:r>
            <a:r>
              <a:rPr lang="en-US" altLang="zh-CN" sz="2000" dirty="0" err="1" smtClean="0"/>
              <a:t>Prefetching</a:t>
            </a:r>
            <a:endParaRPr lang="en-US" altLang="zh-CN" sz="2000" dirty="0" smtClean="0"/>
          </a:p>
          <a:p>
            <a:pPr lvl="1" eaLnBrk="1" hangingPunct="1">
              <a:defRPr/>
            </a:pPr>
            <a:r>
              <a:rPr lang="en-US" altLang="zh-CN" sz="2000" dirty="0" smtClean="0"/>
              <a:t>Membership Management</a:t>
            </a:r>
          </a:p>
          <a:p>
            <a:pPr eaLnBrk="1" hangingPunct="1">
              <a:defRPr/>
            </a:pPr>
            <a:r>
              <a:rPr lang="en-US" altLang="zh-CN" dirty="0" smtClean="0"/>
              <a:t>Performance Evaluation</a:t>
            </a:r>
          </a:p>
          <a:p>
            <a:pPr eaLnBrk="1" hangingPunct="1">
              <a:defRPr/>
            </a:pPr>
            <a:r>
              <a:rPr lang="en-US" altLang="zh-CN" dirty="0" smtClean="0"/>
              <a:t>Conclusions</a:t>
            </a:r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 Observation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Weakness of </a:t>
            </a:r>
            <a:r>
              <a:rPr lang="en-US" altLang="zh-CN" dirty="0" smtClean="0">
                <a:solidFill>
                  <a:srgbClr val="FF0000"/>
                </a:solidFill>
              </a:rPr>
              <a:t>locate-and-download</a:t>
            </a:r>
            <a:r>
              <a:rPr lang="en-US" altLang="zh-CN" dirty="0" smtClean="0"/>
              <a:t> mechanism</a:t>
            </a:r>
          </a:p>
          <a:p>
            <a:pPr lvl="1" eaLnBrk="1" hangingPunct="1">
              <a:defRPr/>
            </a:pPr>
            <a:r>
              <a:rPr lang="en-US" altLang="zh-CN" dirty="0" smtClean="0"/>
              <a:t>May deteriorate users’ quality of experience</a:t>
            </a:r>
          </a:p>
          <a:p>
            <a:pPr lvl="2" eaLnBrk="1" hangingPunct="1">
              <a:defRPr/>
            </a:pPr>
            <a:r>
              <a:rPr lang="en-US" altLang="zh-CN" dirty="0">
                <a:ea typeface="宋体" pitchFamily="2" charset="-122"/>
              </a:rPr>
              <a:t>P</a:t>
            </a:r>
            <a:r>
              <a:rPr lang="en-US" altLang="zh-CN" dirty="0" smtClean="0">
                <a:ea typeface="宋体" pitchFamily="2" charset="-122"/>
              </a:rPr>
              <a:t>layback freezing</a:t>
            </a:r>
          </a:p>
          <a:p>
            <a:pPr lvl="2" eaLnBrk="1" hangingPunct="1">
              <a:defRPr/>
            </a:pPr>
            <a:r>
              <a:rPr lang="en-US" altLang="zh-CN" dirty="0">
                <a:ea typeface="宋体" pitchFamily="2" charset="-122"/>
              </a:rPr>
              <a:t>L</a:t>
            </a:r>
            <a:r>
              <a:rPr lang="en-US" altLang="zh-CN" dirty="0" smtClean="0">
                <a:ea typeface="宋体" pitchFamily="2" charset="-122"/>
              </a:rPr>
              <a:t>ong </a:t>
            </a:r>
            <a:r>
              <a:rPr lang="en-US" altLang="zh-CN" dirty="0">
                <a:ea typeface="宋体" pitchFamily="2" charset="-122"/>
              </a:rPr>
              <a:t>response </a:t>
            </a:r>
            <a:r>
              <a:rPr lang="en-US" altLang="zh-CN" dirty="0" smtClean="0">
                <a:ea typeface="宋体" pitchFamily="2" charset="-122"/>
              </a:rPr>
              <a:t>latency</a:t>
            </a:r>
          </a:p>
          <a:p>
            <a:pPr lvl="2" eaLnBrk="1" hangingPunct="1">
              <a:defRPr/>
            </a:pPr>
            <a:r>
              <a:rPr lang="en-US" altLang="zh-CN" dirty="0" smtClean="0">
                <a:ea typeface="宋体" pitchFamily="2" charset="-122"/>
              </a:rPr>
              <a:t>……</a:t>
            </a:r>
          </a:p>
          <a:p>
            <a:pPr>
              <a:defRPr/>
            </a:pPr>
            <a:r>
              <a:rPr lang="en-US" altLang="zh-CN" dirty="0" smtClean="0"/>
              <a:t>User rarely view the movie from the beginning to the end</a:t>
            </a:r>
          </a:p>
          <a:p>
            <a:pPr>
              <a:buNone/>
              <a:defRPr/>
            </a:pPr>
            <a:endParaRPr lang="en-US" altLang="zh-CN" sz="400" b="0" dirty="0" smtClean="0">
              <a:ea typeface="宋体" pitchFamily="2" charset="-122"/>
            </a:endParaRPr>
          </a:p>
          <a:p>
            <a:pPr lvl="1">
              <a:defRPr/>
            </a:pPr>
            <a:r>
              <a:rPr lang="en-US" altLang="zh-CN" dirty="0" smtClean="0"/>
              <a:t>some </a:t>
            </a:r>
            <a:r>
              <a:rPr lang="en-US" altLang="zh-CN" dirty="0"/>
              <a:t>popular segments (called </a:t>
            </a:r>
            <a:r>
              <a:rPr lang="en-US" altLang="zh-CN" dirty="0">
                <a:solidFill>
                  <a:srgbClr val="FF0000"/>
                </a:solidFill>
              </a:rPr>
              <a:t>highlights</a:t>
            </a:r>
            <a:r>
              <a:rPr lang="en-US" altLang="zh-CN" dirty="0"/>
              <a:t>) attract more user requests than non-popular segments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9509" y="4028739"/>
            <a:ext cx="3786155" cy="23525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07712" y="4077072"/>
            <a:ext cx="2864688" cy="23042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矩形 10"/>
          <p:cNvSpPr/>
          <p:nvPr/>
        </p:nvSpPr>
        <p:spPr>
          <a:xfrm>
            <a:off x="1403648" y="6453336"/>
            <a:ext cx="32262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0000FF"/>
                </a:solidFill>
                <a:effectLst/>
                <a:ea typeface="宋体" pitchFamily="2" charset="-122"/>
              </a:rPr>
              <a:t>Brampton et al., NOSSDAV’07</a:t>
            </a:r>
            <a:endParaRPr lang="zh-CN" altLang="en-US" sz="1800" b="1" dirty="0">
              <a:effectLst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20072" y="6453336"/>
            <a:ext cx="27302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err="1" smtClean="0">
                <a:solidFill>
                  <a:srgbClr val="0000FF"/>
                </a:solidFill>
                <a:effectLst/>
                <a:ea typeface="宋体" pitchFamily="2" charset="-122"/>
              </a:rPr>
              <a:t>Zheng</a:t>
            </a:r>
            <a:r>
              <a:rPr lang="en-US" altLang="zh-CN" sz="1800" b="1" dirty="0" smtClean="0">
                <a:solidFill>
                  <a:srgbClr val="0000FF"/>
                </a:solidFill>
                <a:effectLst/>
                <a:ea typeface="宋体" pitchFamily="2" charset="-122"/>
              </a:rPr>
              <a:t> et al., P2PMMS’05</a:t>
            </a:r>
            <a:endParaRPr lang="zh-CN" altLang="en-US" sz="1800" b="1" dirty="0">
              <a:effectLst/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Weakness of Early </a:t>
            </a:r>
            <a:r>
              <a:rPr lang="en-US" altLang="zh-CN" dirty="0" err="1" smtClean="0"/>
              <a:t>prefetching</a:t>
            </a:r>
            <a:r>
              <a:rPr lang="en-US" altLang="zh-CN" dirty="0" smtClean="0"/>
              <a:t> scheme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Based on one user behavior model</a:t>
            </a:r>
          </a:p>
          <a:p>
            <a:pPr lvl="1"/>
            <a:r>
              <a:rPr lang="en-US" altLang="zh-CN" dirty="0" smtClean="0"/>
              <a:t>Reflecting the whole </a:t>
            </a:r>
            <a:r>
              <a:rPr lang="en-US" altLang="zh-CN" dirty="0" smtClean="0">
                <a:solidFill>
                  <a:srgbClr val="FF0000"/>
                </a:solidFill>
              </a:rPr>
              <a:t>group preference</a:t>
            </a:r>
          </a:p>
          <a:p>
            <a:pPr lvl="1"/>
            <a:r>
              <a:rPr lang="en-US" altLang="zh-CN" dirty="0" smtClean="0"/>
              <a:t>The underlying assumption is that all users share the same preference</a:t>
            </a:r>
          </a:p>
          <a:p>
            <a:pPr lvl="1"/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642942" y="3462302"/>
            <a:ext cx="8358214" cy="2775010"/>
            <a:chOff x="352" y="3496"/>
            <a:chExt cx="3639" cy="1001"/>
          </a:xfrm>
        </p:grpSpPr>
        <p:pic>
          <p:nvPicPr>
            <p:cNvPr id="7" name="Picture 6" descr="headline quote style 3 th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52" y="3496"/>
              <a:ext cx="3639" cy="10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76" y="3722"/>
              <a:ext cx="3376" cy="282"/>
            </a:xfrm>
            <a:prstGeom prst="rect">
              <a:avLst/>
            </a:prstGeom>
            <a:noFill/>
            <a:ln w="57150" algn="ctr">
              <a:noFill/>
              <a:miter lim="800000"/>
              <a:headEnd type="none" w="lg" len="lg"/>
              <a:tailEnd type="none" w="lg" len="lg"/>
            </a:ln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zh-CN" sz="2400" b="1" dirty="0" smtClean="0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Question</a:t>
              </a:r>
              <a:r>
                <a:rPr lang="en-US" altLang="zh-CN" sz="24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itchFamily="2" charset="-122"/>
                </a:rPr>
                <a:t>:</a:t>
              </a:r>
              <a:endParaRPr lang="en-US" altLang="zh-CN" sz="800" b="1" dirty="0" smtClean="0">
                <a:ea typeface="宋体" pitchFamily="2" charset="-122"/>
              </a:endParaRPr>
            </a:p>
            <a:p>
              <a:pPr>
                <a:defRPr/>
              </a:pPr>
              <a:r>
                <a:rPr lang="en-US" altLang="zh-CN" sz="2000" b="1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    Is it possible to achieve personalization in P2P </a:t>
              </a:r>
              <a:r>
                <a:rPr lang="en-US" altLang="zh-CN" sz="2000" b="1" dirty="0" err="1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VoD</a:t>
              </a:r>
              <a:r>
                <a:rPr lang="en-US" altLang="zh-CN" sz="2000" b="1" dirty="0" smtClean="0">
                  <a:solidFill>
                    <a:srgbClr val="0000FF"/>
                  </a:solidFill>
                  <a:effectLst/>
                  <a:ea typeface="宋体" pitchFamily="2" charset="-122"/>
                </a:rPr>
                <a:t> applications?</a:t>
              </a:r>
            </a:p>
          </p:txBody>
        </p:sp>
      </p:grp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Motivation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CN" dirty="0" smtClean="0"/>
              <a:t>Users’ preferences are quite different</a:t>
            </a:r>
          </a:p>
          <a:p>
            <a:pPr lvl="1">
              <a:spcBef>
                <a:spcPts val="300"/>
              </a:spcBef>
            </a:pPr>
            <a:r>
              <a:rPr lang="en-US" altLang="zh-CN" dirty="0" smtClean="0"/>
              <a:t>Support personalizing navigation by </a:t>
            </a:r>
            <a:r>
              <a:rPr lang="en-US" altLang="zh-CN" dirty="0" smtClean="0">
                <a:solidFill>
                  <a:srgbClr val="FF0000"/>
                </a:solidFill>
              </a:rPr>
              <a:t>preference recommendation</a:t>
            </a:r>
          </a:p>
          <a:p>
            <a:pPr lvl="2">
              <a:spcBef>
                <a:spcPts val="300"/>
              </a:spcBef>
            </a:pPr>
            <a:r>
              <a:rPr lang="en-US" altLang="zh-CN" dirty="0" smtClean="0">
                <a:solidFill>
                  <a:srgbClr val="9900CC"/>
                </a:solidFill>
              </a:rPr>
              <a:t>Recommend users the contents they may prefer</a:t>
            </a:r>
          </a:p>
          <a:p>
            <a:pPr lvl="1">
              <a:spcBef>
                <a:spcPts val="300"/>
              </a:spcBef>
            </a:pPr>
            <a:r>
              <a:rPr lang="en-US" altLang="zh-CN" dirty="0" smtClean="0"/>
              <a:t>Improve </a:t>
            </a:r>
            <a:r>
              <a:rPr lang="en-US" altLang="zh-CN" dirty="0" err="1" smtClean="0"/>
              <a:t>QoE</a:t>
            </a:r>
            <a:r>
              <a:rPr lang="en-US" altLang="zh-CN" dirty="0" smtClean="0"/>
              <a:t> by </a:t>
            </a:r>
            <a:r>
              <a:rPr lang="en-US" altLang="zh-CN" dirty="0" smtClean="0">
                <a:solidFill>
                  <a:srgbClr val="FF0000"/>
                </a:solidFill>
              </a:rPr>
              <a:t>personalized prefetching</a:t>
            </a:r>
          </a:p>
          <a:p>
            <a:pPr lvl="2">
              <a:spcBef>
                <a:spcPts val="300"/>
              </a:spcBef>
            </a:pPr>
            <a:r>
              <a:rPr lang="en-US" altLang="zh-CN" dirty="0" err="1" smtClean="0">
                <a:solidFill>
                  <a:srgbClr val="9900CC"/>
                </a:solidFill>
              </a:rPr>
              <a:t>Prefetch</a:t>
            </a:r>
            <a:r>
              <a:rPr lang="en-US" altLang="zh-CN" dirty="0" smtClean="0">
                <a:solidFill>
                  <a:srgbClr val="9900CC"/>
                </a:solidFill>
              </a:rPr>
              <a:t> the preferred contents</a:t>
            </a:r>
          </a:p>
          <a:p>
            <a:pPr lvl="1">
              <a:spcBef>
                <a:spcPts val="300"/>
              </a:spcBef>
            </a:pPr>
            <a:r>
              <a:rPr lang="en-US" altLang="zh-CN" dirty="0" smtClean="0"/>
              <a:t>Optimize content sharing according to </a:t>
            </a:r>
            <a:r>
              <a:rPr lang="en-US" altLang="zh-CN" dirty="0" smtClean="0">
                <a:solidFill>
                  <a:srgbClr val="FF0000"/>
                </a:solidFill>
              </a:rPr>
              <a:t>users’ </a:t>
            </a:r>
            <a:r>
              <a:rPr lang="en-US" altLang="zh-CN" dirty="0">
                <a:solidFill>
                  <a:srgbClr val="FF0000"/>
                </a:solidFill>
              </a:rPr>
              <a:t>preferences 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2">
              <a:spcBef>
                <a:spcPts val="300"/>
              </a:spcBef>
            </a:pPr>
            <a:r>
              <a:rPr lang="en-US" altLang="zh-CN" dirty="0" smtClean="0">
                <a:solidFill>
                  <a:srgbClr val="9900CC"/>
                </a:solidFill>
              </a:rPr>
              <a:t>Find out who shares the same preference with the active user</a:t>
            </a:r>
          </a:p>
          <a:p>
            <a:pPr lvl="1">
              <a:spcBef>
                <a:spcPts val="300"/>
              </a:spcBef>
            </a:pP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B2D24C-6665-4ACA-927D-4E1618057521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xmlns="" val="2169093454"/>
      </p:ext>
    </p:extLst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2">
      <a:dk1>
        <a:srgbClr val="003366"/>
      </a:dk1>
      <a:lt1>
        <a:srgbClr val="FFFFFF"/>
      </a:lt1>
      <a:dk2>
        <a:srgbClr val="006666"/>
      </a:dk2>
      <a:lt2>
        <a:srgbClr val="003366"/>
      </a:lt2>
      <a:accent1>
        <a:srgbClr val="99CC99"/>
      </a:accent1>
      <a:accent2>
        <a:srgbClr val="33CCCC"/>
      </a:accent2>
      <a:accent3>
        <a:srgbClr val="FFFFFF"/>
      </a:accent3>
      <a:accent4>
        <a:srgbClr val="002A56"/>
      </a:accent4>
      <a:accent5>
        <a:srgbClr val="CAE2CA"/>
      </a:accent5>
      <a:accent6>
        <a:srgbClr val="2DB9B9"/>
      </a:accent6>
      <a:hlink>
        <a:srgbClr val="666699"/>
      </a:hlink>
      <a:folHlink>
        <a:srgbClr val="CC99FF"/>
      </a:folHlink>
    </a:clrScheme>
    <a:fontScheme name="Capsules">
      <a:majorFont>
        <a:latin typeface="Tahoma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9900"/>
          </a:buClr>
          <a:buSzTx/>
          <a:buFont typeface="Wingdings" pitchFamily="2" charset="2"/>
          <a:buNone/>
          <a:tabLst/>
          <a:defRPr kumimoji="1" lang="zh-CN" altLang="en-US" sz="1400" b="0" i="0" u="none" strike="noStrike" cap="none" normalizeH="0" baseline="0" smtClean="0">
            <a:ln>
              <a:noFill/>
            </a:ln>
            <a:solidFill>
              <a:srgbClr val="FF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Capsules 1">
        <a:dk1>
          <a:srgbClr val="000066"/>
        </a:dk1>
        <a:lt1>
          <a:srgbClr val="FFFFEB"/>
        </a:lt1>
        <a:dk2>
          <a:srgbClr val="336699"/>
        </a:dk2>
        <a:lt2>
          <a:srgbClr val="FFFFEB"/>
        </a:lt2>
        <a:accent1>
          <a:srgbClr val="666699"/>
        </a:accent1>
        <a:accent2>
          <a:srgbClr val="99CCFF"/>
        </a:accent2>
        <a:accent3>
          <a:srgbClr val="ADB8CA"/>
        </a:accent3>
        <a:accent4>
          <a:srgbClr val="DADAC9"/>
        </a:accent4>
        <a:accent5>
          <a:srgbClr val="B8B8CA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2">
        <a:dk1>
          <a:srgbClr val="003366"/>
        </a:dk1>
        <a:lt1>
          <a:srgbClr val="FFFFFF"/>
        </a:lt1>
        <a:dk2>
          <a:srgbClr val="006666"/>
        </a:dk2>
        <a:lt2>
          <a:srgbClr val="003366"/>
        </a:lt2>
        <a:accent1>
          <a:srgbClr val="99CC99"/>
        </a:accent1>
        <a:accent2>
          <a:srgbClr val="33CCCC"/>
        </a:accent2>
        <a:accent3>
          <a:srgbClr val="FFFFFF"/>
        </a:accent3>
        <a:accent4>
          <a:srgbClr val="002A56"/>
        </a:accent4>
        <a:accent5>
          <a:srgbClr val="CAE2CA"/>
        </a:accent5>
        <a:accent6>
          <a:srgbClr val="2DB9B9"/>
        </a:accent6>
        <a:hlink>
          <a:srgbClr val="666699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33CC"/>
        </a:lt2>
        <a:accent1>
          <a:srgbClr val="FFCC66"/>
        </a:accent1>
        <a:accent2>
          <a:srgbClr val="33CC33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2DB92D"/>
        </a:accent6>
        <a:hlink>
          <a:srgbClr val="9900CC"/>
        </a:hlink>
        <a:folHlink>
          <a:srgbClr val="9900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Designs\Topo.pot</Template>
  <TotalTime>315</TotalTime>
  <Words>1482</Words>
  <Application>Microsoft Office PowerPoint</Application>
  <PresentationFormat>全屏显示(4:3)</PresentationFormat>
  <Paragraphs>295</Paragraphs>
  <Slides>31</Slides>
  <Notes>7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2" baseType="lpstr">
      <vt:lpstr>Capsules</vt:lpstr>
      <vt:lpstr>APEX: A Personalization Framework to Improve  Quality of Experience for DVD-like Functions  in P2P VoD Applications</vt:lpstr>
      <vt:lpstr>Outline</vt:lpstr>
      <vt:lpstr>Facts of P2P streaming</vt:lpstr>
      <vt:lpstr>Essence of P2P Streaming </vt:lpstr>
      <vt:lpstr>Streaming Service Model</vt:lpstr>
      <vt:lpstr>Outline</vt:lpstr>
      <vt:lpstr>Problem Observation</vt:lpstr>
      <vt:lpstr>Weakness of Early prefetching scheme </vt:lpstr>
      <vt:lpstr>Motivation</vt:lpstr>
      <vt:lpstr>Related Work</vt:lpstr>
      <vt:lpstr>System Architecture</vt:lpstr>
      <vt:lpstr>Outline</vt:lpstr>
      <vt:lpstr>Topic Model</vt:lpstr>
      <vt:lpstr>Some Notations</vt:lpstr>
      <vt:lpstr>Offline Pattern Mining</vt:lpstr>
      <vt:lpstr>Collaborative Filtering</vt:lpstr>
      <vt:lpstr>Personalized Navigation/Prefetching</vt:lpstr>
      <vt:lpstr>Data Scheduling for Prefetching</vt:lpstr>
      <vt:lpstr>Personalized Membership Management</vt:lpstr>
      <vt:lpstr>QoE Improvement</vt:lpstr>
      <vt:lpstr>Outline</vt:lpstr>
      <vt:lpstr>Performance Evaluation</vt:lpstr>
      <vt:lpstr>Performance Evaluation (Cont’d)</vt:lpstr>
      <vt:lpstr>Experimental Results</vt:lpstr>
      <vt:lpstr>Experimental Results (cont’d)</vt:lpstr>
      <vt:lpstr>Experimental Results (cont’d)</vt:lpstr>
      <vt:lpstr>Experimental Results (cont’d)</vt:lpstr>
      <vt:lpstr>Experimental Results (cont’d)</vt:lpstr>
      <vt:lpstr>Outline</vt:lpstr>
      <vt:lpstr>Conclusions</vt:lpstr>
      <vt:lpstr>APEX: A Personalization Framework to Improve  Quality of Experience for DVD-like Functions  in P2P VoD Applications</vt:lpstr>
    </vt:vector>
  </TitlesOfParts>
  <Company>南京大学计算机科学与技术系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on Web Services</dc:title>
  <dc:creator>叶保留</dc:creator>
  <cp:lastModifiedBy>yebl</cp:lastModifiedBy>
  <cp:revision>3089</cp:revision>
  <dcterms:created xsi:type="dcterms:W3CDTF">2002-10-06T12:45:24Z</dcterms:created>
  <dcterms:modified xsi:type="dcterms:W3CDTF">2010-06-11T05:36:58Z</dcterms:modified>
</cp:coreProperties>
</file>