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1071" r:id="rId3"/>
    <p:sldId id="1074" r:id="rId4"/>
    <p:sldId id="1082" r:id="rId5"/>
    <p:sldId id="1065" r:id="rId6"/>
    <p:sldId id="1077" r:id="rId7"/>
    <p:sldId id="627" r:id="rId8"/>
    <p:sldId id="1081" r:id="rId9"/>
    <p:sldId id="707" r:id="rId10"/>
    <p:sldId id="706" r:id="rId11"/>
    <p:sldId id="1078" r:id="rId12"/>
    <p:sldId id="965" r:id="rId13"/>
    <p:sldId id="934" r:id="rId14"/>
    <p:sldId id="935" r:id="rId15"/>
    <p:sldId id="768" r:id="rId16"/>
    <p:sldId id="1053" r:id="rId17"/>
    <p:sldId id="1069" r:id="rId18"/>
    <p:sldId id="1057" r:id="rId19"/>
    <p:sldId id="10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81A"/>
    <a:srgbClr val="FF9300"/>
    <a:srgbClr val="363737"/>
    <a:srgbClr val="595857"/>
    <a:srgbClr val="2F2E2E"/>
    <a:srgbClr val="1A1919"/>
    <a:srgbClr val="3B4EBA"/>
    <a:srgbClr val="FF33CC"/>
    <a:srgbClr val="00FF00"/>
    <a:srgbClr val="3C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8" autoAdjust="0"/>
    <p:restoredTop sz="86785" autoAdjust="0"/>
  </p:normalViewPr>
  <p:slideViewPr>
    <p:cSldViewPr snapToGrid="0">
      <p:cViewPr>
        <p:scale>
          <a:sx n="70" d="100"/>
          <a:sy n="70" d="100"/>
        </p:scale>
        <p:origin x="164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9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yin\Downloads\job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yin\Downloads\job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Root causes of service disruptions</a:t>
            </a:r>
            <a:endParaRPr lang="en-US" sz="2400" dirty="0">
              <a:effectLst/>
            </a:endParaRPr>
          </a:p>
          <a:p>
            <a:pPr>
              <a:defRPr sz="2400"/>
            </a:pPr>
            <a:r>
              <a:rPr lang="en-US" sz="2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(one of Google’s main services)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8E-4F29-B7BD-4E5BD655C280}"/>
              </c:ext>
            </c:extLst>
          </c:dPt>
          <c:cat>
            <c:strRef>
              <c:f>Sheet1!$A$2:$A$7</c:f>
              <c:strCache>
                <c:ptCount val="6"/>
                <c:pt idx="0">
                  <c:v>Configuration
errors</c:v>
                </c:pt>
                <c:pt idx="1">
                  <c:v>Software
defects</c:v>
                </c:pt>
                <c:pt idx="2">
                  <c:v>Operation
mistakes</c:v>
                </c:pt>
                <c:pt idx="3">
                  <c:v>Network
errors</c:v>
                </c:pt>
                <c:pt idx="4">
                  <c:v>Hardware
failures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0.28499999999999998</c:v>
                </c:pt>
                <c:pt idx="1">
                  <c:v>0.33500000000000002</c:v>
                </c:pt>
                <c:pt idx="2" formatCode="0%">
                  <c:v>0.12</c:v>
                </c:pt>
                <c:pt idx="3">
                  <c:v>0.125</c:v>
                </c:pt>
                <c:pt idx="4">
                  <c:v>8.5000000000000006E-2</c:v>
                </c:pt>
                <c:pt idx="5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E-4F29-B7BD-4E5BD655C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528992"/>
        <c:axId val="339529976"/>
      </c:barChart>
      <c:catAx>
        <c:axId val="339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9976"/>
        <c:crosses val="autoZero"/>
        <c:auto val="1"/>
        <c:lblAlgn val="ctr"/>
        <c:lblOffset val="100"/>
        <c:noMultiLvlLbl val="0"/>
      </c:catAx>
      <c:valAx>
        <c:axId val="33952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50" b="1" i="0" u="none" strike="noStrike" kern="1200" cap="all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Root causes of service disruptions</a:t>
            </a:r>
            <a:endParaRPr lang="en-US" sz="2400" dirty="0">
              <a:effectLst/>
            </a:endParaRPr>
          </a:p>
          <a:p>
            <a:pPr>
              <a:defRPr sz="2400"/>
            </a:pPr>
            <a:r>
              <a:rPr lang="en-US" sz="2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(one of Google’s main services)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8E-4F29-B7BD-4E5BD655C280}"/>
              </c:ext>
            </c:extLst>
          </c:dPt>
          <c:cat>
            <c:strRef>
              <c:f>Sheet1!$A$2:$A$7</c:f>
              <c:strCache>
                <c:ptCount val="6"/>
                <c:pt idx="0">
                  <c:v>Configuration
errors</c:v>
                </c:pt>
                <c:pt idx="1">
                  <c:v>Software
defects</c:v>
                </c:pt>
                <c:pt idx="2">
                  <c:v>Operation
mistakes</c:v>
                </c:pt>
                <c:pt idx="3">
                  <c:v>Network
errors</c:v>
                </c:pt>
                <c:pt idx="4">
                  <c:v>Hardware
failures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0.28499999999999998</c:v>
                </c:pt>
                <c:pt idx="1">
                  <c:v>0.33500000000000002</c:v>
                </c:pt>
                <c:pt idx="2" formatCode="0%">
                  <c:v>0.12</c:v>
                </c:pt>
                <c:pt idx="3">
                  <c:v>0.125</c:v>
                </c:pt>
                <c:pt idx="4">
                  <c:v>8.5000000000000006E-2</c:v>
                </c:pt>
                <c:pt idx="5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E-4F29-B7BD-4E5BD655C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528992"/>
        <c:axId val="339529976"/>
      </c:barChart>
      <c:catAx>
        <c:axId val="339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9976"/>
        <c:crosses val="autoZero"/>
        <c:auto val="1"/>
        <c:lblAlgn val="ctr"/>
        <c:lblOffset val="100"/>
        <c:noMultiLvlLbl val="0"/>
      </c:catAx>
      <c:valAx>
        <c:axId val="33952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50" b="1" i="0" u="none" strike="noStrike" kern="1200" cap="all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59C4-2914-4AAB-B3CA-D37032E2B1D2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6ADE-A073-4290-BB5F-37B9E33F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investigate these questions, I study configuration practices of sysadmins, configuration problems in the field, and software systems commonly deployed in cloud and datacenters, mainly in aspects of error prevention and defense.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I usually start with real-world practices and problems, and nail down the critical design and implementation aspects, from two main perspectives: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error prevention and defense.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 </a:t>
            </a:r>
            <a:r>
              <a:rPr lang="en-US" strike="sngStrike" dirty="0"/>
              <a:t>are desired but are deficient in existing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For error prevention, I studied difficulties and mistakes of real-world sysadmins, as the root causes of misconfigurations, which drives me to systematically examine the complexity and error-proneness of existing configuration design.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For defense, I looked at how sysadmins validate configuration values and fix configuration errors, which motivated me to study the systems checking code and their reactions to configuration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be able to understand real-world practices, I study and characterize configuration cases collected from the customer issue databases, mainly from our industrial collaborators, online forums such as </a:t>
            </a:r>
            <a:r>
              <a:rPr lang="en-US" strike="noStrike" dirty="0" err="1"/>
              <a:t>ServerFault</a:t>
            </a:r>
            <a:r>
              <a:rPr lang="en-US" strike="noStrike" dirty="0"/>
              <a:t>, and mailing lists of systems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understand software systems, I study the source code, revision history, and bug database of both commercial and open-source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The answer has to be centered around how configuration errors come into being and how they lead to system failures.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5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our life has been relying more and more on cloud services, right, ranging from social networking, online shopping, entertainment, all the way to transportation, residence, and even government.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what if the underlying datacenter systems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EFA5-71F6-4DC3-B6C0-86F267AC284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8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1.png"/><Relationship Id="rId7" Type="http://schemas.openxmlformats.org/officeDocument/2006/relationships/image" Target="../media/image3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8E5F925-B965-4984-B5FC-63512E74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39" y="3707"/>
            <a:ext cx="2961861" cy="38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06240" y="0"/>
            <a:ext cx="4937760" cy="396738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5675"/>
            <a:ext cx="9144000" cy="2324333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Reliability of Cloud-Scale Systems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Wisdom I Acquired in Grad School</a:t>
            </a:r>
            <a:endParaRPr lang="en-US" sz="2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40360"/>
            <a:ext cx="9144000" cy="247916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Tianyin Xu</a:t>
            </a:r>
          </a:p>
          <a:p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UIUC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Nov.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9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90699"/>
            <a:ext cx="9144000" cy="4491041"/>
          </a:xfrm>
          <a:prstGeom prst="rect">
            <a:avLst/>
          </a:prstGeom>
          <a:solidFill>
            <a:srgbClr val="2E2E2E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" y="6343650"/>
            <a:ext cx="8693150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L. A. Barroso, J. Clidaras and U. Hölzle,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Datacenter as a Computer: An Introduction to the Design of Warehouse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Machines  (2nd Edition), Morgan &amp; Claypool Publishers, 2013.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9A096B-E1B7-4F26-8919-9915E4E94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25099"/>
              </p:ext>
            </p:extLst>
          </p:nvPr>
        </p:nvGraphicFramePr>
        <p:xfrm>
          <a:off x="381000" y="1790699"/>
          <a:ext cx="8439150" cy="44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1093471" y="4021456"/>
            <a:ext cx="3162302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b="1" dirty="0">
                <a:solidFill>
                  <a:schemeClr val="bg1">
                    <a:lumMod val="85000"/>
                  </a:schemeClr>
                </a:solidFill>
              </a:rPr>
              <a:t>% Disruption incidents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8928" y="3626245"/>
            <a:ext cx="3100655" cy="1153091"/>
            <a:chOff x="4138863" y="3333849"/>
            <a:chExt cx="3100655" cy="1153091"/>
          </a:xfrm>
        </p:grpSpPr>
        <p:sp>
          <p:nvSpPr>
            <p:cNvPr id="5" name="Rectangle 4"/>
            <p:cNvSpPr/>
            <p:nvPr/>
          </p:nvSpPr>
          <p:spPr>
            <a:xfrm>
              <a:off x="4138863" y="3333849"/>
              <a:ext cx="3100655" cy="1004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FF00"/>
                  </a:solidFill>
                </a:rPr>
                <a:t>benefit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FFFF00"/>
                  </a:solidFill>
                </a:rPr>
                <a:t>from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 </a:t>
              </a:r>
              <a:r>
                <a:rPr lang="en-US" sz="2000" b="1" dirty="0">
                  <a:solidFill>
                    <a:srgbClr val="FFFF00"/>
                  </a:solidFill>
                </a:rPr>
                <a:t>years of research efforts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6200000">
              <a:off x="5530802" y="3884726"/>
              <a:ext cx="263898" cy="940529"/>
            </a:xfrm>
            <a:prstGeom prst="rightBrace">
              <a:avLst>
                <a:gd name="adj1" fmla="val 23902"/>
                <a:gd name="adj2" fmla="val 5000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37364" y="2396206"/>
            <a:ext cx="1734097" cy="1061176"/>
            <a:chOff x="4184117" y="3420206"/>
            <a:chExt cx="1734097" cy="1061176"/>
          </a:xfrm>
        </p:grpSpPr>
        <p:sp>
          <p:nvSpPr>
            <p:cNvPr id="19" name="Rectangle 18"/>
            <p:cNvSpPr/>
            <p:nvPr/>
          </p:nvSpPr>
          <p:spPr>
            <a:xfrm>
              <a:off x="4184117" y="3420206"/>
              <a:ext cx="1734097" cy="1004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under-studied</a:t>
              </a:r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4849884" y="3841608"/>
              <a:ext cx="258340" cy="1021207"/>
            </a:xfrm>
            <a:prstGeom prst="rightBrace">
              <a:avLst>
                <a:gd name="adj1" fmla="val 21323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26684"/>
            <a:ext cx="9143999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topic?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289050" y="5678906"/>
            <a:ext cx="1486234" cy="5241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b="1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E0BA1-9294-1549-8F32-A86F3275687F}"/>
              </a:ext>
            </a:extLst>
          </p:cNvPr>
          <p:cNvSpPr/>
          <p:nvPr/>
        </p:nvSpPr>
        <p:spPr>
          <a:xfrm>
            <a:off x="58527" y="5678906"/>
            <a:ext cx="1215413" cy="52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My thesis</a:t>
            </a:r>
          </a:p>
        </p:txBody>
      </p:sp>
    </p:spTree>
    <p:extLst>
      <p:ext uri="{BB962C8B-B14F-4D97-AF65-F5344CB8AC3E}">
        <p14:creationId xmlns:p14="http://schemas.microsoft.com/office/powerpoint/2010/main" val="30834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5052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did the target systems fail?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Why existing methods fail to help?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to prevent the failures?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prevent the same failures from happening again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prevent this type of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to make the systems better?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design/implementation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tools would you wish to have?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detecting the bugs?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making the systems stronger?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making diagnosis easier?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16BC19-99B9-9B47-9673-2F630154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research?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62" name="Picture 38" descr="http://techsmart.ng/wp-content/uploads/2016/04/data_cen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3" b="10588"/>
          <a:stretch/>
        </p:blipFill>
        <p:spPr bwMode="auto">
          <a:xfrm flipH="1">
            <a:off x="0" y="1367726"/>
            <a:ext cx="9144000" cy="19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307976"/>
            <a:ext cx="9160933" cy="1395752"/>
          </a:xfrm>
        </p:spPr>
        <p:txBody>
          <a:bodyPr>
            <a:no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Understanding before building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85748" y="4182887"/>
            <a:ext cx="3494034" cy="1617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Difficulties</a:t>
            </a:r>
            <a:r>
              <a:rPr lang="en-US" sz="2000" dirty="0">
                <a:solidFill>
                  <a:schemeClr val="tx1"/>
                </a:solidFill>
              </a:rPr>
              <a:t> in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Mistakes</a:t>
            </a:r>
            <a:r>
              <a:rPr lang="en-US" sz="2000" dirty="0">
                <a:solidFill>
                  <a:schemeClr val="tx1"/>
                </a:solidFill>
              </a:rPr>
              <a:t> (misconfigurations)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Validating</a:t>
            </a:r>
            <a:r>
              <a:rPr lang="en-US" sz="2000" dirty="0">
                <a:solidFill>
                  <a:schemeClr val="tx1"/>
                </a:solidFill>
              </a:rPr>
              <a:t> configurations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Fixing</a:t>
            </a:r>
            <a:r>
              <a:rPr lang="en-US" sz="2000" dirty="0">
                <a:solidFill>
                  <a:schemeClr val="tx1"/>
                </a:solidFill>
              </a:rPr>
              <a:t> configuration errors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34089" y="4182887"/>
            <a:ext cx="3992563" cy="1617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Complexity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Error-proneness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Checking code</a:t>
            </a:r>
            <a:r>
              <a:rPr lang="en-US" sz="2000" dirty="0">
                <a:solidFill>
                  <a:schemeClr val="tx1"/>
                </a:solidFill>
              </a:rPr>
              <a:t> for configurations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Reaction</a:t>
            </a:r>
            <a:r>
              <a:rPr lang="en-US" sz="2000" dirty="0">
                <a:solidFill>
                  <a:schemeClr val="tx1"/>
                </a:solidFill>
              </a:rPr>
              <a:t> to error manifestation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744" y="3646540"/>
            <a:ext cx="1520650" cy="2019936"/>
            <a:chOff x="16712" y="3790918"/>
            <a:chExt cx="1520650" cy="2019936"/>
          </a:xfrm>
        </p:grpSpPr>
        <p:sp>
          <p:nvSpPr>
            <p:cNvPr id="52" name="Rectangle 51"/>
            <p:cNvSpPr/>
            <p:nvPr/>
          </p:nvSpPr>
          <p:spPr>
            <a:xfrm>
              <a:off x="16712" y="4295181"/>
              <a:ext cx="1474957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Prevention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12" y="5091577"/>
              <a:ext cx="1520650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Defense</a:t>
              </a:r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1494799" y="3790918"/>
              <a:ext cx="0" cy="201993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963328" y="5815395"/>
            <a:ext cx="4478894" cy="885771"/>
            <a:chOff x="5027496" y="5956663"/>
            <a:chExt cx="4478894" cy="885771"/>
          </a:xfrm>
        </p:grpSpPr>
        <p:grpSp>
          <p:nvGrpSpPr>
            <p:cNvPr id="75" name="Group 74"/>
            <p:cNvGrpSpPr/>
            <p:nvPr/>
          </p:nvGrpSpPr>
          <p:grpSpPr>
            <a:xfrm>
              <a:off x="5027496" y="6199796"/>
              <a:ext cx="4432662" cy="579788"/>
              <a:chOff x="1089584" y="3357033"/>
              <a:chExt cx="4238610" cy="577991"/>
            </a:xfrm>
          </p:grpSpPr>
          <p:pic>
            <p:nvPicPr>
              <p:cNvPr id="77" name="Picture 2" descr="http://crasstalk.com/wp-content/uploads/2013/05/Apache-Web-Serv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9054" y="3357033"/>
                <a:ext cx="840714" cy="57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https://encrypted-tbn1.gstatic.com/images?q=tbn:ANd9GcTG33JpycvIv1WLv7My8rBrj5IVI5UeUGSwLaudsjvr0ku5ZEhWL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7395" y="3438542"/>
                <a:ext cx="712575" cy="368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6" descr="http://mrfrosti.com/wp-content/uploads/2011/06/PostgreSQL-9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619" y="3384893"/>
                <a:ext cx="602355" cy="477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Image result for hadoop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8282" y="3418427"/>
                <a:ext cx="636936" cy="427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2" descr="Image result for hbase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23" y="3466856"/>
                <a:ext cx="1205171" cy="307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8" descr="Image result for netapp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9584" y="3391360"/>
                <a:ext cx="408461" cy="469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9039689" y="5956663"/>
              <a:ext cx="466701" cy="88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89373" y="5843661"/>
            <a:ext cx="2606508" cy="857505"/>
            <a:chOff x="1805940" y="5875745"/>
            <a:chExt cx="2606508" cy="857505"/>
          </a:xfrm>
        </p:grpSpPr>
        <p:pic>
          <p:nvPicPr>
            <p:cNvPr id="73" name="Picture 6" descr="Image result for databas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3968" y="5989320"/>
              <a:ext cx="562057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805940" y="6197918"/>
              <a:ext cx="837247" cy="30866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72" name="Picture 4" descr="Related imag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54" y="5875745"/>
              <a:ext cx="857505" cy="857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Image result for mailing lis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742" b="89948" l="1773" r="89953">
                          <a14:foregroundMark x1="6619" y1="63316" x2="6619" y2="63316"/>
                          <a14:foregroundMark x1="4137" y1="63055" x2="4137" y2="63055"/>
                          <a14:foregroundMark x1="37234" y1="6266" x2="37234" y2="6266"/>
                          <a14:foregroundMark x1="17967" y1="20366" x2="17967" y2="20366"/>
                          <a14:foregroundMark x1="17967" y1="16057" x2="17967" y2="16057"/>
                          <a14:foregroundMark x1="15248" y1="16319" x2="15248" y2="16319"/>
                          <a14:foregroundMark x1="10284" y1="20104" x2="10284" y2="20104"/>
                          <a14:foregroundMark x1="13712" y1="22454" x2="13712" y2="22454"/>
                          <a14:foregroundMark x1="14894" y1="19713" x2="14894" y2="19713"/>
                          <a14:foregroundMark x1="16076" y1="24413" x2="16076" y2="24413"/>
                          <a14:foregroundMark x1="11820" y1="26501" x2="11820" y2="26501"/>
                          <a14:foregroundMark x1="13712" y1="27154" x2="13712" y2="27154"/>
                          <a14:foregroundMark x1="12411" y1="15666" x2="12411" y2="15666"/>
                          <a14:foregroundMark x1="64184" y1="12010" x2="64184" y2="12010"/>
                          <a14:foregroundMark x1="64184" y1="9269" x2="64184" y2="9269"/>
                          <a14:foregroundMark x1="53191" y1="7180" x2="53191" y2="7180"/>
                          <a14:foregroundMark x1="50946" y1="4569" x2="50946" y2="4569"/>
                          <a14:foregroundMark x1="10638" y1="23760" x2="10638" y2="23760"/>
                          <a14:foregroundMark x1="9693" y1="17363" x2="9693" y2="17363"/>
                          <a14:foregroundMark x1="8747" y1="15405" x2="8747" y2="15405"/>
                          <a14:foregroundMark x1="9693" y1="14360" x2="9693" y2="14360"/>
                          <a14:foregroundMark x1="14303" y1="12924" x2="14303" y2="12924"/>
                          <a14:foregroundMark x1="16076" y1="8877" x2="16076" y2="8877"/>
                          <a14:foregroundMark x1="20449" y1="8616" x2="20449" y2="8616"/>
                          <a14:foregroundMark x1="22813" y1="8616" x2="22813" y2="8616"/>
                          <a14:foregroundMark x1="28014" y1="7963" x2="28014" y2="7963"/>
                          <a14:foregroundMark x1="25296" y1="6266" x2="25296" y2="6266"/>
                          <a14:foregroundMark x1="6028" y1="6266" x2="6028" y2="6266"/>
                          <a14:foregroundMark x1="8511" y1="9922" x2="8511" y2="9922"/>
                          <a14:foregroundMark x1="8511" y1="9922" x2="8511" y2="9922"/>
                          <a14:foregroundMark x1="14303" y1="8877" x2="14303" y2="8877"/>
                          <a14:foregroundMark x1="11820" y1="6527" x2="11820" y2="6527"/>
                          <a14:foregroundMark x1="11229" y1="9269" x2="11229" y2="9269"/>
                          <a14:foregroundMark x1="10875" y1="12272" x2="10875" y2="12272"/>
                          <a14:foregroundMark x1="6974" y1="12924" x2="6974" y2="12924"/>
                          <a14:foregroundMark x1="59574" y1="5483" x2="59574" y2="5483"/>
                          <a14:foregroundMark x1="56856" y1="6919" x2="56856" y2="6919"/>
                          <a14:foregroundMark x1="62057" y1="6527" x2="62057" y2="6527"/>
                          <a14:foregroundMark x1="4846" y1="66710" x2="4846" y2="66710"/>
                          <a14:foregroundMark x1="39125" y1="2872" x2="39125" y2="2872"/>
                          <a14:foregroundMark x1="1773" y1="60966" x2="1773" y2="609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873" y="6006065"/>
              <a:ext cx="793575" cy="71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Group 56"/>
            <p:cNvGrpSpPr/>
            <p:nvPr/>
          </p:nvGrpSpPr>
          <p:grpSpPr>
            <a:xfrm rot="5400000">
              <a:off x="2100730" y="5953805"/>
              <a:ext cx="242372" cy="793435"/>
              <a:chOff x="1648952" y="6067790"/>
              <a:chExt cx="242372" cy="60261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6" name="Rectangle 55"/>
              <p:cNvSpPr/>
              <p:nvPr/>
            </p:nvSpPr>
            <p:spPr>
              <a:xfrm rot="16200000">
                <a:off x="1400401" y="6316341"/>
                <a:ext cx="602609" cy="1055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1531590" y="6310666"/>
                <a:ext cx="602610" cy="116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Issue DB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585749" y="3608207"/>
            <a:ext cx="2954167" cy="395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tx1"/>
                </a:solidFill>
              </a:rPr>
              <a:t>Practices </a:t>
            </a:r>
            <a:r>
              <a:rPr lang="en-US" sz="2000" b="1" dirty="0">
                <a:solidFill>
                  <a:schemeClr val="tx1"/>
                </a:solidFill>
              </a:rPr>
              <a:t>&amp;</a:t>
            </a:r>
            <a:r>
              <a:rPr lang="en-US" sz="2200" b="1" dirty="0">
                <a:solidFill>
                  <a:schemeClr val="tx1"/>
                </a:solidFill>
              </a:rPr>
              <a:t> Problems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4350" y="3608207"/>
            <a:ext cx="4651170" cy="395785"/>
            <a:chOff x="4324350" y="3752585"/>
            <a:chExt cx="4651170" cy="395785"/>
          </a:xfrm>
        </p:grpSpPr>
        <p:sp>
          <p:nvSpPr>
            <p:cNvPr id="50" name="Arrow: Right 49"/>
            <p:cNvSpPr/>
            <p:nvPr/>
          </p:nvSpPr>
          <p:spPr>
            <a:xfrm>
              <a:off x="4324350" y="3781851"/>
              <a:ext cx="602254" cy="342989"/>
            </a:xfrm>
            <a:prstGeom prst="rightArrow">
              <a:avLst>
                <a:gd name="adj1" fmla="val 34318"/>
                <a:gd name="adj2" fmla="val 57271"/>
              </a:avLst>
            </a:prstGeom>
            <a:noFill/>
            <a:ln w="19050">
              <a:solidFill>
                <a:srgbClr val="F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36961" y="3752585"/>
              <a:ext cx="3938559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Systems design/implementation</a:t>
              </a:r>
            </a:p>
          </p:txBody>
        </p:sp>
      </p:grp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18738" y="4045740"/>
            <a:ext cx="8482261" cy="24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969438" y="1454295"/>
            <a:ext cx="2308972" cy="1771651"/>
            <a:chOff x="239918" y="2171699"/>
            <a:chExt cx="3893932" cy="2726440"/>
          </a:xfrm>
        </p:grpSpPr>
        <p:pic>
          <p:nvPicPr>
            <p:cNvPr id="92" name="Picture 8" descr="Image result for source code softwar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18" y="2182371"/>
              <a:ext cx="3893932" cy="2715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239918" y="2171699"/>
              <a:ext cx="3893932" cy="2726439"/>
            </a:xfrm>
            <a:prstGeom prst="rect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034337" y="1454295"/>
            <a:ext cx="1154486" cy="17661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412447" y="1461230"/>
            <a:ext cx="831074" cy="910858"/>
            <a:chOff x="4412447" y="1531864"/>
            <a:chExt cx="831074" cy="910858"/>
          </a:xfrm>
        </p:grpSpPr>
        <p:pic>
          <p:nvPicPr>
            <p:cNvPr id="40" name="Picture 2" descr="Image result for system failure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448" y="1536817"/>
              <a:ext cx="831073" cy="88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4412447" y="1531864"/>
              <a:ext cx="831073" cy="910858"/>
            </a:xfrm>
            <a:prstGeom prst="rect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377E86E-C4C8-AB45-9D03-F3962DDAEBB0}"/>
              </a:ext>
            </a:extLst>
          </p:cNvPr>
          <p:cNvSpPr/>
          <p:nvPr/>
        </p:nvSpPr>
        <p:spPr>
          <a:xfrm>
            <a:off x="1631304" y="5004290"/>
            <a:ext cx="7344216" cy="4427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100" cy="1325563"/>
          </a:xfrm>
        </p:spPr>
        <p:txBody>
          <a:bodyPr>
            <a:normAutofit/>
          </a:bodyPr>
          <a:lstStyle/>
          <a:p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-generating checking code for configuration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6338" y="4517634"/>
            <a:ext cx="1238885" cy="417933"/>
          </a:xfrm>
          <a:prstGeom prst="rect">
            <a:avLst/>
          </a:prstGeom>
          <a:solidFill>
            <a:srgbClr val="9DEC3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 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6590161" y="3745475"/>
            <a:ext cx="516627" cy="542288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37869" y="1964686"/>
            <a:ext cx="4077217" cy="1500555"/>
            <a:chOff x="4337869" y="1964686"/>
            <a:chExt cx="4077217" cy="1500555"/>
          </a:xfrm>
        </p:grpSpPr>
        <p:sp>
          <p:nvSpPr>
            <p:cNvPr id="9" name="Rectangle 8"/>
            <p:cNvSpPr/>
            <p:nvPr/>
          </p:nvSpPr>
          <p:spPr>
            <a:xfrm>
              <a:off x="5281862" y="1964686"/>
              <a:ext cx="3133224" cy="150055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PCheck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Down 11"/>
            <p:cNvSpPr/>
            <p:nvPr/>
          </p:nvSpPr>
          <p:spPr>
            <a:xfrm rot="16200000">
              <a:off x="4350699" y="2443820"/>
              <a:ext cx="516627" cy="542288"/>
            </a:xfrm>
            <a:prstGeom prst="down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6337" y="5043425"/>
            <a:ext cx="1238886" cy="1160227"/>
            <a:chOff x="6256337" y="5043425"/>
            <a:chExt cx="1238886" cy="1160227"/>
          </a:xfrm>
        </p:grpSpPr>
        <p:sp>
          <p:nvSpPr>
            <p:cNvPr id="7" name="Rectangle 6"/>
            <p:cNvSpPr/>
            <p:nvPr/>
          </p:nvSpPr>
          <p:spPr>
            <a:xfrm>
              <a:off x="6256338" y="5043425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6338" y="5785719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6337" y="5043425"/>
              <a:ext cx="1238885" cy="1021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61720" y="2558251"/>
            <a:ext cx="3083560" cy="4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systems program</a:t>
            </a:r>
          </a:p>
        </p:txBody>
      </p:sp>
      <p:sp>
        <p:nvSpPr>
          <p:cNvPr id="17" name="Flowchart: Internal Storage 16"/>
          <p:cNvSpPr/>
          <p:nvPr/>
        </p:nvSpPr>
        <p:spPr>
          <a:xfrm>
            <a:off x="628650" y="2558251"/>
            <a:ext cx="3516630" cy="3810799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100" cy="1325563"/>
          </a:xfrm>
        </p:spPr>
        <p:txBody>
          <a:bodyPr>
            <a:normAutofit/>
          </a:bodyPr>
          <a:lstStyle/>
          <a:p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-generating checking code for configuration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1720" y="2558251"/>
            <a:ext cx="3083560" cy="4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systems program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56337" y="4517634"/>
            <a:ext cx="1238886" cy="1686018"/>
            <a:chOff x="6256337" y="4517634"/>
            <a:chExt cx="1238886" cy="1686018"/>
          </a:xfrm>
        </p:grpSpPr>
        <p:sp>
          <p:nvSpPr>
            <p:cNvPr id="6" name="Rectangle 5"/>
            <p:cNvSpPr/>
            <p:nvPr/>
          </p:nvSpPr>
          <p:spPr>
            <a:xfrm>
              <a:off x="6256338" y="4517634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338" y="5043425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6338" y="5785719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6337" y="5043425"/>
              <a:ext cx="1238885" cy="1021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98600" y="4517633"/>
            <a:ext cx="1180956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8600" y="5044107"/>
            <a:ext cx="1180955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8600" y="5785719"/>
            <a:ext cx="1180955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628650" y="2558251"/>
            <a:ext cx="3516630" cy="3810799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12464" y="4720738"/>
            <a:ext cx="2847704" cy="1307124"/>
            <a:chOff x="3382314" y="4720738"/>
            <a:chExt cx="2847704" cy="1307124"/>
          </a:xfrm>
        </p:grpSpPr>
        <p:sp>
          <p:nvSpPr>
            <p:cNvPr id="26" name="Arc 25"/>
            <p:cNvSpPr/>
            <p:nvPr/>
          </p:nvSpPr>
          <p:spPr>
            <a:xfrm>
              <a:off x="3382314" y="4720738"/>
              <a:ext cx="1270408" cy="1307124"/>
            </a:xfrm>
            <a:prstGeom prst="arc">
              <a:avLst>
                <a:gd name="adj1" fmla="val 16188758"/>
                <a:gd name="adj2" fmla="val 5331546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52722" y="5121407"/>
              <a:ext cx="1577296" cy="417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rPr>
                <a:t>periodic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61720" y="3043615"/>
            <a:ext cx="3222412" cy="1605877"/>
            <a:chOff x="1061720" y="3043615"/>
            <a:chExt cx="3222412" cy="1605877"/>
          </a:xfrm>
        </p:grpSpPr>
        <p:grpSp>
          <p:nvGrpSpPr>
            <p:cNvPr id="25" name="Group 24"/>
            <p:cNvGrpSpPr/>
            <p:nvPr/>
          </p:nvGrpSpPr>
          <p:grpSpPr>
            <a:xfrm>
              <a:off x="1061720" y="3043615"/>
              <a:ext cx="3222412" cy="1143152"/>
              <a:chOff x="1061720" y="3043615"/>
              <a:chExt cx="3222412" cy="11431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61720" y="3043767"/>
                <a:ext cx="3078480" cy="1143000"/>
              </a:xfrm>
              <a:prstGeom prst="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31570" y="3043615"/>
                <a:ext cx="2378710" cy="417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/*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sys_init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 */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31569" y="3513757"/>
                <a:ext cx="3152563" cy="417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pthread_create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thd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, 0,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                  , 0);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75940" y="3799410"/>
                <a:ext cx="383540" cy="184489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cxnSpLocks/>
              <a:stCxn id="24" idx="2"/>
            </p:cNvCxnSpPr>
            <p:nvPr/>
          </p:nvCxnSpPr>
          <p:spPr>
            <a:xfrm>
              <a:off x="3267710" y="3983899"/>
              <a:ext cx="0" cy="3098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flipH="1">
              <a:off x="2043657" y="4280834"/>
              <a:ext cx="123681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2043657" y="4268434"/>
              <a:ext cx="116" cy="3810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281862" y="1964686"/>
            <a:ext cx="3133224" cy="15005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-0.38872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250"/>
            <a:ext cx="8235950" cy="51228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706016"/>
            <a:ext cx="9144000" cy="4081144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reliable </a:t>
            </a:r>
            <a:r>
              <a:rPr lang="en-US" altLang="zh-CN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  <a:b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face of misconfigurations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89817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misconfigurations in </a:t>
            </a:r>
          </a:p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place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better design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5BDE5-A953-CA45-A33E-AB3499702684}"/>
              </a:ext>
            </a:extLst>
          </p:cNvPr>
          <p:cNvSpPr txBox="1">
            <a:spLocks/>
          </p:cNvSpPr>
          <p:nvPr/>
        </p:nvSpPr>
        <p:spPr>
          <a:xfrm>
            <a:off x="628650" y="307976"/>
            <a:ext cx="8515350" cy="139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3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roup 2066"/>
          <p:cNvGrpSpPr/>
          <p:nvPr/>
        </p:nvGrpSpPr>
        <p:grpSpPr>
          <a:xfrm>
            <a:off x="-245659" y="1401439"/>
            <a:ext cx="9961160" cy="2473639"/>
            <a:chOff x="-245659" y="1401439"/>
            <a:chExt cx="9961160" cy="2473639"/>
          </a:xfrm>
        </p:grpSpPr>
        <p:cxnSp>
          <p:nvCxnSpPr>
            <p:cNvPr id="81" name="Straight Connector 80"/>
            <p:cNvCxnSpPr>
              <a:cxnSpLocks/>
            </p:cNvCxnSpPr>
            <p:nvPr/>
          </p:nvCxnSpPr>
          <p:spPr>
            <a:xfrm>
              <a:off x="-18295" y="3871327"/>
              <a:ext cx="9173497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8" name="Group 2057"/>
            <p:cNvGrpSpPr/>
            <p:nvPr/>
          </p:nvGrpSpPr>
          <p:grpSpPr>
            <a:xfrm>
              <a:off x="-245659" y="1401439"/>
              <a:ext cx="9961160" cy="2473639"/>
              <a:chOff x="-245659" y="1401439"/>
              <a:chExt cx="9961160" cy="2473639"/>
            </a:xfrm>
          </p:grpSpPr>
          <p:sp>
            <p:nvSpPr>
              <p:cNvPr id="30" name="Rectangle: Rounded Corners 29"/>
              <p:cNvSpPr/>
              <p:nvPr/>
            </p:nvSpPr>
            <p:spPr>
              <a:xfrm>
                <a:off x="-245659" y="2533158"/>
                <a:ext cx="9961160" cy="13419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-245659" y="1401439"/>
                <a:ext cx="9961159" cy="113171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0" y="1411017"/>
                <a:ext cx="9173497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ontent Placeholder 2"/>
              <p:cNvSpPr txBox="1">
                <a:spLocks/>
              </p:cNvSpPr>
              <p:nvPr/>
            </p:nvSpPr>
            <p:spPr>
              <a:xfrm>
                <a:off x="2759727" y="1527128"/>
                <a:ext cx="6255693" cy="1076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500" dirty="0"/>
                  <a:t> </a:t>
                </a:r>
                <a:r>
                  <a:rPr lang="en-US" sz="2500" b="1" dirty="0"/>
                  <a:t>Improving usability and manageability</a:t>
                </a:r>
                <a:br>
                  <a:rPr lang="en-US" sz="2400" dirty="0"/>
                </a:br>
                <a:endParaRPr lang="en-US" sz="2400" dirty="0"/>
              </a:p>
            </p:txBody>
          </p:sp>
        </p:grpSp>
      </p:grpSp>
      <p:grpSp>
        <p:nvGrpSpPr>
          <p:cNvPr id="2057" name="Group 2056"/>
          <p:cNvGrpSpPr/>
          <p:nvPr/>
        </p:nvGrpSpPr>
        <p:grpSpPr>
          <a:xfrm>
            <a:off x="-245660" y="3876456"/>
            <a:ext cx="9961159" cy="2375680"/>
            <a:chOff x="-245660" y="3876456"/>
            <a:chExt cx="9961159" cy="23756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-245660" y="3876456"/>
              <a:ext cx="9961159" cy="2375680"/>
            </a:xfrm>
            <a:prstGeom prst="roundRect">
              <a:avLst>
                <a:gd name="adj" fmla="val 10763"/>
              </a:avLst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2762477" y="3966200"/>
              <a:ext cx="6270208" cy="1084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dirty="0"/>
                <a:t> </a:t>
              </a:r>
              <a:r>
                <a:rPr lang="en-US" sz="2500" b="1" dirty="0"/>
                <a:t>Hardening systems-level defense</a:t>
              </a:r>
              <a:br>
                <a:rPr lang="en-US" sz="2400" dirty="0"/>
              </a:br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07976"/>
            <a:ext cx="8515350" cy="1395752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017828" y="2074185"/>
            <a:ext cx="5997836" cy="10765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(Re)think configuration as an </a:t>
            </a:r>
            <a:r>
              <a:rPr lang="en-US" sz="2300" b="1" dirty="0"/>
              <a:t>interface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17828" y="2842354"/>
            <a:ext cx="5983088" cy="104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Reduce configuration complexity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314078" y="3339510"/>
            <a:ext cx="3999082" cy="5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FSE’15</a:t>
            </a:r>
            <a:r>
              <a:rPr lang="en-US" sz="2000" dirty="0"/>
              <a:t>]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14078" y="2617104"/>
            <a:ext cx="1269279" cy="5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CHI’17</a:t>
            </a:r>
            <a:r>
              <a:rPr lang="en-US" sz="2000" dirty="0"/>
              <a:t>]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721979" y="1703728"/>
            <a:ext cx="1532776" cy="1571868"/>
          </a:xfrm>
          <a:prstGeom prst="flowChartInternalStorag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594" y="3374983"/>
            <a:ext cx="2747529" cy="1280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D</a:t>
            </a:r>
            <a:r>
              <a:rPr lang="en-US" sz="2000" b="1" dirty="0">
                <a:solidFill>
                  <a:schemeClr val="tx1"/>
                </a:solidFill>
              </a:rPr>
              <a:t>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000" b="1" dirty="0">
                <a:solidFill>
                  <a:schemeClr val="tx1"/>
                </a:solidFill>
              </a:rPr>
              <a:t>ESTING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19020" y="4473893"/>
            <a:ext cx="6285450" cy="1855118"/>
            <a:chOff x="3019020" y="4473893"/>
            <a:chExt cx="6285450" cy="1855118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3313971" y="5006301"/>
              <a:ext cx="3397599" cy="5188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OSDI’16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,     </a:t>
              </a:r>
              <a:r>
                <a:rPr lang="en-US" sz="2000" b="1" dirty="0">
                  <a:solidFill>
                    <a:srgbClr val="F60000"/>
                  </a:solidFill>
                </a:rPr>
                <a:t>best paper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  <a:endParaRPr lang="en-US" sz="20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311389" y="5742706"/>
              <a:ext cx="1269279" cy="5188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SOSP’13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  <a:endParaRPr lang="en-US" sz="2000" dirty="0"/>
            </a:p>
          </p:txBody>
        </p:sp>
        <p:pic>
          <p:nvPicPr>
            <p:cNvPr id="27" name="Picture 2" descr="Image result for champion cup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043" y="5084016"/>
              <a:ext cx="244995" cy="21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019020" y="5252482"/>
              <a:ext cx="6285450" cy="10765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300" dirty="0"/>
                <a:t> React to misconfigurations </a:t>
              </a:r>
              <a:r>
                <a:rPr lang="en-US" sz="2300" b="1" dirty="0"/>
                <a:t>gracefully</a:t>
              </a:r>
              <a:br>
                <a:rPr lang="en-US" sz="2400" dirty="0"/>
              </a:br>
              <a:endParaRPr lang="en-US" sz="2400" dirty="0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3019514" y="4473893"/>
              <a:ext cx="6270208" cy="1084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300" dirty="0"/>
                <a:t> Detect configuration errors </a:t>
              </a:r>
              <a:r>
                <a:rPr lang="en-US" sz="2300" b="1" dirty="0"/>
                <a:t>early</a:t>
              </a:r>
              <a:br>
                <a:rPr lang="en-US" sz="2300" dirty="0"/>
              </a:br>
              <a:endParaRPr lang="en-US" sz="23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529200" y="3181177"/>
            <a:ext cx="1582857" cy="306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00B050"/>
                </a:solidFill>
              </a:rPr>
              <a:t>SOFTWARE</a:t>
            </a:r>
          </a:p>
          <a:p>
            <a:pPr algn="r"/>
            <a:r>
              <a:rPr lang="en-US" sz="1700" b="1" dirty="0">
                <a:solidFill>
                  <a:srgbClr val="00B050"/>
                </a:solidFill>
              </a:rPr>
              <a:t>ENGINEERING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52798" y="2253627"/>
            <a:ext cx="1172506" cy="41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HCI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61531" y="4110454"/>
            <a:ext cx="1172506" cy="41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SYSTEMS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067341" y="2457511"/>
            <a:ext cx="2076617" cy="1330117"/>
            <a:chOff x="-3158192" y="4103004"/>
            <a:chExt cx="2076617" cy="1330117"/>
          </a:xfrm>
        </p:grpSpPr>
        <p:sp>
          <p:nvSpPr>
            <p:cNvPr id="77" name="Chord 76"/>
            <p:cNvSpPr/>
            <p:nvPr/>
          </p:nvSpPr>
          <p:spPr>
            <a:xfrm rot="15524321">
              <a:off x="-2570452" y="4427971"/>
              <a:ext cx="770345" cy="753917"/>
            </a:xfrm>
            <a:prstGeom prst="chord">
              <a:avLst>
                <a:gd name="adj1" fmla="val 2700008"/>
                <a:gd name="adj2" fmla="val 1463644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2521089" y="4353560"/>
              <a:ext cx="671619" cy="57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8" descr="Image result for system harden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62" b="94865" l="10000" r="90000">
                          <a14:foregroundMark x1="37333" y1="39459" x2="37333" y2="39459"/>
                          <a14:foregroundMark x1="45333" y1="44865" x2="45333" y2="44865"/>
                          <a14:foregroundMark x1="41833" y1="27838" x2="41833" y2="27838"/>
                          <a14:foregroundMark x1="41167" y1="29730" x2="41167" y2="29730"/>
                          <a14:foregroundMark x1="53167" y1="65405" x2="53167" y2="65405"/>
                          <a14:foregroundMark x1="54000" y1="56486" x2="54000" y2="56486"/>
                          <a14:foregroundMark x1="58500" y1="64595" x2="58500" y2="64595"/>
                          <a14:foregroundMark x1="57667" y1="68378" x2="57667" y2="683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58192" y="4103004"/>
              <a:ext cx="2076617" cy="133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74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elstrom">
            <a:extLst>
              <a:ext uri="{FF2B5EF4-FFF2-40B4-BE49-F238E27FC236}">
                <a16:creationId xmlns:a16="http://schemas.microsoft.com/office/drawing/2014/main" id="{40FCA7D4-4EFB-E244-BBD9-A01201AEA8C8}"/>
              </a:ext>
            </a:extLst>
          </p:cNvPr>
          <p:cNvSpPr txBox="1"/>
          <p:nvPr/>
        </p:nvSpPr>
        <p:spPr>
          <a:xfrm>
            <a:off x="262742" y="2720529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Maelstrom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D2438-84D4-5C40-869A-EBD23ACE4933}"/>
              </a:ext>
            </a:extLst>
          </p:cNvPr>
          <p:cNvGrpSpPr/>
          <p:nvPr/>
        </p:nvGrpSpPr>
        <p:grpSpPr>
          <a:xfrm>
            <a:off x="557991" y="2140425"/>
            <a:ext cx="590550" cy="599768"/>
            <a:chOff x="2804602" y="981377"/>
            <a:chExt cx="3740575" cy="3740575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89853AC9-1F1A-B947-9E88-033476FBF565}"/>
                </a:ext>
              </a:extLst>
            </p:cNvPr>
            <p:cNvSpPr/>
            <p:nvPr/>
          </p:nvSpPr>
          <p:spPr>
            <a:xfrm>
              <a:off x="2804602" y="981377"/>
              <a:ext cx="3740575" cy="3740575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>
                <a:lnSpc>
                  <a:spcPct val="120000"/>
                </a:lnSpc>
                <a:defRPr sz="7400" spc="0"/>
              </a:pPr>
              <a:endParaRPr/>
            </a:p>
          </p:txBody>
        </p:sp>
        <p:pic>
          <p:nvPicPr>
            <p:cNvPr id="8" name="OC3_2016_Abstract_05-01.png" descr="OC3_2016_Abstract_05-01.png">
              <a:extLst>
                <a:ext uri="{FF2B5EF4-FFF2-40B4-BE49-F238E27FC236}">
                  <a16:creationId xmlns:a16="http://schemas.microsoft.com/office/drawing/2014/main" id="{E6430B52-00BF-B448-83C7-735066F1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51201" y="1427976"/>
              <a:ext cx="2847377" cy="2847377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00BB9-97B8-A945-B433-1AF0C0C384D0}"/>
              </a:ext>
            </a:extLst>
          </p:cNvPr>
          <p:cNvSpPr/>
          <p:nvPr/>
        </p:nvSpPr>
        <p:spPr>
          <a:xfrm>
            <a:off x="1308481" y="2181664"/>
            <a:ext cx="2959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Mitigating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datacenter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failures</a:t>
            </a: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[OSDI’18,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IMC’18]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lh3.googleusercontent.com/Fb6G7a0hOjSGNduiBUPVgThKeY0Eevf0JUHtMo-CiomkjzeOlU-3C2WQ81fzpmpVSMQ7FK8QMY8CpNuaIfUaQrWQOcZPjm65-kLQhX9CPUEE9rjuc9Lsiildd2sAXdw314VjTRu9f2U">
            <a:extLst>
              <a:ext uri="{FF2B5EF4-FFF2-40B4-BE49-F238E27FC236}">
                <a16:creationId xmlns:a16="http://schemas.microsoft.com/office/drawing/2014/main" id="{D443C44E-722D-2846-A69C-91BD623C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7" y="4069511"/>
            <a:ext cx="856300" cy="8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elstrom">
            <a:extLst>
              <a:ext uri="{FF2B5EF4-FFF2-40B4-BE49-F238E27FC236}">
                <a16:creationId xmlns:a16="http://schemas.microsoft.com/office/drawing/2014/main" id="{8BF8AF99-4188-0248-90DF-C1545CF95EC1}"/>
              </a:ext>
            </a:extLst>
          </p:cNvPr>
          <p:cNvSpPr txBox="1"/>
          <p:nvPr/>
        </p:nvSpPr>
        <p:spPr>
          <a:xfrm>
            <a:off x="248027" y="4813619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Matador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4C7A29-62A9-BA40-86C0-5A281F2AE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46" y="3181457"/>
            <a:ext cx="566174" cy="566174"/>
          </a:xfrm>
          <a:prstGeom prst="rect">
            <a:avLst/>
          </a:prstGeom>
        </p:spPr>
      </p:pic>
      <p:sp>
        <p:nvSpPr>
          <p:cNvPr id="17" name="Maelstrom">
            <a:extLst>
              <a:ext uri="{FF2B5EF4-FFF2-40B4-BE49-F238E27FC236}">
                <a16:creationId xmlns:a16="http://schemas.microsoft.com/office/drawing/2014/main" id="{3F368921-90C9-3148-9563-4B9B18E7CA45}"/>
              </a:ext>
            </a:extLst>
          </p:cNvPr>
          <p:cNvSpPr txBox="1"/>
          <p:nvPr/>
        </p:nvSpPr>
        <p:spPr>
          <a:xfrm>
            <a:off x="220210" y="3747631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Taiji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51793-05E6-7749-9E8D-2F8B490B39B5}"/>
              </a:ext>
            </a:extLst>
          </p:cNvPr>
          <p:cNvSpPr/>
          <p:nvPr/>
        </p:nvSpPr>
        <p:spPr>
          <a:xfrm>
            <a:off x="1308479" y="3224319"/>
            <a:ext cx="300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Global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traffic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management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reliability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performance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[working with FB]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B2362-1DA9-BE4C-BEA7-F424E12648C2}"/>
              </a:ext>
            </a:extLst>
          </p:cNvPr>
          <p:cNvSpPr/>
          <p:nvPr/>
        </p:nvSpPr>
        <p:spPr>
          <a:xfrm>
            <a:off x="1308480" y="4286260"/>
            <a:ext cx="295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Testing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cloud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systems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softwarized</a:t>
            </a:r>
            <a:r>
              <a:rPr lang="en-US" altLang="zh-CN" dirty="0">
                <a:latin typeface="Calibri" panose="020F0502020204030204" pitchFamily="34" charset="0"/>
              </a:rPr>
              <a:t> networks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[from CS 598]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FEDD1-473F-1B4A-B51A-8ECA755B9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686" y="2064720"/>
            <a:ext cx="654861" cy="654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CD665B-340B-6A42-B044-3C46CAB15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904" y="2979560"/>
            <a:ext cx="722423" cy="7224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3B223E-0C55-8348-A787-DE9840D6B608}"/>
              </a:ext>
            </a:extLst>
          </p:cNvPr>
          <p:cNvSpPr/>
          <p:nvPr/>
        </p:nvSpPr>
        <p:spPr>
          <a:xfrm>
            <a:off x="5549124" y="2121724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Defending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against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disruptive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app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behavior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[MobiSys’16, EuroSys’16]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Maelstrom">
            <a:extLst>
              <a:ext uri="{FF2B5EF4-FFF2-40B4-BE49-F238E27FC236}">
                <a16:creationId xmlns:a16="http://schemas.microsoft.com/office/drawing/2014/main" id="{10734EFD-C440-9444-A7B5-D8CD6CB75FD6}"/>
              </a:ext>
            </a:extLst>
          </p:cNvPr>
          <p:cNvSpPr txBox="1"/>
          <p:nvPr/>
        </p:nvSpPr>
        <p:spPr>
          <a:xfrm>
            <a:off x="4519978" y="2670401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Defdroid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Maelstrom">
            <a:extLst>
              <a:ext uri="{FF2B5EF4-FFF2-40B4-BE49-F238E27FC236}">
                <a16:creationId xmlns:a16="http://schemas.microsoft.com/office/drawing/2014/main" id="{F61C38F5-EF4B-A148-988A-AD46C9B40431}"/>
              </a:ext>
            </a:extLst>
          </p:cNvPr>
          <p:cNvSpPr txBox="1"/>
          <p:nvPr/>
        </p:nvSpPr>
        <p:spPr>
          <a:xfrm>
            <a:off x="4524701" y="3592481"/>
            <a:ext cx="1220093" cy="32188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TGuard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58F591-A9DB-354D-89E0-D7385DD0A348}"/>
              </a:ext>
            </a:extLst>
          </p:cNvPr>
          <p:cNvSpPr/>
          <p:nvPr/>
        </p:nvSpPr>
        <p:spPr>
          <a:xfrm>
            <a:off x="5549124" y="3081403"/>
            <a:ext cx="331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Guarding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against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cellular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traffic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overuse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   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[NSDI’16]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7D021-CE2B-C84D-A674-448CC401B997}"/>
              </a:ext>
            </a:extLst>
          </p:cNvPr>
          <p:cNvSpPr/>
          <p:nvPr/>
        </p:nvSpPr>
        <p:spPr>
          <a:xfrm>
            <a:off x="5549124" y="4811807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Characterizing and monitoring failures in distributed filesystems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[from CS 598]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Maelstrom">
            <a:extLst>
              <a:ext uri="{FF2B5EF4-FFF2-40B4-BE49-F238E27FC236}">
                <a16:creationId xmlns:a16="http://schemas.microsoft.com/office/drawing/2014/main" id="{8B138D2F-B307-FE41-8D95-0C086EFF0F1D}"/>
              </a:ext>
            </a:extLst>
          </p:cNvPr>
          <p:cNvSpPr txBox="1"/>
          <p:nvPr/>
        </p:nvSpPr>
        <p:spPr>
          <a:xfrm>
            <a:off x="4519978" y="5360484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LustreFail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4CB8B-1B4E-D342-9E58-19096AC3B132}"/>
              </a:ext>
            </a:extLst>
          </p:cNvPr>
          <p:cNvSpPr/>
          <p:nvPr/>
        </p:nvSpPr>
        <p:spPr>
          <a:xfrm>
            <a:off x="5549124" y="5794636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Web-based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delta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sync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cloud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storage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systems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[FAST’18, IMC’14]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0D67839-EEC1-C444-92F2-4EA0CD89D5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327" y="5806996"/>
            <a:ext cx="540644" cy="586265"/>
          </a:xfrm>
          <a:prstGeom prst="rect">
            <a:avLst/>
          </a:prstGeom>
        </p:spPr>
      </p:pic>
      <p:sp>
        <p:nvSpPr>
          <p:cNvPr id="40" name="Maelstrom">
            <a:extLst>
              <a:ext uri="{FF2B5EF4-FFF2-40B4-BE49-F238E27FC236}">
                <a16:creationId xmlns:a16="http://schemas.microsoft.com/office/drawing/2014/main" id="{99AC4431-1A81-004D-916A-DBBA9D3DD6DC}"/>
              </a:ext>
            </a:extLst>
          </p:cNvPr>
          <p:cNvSpPr txBox="1"/>
          <p:nvPr/>
        </p:nvSpPr>
        <p:spPr>
          <a:xfrm>
            <a:off x="4538873" y="6316626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Websync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153104-3DC1-E240-9C94-6DB4E9363449}"/>
              </a:ext>
            </a:extLst>
          </p:cNvPr>
          <p:cNvSpPr/>
          <p:nvPr/>
        </p:nvSpPr>
        <p:spPr>
          <a:xfrm>
            <a:off x="262742" y="1315201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093E8D-CFBC-0F41-9FEC-3E6AF473E6B9}"/>
              </a:ext>
            </a:extLst>
          </p:cNvPr>
          <p:cNvSpPr/>
          <p:nvPr/>
        </p:nvSpPr>
        <p:spPr>
          <a:xfrm>
            <a:off x="4633901" y="1317043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E7B58A-B940-3E4C-ACB3-CFD317B3D48D}"/>
              </a:ext>
            </a:extLst>
          </p:cNvPr>
          <p:cNvSpPr/>
          <p:nvPr/>
        </p:nvSpPr>
        <p:spPr>
          <a:xfrm>
            <a:off x="4633901" y="4037161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Storage and filesystem 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33A1BD-7744-3045-9953-5E7A063020AE}"/>
              </a:ext>
            </a:extLst>
          </p:cNvPr>
          <p:cNvSpPr/>
          <p:nvPr/>
        </p:nvSpPr>
        <p:spPr>
          <a:xfrm>
            <a:off x="4879327" y="4843551"/>
            <a:ext cx="479482" cy="48518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F80BBFD-3ADF-F540-9EDF-4A691F5F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7976"/>
            <a:ext cx="8515350" cy="1395752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  <p:bldP spid="17" grpId="0" animBg="1"/>
      <p:bldP spid="18" grpId="0"/>
      <p:bldP spid="21" grpId="0"/>
      <p:bldP spid="25" grpId="0"/>
      <p:bldP spid="27" grpId="0" animBg="1"/>
      <p:bldP spid="28" grpId="0" animBg="1"/>
      <p:bldP spid="26" grpId="0"/>
      <p:bldP spid="35" grpId="0"/>
      <p:bldP spid="36" grpId="0" animBg="1"/>
      <p:bldP spid="37" grpId="0"/>
      <p:bldP spid="40" grpId="0" animBg="1"/>
      <p:bldP spid="41" grpId="0" animBg="1"/>
      <p:bldP spid="33" grpId="0" animBg="1"/>
      <p:bldP spid="34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A589A4-DFB3-434F-94B2-1375A462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2" y="268287"/>
            <a:ext cx="8103201" cy="6227196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B99B60E-A0A1-FB4F-A8FD-9A0F54F1BD74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D4676F-5D3C-0D4D-B444-1DEF58BA9258}"/>
              </a:ext>
            </a:extLst>
          </p:cNvPr>
          <p:cNvSpPr txBox="1">
            <a:spLocks/>
          </p:cNvSpPr>
          <p:nvPr/>
        </p:nvSpPr>
        <p:spPr>
          <a:xfrm>
            <a:off x="384048" y="5109476"/>
            <a:ext cx="8284464" cy="101935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will be offered again in Spring 2020.</a:t>
            </a:r>
          </a:p>
        </p:txBody>
      </p:sp>
    </p:spTree>
    <p:extLst>
      <p:ext uri="{BB962C8B-B14F-4D97-AF65-F5344CB8AC3E}">
        <p14:creationId xmlns:p14="http://schemas.microsoft.com/office/powerpoint/2010/main" val="39677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904229"/>
            <a:ext cx="8267700" cy="443960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3272E8-02F2-BE44-89AB-381761AABAA1}"/>
              </a:ext>
            </a:extLst>
          </p:cNvPr>
          <p:cNvSpPr txBox="1">
            <a:spLocks/>
          </p:cNvSpPr>
          <p:nvPr/>
        </p:nvSpPr>
        <p:spPr>
          <a:xfrm>
            <a:off x="1898248" y="156846"/>
            <a:ext cx="6850782" cy="537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Think hard.</a:t>
            </a:r>
          </a:p>
          <a:p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Work smart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Have fun!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C12DF-51C0-F942-9F53-4072334A819D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$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UCSD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2017.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Hardening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cloud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systems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against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misconfigurations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applied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grad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school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two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times.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“For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systems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research,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persistence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more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important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than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genius.”</a:t>
            </a:r>
          </a:p>
          <a:p>
            <a:pPr marL="457200" lvl="1" indent="0">
              <a:buNone/>
            </a:pPr>
            <a:r>
              <a:rPr lang="zh-CN" altLang="en-US" sz="1000" dirty="0"/>
              <a:t> </a:t>
            </a:r>
            <a:endParaRPr lang="en-US" sz="1000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Facebook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joining</a:t>
            </a:r>
            <a:r>
              <a:rPr lang="zh-CN" altLang="en-US" dirty="0"/>
              <a:t> </a:t>
            </a:r>
            <a:r>
              <a:rPr lang="en-US" altLang="zh-CN" dirty="0"/>
              <a:t>UIUC.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“Most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academic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research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papers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useless.”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FAQ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“Are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still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coming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back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leaving?”</a:t>
            </a:r>
          </a:p>
          <a:p>
            <a:pPr marL="457200" lvl="1" indent="0">
              <a:buNone/>
            </a:pPr>
            <a:r>
              <a:rPr lang="zh-CN" altLang="en-US" sz="1000" dirty="0"/>
              <a:t> </a:t>
            </a:r>
            <a:endParaRPr lang="en-US" sz="1000" dirty="0"/>
          </a:p>
          <a:p>
            <a:r>
              <a:rPr lang="en-US" altLang="zh-CN" b="1" dirty="0"/>
              <a:t>Advice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truly</a:t>
            </a:r>
            <a:r>
              <a:rPr lang="zh-CN" altLang="en-US" dirty="0"/>
              <a:t> </a:t>
            </a:r>
            <a:r>
              <a:rPr lang="en-US" altLang="zh-CN" dirty="0"/>
              <a:t>believe.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Convince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yourself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first.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will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tough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(e.g.,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paper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rejections).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software/system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How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research?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software/system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How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zh-CN" altLang="en-US" strike="sngStrike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trike="sngStrike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strike="sngStrike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advisor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help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research?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62919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acebook soc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87276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uber us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" b="7092"/>
          <a:stretch/>
        </p:blipFill>
        <p:spPr bwMode="auto">
          <a:xfrm>
            <a:off x="628650" y="3661792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airbnb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6133"/>
          <a:stretch/>
        </p:blipFill>
        <p:spPr bwMode="auto">
          <a:xfrm>
            <a:off x="3293363" y="3648474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google expres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6" b="7561"/>
          <a:stretch/>
        </p:blipFill>
        <p:spPr bwMode="auto">
          <a:xfrm>
            <a:off x="3293363" y="2083704"/>
            <a:ext cx="2493805" cy="14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netflix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b="12247"/>
          <a:stretch/>
        </p:blipFill>
        <p:spPr bwMode="auto">
          <a:xfrm>
            <a:off x="5972230" y="2087275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mage result for microsoft azure government service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12604" r="31270" b="32395"/>
          <a:stretch/>
        </p:blipFill>
        <p:spPr bwMode="auto">
          <a:xfrm>
            <a:off x="5972230" y="3642861"/>
            <a:ext cx="2493805" cy="14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64CD21-2D99-B04A-911A-EC2D5BF1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078"/>
            <a:ext cx="8972550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matter?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806" y="1636295"/>
            <a:ext cx="9144001" cy="5221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32" descr="Image result for facebook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87276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uber us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" b="7092"/>
          <a:stretch/>
        </p:blipFill>
        <p:spPr bwMode="auto">
          <a:xfrm>
            <a:off x="628650" y="3661792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airbn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6133"/>
          <a:stretch/>
        </p:blipFill>
        <p:spPr bwMode="auto">
          <a:xfrm>
            <a:off x="3293363" y="3648474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google expres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6" b="7561"/>
          <a:stretch/>
        </p:blipFill>
        <p:spPr bwMode="auto">
          <a:xfrm>
            <a:off x="3293363" y="2083704"/>
            <a:ext cx="2493805" cy="14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netflix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b="12247"/>
          <a:stretch/>
        </p:blipFill>
        <p:spPr bwMode="auto">
          <a:xfrm>
            <a:off x="5972230" y="2087275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mage result for microsoft azure government service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12604" r="31270" b="32395"/>
          <a:stretch/>
        </p:blipFill>
        <p:spPr bwMode="auto">
          <a:xfrm>
            <a:off x="5972230" y="3642861"/>
            <a:ext cx="2493805" cy="14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49" y="5513977"/>
            <a:ext cx="7837385" cy="796927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FAILURE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129" y="2077742"/>
            <a:ext cx="7845468" cy="2969031"/>
            <a:chOff x="616129" y="2077742"/>
            <a:chExt cx="7845468" cy="2969031"/>
          </a:xfrm>
        </p:grpSpPr>
        <p:sp>
          <p:nvSpPr>
            <p:cNvPr id="2" name="Rectangle 1"/>
            <p:cNvSpPr/>
            <p:nvPr/>
          </p:nvSpPr>
          <p:spPr>
            <a:xfrm>
              <a:off x="3294996" y="2083704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832" y="2077743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6129" y="3642861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477" y="3638941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60527" y="2077742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9425" y="3633328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EE38C86-9F43-E444-AD95-40CE0D88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078"/>
            <a:ext cx="8972550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matter?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8" descr="Image result for amazon aw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48839" y="258734"/>
            <a:ext cx="4671060" cy="46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3856"/>
            <a:ext cx="91440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atastrophic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failures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uncommon.</a:t>
            </a:r>
            <a:b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uncommon.</a:t>
            </a:r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476" y="3261552"/>
            <a:ext cx="6915150" cy="395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(turned down 70+ popular online services)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2941" y="1757094"/>
            <a:ext cx="8141967" cy="1370013"/>
            <a:chOff x="678181" y="2423162"/>
            <a:chExt cx="8141967" cy="1370013"/>
          </a:xfrm>
        </p:grpSpPr>
        <p:pic>
          <p:nvPicPr>
            <p:cNvPr id="39" name="Picture 16" descr="Image result for amazon aws outage all the internet sit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1" y="2477453"/>
              <a:ext cx="1760220" cy="131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2606081" y="2423162"/>
              <a:ext cx="2069389" cy="1370012"/>
              <a:chOff x="1224470" y="4375020"/>
              <a:chExt cx="2441775" cy="1797612"/>
            </a:xfrm>
          </p:grpSpPr>
          <p:pic>
            <p:nvPicPr>
              <p:cNvPr id="41" name="Picture 6" descr="Image result for airbnb out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470" y="4522419"/>
                <a:ext cx="2441775" cy="1650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1232428" y="4474184"/>
                <a:ext cx="2433817" cy="24473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10" descr="Image result for airbnb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2428" y="4375020"/>
                <a:ext cx="706864" cy="533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4828971" y="2498739"/>
              <a:ext cx="1901571" cy="1294436"/>
              <a:chOff x="6110512" y="1948524"/>
              <a:chExt cx="2267872" cy="1700904"/>
            </a:xfrm>
          </p:grpSpPr>
          <p:pic>
            <p:nvPicPr>
              <p:cNvPr id="45" name="Picture 20" descr="Image result for netfix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0512" y="1948524"/>
                <a:ext cx="2267872" cy="1700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netflix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401" y="3246121"/>
                <a:ext cx="348658" cy="348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6873158" y="2477453"/>
              <a:ext cx="1946990" cy="1315720"/>
              <a:chOff x="3257342" y="2244477"/>
              <a:chExt cx="1844530" cy="1274133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7342" y="2244477"/>
                <a:ext cx="1844530" cy="1274133"/>
              </a:xfrm>
              <a:prstGeom prst="rect">
                <a:avLst/>
              </a:prstGeom>
            </p:spPr>
          </p:pic>
          <p:pic>
            <p:nvPicPr>
              <p:cNvPr id="49" name="Picture 42" descr="Image result for foursquare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5582" y="2315890"/>
                <a:ext cx="986282" cy="269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43840" y="4141343"/>
            <a:ext cx="8707655" cy="2650213"/>
            <a:chOff x="243840" y="4141343"/>
            <a:chExt cx="8707655" cy="265021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27538" y="4141343"/>
              <a:ext cx="8277370" cy="20328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 w="57150">
              <a:solidFill>
                <a:srgbClr val="3C66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3840" y="4371703"/>
              <a:ext cx="8707655" cy="2419853"/>
              <a:chOff x="243840" y="4371703"/>
              <a:chExt cx="8707655" cy="241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43840" y="6298304"/>
                <a:ext cx="8707655" cy="49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*Gunawi et al, Why does the cloud stop computing? Lessons from hundreds of service outages, SOCC</a:t>
                </a:r>
                <a:r>
                  <a:rPr 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’16.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77242" y="4371703"/>
                <a:ext cx="7419685" cy="9956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b="1" dirty="0">
                    <a:solidFill>
                      <a:srgbClr val="E62020"/>
                    </a:solidFill>
                    <a:cs typeface="Arial" panose="020B0604020202020204" pitchFamily="34" charset="0"/>
                  </a:rPr>
                  <a:t>~</a:t>
                </a:r>
                <a:r>
                  <a:rPr lang="en-US" sz="2600" b="1" dirty="0">
                    <a:solidFill>
                      <a:srgbClr val="E62020"/>
                    </a:solidFill>
                  </a:rPr>
                  <a:t>50%</a:t>
                </a:r>
                <a:r>
                  <a:rPr lang="en-US" sz="2600" dirty="0">
                    <a:solidFill>
                      <a:srgbClr val="E62020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of cloud services have 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3+</a:t>
                </a:r>
                <a:r>
                  <a:rPr lang="en-US" sz="2600" dirty="0">
                    <a:solidFill>
                      <a:schemeClr val="tx1"/>
                    </a:solidFill>
                  </a:rPr>
                  <a:t> severe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 outages</a:t>
                </a:r>
                <a:r>
                  <a:rPr lang="en-US" sz="2600" dirty="0">
                    <a:solidFill>
                      <a:schemeClr val="tx1"/>
                    </a:solidFill>
                  </a:rPr>
                  <a:t> on</a:t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en-US" sz="2600" dirty="0">
                    <a:solidFill>
                      <a:schemeClr val="tx1"/>
                    </a:solidFill>
                  </a:rPr>
                  <a:t> headline news every year;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2684" y="5160907"/>
                <a:ext cx="7419685" cy="9956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b="1" dirty="0">
                    <a:solidFill>
                      <a:srgbClr val="E62020"/>
                    </a:solidFill>
                    <a:cs typeface="Arial" panose="020B0604020202020204" pitchFamily="34" charset="0"/>
                  </a:rPr>
                  <a:t>None</a:t>
                </a: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reaches 99.999% uptime (“</a:t>
                </a:r>
                <a:r>
                  <a:rPr lang="en-US" sz="2600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 utopia</a:t>
                </a:r>
                <a:r>
                  <a:rPr 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”).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0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8923-8221-7A41-A263-EBD65AB6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28" y="365125"/>
            <a:ext cx="7751421" cy="46004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Reliability research is about building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technologies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 understand, prevent, tolerate, mitigate, and recover from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system failures.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01F8A-737E-7B48-A9C2-401A7A0EEBF5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6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90699"/>
            <a:ext cx="9144000" cy="4491041"/>
          </a:xfrm>
          <a:prstGeom prst="rect">
            <a:avLst/>
          </a:prstGeom>
          <a:solidFill>
            <a:srgbClr val="2E2E2E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750" y="6343650"/>
            <a:ext cx="8693150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L. A. Barroso, J. Clidaras and U. Hölzle,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Datacenter as a Computer: An Introduction to the Design of Warehouse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Machines  (2nd Edition), Morgan &amp; Claypool Publishers, 2013.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9A096B-E1B7-4F26-8919-9915E4E94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43381"/>
              </p:ext>
            </p:extLst>
          </p:nvPr>
        </p:nvGraphicFramePr>
        <p:xfrm>
          <a:off x="381000" y="1790699"/>
          <a:ext cx="8439150" cy="44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1093471" y="4021456"/>
            <a:ext cx="3162302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b="1" dirty="0">
                <a:solidFill>
                  <a:schemeClr val="bg1">
                    <a:lumMod val="85000"/>
                  </a:schemeClr>
                </a:solidFill>
              </a:rPr>
              <a:t>% Disruption incidents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12396"/>
            <a:ext cx="9143999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topic?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Graphic spid="10" grpId="0">
        <p:bldAsOne/>
      </p:bldGraphic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116015</TotalTime>
  <Words>1088</Words>
  <Application>Microsoft Macintosh PowerPoint</Application>
  <PresentationFormat>On-screen Show (4:3)</PresentationFormat>
  <Paragraphs>227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Consolas</vt:lpstr>
      <vt:lpstr>FreightSansLFPro Semibold</vt:lpstr>
      <vt:lpstr>Times New Roman</vt:lpstr>
      <vt:lpstr>Wingdings</vt:lpstr>
      <vt:lpstr>Office Theme</vt:lpstr>
      <vt:lpstr>Reliability of Cloud-Scale Systems and  The Little Wisdom I Acquired in Grad School</vt:lpstr>
      <vt:lpstr>     $ Whoami</vt:lpstr>
      <vt:lpstr>     I work on software/system reliability</vt:lpstr>
      <vt:lpstr>     I work on software/system reliability</vt:lpstr>
      <vt:lpstr>     Why does system reliability matter?</vt:lpstr>
      <vt:lpstr>     Why does system reliability matter?</vt:lpstr>
      <vt:lpstr>    Catastrophic failures are not uncommon.     not uncommon.</vt:lpstr>
      <vt:lpstr>Reliability research is about building practical technologies  to understand, prevent, tolerate, mitigate, and recover from  real-world system failures. </vt:lpstr>
      <vt:lpstr>     How did I find my thesis topic?</vt:lpstr>
      <vt:lpstr>     How did I find my thesis topic?</vt:lpstr>
      <vt:lpstr>     How to do reliability research?</vt:lpstr>
      <vt:lpstr>     Understanding before building </vt:lpstr>
      <vt:lpstr>PCheck: auto-generating checking code for configuration parameters</vt:lpstr>
      <vt:lpstr>PCheck: auto-generating checking code for configuration parameters</vt:lpstr>
      <vt:lpstr>How to build reliable cloud systems  in the face of misconfigurations …</vt:lpstr>
      <vt:lpstr>What have I been working on? </vt:lpstr>
      <vt:lpstr>What have I been working on? </vt:lpstr>
      <vt:lpstr>PowerPoint Presentation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systems against configuration errors</dc:title>
  <dc:creator>Tianyin Xu</dc:creator>
  <cp:lastModifiedBy>Tianyin Xu</cp:lastModifiedBy>
  <cp:revision>5141</cp:revision>
  <dcterms:created xsi:type="dcterms:W3CDTF">2015-04-25T00:00:21Z</dcterms:created>
  <dcterms:modified xsi:type="dcterms:W3CDTF">2018-12-03T17:03:08Z</dcterms:modified>
</cp:coreProperties>
</file>