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94" r:id="rId2"/>
    <p:sldId id="260" r:id="rId3"/>
    <p:sldId id="256" r:id="rId4"/>
    <p:sldId id="284" r:id="rId5"/>
    <p:sldId id="290" r:id="rId6"/>
    <p:sldId id="289" r:id="rId7"/>
    <p:sldId id="257" r:id="rId8"/>
    <p:sldId id="286" r:id="rId9"/>
    <p:sldId id="291" r:id="rId10"/>
    <p:sldId id="296" r:id="rId11"/>
    <p:sldId id="293" r:id="rId12"/>
    <p:sldId id="264" r:id="rId13"/>
    <p:sldId id="295" r:id="rId14"/>
    <p:sldId id="288" r:id="rId15"/>
    <p:sldId id="279" r:id="rId16"/>
    <p:sldId id="297" r:id="rId17"/>
    <p:sldId id="282" r:id="rId18"/>
    <p:sldId id="283" r:id="rId19"/>
  </p:sldIdLst>
  <p:sldSz cx="9144000" cy="5143500" type="screen16x9"/>
  <p:notesSz cx="6858000" cy="9144000"/>
  <p:embeddedFontLst>
    <p:embeddedFont>
      <p:font typeface="Work Sans Light" panose="020B0604020202020204" charset="0"/>
      <p:regular r:id="rId21"/>
      <p:bold r:id="rId22"/>
    </p:embeddedFont>
    <p:embeddedFont>
      <p:font typeface="Work Sans"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EB58BED4-2A59-4ADE-B039-413876D57AD4}">
  <a:tblStyle styleId="{EB58BED4-2A59-4ADE-B039-413876D57AD4}"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076" autoAdjust="0"/>
  </p:normalViewPr>
  <p:slideViewPr>
    <p:cSldViewPr snapToGrid="0">
      <p:cViewPr varScale="1">
        <p:scale>
          <a:sx n="85" d="100"/>
          <a:sy n="85" d="100"/>
        </p:scale>
        <p:origin x="138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CA" dirty="0"/>
              <a:t>Earlier this year, Forbes released an article with this quote. It really speaks to how much an employees health, in the case mental health, how an employees health matters. And how if you take care of your employees, your employees will take care of you. Really what it’s saying is.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CA" dirty="0"/>
              <a:t>It is also a space being disrupted, here are two examples…</a:t>
            </a:r>
            <a:endParaRPr dirty="0"/>
          </a:p>
        </p:txBody>
      </p:sp>
    </p:spTree>
    <p:extLst>
      <p:ext uri="{BB962C8B-B14F-4D97-AF65-F5344CB8AC3E}">
        <p14:creationId xmlns:p14="http://schemas.microsoft.com/office/powerpoint/2010/main" val="2788138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CA" dirty="0"/>
              <a:t>Whether dominating or starting up, all successful companies recognize the importance of leveraging technology. Some key ones are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CA" dirty="0"/>
              <a:t>Even with advanced technologies, there are still problems left unsolved…</a:t>
            </a:r>
            <a:endParaRPr dirty="0"/>
          </a:p>
        </p:txBody>
      </p:sp>
    </p:spTree>
    <p:extLst>
      <p:ext uri="{BB962C8B-B14F-4D97-AF65-F5344CB8AC3E}">
        <p14:creationId xmlns:p14="http://schemas.microsoft.com/office/powerpoint/2010/main" val="3066559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CA" dirty="0"/>
              <a:t>Work without worry, to allow employers to delegate tasks without worry and to empower employees to be productive without worry.</a:t>
            </a:r>
            <a:endParaRPr dirty="0"/>
          </a:p>
        </p:txBody>
      </p:sp>
    </p:spTree>
    <p:extLst>
      <p:ext uri="{BB962C8B-B14F-4D97-AF65-F5344CB8AC3E}">
        <p14:creationId xmlns:p14="http://schemas.microsoft.com/office/powerpoint/2010/main" val="1140696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CA" dirty="0"/>
              <a:t>We hope you are as excited about this as we are, thank you and we’d love to take any questions.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2" name="Shape 6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CA" dirty="0"/>
              <a:t>Corporate wellness matters. Hi my name is Andrew, this is Natalie, </a:t>
            </a:r>
            <a:r>
              <a:rPr lang="en-CA" dirty="0" err="1"/>
              <a:t>Tianyi</a:t>
            </a:r>
            <a:r>
              <a:rPr lang="en-CA" dirty="0"/>
              <a:t> and Al, and we are four computer scientists with experience in building large enterprise systems, to conducting advanced research and even running a computer science conference, and we are here to tackle the corporate wellness space. </a:t>
            </a:r>
          </a:p>
          <a:p>
            <a:pPr lvl="0">
              <a:spcBef>
                <a:spcPts val="0"/>
              </a:spcBef>
              <a:buNone/>
            </a:pPr>
            <a:endParaRPr lang="en-CA" dirty="0"/>
          </a:p>
          <a:p>
            <a:pPr lvl="0">
              <a:spcBef>
                <a:spcPts val="0"/>
              </a:spcBef>
              <a:buNone/>
            </a:pPr>
            <a:r>
              <a:rPr lang="en-CA" dirty="0"/>
              <a:t>Natalie: So what is corporate wellness. [SHORT BLURB 1-2 SENTENCES]. It is a huge industry.</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CA" dirty="0"/>
              <a:t>Valued at 45.34 Billion this year. And it’s only getting bigger. </a:t>
            </a:r>
            <a:endParaRPr dirty="0"/>
          </a:p>
        </p:txBody>
      </p:sp>
    </p:spTree>
    <p:extLst>
      <p:ext uri="{BB962C8B-B14F-4D97-AF65-F5344CB8AC3E}">
        <p14:creationId xmlns:p14="http://schemas.microsoft.com/office/powerpoint/2010/main" val="108742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CA" dirty="0"/>
              <a:t>Projected to grow to over 55 Billion in 2021.</a:t>
            </a:r>
            <a:endParaRPr dirty="0"/>
          </a:p>
        </p:txBody>
      </p:sp>
    </p:spTree>
    <p:extLst>
      <p:ext uri="{BB962C8B-B14F-4D97-AF65-F5344CB8AC3E}">
        <p14:creationId xmlns:p14="http://schemas.microsoft.com/office/powerpoint/2010/main" val="2074881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CA" dirty="0"/>
              <a:t>In the US alone, 6.4 billion of revenue is generated every year, with 40% of revenue generated by large private sector businesses which we chose to be our target market. And everything grows at 3.3% </a:t>
            </a:r>
            <a:r>
              <a:rPr lang="en-CA" dirty="0" err="1"/>
              <a:t>annualy</a:t>
            </a:r>
            <a:r>
              <a:rPr lang="en-CA" dirty="0"/>
              <a:t>. </a:t>
            </a:r>
            <a:endParaRPr dirty="0"/>
          </a:p>
        </p:txBody>
      </p:sp>
    </p:spTree>
    <p:extLst>
      <p:ext uri="{BB962C8B-B14F-4D97-AF65-F5344CB8AC3E}">
        <p14:creationId xmlns:p14="http://schemas.microsoft.com/office/powerpoint/2010/main" val="2583847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CA" dirty="0"/>
              <a:t>What’s happening in this space? We are seeing rising government cooperation and support [1-2 SENTENCES] and increased usage of technology [1-2 SENTENCES]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CA" dirty="0"/>
              <a:t>Some driving factors are…</a:t>
            </a:r>
            <a:endParaRPr dirty="0"/>
          </a:p>
        </p:txBody>
      </p:sp>
    </p:spTree>
    <p:extLst>
      <p:ext uri="{BB962C8B-B14F-4D97-AF65-F5344CB8AC3E}">
        <p14:creationId xmlns:p14="http://schemas.microsoft.com/office/powerpoint/2010/main" val="637319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CA" dirty="0"/>
              <a:t>Now what is interesting is 23% of industry revenue comes from top four companies in the space.</a:t>
            </a:r>
            <a:endParaRPr dirty="0"/>
          </a:p>
        </p:txBody>
      </p:sp>
    </p:spTree>
    <p:extLst>
      <p:ext uri="{BB962C8B-B14F-4D97-AF65-F5344CB8AC3E}">
        <p14:creationId xmlns:p14="http://schemas.microsoft.com/office/powerpoint/2010/main" val="1037216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CA" dirty="0"/>
              <a:t>Let’s take a look at two of them, </a:t>
            </a:r>
            <a:r>
              <a:rPr lang="en-CA" dirty="0" err="1"/>
              <a:t>compsych</a:t>
            </a:r>
            <a:r>
              <a:rPr lang="en-CA" dirty="0"/>
              <a:t>… and beacon health…</a:t>
            </a:r>
            <a:endParaRPr dirty="0"/>
          </a:p>
        </p:txBody>
      </p:sp>
    </p:spTree>
    <p:extLst>
      <p:ext uri="{BB962C8B-B14F-4D97-AF65-F5344CB8AC3E}">
        <p14:creationId xmlns:p14="http://schemas.microsoft.com/office/powerpoint/2010/main" val="745773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198600" y="198600"/>
            <a:ext cx="8746800" cy="4760700"/>
          </a:xfrm>
          <a:prstGeom prst="frame">
            <a:avLst>
              <a:gd name="adj1" fmla="val 4126"/>
            </a:avLst>
          </a:pr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1048725" y="3058625"/>
            <a:ext cx="4914000" cy="1159800"/>
          </a:xfrm>
          <a:prstGeom prst="rect">
            <a:avLst/>
          </a:prstGeom>
        </p:spPr>
        <p:txBody>
          <a:bodyPr wrap="square"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16"/>
        <p:cNvGrpSpPr/>
        <p:nvPr/>
      </p:nvGrpSpPr>
      <p:grpSpPr>
        <a:xfrm>
          <a:off x="0" y="0"/>
          <a:ext cx="0" cy="0"/>
          <a:chOff x="0" y="0"/>
          <a:chExt cx="0" cy="0"/>
        </a:xfrm>
      </p:grpSpPr>
      <p:sp>
        <p:nvSpPr>
          <p:cNvPr id="17" name="Shape 17"/>
          <p:cNvSpPr/>
          <p:nvPr/>
        </p:nvSpPr>
        <p:spPr>
          <a:xfrm>
            <a:off x="198600" y="198600"/>
            <a:ext cx="8746800" cy="4760700"/>
          </a:xfrm>
          <a:prstGeom prst="frame">
            <a:avLst>
              <a:gd name="adj1" fmla="val 4126"/>
            </a:avLst>
          </a:pr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8" name="Shape 18"/>
          <p:cNvSpPr txBox="1">
            <a:spLocks noGrp="1"/>
          </p:cNvSpPr>
          <p:nvPr>
            <p:ph type="body" idx="1"/>
          </p:nvPr>
        </p:nvSpPr>
        <p:spPr>
          <a:xfrm>
            <a:off x="1804525" y="854775"/>
            <a:ext cx="5152200" cy="3505200"/>
          </a:xfrm>
          <a:prstGeom prst="rect">
            <a:avLst/>
          </a:prstGeom>
        </p:spPr>
        <p:txBody>
          <a:bodyPr wrap="square" lIns="91425" tIns="91425" rIns="91425" bIns="91425" anchor="t" anchorCtr="0"/>
          <a:lstStyle>
            <a:lvl1pPr lvl="0" rtl="0">
              <a:lnSpc>
                <a:spcPct val="115000"/>
              </a:lnSpc>
              <a:spcBef>
                <a:spcPts val="0"/>
              </a:spcBef>
              <a:buSzPct val="100000"/>
              <a:defRPr sz="3200" i="1"/>
            </a:lvl1pPr>
            <a:lvl2pPr lvl="1" rtl="0">
              <a:lnSpc>
                <a:spcPct val="115000"/>
              </a:lnSpc>
              <a:spcBef>
                <a:spcPts val="0"/>
              </a:spcBef>
              <a:buSzPct val="100000"/>
              <a:defRPr sz="3200" i="1"/>
            </a:lvl2pPr>
            <a:lvl3pPr lvl="2" rtl="0">
              <a:lnSpc>
                <a:spcPct val="115000"/>
              </a:lnSpc>
              <a:spcBef>
                <a:spcPts val="0"/>
              </a:spcBef>
              <a:buSzPct val="100000"/>
              <a:defRPr sz="3200" i="1"/>
            </a:lvl3pPr>
            <a:lvl4pPr lvl="3" rtl="0">
              <a:lnSpc>
                <a:spcPct val="115000"/>
              </a:lnSpc>
              <a:spcBef>
                <a:spcPts val="0"/>
              </a:spcBef>
              <a:buSzPct val="100000"/>
              <a:defRPr sz="3200" i="1"/>
            </a:lvl4pPr>
            <a:lvl5pPr lvl="4" rtl="0">
              <a:lnSpc>
                <a:spcPct val="115000"/>
              </a:lnSpc>
              <a:spcBef>
                <a:spcPts val="0"/>
              </a:spcBef>
              <a:buSzPct val="100000"/>
              <a:defRPr sz="3200" i="1"/>
            </a:lvl5pPr>
            <a:lvl6pPr lvl="5" rtl="0">
              <a:lnSpc>
                <a:spcPct val="115000"/>
              </a:lnSpc>
              <a:spcBef>
                <a:spcPts val="0"/>
              </a:spcBef>
              <a:buSzPct val="100000"/>
              <a:defRPr sz="3200" i="1"/>
            </a:lvl6pPr>
            <a:lvl7pPr lvl="6" rtl="0">
              <a:lnSpc>
                <a:spcPct val="115000"/>
              </a:lnSpc>
              <a:spcBef>
                <a:spcPts val="0"/>
              </a:spcBef>
              <a:buSzPct val="100000"/>
              <a:defRPr sz="3200" i="1"/>
            </a:lvl7pPr>
            <a:lvl8pPr lvl="7" rtl="0">
              <a:lnSpc>
                <a:spcPct val="115000"/>
              </a:lnSpc>
              <a:spcBef>
                <a:spcPts val="0"/>
              </a:spcBef>
              <a:buSzPct val="100000"/>
              <a:defRPr sz="3200" i="1"/>
            </a:lvl8pPr>
            <a:lvl9pPr lvl="8">
              <a:lnSpc>
                <a:spcPct val="115000"/>
              </a:lnSpc>
              <a:spcBef>
                <a:spcPts val="0"/>
              </a:spcBef>
              <a:buSzPct val="100000"/>
              <a:defRPr sz="3200" i="1"/>
            </a:lvl9pPr>
          </a:lstStyle>
          <a:p>
            <a:endParaRPr/>
          </a:p>
        </p:txBody>
      </p:sp>
      <p:sp>
        <p:nvSpPr>
          <p:cNvPr id="19" name="Shape 19"/>
          <p:cNvSpPr/>
          <p:nvPr/>
        </p:nvSpPr>
        <p:spPr>
          <a:xfrm>
            <a:off x="617750" y="603375"/>
            <a:ext cx="948000" cy="948000"/>
          </a:xfrm>
          <a:prstGeom prst="rect">
            <a:avLst/>
          </a:pr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809195" y="854774"/>
            <a:ext cx="565107" cy="445200"/>
          </a:xfrm>
          <a:prstGeom prst="rect">
            <a:avLst/>
          </a:prstGeom>
        </p:spPr>
        <p:txBody>
          <a:bodyPr>
            <a:prstTxWarp prst="textPlain">
              <a:avLst/>
            </a:prstTxWarp>
          </a:bodyPr>
          <a:lstStyle/>
          <a:p>
            <a:pPr lvl="0" algn="ctr"/>
            <a:r>
              <a:rPr b="1" i="0">
                <a:ln>
                  <a:noFill/>
                </a:ln>
                <a:solidFill>
                  <a:srgbClr val="FFFFFF"/>
                </a:solidFill>
                <a:latin typeface="Arial"/>
              </a:rPr>
              <a:t>“</a:t>
            </a:r>
          </a:p>
        </p:txBody>
      </p:sp>
      <p:sp>
        <p:nvSpPr>
          <p:cNvPr id="21" name="Shape 21"/>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7"/>
        <p:cNvGrpSpPr/>
        <p:nvPr/>
      </p:nvGrpSpPr>
      <p:grpSpPr>
        <a:xfrm>
          <a:off x="0" y="0"/>
          <a:ext cx="0" cy="0"/>
          <a:chOff x="0" y="0"/>
          <a:chExt cx="0" cy="0"/>
        </a:xfrm>
      </p:grpSpPr>
      <p:sp>
        <p:nvSpPr>
          <p:cNvPr id="28" name="Shape 28"/>
          <p:cNvSpPr/>
          <p:nvPr/>
        </p:nvSpPr>
        <p:spPr>
          <a:xfrm>
            <a:off x="198600" y="198600"/>
            <a:ext cx="8746800" cy="4760700"/>
          </a:xfrm>
          <a:prstGeom prst="frame">
            <a:avLst>
              <a:gd name="adj1" fmla="val 4126"/>
            </a:avLst>
          </a:pr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29" name="Shape 29"/>
          <p:cNvSpPr txBox="1">
            <a:spLocks noGrp="1"/>
          </p:cNvSpPr>
          <p:nvPr>
            <p:ph type="title"/>
          </p:nvPr>
        </p:nvSpPr>
        <p:spPr>
          <a:xfrm>
            <a:off x="869150" y="847600"/>
            <a:ext cx="5092200" cy="13602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869150" y="2312925"/>
            <a:ext cx="3594600" cy="2133300"/>
          </a:xfrm>
          <a:prstGeom prst="rect">
            <a:avLst/>
          </a:prstGeom>
        </p:spPr>
        <p:txBody>
          <a:bodyPr wrap="square"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31" name="Shape 31"/>
          <p:cNvSpPr txBox="1">
            <a:spLocks noGrp="1"/>
          </p:cNvSpPr>
          <p:nvPr>
            <p:ph type="body" idx="2"/>
          </p:nvPr>
        </p:nvSpPr>
        <p:spPr>
          <a:xfrm>
            <a:off x="4680228" y="2312925"/>
            <a:ext cx="3594600" cy="2133300"/>
          </a:xfrm>
          <a:prstGeom prst="rect">
            <a:avLst/>
          </a:prstGeom>
        </p:spPr>
        <p:txBody>
          <a:bodyPr wrap="square"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32" name="Shape 32"/>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3"/>
        <p:cNvGrpSpPr/>
        <p:nvPr/>
      </p:nvGrpSpPr>
      <p:grpSpPr>
        <a:xfrm>
          <a:off x="0" y="0"/>
          <a:ext cx="0" cy="0"/>
          <a:chOff x="0" y="0"/>
          <a:chExt cx="0" cy="0"/>
        </a:xfrm>
      </p:grpSpPr>
      <p:sp>
        <p:nvSpPr>
          <p:cNvPr id="34" name="Shape 34"/>
          <p:cNvSpPr/>
          <p:nvPr/>
        </p:nvSpPr>
        <p:spPr>
          <a:xfrm>
            <a:off x="198600" y="198600"/>
            <a:ext cx="8746800" cy="4760700"/>
          </a:xfrm>
          <a:prstGeom prst="frame">
            <a:avLst>
              <a:gd name="adj1" fmla="val 4126"/>
            </a:avLst>
          </a:pr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869150" y="847600"/>
            <a:ext cx="5092200" cy="1360200"/>
          </a:xfrm>
          <a:prstGeom prst="rect">
            <a:avLst/>
          </a:prstGeom>
        </p:spPr>
        <p:txBody>
          <a:bodyPr wrap="square"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 name="Shape 36"/>
          <p:cNvSpPr txBox="1">
            <a:spLocks noGrp="1"/>
          </p:cNvSpPr>
          <p:nvPr>
            <p:ph type="body" idx="1"/>
          </p:nvPr>
        </p:nvSpPr>
        <p:spPr>
          <a:xfrm>
            <a:off x="869150" y="2312925"/>
            <a:ext cx="2366400" cy="20400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37" name="Shape 37"/>
          <p:cNvSpPr txBox="1">
            <a:spLocks noGrp="1"/>
          </p:cNvSpPr>
          <p:nvPr>
            <p:ph type="body" idx="2"/>
          </p:nvPr>
        </p:nvSpPr>
        <p:spPr>
          <a:xfrm>
            <a:off x="3356739" y="2312925"/>
            <a:ext cx="2366400" cy="20400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38" name="Shape 38"/>
          <p:cNvSpPr txBox="1">
            <a:spLocks noGrp="1"/>
          </p:cNvSpPr>
          <p:nvPr>
            <p:ph type="body" idx="3"/>
          </p:nvPr>
        </p:nvSpPr>
        <p:spPr>
          <a:xfrm>
            <a:off x="5844328" y="2312925"/>
            <a:ext cx="2366400" cy="20400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39" name="Shape 39"/>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p:nvPr/>
        </p:nvSpPr>
        <p:spPr>
          <a:xfrm>
            <a:off x="198600" y="198600"/>
            <a:ext cx="8746800" cy="4760700"/>
          </a:xfrm>
          <a:prstGeom prst="frame">
            <a:avLst>
              <a:gd name="adj1" fmla="val 4126"/>
            </a:avLst>
          </a:pr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0" name="Shape 50"/>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reverse">
    <p:bg>
      <p:bgPr>
        <a:solidFill>
          <a:srgbClr val="000000"/>
        </a:solidFill>
        <a:effectLst/>
      </p:bgPr>
    </p:bg>
    <p:spTree>
      <p:nvGrpSpPr>
        <p:cNvPr id="1" name="Shape 51"/>
        <p:cNvGrpSpPr/>
        <p:nvPr/>
      </p:nvGrpSpPr>
      <p:grpSpPr>
        <a:xfrm>
          <a:off x="0" y="0"/>
          <a:ext cx="0" cy="0"/>
          <a:chOff x="0" y="0"/>
          <a:chExt cx="0" cy="0"/>
        </a:xfrm>
      </p:grpSpPr>
      <p:sp>
        <p:nvSpPr>
          <p:cNvPr id="52" name="Shape 52"/>
          <p:cNvSpPr/>
          <p:nvPr/>
        </p:nvSpPr>
        <p:spPr>
          <a:xfrm>
            <a:off x="198600" y="198600"/>
            <a:ext cx="8746800" cy="4760700"/>
          </a:xfrm>
          <a:prstGeom prst="frame">
            <a:avLst>
              <a:gd name="adj1" fmla="val 4126"/>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53" name="Shape 53"/>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69150" y="847600"/>
            <a:ext cx="5092200" cy="1360200"/>
          </a:xfrm>
          <a:prstGeom prst="rect">
            <a:avLst/>
          </a:prstGeom>
          <a:noFill/>
          <a:ln>
            <a:noFill/>
          </a:ln>
        </p:spPr>
        <p:txBody>
          <a:bodyPr wrap="square" lIns="91425" tIns="91425" rIns="91425" bIns="91425" anchor="b" anchorCtr="0"/>
          <a:lstStyle>
            <a:lvl1pPr lvl="0">
              <a:spcBef>
                <a:spcPts val="0"/>
              </a:spcBef>
              <a:buClr>
                <a:schemeClr val="dk1"/>
              </a:buClr>
              <a:buSzPct val="100000"/>
              <a:buFont typeface="Work Sans"/>
              <a:buNone/>
              <a:defRPr sz="4000" b="1">
                <a:solidFill>
                  <a:schemeClr val="dk1"/>
                </a:solidFill>
                <a:latin typeface="Work Sans"/>
                <a:ea typeface="Work Sans"/>
                <a:cs typeface="Work Sans"/>
                <a:sym typeface="Work Sans"/>
              </a:defRPr>
            </a:lvl1pPr>
            <a:lvl2pPr lvl="1">
              <a:spcBef>
                <a:spcPts val="0"/>
              </a:spcBef>
              <a:buClr>
                <a:schemeClr val="dk1"/>
              </a:buClr>
              <a:buSzPct val="100000"/>
              <a:buFont typeface="Work Sans"/>
              <a:buNone/>
              <a:defRPr sz="4000" b="1">
                <a:solidFill>
                  <a:schemeClr val="dk1"/>
                </a:solidFill>
                <a:latin typeface="Work Sans"/>
                <a:ea typeface="Work Sans"/>
                <a:cs typeface="Work Sans"/>
                <a:sym typeface="Work Sans"/>
              </a:defRPr>
            </a:lvl2pPr>
            <a:lvl3pPr lvl="2">
              <a:spcBef>
                <a:spcPts val="0"/>
              </a:spcBef>
              <a:buClr>
                <a:schemeClr val="dk1"/>
              </a:buClr>
              <a:buSzPct val="100000"/>
              <a:buFont typeface="Work Sans"/>
              <a:buNone/>
              <a:defRPr sz="4000" b="1">
                <a:solidFill>
                  <a:schemeClr val="dk1"/>
                </a:solidFill>
                <a:latin typeface="Work Sans"/>
                <a:ea typeface="Work Sans"/>
                <a:cs typeface="Work Sans"/>
                <a:sym typeface="Work Sans"/>
              </a:defRPr>
            </a:lvl3pPr>
            <a:lvl4pPr lvl="3">
              <a:spcBef>
                <a:spcPts val="0"/>
              </a:spcBef>
              <a:buClr>
                <a:schemeClr val="dk1"/>
              </a:buClr>
              <a:buSzPct val="100000"/>
              <a:buFont typeface="Work Sans"/>
              <a:buNone/>
              <a:defRPr sz="4000" b="1">
                <a:solidFill>
                  <a:schemeClr val="dk1"/>
                </a:solidFill>
                <a:latin typeface="Work Sans"/>
                <a:ea typeface="Work Sans"/>
                <a:cs typeface="Work Sans"/>
                <a:sym typeface="Work Sans"/>
              </a:defRPr>
            </a:lvl4pPr>
            <a:lvl5pPr lvl="4">
              <a:spcBef>
                <a:spcPts val="0"/>
              </a:spcBef>
              <a:buClr>
                <a:schemeClr val="dk1"/>
              </a:buClr>
              <a:buSzPct val="100000"/>
              <a:buFont typeface="Work Sans"/>
              <a:buNone/>
              <a:defRPr sz="4000" b="1">
                <a:solidFill>
                  <a:schemeClr val="dk1"/>
                </a:solidFill>
                <a:latin typeface="Work Sans"/>
                <a:ea typeface="Work Sans"/>
                <a:cs typeface="Work Sans"/>
                <a:sym typeface="Work Sans"/>
              </a:defRPr>
            </a:lvl5pPr>
            <a:lvl6pPr lvl="5">
              <a:spcBef>
                <a:spcPts val="0"/>
              </a:spcBef>
              <a:buClr>
                <a:schemeClr val="dk1"/>
              </a:buClr>
              <a:buSzPct val="100000"/>
              <a:buFont typeface="Work Sans"/>
              <a:buNone/>
              <a:defRPr sz="4000" b="1">
                <a:solidFill>
                  <a:schemeClr val="dk1"/>
                </a:solidFill>
                <a:latin typeface="Work Sans"/>
                <a:ea typeface="Work Sans"/>
                <a:cs typeface="Work Sans"/>
                <a:sym typeface="Work Sans"/>
              </a:defRPr>
            </a:lvl6pPr>
            <a:lvl7pPr lvl="6">
              <a:spcBef>
                <a:spcPts val="0"/>
              </a:spcBef>
              <a:buClr>
                <a:schemeClr val="dk1"/>
              </a:buClr>
              <a:buSzPct val="100000"/>
              <a:buFont typeface="Work Sans"/>
              <a:buNone/>
              <a:defRPr sz="4000" b="1">
                <a:solidFill>
                  <a:schemeClr val="dk1"/>
                </a:solidFill>
                <a:latin typeface="Work Sans"/>
                <a:ea typeface="Work Sans"/>
                <a:cs typeface="Work Sans"/>
                <a:sym typeface="Work Sans"/>
              </a:defRPr>
            </a:lvl7pPr>
            <a:lvl8pPr lvl="7">
              <a:spcBef>
                <a:spcPts val="0"/>
              </a:spcBef>
              <a:buClr>
                <a:schemeClr val="dk1"/>
              </a:buClr>
              <a:buSzPct val="100000"/>
              <a:buFont typeface="Work Sans"/>
              <a:buNone/>
              <a:defRPr sz="4000" b="1">
                <a:solidFill>
                  <a:schemeClr val="dk1"/>
                </a:solidFill>
                <a:latin typeface="Work Sans"/>
                <a:ea typeface="Work Sans"/>
                <a:cs typeface="Work Sans"/>
                <a:sym typeface="Work Sans"/>
              </a:defRPr>
            </a:lvl8pPr>
            <a:lvl9pPr lvl="8">
              <a:spcBef>
                <a:spcPts val="0"/>
              </a:spcBef>
              <a:buClr>
                <a:schemeClr val="dk1"/>
              </a:buClr>
              <a:buSzPct val="100000"/>
              <a:buFont typeface="Work Sans"/>
              <a:buNone/>
              <a:defRPr sz="4000" b="1">
                <a:solidFill>
                  <a:schemeClr val="dk1"/>
                </a:solidFill>
                <a:latin typeface="Work Sans"/>
                <a:ea typeface="Work Sans"/>
                <a:cs typeface="Work Sans"/>
                <a:sym typeface="Work Sans"/>
              </a:defRPr>
            </a:lvl9pPr>
          </a:lstStyle>
          <a:p>
            <a:endParaRPr/>
          </a:p>
        </p:txBody>
      </p:sp>
      <p:sp>
        <p:nvSpPr>
          <p:cNvPr id="7" name="Shape 7"/>
          <p:cNvSpPr txBox="1">
            <a:spLocks noGrp="1"/>
          </p:cNvSpPr>
          <p:nvPr>
            <p:ph type="body" idx="1"/>
          </p:nvPr>
        </p:nvSpPr>
        <p:spPr>
          <a:xfrm>
            <a:off x="869150" y="2312925"/>
            <a:ext cx="7405800" cy="2004000"/>
          </a:xfrm>
          <a:prstGeom prst="rect">
            <a:avLst/>
          </a:prstGeom>
          <a:noFill/>
          <a:ln>
            <a:noFill/>
          </a:ln>
        </p:spPr>
        <p:txBody>
          <a:bodyPr wrap="square" lIns="91425" tIns="91425" rIns="91425" bIns="91425" anchor="t" anchorCtr="0"/>
          <a:lstStyle>
            <a:lvl1pPr lvl="0">
              <a:spcBef>
                <a:spcPts val="600"/>
              </a:spcBef>
              <a:buClr>
                <a:schemeClr val="dk1"/>
              </a:buClr>
              <a:buSzPct val="100000"/>
              <a:buFont typeface="Work Sans Light"/>
              <a:buChar char="▪"/>
              <a:defRPr sz="2000">
                <a:solidFill>
                  <a:schemeClr val="dk1"/>
                </a:solidFill>
                <a:latin typeface="Work Sans Light"/>
                <a:ea typeface="Work Sans Light"/>
                <a:cs typeface="Work Sans Light"/>
                <a:sym typeface="Work Sans Light"/>
              </a:defRPr>
            </a:lvl1pPr>
            <a:lvl2pPr lvl="1">
              <a:spcBef>
                <a:spcPts val="480"/>
              </a:spcBef>
              <a:buClr>
                <a:schemeClr val="dk1"/>
              </a:buClr>
              <a:buSzPct val="100000"/>
              <a:buFont typeface="Work Sans Light"/>
              <a:buChar char="□"/>
              <a:defRPr sz="2000">
                <a:solidFill>
                  <a:schemeClr val="dk1"/>
                </a:solidFill>
                <a:latin typeface="Work Sans Light"/>
                <a:ea typeface="Work Sans Light"/>
                <a:cs typeface="Work Sans Light"/>
                <a:sym typeface="Work Sans Light"/>
              </a:defRPr>
            </a:lvl2pPr>
            <a:lvl3pPr lvl="2">
              <a:spcBef>
                <a:spcPts val="480"/>
              </a:spcBef>
              <a:buClr>
                <a:schemeClr val="dk1"/>
              </a:buClr>
              <a:buSzPct val="100000"/>
              <a:buFont typeface="Work Sans Light"/>
              <a:buChar char="□"/>
              <a:defRPr sz="2000">
                <a:solidFill>
                  <a:schemeClr val="dk1"/>
                </a:solidFill>
                <a:latin typeface="Work Sans Light"/>
                <a:ea typeface="Work Sans Light"/>
                <a:cs typeface="Work Sans Light"/>
                <a:sym typeface="Work Sans Light"/>
              </a:defRPr>
            </a:lvl3pPr>
            <a:lvl4pPr lvl="3">
              <a:spcBef>
                <a:spcPts val="360"/>
              </a:spcBef>
              <a:buClr>
                <a:schemeClr val="dk1"/>
              </a:buClr>
              <a:buSzPct val="100000"/>
              <a:buFont typeface="Work Sans Light"/>
              <a:buChar char="□"/>
              <a:defRPr sz="2000">
                <a:solidFill>
                  <a:schemeClr val="dk1"/>
                </a:solidFill>
                <a:latin typeface="Work Sans Light"/>
                <a:ea typeface="Work Sans Light"/>
                <a:cs typeface="Work Sans Light"/>
                <a:sym typeface="Work Sans Light"/>
              </a:defRPr>
            </a:lvl4pPr>
            <a:lvl5pPr lvl="4">
              <a:spcBef>
                <a:spcPts val="360"/>
              </a:spcBef>
              <a:buClr>
                <a:schemeClr val="dk1"/>
              </a:buClr>
              <a:buSzPct val="100000"/>
              <a:buFont typeface="Work Sans Light"/>
              <a:buChar char="○"/>
              <a:defRPr sz="2000">
                <a:solidFill>
                  <a:schemeClr val="dk1"/>
                </a:solidFill>
                <a:latin typeface="Work Sans Light"/>
                <a:ea typeface="Work Sans Light"/>
                <a:cs typeface="Work Sans Light"/>
                <a:sym typeface="Work Sans Light"/>
              </a:defRPr>
            </a:lvl5pPr>
            <a:lvl6pPr lvl="5">
              <a:spcBef>
                <a:spcPts val="360"/>
              </a:spcBef>
              <a:buClr>
                <a:schemeClr val="dk1"/>
              </a:buClr>
              <a:buSzPct val="100000"/>
              <a:buFont typeface="Work Sans Light"/>
              <a:buChar char="■"/>
              <a:defRPr sz="2000">
                <a:solidFill>
                  <a:schemeClr val="dk1"/>
                </a:solidFill>
                <a:latin typeface="Work Sans Light"/>
                <a:ea typeface="Work Sans Light"/>
                <a:cs typeface="Work Sans Light"/>
                <a:sym typeface="Work Sans Light"/>
              </a:defRPr>
            </a:lvl6pPr>
            <a:lvl7pPr lvl="6">
              <a:spcBef>
                <a:spcPts val="360"/>
              </a:spcBef>
              <a:buClr>
                <a:schemeClr val="dk1"/>
              </a:buClr>
              <a:buSzPct val="100000"/>
              <a:buFont typeface="Work Sans Light"/>
              <a:buChar char="●"/>
              <a:defRPr sz="2000">
                <a:solidFill>
                  <a:schemeClr val="dk1"/>
                </a:solidFill>
                <a:latin typeface="Work Sans Light"/>
                <a:ea typeface="Work Sans Light"/>
                <a:cs typeface="Work Sans Light"/>
                <a:sym typeface="Work Sans Light"/>
              </a:defRPr>
            </a:lvl7pPr>
            <a:lvl8pPr lvl="7">
              <a:spcBef>
                <a:spcPts val="360"/>
              </a:spcBef>
              <a:buClr>
                <a:schemeClr val="dk1"/>
              </a:buClr>
              <a:buSzPct val="100000"/>
              <a:buFont typeface="Work Sans Light"/>
              <a:buChar char="○"/>
              <a:defRPr sz="2000">
                <a:solidFill>
                  <a:schemeClr val="dk1"/>
                </a:solidFill>
                <a:latin typeface="Work Sans Light"/>
                <a:ea typeface="Work Sans Light"/>
                <a:cs typeface="Work Sans Light"/>
                <a:sym typeface="Work Sans Light"/>
              </a:defRPr>
            </a:lvl8pPr>
            <a:lvl9pPr lvl="8">
              <a:spcBef>
                <a:spcPts val="360"/>
              </a:spcBef>
              <a:buClr>
                <a:schemeClr val="dk1"/>
              </a:buClr>
              <a:buSzPct val="100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Shape 8"/>
          <p:cNvSpPr txBox="1">
            <a:spLocks noGrp="1"/>
          </p:cNvSpPr>
          <p:nvPr>
            <p:ph type="sldNum" idx="12"/>
          </p:nvPr>
        </p:nvSpPr>
        <p:spPr>
          <a:xfrm>
            <a:off x="8159498" y="4393278"/>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300" b="1">
                <a:solidFill>
                  <a:schemeClr val="dk1"/>
                </a:solidFill>
                <a:latin typeface="Work Sans"/>
                <a:ea typeface="Work Sans"/>
                <a:cs typeface="Work Sans"/>
                <a:sym typeface="Work Sans"/>
              </a:rPr>
              <a:t>‹#›</a:t>
            </a:fld>
            <a:endParaRPr lang="en" sz="1300" b="1">
              <a:solidFill>
                <a:schemeClr val="dk1"/>
              </a:solidFill>
              <a:latin typeface="Work Sans"/>
              <a:ea typeface="Work Sans"/>
              <a:cs typeface="Work Sans"/>
              <a:sym typeface="Work Sans"/>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6" r:id="rId5"/>
    <p:sldLayoutId id="2147483657" r:id="rId6"/>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55F76-3105-4217-BD40-B746047CABA1}"/>
              </a:ext>
            </a:extLst>
          </p:cNvPr>
          <p:cNvSpPr>
            <a:spLocks noGrp="1"/>
          </p:cNvSpPr>
          <p:nvPr>
            <p:ph type="sldNum" idx="12"/>
          </p:nvPr>
        </p:nvSpPr>
        <p:spPr/>
        <p:txBody>
          <a:bodyPr/>
          <a:lstStyle/>
          <a:p>
            <a:pPr lvl="0">
              <a:spcBef>
                <a:spcPts val="0"/>
              </a:spcBef>
              <a:buNone/>
            </a:pPr>
            <a:fld id="{00000000-1234-1234-1234-123412341234}" type="slidenum">
              <a:rPr lang="en" smtClean="0"/>
              <a:t>1</a:t>
            </a:fld>
            <a:endParaRPr lang="en"/>
          </a:p>
        </p:txBody>
      </p:sp>
    </p:spTree>
    <p:extLst>
      <p:ext uri="{BB962C8B-B14F-4D97-AF65-F5344CB8AC3E}">
        <p14:creationId xmlns:p14="http://schemas.microsoft.com/office/powerpoint/2010/main" val="412895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869150" y="2312925"/>
            <a:ext cx="3594600" cy="2133300"/>
          </a:xfrm>
          <a:prstGeom prst="rect">
            <a:avLst/>
          </a:prstGeom>
        </p:spPr>
        <p:txBody>
          <a:bodyPr wrap="square" lIns="91425" tIns="91425" rIns="91425" bIns="91425" anchor="t" anchorCtr="0">
            <a:noAutofit/>
          </a:bodyPr>
          <a:lstStyle/>
          <a:p>
            <a:pPr lvl="0" rtl="0">
              <a:spcBef>
                <a:spcPts val="0"/>
              </a:spcBef>
              <a:buNone/>
            </a:pPr>
            <a:r>
              <a:rPr lang="en-CA" b="1" dirty="0" err="1">
                <a:latin typeface="Work Sans"/>
                <a:ea typeface="Work Sans"/>
                <a:cs typeface="Work Sans"/>
                <a:sym typeface="Work Sans"/>
              </a:rPr>
              <a:t>ComPsych</a:t>
            </a:r>
            <a:endParaRPr lang="en-CA" b="1" dirty="0">
              <a:latin typeface="Work Sans"/>
              <a:ea typeface="Work Sans"/>
              <a:cs typeface="Work Sans"/>
              <a:sym typeface="Work Sans"/>
            </a:endParaRPr>
          </a:p>
          <a:p>
            <a:pPr marL="285750" indent="-285750"/>
            <a:r>
              <a:rPr lang="en-CA" dirty="0">
                <a:latin typeface="Work Sans"/>
                <a:ea typeface="Work Sans"/>
                <a:cs typeface="Work Sans"/>
                <a:sym typeface="Work Sans"/>
              </a:rPr>
              <a:t>7.4% Market Share</a:t>
            </a:r>
          </a:p>
          <a:p>
            <a:pPr marL="285750" indent="-285750"/>
            <a:r>
              <a:rPr lang="en-CA" dirty="0">
                <a:latin typeface="Work Sans"/>
                <a:ea typeface="Work Sans"/>
                <a:cs typeface="Work Sans"/>
                <a:sym typeface="Work Sans"/>
              </a:rPr>
              <a:t>$475.4 Million Revenue</a:t>
            </a:r>
          </a:p>
          <a:p>
            <a:pPr marL="285750" indent="-285750"/>
            <a:r>
              <a:rPr lang="en-CA" dirty="0">
                <a:latin typeface="Work Sans"/>
                <a:ea typeface="Work Sans"/>
                <a:cs typeface="Work Sans"/>
                <a:sym typeface="Work Sans"/>
              </a:rPr>
              <a:t>Provides various health programs</a:t>
            </a:r>
            <a:endParaRPr lang="en" dirty="0">
              <a:latin typeface="Work Sans"/>
              <a:ea typeface="Work Sans"/>
              <a:cs typeface="Work Sans"/>
              <a:sym typeface="Work Sans"/>
            </a:endParaRPr>
          </a:p>
        </p:txBody>
      </p:sp>
      <p:sp>
        <p:nvSpPr>
          <p:cNvPr id="136" name="Shape 136"/>
          <p:cNvSpPr txBox="1">
            <a:spLocks noGrp="1"/>
          </p:cNvSpPr>
          <p:nvPr>
            <p:ph type="title"/>
          </p:nvPr>
        </p:nvSpPr>
        <p:spPr>
          <a:xfrm>
            <a:off x="869150" y="279554"/>
            <a:ext cx="5092200" cy="1360200"/>
          </a:xfrm>
          <a:prstGeom prst="rect">
            <a:avLst/>
          </a:prstGeom>
        </p:spPr>
        <p:txBody>
          <a:bodyPr wrap="square" lIns="91425" tIns="91425" rIns="91425" bIns="91425" anchor="b" anchorCtr="0">
            <a:noAutofit/>
          </a:bodyPr>
          <a:lstStyle/>
          <a:p>
            <a:pPr lvl="0">
              <a:spcBef>
                <a:spcPts val="0"/>
              </a:spcBef>
              <a:buNone/>
            </a:pPr>
            <a:r>
              <a:rPr lang="en-CA" dirty="0"/>
              <a:t>Major Players</a:t>
            </a:r>
            <a:endParaRPr lang="en" dirty="0"/>
          </a:p>
        </p:txBody>
      </p:sp>
      <p:sp>
        <p:nvSpPr>
          <p:cNvPr id="137" name="Shape 137"/>
          <p:cNvSpPr txBox="1">
            <a:spLocks noGrp="1"/>
          </p:cNvSpPr>
          <p:nvPr>
            <p:ph type="body" idx="2"/>
          </p:nvPr>
        </p:nvSpPr>
        <p:spPr>
          <a:xfrm>
            <a:off x="4680228" y="2312925"/>
            <a:ext cx="3594600" cy="2133300"/>
          </a:xfrm>
          <a:prstGeom prst="rect">
            <a:avLst/>
          </a:prstGeom>
        </p:spPr>
        <p:txBody>
          <a:bodyPr wrap="square" lIns="91425" tIns="91425" rIns="91425" bIns="91425" anchor="t" anchorCtr="0">
            <a:noAutofit/>
          </a:bodyPr>
          <a:lstStyle/>
          <a:p>
            <a:pPr lvl="0" rtl="0">
              <a:spcBef>
                <a:spcPts val="0"/>
              </a:spcBef>
              <a:buNone/>
            </a:pPr>
            <a:r>
              <a:rPr lang="en-CA" b="1" dirty="0">
                <a:latin typeface="Work Sans"/>
                <a:ea typeface="Work Sans"/>
                <a:cs typeface="Work Sans"/>
                <a:sym typeface="Work Sans"/>
              </a:rPr>
              <a:t>Beacon Health Options</a:t>
            </a:r>
          </a:p>
          <a:p>
            <a:pPr marL="285750" indent="-285750"/>
            <a:r>
              <a:rPr lang="en-CA" dirty="0">
                <a:latin typeface="Work Sans"/>
                <a:ea typeface="Work Sans"/>
                <a:cs typeface="Work Sans"/>
                <a:sym typeface="Work Sans"/>
              </a:rPr>
              <a:t>5% Market Share</a:t>
            </a:r>
          </a:p>
          <a:p>
            <a:pPr marL="285750" indent="-285750"/>
            <a:r>
              <a:rPr lang="en" dirty="0">
                <a:latin typeface="Work Sans"/>
                <a:ea typeface="Work Sans"/>
                <a:cs typeface="Work Sans"/>
                <a:sym typeface="Work Sans"/>
              </a:rPr>
              <a:t>$198.97 </a:t>
            </a:r>
            <a:r>
              <a:rPr lang="en-CA" dirty="0">
                <a:latin typeface="Work Sans"/>
                <a:ea typeface="Work Sans"/>
                <a:cs typeface="Work Sans"/>
                <a:sym typeface="Work Sans"/>
              </a:rPr>
              <a:t>Million Revenue</a:t>
            </a:r>
          </a:p>
          <a:p>
            <a:pPr marL="285750" indent="-285750"/>
            <a:r>
              <a:rPr lang="en-CA" dirty="0">
                <a:latin typeface="Work Sans"/>
                <a:ea typeface="Work Sans"/>
                <a:cs typeface="Work Sans"/>
                <a:sym typeface="Work Sans"/>
              </a:rPr>
              <a:t>Expertise in workplace health and performance</a:t>
            </a:r>
            <a:endParaRPr lang="en" dirty="0">
              <a:latin typeface="Work Sans"/>
              <a:ea typeface="Work Sans"/>
              <a:cs typeface="Work Sans"/>
              <a:sym typeface="Work Sans"/>
            </a:endParaRPr>
          </a:p>
        </p:txBody>
      </p:sp>
      <p:grpSp>
        <p:nvGrpSpPr>
          <p:cNvPr id="138" name="Shape 138"/>
          <p:cNvGrpSpPr/>
          <p:nvPr/>
        </p:nvGrpSpPr>
        <p:grpSpPr>
          <a:xfrm>
            <a:off x="7516120" y="711700"/>
            <a:ext cx="903433" cy="903433"/>
            <a:chOff x="2594325" y="1627175"/>
            <a:chExt cx="440850" cy="440850"/>
          </a:xfrm>
        </p:grpSpPr>
        <p:sp>
          <p:nvSpPr>
            <p:cNvPr id="139" name="Shape 139"/>
            <p:cNvSpPr/>
            <p:nvPr/>
          </p:nvSpPr>
          <p:spPr>
            <a:xfrm>
              <a:off x="2594325" y="1890950"/>
              <a:ext cx="177075" cy="177075"/>
            </a:xfrm>
            <a:custGeom>
              <a:avLst/>
              <a:gdLst/>
              <a:ahLst/>
              <a:cxnLst/>
              <a:rect l="0" t="0" r="0" b="0"/>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40" name="Shape 140"/>
            <p:cNvSpPr/>
            <p:nvPr/>
          </p:nvSpPr>
          <p:spPr>
            <a:xfrm>
              <a:off x="2858700" y="1627175"/>
              <a:ext cx="176475" cy="176475"/>
            </a:xfrm>
            <a:custGeom>
              <a:avLst/>
              <a:gdLst/>
              <a:ahLst/>
              <a:cxnLst/>
              <a:rect l="0" t="0" r="0" b="0"/>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41" name="Shape 141"/>
            <p:cNvSpPr/>
            <p:nvPr/>
          </p:nvSpPr>
          <p:spPr>
            <a:xfrm>
              <a:off x="2663325" y="1702275"/>
              <a:ext cx="296750" cy="296775"/>
            </a:xfrm>
            <a:custGeom>
              <a:avLst/>
              <a:gdLst/>
              <a:ahLst/>
              <a:cxnLst/>
              <a:rect l="0" t="0" r="0" b="0"/>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142" name="Shape 142"/>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10</a:t>
            </a:fld>
            <a:endParaRPr lang="en"/>
          </a:p>
        </p:txBody>
      </p:sp>
    </p:spTree>
    <p:extLst>
      <p:ext uri="{BB962C8B-B14F-4D97-AF65-F5344CB8AC3E}">
        <p14:creationId xmlns:p14="http://schemas.microsoft.com/office/powerpoint/2010/main" val="160334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869150" y="2312925"/>
            <a:ext cx="3594600" cy="2133300"/>
          </a:xfrm>
          <a:prstGeom prst="rect">
            <a:avLst/>
          </a:prstGeom>
        </p:spPr>
        <p:txBody>
          <a:bodyPr wrap="square" lIns="91425" tIns="91425" rIns="91425" bIns="91425" anchor="t" anchorCtr="0">
            <a:noAutofit/>
          </a:bodyPr>
          <a:lstStyle/>
          <a:p>
            <a:pPr lvl="0" rtl="0">
              <a:spcBef>
                <a:spcPts val="0"/>
              </a:spcBef>
              <a:buNone/>
            </a:pPr>
            <a:r>
              <a:rPr lang="en-CA" b="1" dirty="0" err="1">
                <a:latin typeface="Work Sans"/>
                <a:ea typeface="Work Sans"/>
                <a:cs typeface="Work Sans"/>
                <a:sym typeface="Work Sans"/>
              </a:rPr>
              <a:t>Peerfit</a:t>
            </a:r>
            <a:endParaRPr lang="en-CA" b="1" dirty="0">
              <a:latin typeface="Work Sans"/>
              <a:ea typeface="Work Sans"/>
              <a:cs typeface="Work Sans"/>
              <a:sym typeface="Work Sans"/>
            </a:endParaRPr>
          </a:p>
          <a:p>
            <a:pPr marL="285750" indent="-285750"/>
            <a:r>
              <a:rPr lang="en-CA" dirty="0">
                <a:latin typeface="Work Sans"/>
                <a:ea typeface="Work Sans"/>
                <a:cs typeface="Work Sans"/>
                <a:sym typeface="Work Sans"/>
              </a:rPr>
              <a:t>Raised $4.36 Million over seven rounds from nine investors.</a:t>
            </a:r>
          </a:p>
          <a:p>
            <a:pPr marL="285750" indent="-285750"/>
            <a:r>
              <a:rPr lang="en-CA" dirty="0">
                <a:latin typeface="Work Sans" panose="020B0604020202020204" charset="0"/>
              </a:rPr>
              <a:t>help insurance carriers, brokers and employers redefine corporate wellness programs.</a:t>
            </a:r>
            <a:endParaRPr lang="en" dirty="0">
              <a:latin typeface="Work Sans" panose="020B0604020202020204" charset="0"/>
              <a:ea typeface="Work Sans"/>
              <a:cs typeface="Work Sans"/>
              <a:sym typeface="Work Sans"/>
            </a:endParaRPr>
          </a:p>
        </p:txBody>
      </p:sp>
      <p:sp>
        <p:nvSpPr>
          <p:cNvPr id="136" name="Shape 136"/>
          <p:cNvSpPr txBox="1">
            <a:spLocks noGrp="1"/>
          </p:cNvSpPr>
          <p:nvPr>
            <p:ph type="title"/>
          </p:nvPr>
        </p:nvSpPr>
        <p:spPr>
          <a:xfrm>
            <a:off x="869150" y="279554"/>
            <a:ext cx="5092200" cy="1360200"/>
          </a:xfrm>
          <a:prstGeom prst="rect">
            <a:avLst/>
          </a:prstGeom>
        </p:spPr>
        <p:txBody>
          <a:bodyPr wrap="square" lIns="91425" tIns="91425" rIns="91425" bIns="91425" anchor="b" anchorCtr="0">
            <a:noAutofit/>
          </a:bodyPr>
          <a:lstStyle/>
          <a:p>
            <a:pPr lvl="0">
              <a:spcBef>
                <a:spcPts val="0"/>
              </a:spcBef>
              <a:buNone/>
            </a:pPr>
            <a:r>
              <a:rPr lang="en-CA" dirty="0"/>
              <a:t>Minor Players</a:t>
            </a:r>
            <a:endParaRPr lang="en" dirty="0"/>
          </a:p>
        </p:txBody>
      </p:sp>
      <p:sp>
        <p:nvSpPr>
          <p:cNvPr id="137" name="Shape 137"/>
          <p:cNvSpPr txBox="1">
            <a:spLocks noGrp="1"/>
          </p:cNvSpPr>
          <p:nvPr>
            <p:ph type="body" idx="2"/>
          </p:nvPr>
        </p:nvSpPr>
        <p:spPr>
          <a:xfrm>
            <a:off x="4680228" y="2312925"/>
            <a:ext cx="3594600" cy="2133300"/>
          </a:xfrm>
          <a:prstGeom prst="rect">
            <a:avLst/>
          </a:prstGeom>
        </p:spPr>
        <p:txBody>
          <a:bodyPr wrap="square" lIns="91425" tIns="91425" rIns="91425" bIns="91425" anchor="t" anchorCtr="0">
            <a:noAutofit/>
          </a:bodyPr>
          <a:lstStyle/>
          <a:p>
            <a:pPr lvl="0" rtl="0">
              <a:spcBef>
                <a:spcPts val="0"/>
              </a:spcBef>
              <a:buNone/>
            </a:pPr>
            <a:r>
              <a:rPr lang="en-CA" b="1" dirty="0">
                <a:latin typeface="Work Sans"/>
                <a:ea typeface="Work Sans"/>
                <a:cs typeface="Work Sans"/>
                <a:sym typeface="Work Sans"/>
              </a:rPr>
              <a:t>YouEarnedIt</a:t>
            </a:r>
          </a:p>
          <a:p>
            <a:pPr marL="285750" indent="-285750"/>
            <a:r>
              <a:rPr lang="en-CA" dirty="0">
                <a:latin typeface="Work Sans"/>
                <a:ea typeface="Work Sans"/>
                <a:cs typeface="Work Sans"/>
                <a:sym typeface="Work Sans"/>
              </a:rPr>
              <a:t>Raised $8.0 Million over two rounds from six investors.</a:t>
            </a:r>
          </a:p>
          <a:p>
            <a:pPr marL="285750" indent="-285750"/>
            <a:r>
              <a:rPr lang="en-CA" dirty="0">
                <a:latin typeface="Work Sans" panose="020B0604020202020204" charset="0"/>
              </a:rPr>
              <a:t>improving employee experience through integrating wellness incentives with other employee engagement activities.</a:t>
            </a:r>
            <a:endParaRPr lang="en" dirty="0">
              <a:latin typeface="Work Sans" panose="020B0604020202020204" charset="0"/>
              <a:ea typeface="Work Sans"/>
              <a:cs typeface="Work Sans"/>
              <a:sym typeface="Work Sans"/>
            </a:endParaRPr>
          </a:p>
        </p:txBody>
      </p:sp>
      <p:grpSp>
        <p:nvGrpSpPr>
          <p:cNvPr id="138" name="Shape 138"/>
          <p:cNvGrpSpPr/>
          <p:nvPr/>
        </p:nvGrpSpPr>
        <p:grpSpPr>
          <a:xfrm>
            <a:off x="7516120" y="711700"/>
            <a:ext cx="903433" cy="903433"/>
            <a:chOff x="2594325" y="1627175"/>
            <a:chExt cx="440850" cy="440850"/>
          </a:xfrm>
        </p:grpSpPr>
        <p:sp>
          <p:nvSpPr>
            <p:cNvPr id="139" name="Shape 139"/>
            <p:cNvSpPr/>
            <p:nvPr/>
          </p:nvSpPr>
          <p:spPr>
            <a:xfrm>
              <a:off x="2594325" y="1890950"/>
              <a:ext cx="177075" cy="177075"/>
            </a:xfrm>
            <a:custGeom>
              <a:avLst/>
              <a:gdLst/>
              <a:ahLst/>
              <a:cxnLst/>
              <a:rect l="0" t="0" r="0" b="0"/>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40" name="Shape 140"/>
            <p:cNvSpPr/>
            <p:nvPr/>
          </p:nvSpPr>
          <p:spPr>
            <a:xfrm>
              <a:off x="2858700" y="1627175"/>
              <a:ext cx="176475" cy="176475"/>
            </a:xfrm>
            <a:custGeom>
              <a:avLst/>
              <a:gdLst/>
              <a:ahLst/>
              <a:cxnLst/>
              <a:rect l="0" t="0" r="0" b="0"/>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41" name="Shape 141"/>
            <p:cNvSpPr/>
            <p:nvPr/>
          </p:nvSpPr>
          <p:spPr>
            <a:xfrm>
              <a:off x="2663325" y="1702275"/>
              <a:ext cx="296750" cy="296775"/>
            </a:xfrm>
            <a:custGeom>
              <a:avLst/>
              <a:gdLst/>
              <a:ahLst/>
              <a:cxnLst/>
              <a:rect l="0" t="0" r="0" b="0"/>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142" name="Shape 142"/>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11</a:t>
            </a:fld>
            <a:endParaRPr lang="en"/>
          </a:p>
        </p:txBody>
      </p:sp>
    </p:spTree>
    <p:extLst>
      <p:ext uri="{BB962C8B-B14F-4D97-AF65-F5344CB8AC3E}">
        <p14:creationId xmlns:p14="http://schemas.microsoft.com/office/powerpoint/2010/main" val="1803779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772380" y="730039"/>
            <a:ext cx="5092200" cy="767533"/>
          </a:xfrm>
          <a:prstGeom prst="rect">
            <a:avLst/>
          </a:prstGeom>
        </p:spPr>
        <p:txBody>
          <a:bodyPr wrap="square" lIns="91425" tIns="91425" rIns="91425" bIns="91425" anchor="b" anchorCtr="0">
            <a:noAutofit/>
          </a:bodyPr>
          <a:lstStyle/>
          <a:p>
            <a:pPr lvl="0">
              <a:spcBef>
                <a:spcPts val="0"/>
              </a:spcBef>
              <a:buNone/>
            </a:pPr>
            <a:r>
              <a:rPr lang="en-CA" dirty="0"/>
              <a:t>Key Technologies</a:t>
            </a:r>
            <a:endParaRPr lang="en" dirty="0"/>
          </a:p>
        </p:txBody>
      </p:sp>
      <p:sp>
        <p:nvSpPr>
          <p:cNvPr id="148" name="Shape 148"/>
          <p:cNvSpPr txBox="1">
            <a:spLocks noGrp="1"/>
          </p:cNvSpPr>
          <p:nvPr>
            <p:ph type="body" idx="1"/>
          </p:nvPr>
        </p:nvSpPr>
        <p:spPr>
          <a:xfrm>
            <a:off x="772380" y="3720028"/>
            <a:ext cx="2366400" cy="356856"/>
          </a:xfrm>
          <a:prstGeom prst="rect">
            <a:avLst/>
          </a:prstGeom>
        </p:spPr>
        <p:txBody>
          <a:bodyPr wrap="square" lIns="91425" tIns="91425" rIns="91425" bIns="91425" anchor="t" anchorCtr="0">
            <a:noAutofit/>
          </a:bodyPr>
          <a:lstStyle/>
          <a:p>
            <a:pPr lvl="0" algn="ctr" rtl="0">
              <a:spcBef>
                <a:spcPts val="0"/>
              </a:spcBef>
              <a:buNone/>
            </a:pPr>
            <a:r>
              <a:rPr lang="en-CA" b="1" dirty="0">
                <a:latin typeface="Work Sans"/>
                <a:ea typeface="Work Sans"/>
                <a:cs typeface="Work Sans"/>
                <a:sym typeface="Work Sans"/>
              </a:rPr>
              <a:t>Mobile Health (</a:t>
            </a:r>
            <a:r>
              <a:rPr lang="en-CA" b="1" dirty="0" err="1">
                <a:latin typeface="Work Sans"/>
                <a:ea typeface="Work Sans"/>
                <a:cs typeface="Work Sans"/>
                <a:sym typeface="Work Sans"/>
              </a:rPr>
              <a:t>mHealth</a:t>
            </a:r>
            <a:r>
              <a:rPr lang="en-CA" b="1" dirty="0">
                <a:latin typeface="Work Sans"/>
                <a:ea typeface="Work Sans"/>
                <a:cs typeface="Work Sans"/>
                <a:sym typeface="Work Sans"/>
              </a:rPr>
              <a:t>)</a:t>
            </a:r>
            <a:endParaRPr lang="en" b="1" dirty="0">
              <a:latin typeface="Work Sans"/>
              <a:ea typeface="Work Sans"/>
              <a:cs typeface="Work Sans"/>
              <a:sym typeface="Work Sans"/>
            </a:endParaRPr>
          </a:p>
        </p:txBody>
      </p:sp>
      <p:sp>
        <p:nvSpPr>
          <p:cNvPr id="149" name="Shape 149"/>
          <p:cNvSpPr txBox="1">
            <a:spLocks noGrp="1"/>
          </p:cNvSpPr>
          <p:nvPr>
            <p:ph type="body" idx="2"/>
          </p:nvPr>
        </p:nvSpPr>
        <p:spPr>
          <a:xfrm>
            <a:off x="3449018" y="3745940"/>
            <a:ext cx="2366400" cy="336833"/>
          </a:xfrm>
          <a:prstGeom prst="rect">
            <a:avLst/>
          </a:prstGeom>
        </p:spPr>
        <p:txBody>
          <a:bodyPr wrap="square" lIns="91425" tIns="91425" rIns="91425" bIns="91425" anchor="t" anchorCtr="0">
            <a:noAutofit/>
          </a:bodyPr>
          <a:lstStyle/>
          <a:p>
            <a:pPr lvl="0" algn="ctr" rtl="0">
              <a:spcBef>
                <a:spcPts val="0"/>
              </a:spcBef>
              <a:buNone/>
            </a:pPr>
            <a:r>
              <a:rPr lang="en-CA" b="1" dirty="0">
                <a:latin typeface="Work Sans"/>
                <a:ea typeface="Work Sans"/>
                <a:cs typeface="Work Sans"/>
                <a:sym typeface="Work Sans"/>
              </a:rPr>
              <a:t>Telehealth</a:t>
            </a:r>
            <a:endParaRPr lang="en" b="1" dirty="0">
              <a:latin typeface="Work Sans"/>
              <a:ea typeface="Work Sans"/>
              <a:cs typeface="Work Sans"/>
              <a:sym typeface="Work Sans"/>
            </a:endParaRPr>
          </a:p>
        </p:txBody>
      </p:sp>
      <p:sp>
        <p:nvSpPr>
          <p:cNvPr id="150" name="Shape 150"/>
          <p:cNvSpPr txBox="1">
            <a:spLocks noGrp="1"/>
          </p:cNvSpPr>
          <p:nvPr>
            <p:ph type="body" idx="3"/>
          </p:nvPr>
        </p:nvSpPr>
        <p:spPr>
          <a:xfrm>
            <a:off x="5961350" y="3745940"/>
            <a:ext cx="2366400" cy="356856"/>
          </a:xfrm>
          <a:prstGeom prst="rect">
            <a:avLst/>
          </a:prstGeom>
        </p:spPr>
        <p:txBody>
          <a:bodyPr wrap="square" lIns="91425" tIns="91425" rIns="91425" bIns="91425" anchor="t" anchorCtr="0">
            <a:noAutofit/>
          </a:bodyPr>
          <a:lstStyle/>
          <a:p>
            <a:pPr lvl="0" algn="ctr" rtl="0">
              <a:spcBef>
                <a:spcPts val="0"/>
              </a:spcBef>
              <a:buNone/>
            </a:pPr>
            <a:r>
              <a:rPr lang="en-CA" b="1" dirty="0">
                <a:latin typeface="Work Sans"/>
                <a:ea typeface="Work Sans"/>
                <a:cs typeface="Work Sans"/>
                <a:sym typeface="Work Sans"/>
              </a:rPr>
              <a:t>Big Data Solutions</a:t>
            </a:r>
            <a:endParaRPr lang="en" b="1" dirty="0">
              <a:latin typeface="Work Sans"/>
              <a:ea typeface="Work Sans"/>
              <a:cs typeface="Work Sans"/>
              <a:sym typeface="Work Sans"/>
            </a:endParaRPr>
          </a:p>
          <a:p>
            <a:pPr lvl="0">
              <a:spcBef>
                <a:spcPts val="0"/>
              </a:spcBef>
              <a:buNone/>
            </a:pPr>
            <a:endParaRPr dirty="0"/>
          </a:p>
        </p:txBody>
      </p:sp>
      <p:grpSp>
        <p:nvGrpSpPr>
          <p:cNvPr id="151" name="Shape 151"/>
          <p:cNvGrpSpPr/>
          <p:nvPr/>
        </p:nvGrpSpPr>
        <p:grpSpPr>
          <a:xfrm>
            <a:off x="7530415" y="554751"/>
            <a:ext cx="903433" cy="903433"/>
            <a:chOff x="2594325" y="1627175"/>
            <a:chExt cx="440850" cy="440850"/>
          </a:xfrm>
        </p:grpSpPr>
        <p:sp>
          <p:nvSpPr>
            <p:cNvPr id="152" name="Shape 152"/>
            <p:cNvSpPr/>
            <p:nvPr/>
          </p:nvSpPr>
          <p:spPr>
            <a:xfrm>
              <a:off x="2594325" y="1890950"/>
              <a:ext cx="177075" cy="177075"/>
            </a:xfrm>
            <a:custGeom>
              <a:avLst/>
              <a:gdLst/>
              <a:ahLst/>
              <a:cxnLst/>
              <a:rect l="0" t="0" r="0" b="0"/>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53" name="Shape 153"/>
            <p:cNvSpPr/>
            <p:nvPr/>
          </p:nvSpPr>
          <p:spPr>
            <a:xfrm>
              <a:off x="2858700" y="1627175"/>
              <a:ext cx="176475" cy="176475"/>
            </a:xfrm>
            <a:custGeom>
              <a:avLst/>
              <a:gdLst/>
              <a:ahLst/>
              <a:cxnLst/>
              <a:rect l="0" t="0" r="0" b="0"/>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54" name="Shape 154"/>
            <p:cNvSpPr/>
            <p:nvPr/>
          </p:nvSpPr>
          <p:spPr>
            <a:xfrm>
              <a:off x="2663325" y="1702275"/>
              <a:ext cx="296750" cy="296775"/>
            </a:xfrm>
            <a:custGeom>
              <a:avLst/>
              <a:gdLst/>
              <a:ahLst/>
              <a:cxnLst/>
              <a:rect l="0" t="0" r="0" b="0"/>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155" name="Shape 155"/>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12</a:t>
            </a:fld>
            <a:endParaRPr lang="en"/>
          </a:p>
        </p:txBody>
      </p:sp>
      <p:sp>
        <p:nvSpPr>
          <p:cNvPr id="11" name="Shape 491">
            <a:extLst>
              <a:ext uri="{FF2B5EF4-FFF2-40B4-BE49-F238E27FC236}">
                <a16:creationId xmlns:a16="http://schemas.microsoft.com/office/drawing/2014/main" id="{8152A984-B4A8-4382-A086-80F42A7E7339}"/>
              </a:ext>
            </a:extLst>
          </p:cNvPr>
          <p:cNvSpPr/>
          <p:nvPr/>
        </p:nvSpPr>
        <p:spPr>
          <a:xfrm>
            <a:off x="1515185" y="1987780"/>
            <a:ext cx="877615" cy="1556789"/>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13" name="Shape 602">
            <a:extLst>
              <a:ext uri="{FF2B5EF4-FFF2-40B4-BE49-F238E27FC236}">
                <a16:creationId xmlns:a16="http://schemas.microsoft.com/office/drawing/2014/main" id="{C9FB77BC-9C48-4609-86C7-F28DF6BBC366}"/>
              </a:ext>
            </a:extLst>
          </p:cNvPr>
          <p:cNvGrpSpPr/>
          <p:nvPr/>
        </p:nvGrpSpPr>
        <p:grpSpPr>
          <a:xfrm>
            <a:off x="6421827" y="1951630"/>
            <a:ext cx="1445445" cy="1421661"/>
            <a:chOff x="5241175" y="4959100"/>
            <a:chExt cx="539775" cy="517775"/>
          </a:xfrm>
        </p:grpSpPr>
        <p:sp>
          <p:nvSpPr>
            <p:cNvPr id="14" name="Shape 603">
              <a:extLst>
                <a:ext uri="{FF2B5EF4-FFF2-40B4-BE49-F238E27FC236}">
                  <a16:creationId xmlns:a16="http://schemas.microsoft.com/office/drawing/2014/main" id="{A975A220-ACCF-4EBE-B138-36F2188A3449}"/>
                </a:ext>
              </a:extLst>
            </p:cNvPr>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5" name="Shape 604">
              <a:extLst>
                <a:ext uri="{FF2B5EF4-FFF2-40B4-BE49-F238E27FC236}">
                  <a16:creationId xmlns:a16="http://schemas.microsoft.com/office/drawing/2014/main" id="{46C84793-1D6F-4D2E-8433-5F3B59BF85AE}"/>
                </a:ext>
              </a:extLst>
            </p:cNvPr>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6" name="Shape 605">
              <a:extLst>
                <a:ext uri="{FF2B5EF4-FFF2-40B4-BE49-F238E27FC236}">
                  <a16:creationId xmlns:a16="http://schemas.microsoft.com/office/drawing/2014/main" id="{3CEB5316-6090-4FFF-B57A-3EC9BFB9BA48}"/>
                </a:ext>
              </a:extLst>
            </p:cNvPr>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7" name="Shape 606">
              <a:extLst>
                <a:ext uri="{FF2B5EF4-FFF2-40B4-BE49-F238E27FC236}">
                  <a16:creationId xmlns:a16="http://schemas.microsoft.com/office/drawing/2014/main" id="{23073109-B917-4FDF-BB21-E7A5F3AA63FD}"/>
                </a:ext>
              </a:extLst>
            </p:cNvPr>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8" name="Shape 607">
              <a:extLst>
                <a:ext uri="{FF2B5EF4-FFF2-40B4-BE49-F238E27FC236}">
                  <a16:creationId xmlns:a16="http://schemas.microsoft.com/office/drawing/2014/main" id="{5FA92D55-D9CF-4702-8C76-5C03F5A7B7BB}"/>
                </a:ext>
              </a:extLst>
            </p:cNvPr>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9" name="Shape 608">
              <a:extLst>
                <a:ext uri="{FF2B5EF4-FFF2-40B4-BE49-F238E27FC236}">
                  <a16:creationId xmlns:a16="http://schemas.microsoft.com/office/drawing/2014/main" id="{A6043B3A-2684-4AAB-BE88-EDE659BD3907}"/>
                </a:ext>
              </a:extLst>
            </p:cNvPr>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pic>
        <p:nvPicPr>
          <p:cNvPr id="5" name="Picture 4">
            <a:extLst>
              <a:ext uri="{FF2B5EF4-FFF2-40B4-BE49-F238E27FC236}">
                <a16:creationId xmlns:a16="http://schemas.microsoft.com/office/drawing/2014/main" id="{AC592DB3-9EE2-4D31-956E-9D15ACEED7BE}"/>
              </a:ext>
            </a:extLst>
          </p:cNvPr>
          <p:cNvPicPr>
            <a:picLocks noChangeAspect="1"/>
          </p:cNvPicPr>
          <p:nvPr/>
        </p:nvPicPr>
        <p:blipFill>
          <a:blip r:embed="rId3"/>
          <a:stretch>
            <a:fillRect/>
          </a:stretch>
        </p:blipFill>
        <p:spPr>
          <a:xfrm>
            <a:off x="3930555" y="2030065"/>
            <a:ext cx="1418421" cy="14184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build="p"/>
      <p:bldP spid="149" grpId="0" build="p"/>
      <p:bldP spid="150" grpId="0" build="p"/>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1418473" y="3343331"/>
            <a:ext cx="2604205" cy="396156"/>
          </a:xfrm>
          <a:prstGeom prst="rect">
            <a:avLst/>
          </a:prstGeom>
        </p:spPr>
        <p:txBody>
          <a:bodyPr wrap="square" lIns="91425" tIns="91425" rIns="91425" bIns="91425" anchor="t" anchorCtr="0">
            <a:noAutofit/>
          </a:bodyPr>
          <a:lstStyle/>
          <a:p>
            <a:pPr lvl="0" rtl="0">
              <a:spcBef>
                <a:spcPts val="0"/>
              </a:spcBef>
              <a:buNone/>
            </a:pPr>
            <a:r>
              <a:rPr lang="en-CA" b="1" dirty="0">
                <a:latin typeface="Work Sans"/>
                <a:ea typeface="Work Sans"/>
                <a:cs typeface="Work Sans"/>
                <a:sym typeface="Work Sans"/>
              </a:rPr>
              <a:t>Surface Level Solutions</a:t>
            </a:r>
          </a:p>
        </p:txBody>
      </p:sp>
      <p:sp>
        <p:nvSpPr>
          <p:cNvPr id="136" name="Shape 136"/>
          <p:cNvSpPr txBox="1">
            <a:spLocks noGrp="1"/>
          </p:cNvSpPr>
          <p:nvPr>
            <p:ph type="title"/>
          </p:nvPr>
        </p:nvSpPr>
        <p:spPr>
          <a:xfrm>
            <a:off x="704302" y="800191"/>
            <a:ext cx="5092200" cy="739002"/>
          </a:xfrm>
          <a:prstGeom prst="rect">
            <a:avLst/>
          </a:prstGeom>
        </p:spPr>
        <p:txBody>
          <a:bodyPr wrap="square" lIns="91425" tIns="91425" rIns="91425" bIns="91425" anchor="b" anchorCtr="0">
            <a:noAutofit/>
          </a:bodyPr>
          <a:lstStyle/>
          <a:p>
            <a:pPr lvl="0">
              <a:spcBef>
                <a:spcPts val="0"/>
              </a:spcBef>
              <a:buNone/>
            </a:pPr>
            <a:r>
              <a:rPr lang="en-CA" dirty="0"/>
              <a:t>Unsolved Territory</a:t>
            </a:r>
            <a:endParaRPr lang="en" dirty="0"/>
          </a:p>
        </p:txBody>
      </p:sp>
      <p:sp>
        <p:nvSpPr>
          <p:cNvPr id="137" name="Shape 137"/>
          <p:cNvSpPr txBox="1">
            <a:spLocks noGrp="1"/>
          </p:cNvSpPr>
          <p:nvPr>
            <p:ph type="body" idx="2"/>
          </p:nvPr>
        </p:nvSpPr>
        <p:spPr>
          <a:xfrm>
            <a:off x="5796502" y="3343331"/>
            <a:ext cx="1590918" cy="471218"/>
          </a:xfrm>
          <a:prstGeom prst="rect">
            <a:avLst/>
          </a:prstGeom>
        </p:spPr>
        <p:txBody>
          <a:bodyPr wrap="square" lIns="91425" tIns="91425" rIns="91425" bIns="91425" anchor="t" anchorCtr="0">
            <a:noAutofit/>
          </a:bodyPr>
          <a:lstStyle/>
          <a:p>
            <a:pPr lvl="0" rtl="0">
              <a:spcBef>
                <a:spcPts val="0"/>
              </a:spcBef>
              <a:buNone/>
            </a:pPr>
            <a:r>
              <a:rPr lang="en-CA" b="1" dirty="0">
                <a:latin typeface="Work Sans"/>
                <a:ea typeface="Work Sans"/>
                <a:cs typeface="Work Sans"/>
                <a:sym typeface="Work Sans"/>
              </a:rPr>
              <a:t>Intrusiveness</a:t>
            </a:r>
          </a:p>
        </p:txBody>
      </p:sp>
      <p:grpSp>
        <p:nvGrpSpPr>
          <p:cNvPr id="138" name="Shape 138"/>
          <p:cNvGrpSpPr/>
          <p:nvPr/>
        </p:nvGrpSpPr>
        <p:grpSpPr>
          <a:xfrm>
            <a:off x="7516120" y="711700"/>
            <a:ext cx="903433" cy="903433"/>
            <a:chOff x="2594325" y="1627175"/>
            <a:chExt cx="440850" cy="440850"/>
          </a:xfrm>
        </p:grpSpPr>
        <p:sp>
          <p:nvSpPr>
            <p:cNvPr id="139" name="Shape 139"/>
            <p:cNvSpPr/>
            <p:nvPr/>
          </p:nvSpPr>
          <p:spPr>
            <a:xfrm>
              <a:off x="2594325" y="1890950"/>
              <a:ext cx="177075" cy="177075"/>
            </a:xfrm>
            <a:custGeom>
              <a:avLst/>
              <a:gdLst/>
              <a:ahLst/>
              <a:cxnLst/>
              <a:rect l="0" t="0" r="0" b="0"/>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40" name="Shape 140"/>
            <p:cNvSpPr/>
            <p:nvPr/>
          </p:nvSpPr>
          <p:spPr>
            <a:xfrm>
              <a:off x="2858700" y="1627175"/>
              <a:ext cx="176475" cy="176475"/>
            </a:xfrm>
            <a:custGeom>
              <a:avLst/>
              <a:gdLst/>
              <a:ahLst/>
              <a:cxnLst/>
              <a:rect l="0" t="0" r="0" b="0"/>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41" name="Shape 141"/>
            <p:cNvSpPr/>
            <p:nvPr/>
          </p:nvSpPr>
          <p:spPr>
            <a:xfrm>
              <a:off x="2663325" y="1702275"/>
              <a:ext cx="296750" cy="296775"/>
            </a:xfrm>
            <a:custGeom>
              <a:avLst/>
              <a:gdLst/>
              <a:ahLst/>
              <a:cxnLst/>
              <a:rect l="0" t="0" r="0" b="0"/>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142" name="Shape 142"/>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13</a:t>
            </a:fld>
            <a:endParaRPr lang="en"/>
          </a:p>
        </p:txBody>
      </p:sp>
      <p:sp>
        <p:nvSpPr>
          <p:cNvPr id="10" name="Shape 467">
            <a:extLst>
              <a:ext uri="{FF2B5EF4-FFF2-40B4-BE49-F238E27FC236}">
                <a16:creationId xmlns:a16="http://schemas.microsoft.com/office/drawing/2014/main" id="{22CDC916-6C87-4CA8-A56F-C534ADA4C6FA}"/>
              </a:ext>
            </a:extLst>
          </p:cNvPr>
          <p:cNvSpPr/>
          <p:nvPr/>
        </p:nvSpPr>
        <p:spPr>
          <a:xfrm>
            <a:off x="6006915" y="2152934"/>
            <a:ext cx="1170092" cy="1161961"/>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pic>
        <p:nvPicPr>
          <p:cNvPr id="3" name="Picture 2" descr="A close up of a logo&#10;&#10;Description generated with very high confidence">
            <a:extLst>
              <a:ext uri="{FF2B5EF4-FFF2-40B4-BE49-F238E27FC236}">
                <a16:creationId xmlns:a16="http://schemas.microsoft.com/office/drawing/2014/main" id="{EF96E7E2-82BA-44FA-B547-3512230F07B4}"/>
              </a:ext>
            </a:extLst>
          </p:cNvPr>
          <p:cNvPicPr>
            <a:picLocks noChangeAspect="1"/>
          </p:cNvPicPr>
          <p:nvPr/>
        </p:nvPicPr>
        <p:blipFill>
          <a:blip r:embed="rId3"/>
          <a:stretch>
            <a:fillRect/>
          </a:stretch>
        </p:blipFill>
        <p:spPr>
          <a:xfrm>
            <a:off x="1911540" y="1866814"/>
            <a:ext cx="1476517" cy="1476517"/>
          </a:xfrm>
          <a:prstGeom prst="rect">
            <a:avLst/>
          </a:prstGeom>
        </p:spPr>
      </p:pic>
    </p:spTree>
    <p:extLst>
      <p:ext uri="{BB962C8B-B14F-4D97-AF65-F5344CB8AC3E}">
        <p14:creationId xmlns:p14="http://schemas.microsoft.com/office/powerpoint/2010/main" val="1748260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ctrTitle" idx="4294967295"/>
          </p:nvPr>
        </p:nvSpPr>
        <p:spPr>
          <a:xfrm>
            <a:off x="693365" y="2963275"/>
            <a:ext cx="5089500" cy="1159800"/>
          </a:xfrm>
          <a:prstGeom prst="rect">
            <a:avLst/>
          </a:prstGeom>
        </p:spPr>
        <p:txBody>
          <a:bodyPr wrap="square" lIns="91425" tIns="91425" rIns="91425" bIns="91425" anchor="b" anchorCtr="0">
            <a:noAutofit/>
          </a:bodyPr>
          <a:lstStyle/>
          <a:p>
            <a:pPr lvl="0" rtl="0">
              <a:spcBef>
                <a:spcPts val="0"/>
              </a:spcBef>
              <a:buNone/>
            </a:pPr>
            <a:r>
              <a:rPr lang="en-CA" sz="7000" dirty="0">
                <a:solidFill>
                  <a:srgbClr val="FFFFFF"/>
                </a:solidFill>
              </a:rPr>
              <a:t>Work Without Worry</a:t>
            </a:r>
            <a:endParaRPr lang="en" sz="7000" dirty="0">
              <a:solidFill>
                <a:srgbClr val="FFFFFF"/>
              </a:solidFill>
            </a:endParaRPr>
          </a:p>
        </p:txBody>
      </p:sp>
      <p:sp>
        <p:nvSpPr>
          <p:cNvPr id="117" name="Shape 117"/>
          <p:cNvSpPr/>
          <p:nvPr/>
        </p:nvSpPr>
        <p:spPr>
          <a:xfrm>
            <a:off x="7274161" y="3240542"/>
            <a:ext cx="257296" cy="24567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nvGrpSpPr>
          <p:cNvPr id="118" name="Shape 118"/>
          <p:cNvGrpSpPr/>
          <p:nvPr/>
        </p:nvGrpSpPr>
        <p:grpSpPr>
          <a:xfrm>
            <a:off x="6954534" y="1860643"/>
            <a:ext cx="1102360" cy="1102632"/>
            <a:chOff x="6654650" y="3665275"/>
            <a:chExt cx="409100" cy="409125"/>
          </a:xfrm>
        </p:grpSpPr>
        <p:sp>
          <p:nvSpPr>
            <p:cNvPr id="119" name="Shape 119"/>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grpSp>
        <p:nvGrpSpPr>
          <p:cNvPr id="121" name="Shape 121"/>
          <p:cNvGrpSpPr/>
          <p:nvPr/>
        </p:nvGrpSpPr>
        <p:grpSpPr>
          <a:xfrm rot="2580127">
            <a:off x="5792539" y="2141393"/>
            <a:ext cx="728297" cy="728371"/>
            <a:chOff x="570875" y="4322250"/>
            <a:chExt cx="443300" cy="443325"/>
          </a:xfrm>
        </p:grpSpPr>
        <p:sp>
          <p:nvSpPr>
            <p:cNvPr id="122" name="Shape 122"/>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25" name="Shape 125"/>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sp>
        <p:nvSpPr>
          <p:cNvPr id="126" name="Shape 126"/>
          <p:cNvSpPr/>
          <p:nvPr/>
        </p:nvSpPr>
        <p:spPr>
          <a:xfrm rot="2466840">
            <a:off x="6132838" y="1459324"/>
            <a:ext cx="357492" cy="34134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27" name="Shape 127"/>
          <p:cNvSpPr/>
          <p:nvPr/>
        </p:nvSpPr>
        <p:spPr>
          <a:xfrm rot="-1609288">
            <a:off x="6655678" y="1674117"/>
            <a:ext cx="257259" cy="2456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28" name="Shape 128"/>
          <p:cNvSpPr/>
          <p:nvPr/>
        </p:nvSpPr>
        <p:spPr>
          <a:xfrm rot="2926112">
            <a:off x="8056923" y="2483942"/>
            <a:ext cx="192659" cy="18395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29" name="Shape 129"/>
          <p:cNvSpPr/>
          <p:nvPr/>
        </p:nvSpPr>
        <p:spPr>
          <a:xfrm rot="-1609326">
            <a:off x="7255135" y="1251509"/>
            <a:ext cx="173600" cy="16572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30" name="Shape 130"/>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14</a:t>
            </a:fld>
            <a:endParaRPr lang="en"/>
          </a:p>
        </p:txBody>
      </p:sp>
    </p:spTree>
    <p:extLst>
      <p:ext uri="{BB962C8B-B14F-4D97-AF65-F5344CB8AC3E}">
        <p14:creationId xmlns:p14="http://schemas.microsoft.com/office/powerpoint/2010/main" val="3593749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ctrTitle" idx="4294967295"/>
          </p:nvPr>
        </p:nvSpPr>
        <p:spPr>
          <a:xfrm>
            <a:off x="455279" y="446774"/>
            <a:ext cx="4286100" cy="1159800"/>
          </a:xfrm>
          <a:prstGeom prst="rect">
            <a:avLst/>
          </a:prstGeom>
        </p:spPr>
        <p:txBody>
          <a:bodyPr wrap="square" lIns="91425" tIns="91425" rIns="91425" bIns="91425" anchor="b" anchorCtr="0">
            <a:noAutofit/>
          </a:bodyPr>
          <a:lstStyle/>
          <a:p>
            <a:pPr lvl="0" rtl="0">
              <a:spcBef>
                <a:spcPts val="0"/>
              </a:spcBef>
              <a:buNone/>
            </a:pPr>
            <a:r>
              <a:rPr lang="en" sz="7200" dirty="0"/>
              <a:t>Thanks!</a:t>
            </a:r>
          </a:p>
        </p:txBody>
      </p:sp>
      <p:sp>
        <p:nvSpPr>
          <p:cNvPr id="320" name="Shape 320"/>
          <p:cNvSpPr/>
          <p:nvPr/>
        </p:nvSpPr>
        <p:spPr>
          <a:xfrm>
            <a:off x="7562155" y="446774"/>
            <a:ext cx="991603" cy="948183"/>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21" name="Shape 321"/>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15</a:t>
            </a:fld>
            <a:endParaRPr lang="en"/>
          </a:p>
        </p:txBody>
      </p:sp>
      <p:sp>
        <p:nvSpPr>
          <p:cNvPr id="2" name="Rectangle 1">
            <a:extLst>
              <a:ext uri="{FF2B5EF4-FFF2-40B4-BE49-F238E27FC236}">
                <a16:creationId xmlns:a16="http://schemas.microsoft.com/office/drawing/2014/main" id="{69248910-CD6C-46A6-8326-1AC05B9FC606}"/>
              </a:ext>
            </a:extLst>
          </p:cNvPr>
          <p:cNvSpPr/>
          <p:nvPr/>
        </p:nvSpPr>
        <p:spPr>
          <a:xfrm>
            <a:off x="471365" y="3685725"/>
            <a:ext cx="1664238" cy="507831"/>
          </a:xfrm>
          <a:prstGeom prst="rect">
            <a:avLst/>
          </a:prstGeom>
        </p:spPr>
        <p:txBody>
          <a:bodyPr wrap="none">
            <a:spAutoFit/>
          </a:bodyPr>
          <a:lstStyle/>
          <a:p>
            <a:pPr lvl="0" algn="ctr"/>
            <a:r>
              <a:rPr lang="en-CA" sz="1500" b="1" dirty="0">
                <a:latin typeface="Work Sans"/>
                <a:ea typeface="Work Sans"/>
                <a:cs typeface="Work Sans"/>
                <a:sym typeface="Work Sans"/>
              </a:rPr>
              <a:t>Andrew Xia</a:t>
            </a:r>
          </a:p>
          <a:p>
            <a:pPr lvl="0"/>
            <a:r>
              <a:rPr lang="en-CA" sz="1200" b="1" dirty="0">
                <a:latin typeface="Work Sans"/>
                <a:ea typeface="Work Sans"/>
                <a:cs typeface="Work Sans"/>
                <a:sym typeface="Work Sans"/>
              </a:rPr>
              <a:t>Computer Scientist</a:t>
            </a:r>
            <a:endParaRPr lang="en" sz="1200" b="1" dirty="0">
              <a:latin typeface="Work Sans"/>
              <a:ea typeface="Work Sans"/>
              <a:cs typeface="Work Sans"/>
              <a:sym typeface="Work Sans"/>
            </a:endParaRPr>
          </a:p>
        </p:txBody>
      </p:sp>
      <p:sp>
        <p:nvSpPr>
          <p:cNvPr id="3" name="Rectangle 2">
            <a:extLst>
              <a:ext uri="{FF2B5EF4-FFF2-40B4-BE49-F238E27FC236}">
                <a16:creationId xmlns:a16="http://schemas.microsoft.com/office/drawing/2014/main" id="{1D67D156-86AA-4C13-9563-8139E18B89E7}"/>
              </a:ext>
            </a:extLst>
          </p:cNvPr>
          <p:cNvSpPr/>
          <p:nvPr/>
        </p:nvSpPr>
        <p:spPr>
          <a:xfrm>
            <a:off x="2221965" y="3678030"/>
            <a:ext cx="2047795" cy="507831"/>
          </a:xfrm>
          <a:prstGeom prst="rect">
            <a:avLst/>
          </a:prstGeom>
        </p:spPr>
        <p:txBody>
          <a:bodyPr wrap="square">
            <a:spAutoFit/>
          </a:bodyPr>
          <a:lstStyle/>
          <a:p>
            <a:pPr lvl="0" algn="ctr"/>
            <a:r>
              <a:rPr lang="en-CA" sz="1500" b="1" dirty="0">
                <a:latin typeface="Work Sans"/>
                <a:ea typeface="Work Sans"/>
                <a:cs typeface="Work Sans"/>
                <a:sym typeface="Work Sans"/>
              </a:rPr>
              <a:t>Natalie Chiang</a:t>
            </a:r>
          </a:p>
          <a:p>
            <a:pPr lvl="0" algn="ctr"/>
            <a:r>
              <a:rPr lang="en-CA" sz="1200" b="1" dirty="0">
                <a:latin typeface="Work Sans"/>
                <a:ea typeface="Work Sans"/>
                <a:cs typeface="Work Sans"/>
                <a:sym typeface="Work Sans"/>
              </a:rPr>
              <a:t>Computer Scientist</a:t>
            </a:r>
            <a:endParaRPr lang="en" sz="1200" b="1" dirty="0">
              <a:latin typeface="Work Sans"/>
              <a:ea typeface="Work Sans"/>
              <a:cs typeface="Work Sans"/>
              <a:sym typeface="Work Sans"/>
            </a:endParaRPr>
          </a:p>
        </p:txBody>
      </p:sp>
      <p:sp>
        <p:nvSpPr>
          <p:cNvPr id="8" name="Rectangle 7">
            <a:extLst>
              <a:ext uri="{FF2B5EF4-FFF2-40B4-BE49-F238E27FC236}">
                <a16:creationId xmlns:a16="http://schemas.microsoft.com/office/drawing/2014/main" id="{B5DDA8BA-4D26-40F2-8CCD-4ED25E45C3D0}"/>
              </a:ext>
            </a:extLst>
          </p:cNvPr>
          <p:cNvSpPr/>
          <p:nvPr/>
        </p:nvSpPr>
        <p:spPr>
          <a:xfrm>
            <a:off x="4263744" y="3685725"/>
            <a:ext cx="2385338" cy="507831"/>
          </a:xfrm>
          <a:prstGeom prst="rect">
            <a:avLst/>
          </a:prstGeom>
        </p:spPr>
        <p:txBody>
          <a:bodyPr wrap="square">
            <a:spAutoFit/>
          </a:bodyPr>
          <a:lstStyle/>
          <a:p>
            <a:pPr algn="ctr"/>
            <a:r>
              <a:rPr lang="en-CA" sz="1500" b="1" dirty="0" err="1">
                <a:latin typeface="Work Sans" panose="020B0604020202020204" charset="0"/>
              </a:rPr>
              <a:t>Allahverdi</a:t>
            </a:r>
            <a:r>
              <a:rPr lang="en-CA" sz="1500" b="1" dirty="0">
                <a:latin typeface="Work Sans" panose="020B0604020202020204" charset="0"/>
              </a:rPr>
              <a:t> </a:t>
            </a:r>
            <a:r>
              <a:rPr lang="en-CA" sz="1500" b="1" dirty="0" err="1">
                <a:latin typeface="Work Sans" panose="020B0604020202020204" charset="0"/>
              </a:rPr>
              <a:t>Suleymanov</a:t>
            </a:r>
            <a:endParaRPr lang="en-CA" sz="1500" b="1" dirty="0">
              <a:latin typeface="Work Sans" panose="020B0604020202020204" charset="0"/>
            </a:endParaRPr>
          </a:p>
          <a:p>
            <a:pPr lvl="0" algn="ctr"/>
            <a:r>
              <a:rPr lang="en-CA" sz="1200" b="1" dirty="0">
                <a:latin typeface="Work Sans"/>
                <a:ea typeface="Work Sans"/>
                <a:cs typeface="Work Sans"/>
                <a:sym typeface="Work Sans"/>
              </a:rPr>
              <a:t>Computer Scientist</a:t>
            </a:r>
            <a:endParaRPr lang="en" sz="1200" b="1" dirty="0">
              <a:latin typeface="Work Sans"/>
              <a:ea typeface="Work Sans"/>
              <a:cs typeface="Work Sans"/>
              <a:sym typeface="Work Sans"/>
            </a:endParaRPr>
          </a:p>
        </p:txBody>
      </p:sp>
      <p:sp>
        <p:nvSpPr>
          <p:cNvPr id="9" name="Rectangle 8">
            <a:extLst>
              <a:ext uri="{FF2B5EF4-FFF2-40B4-BE49-F238E27FC236}">
                <a16:creationId xmlns:a16="http://schemas.microsoft.com/office/drawing/2014/main" id="{555A00BE-0512-47B6-BDFB-CE036C64676F}"/>
              </a:ext>
            </a:extLst>
          </p:cNvPr>
          <p:cNvSpPr/>
          <p:nvPr/>
        </p:nvSpPr>
        <p:spPr>
          <a:xfrm>
            <a:off x="6649082" y="3685725"/>
            <a:ext cx="2047795" cy="507831"/>
          </a:xfrm>
          <a:prstGeom prst="rect">
            <a:avLst/>
          </a:prstGeom>
        </p:spPr>
        <p:txBody>
          <a:bodyPr wrap="square">
            <a:spAutoFit/>
          </a:bodyPr>
          <a:lstStyle/>
          <a:p>
            <a:pPr algn="ctr"/>
            <a:r>
              <a:rPr lang="en-CA" sz="1500" b="1" dirty="0" err="1">
                <a:latin typeface="Work Sans" panose="020B0604020202020204" charset="0"/>
              </a:rPr>
              <a:t>Tianyi</a:t>
            </a:r>
            <a:r>
              <a:rPr lang="en-CA" sz="1500" b="1" dirty="0">
                <a:latin typeface="Work Sans" panose="020B0604020202020204" charset="0"/>
              </a:rPr>
              <a:t> Li</a:t>
            </a:r>
          </a:p>
          <a:p>
            <a:pPr lvl="0" algn="ctr"/>
            <a:r>
              <a:rPr lang="en-CA" sz="1200" b="1" dirty="0">
                <a:latin typeface="Work Sans"/>
                <a:ea typeface="Work Sans"/>
                <a:cs typeface="Work Sans"/>
                <a:sym typeface="Work Sans"/>
              </a:rPr>
              <a:t>Computer Scientist</a:t>
            </a:r>
            <a:endParaRPr lang="en" sz="1200" b="1" dirty="0">
              <a:latin typeface="Work Sans"/>
              <a:ea typeface="Work Sans"/>
              <a:cs typeface="Work Sans"/>
              <a:sym typeface="Work Sans"/>
            </a:endParaRPr>
          </a:p>
        </p:txBody>
      </p:sp>
      <p:pic>
        <p:nvPicPr>
          <p:cNvPr id="5" name="Picture 4" descr="A person wearing glasses and smiling at the camera&#10;&#10;Description generated with very high confidence">
            <a:extLst>
              <a:ext uri="{FF2B5EF4-FFF2-40B4-BE49-F238E27FC236}">
                <a16:creationId xmlns:a16="http://schemas.microsoft.com/office/drawing/2014/main" id="{F3C61466-C85D-4E79-A49E-02A24E223391}"/>
              </a:ext>
            </a:extLst>
          </p:cNvPr>
          <p:cNvPicPr>
            <a:picLocks noChangeAspect="1"/>
          </p:cNvPicPr>
          <p:nvPr/>
        </p:nvPicPr>
        <p:blipFill>
          <a:blip r:embed="rId3"/>
          <a:stretch>
            <a:fillRect/>
          </a:stretch>
        </p:blipFill>
        <p:spPr>
          <a:xfrm>
            <a:off x="652377" y="2293066"/>
            <a:ext cx="1302214" cy="132906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28" name="Picture 4" descr="Allahverdi Suleymanov">
            <a:extLst>
              <a:ext uri="{FF2B5EF4-FFF2-40B4-BE49-F238E27FC236}">
                <a16:creationId xmlns:a16="http://schemas.microsoft.com/office/drawing/2014/main" id="{4AC1089B-E5A2-45F6-8775-2A40DE7911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5593" y="2277085"/>
            <a:ext cx="1321639" cy="132163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 name="Picture 2" descr="Image may contain: 1 person, smiling">
            <a:extLst>
              <a:ext uri="{FF2B5EF4-FFF2-40B4-BE49-F238E27FC236}">
                <a16:creationId xmlns:a16="http://schemas.microsoft.com/office/drawing/2014/main" id="{EC3F7629-3B5B-4052-8345-5D8BEAF412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4679" y="2316358"/>
            <a:ext cx="1282366" cy="12823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6" name="Picture 4" descr="https://scontent-yyz1-1.xx.fbcdn.net/v/t35.0-12/22119448_1592709434083577_356548634_o.jpg?oh=f733ab5209c91e20dcae2c231d69dad9&amp;oe=59CDD4D1">
            <a:extLst>
              <a:ext uri="{FF2B5EF4-FFF2-40B4-BE49-F238E27FC236}">
                <a16:creationId xmlns:a16="http://schemas.microsoft.com/office/drawing/2014/main" id="{4483352A-172C-4780-9EFA-6F86827522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5780" y="2234471"/>
            <a:ext cx="1305659" cy="130565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55F76-3105-4217-BD40-B746047CABA1}"/>
              </a:ext>
            </a:extLst>
          </p:cNvPr>
          <p:cNvSpPr>
            <a:spLocks noGrp="1"/>
          </p:cNvSpPr>
          <p:nvPr>
            <p:ph type="sldNum" idx="12"/>
          </p:nvPr>
        </p:nvSpPr>
        <p:spPr/>
        <p:txBody>
          <a:bodyPr/>
          <a:lstStyle/>
          <a:p>
            <a:pPr lvl="0">
              <a:spcBef>
                <a:spcPts val="0"/>
              </a:spcBef>
              <a:buNone/>
            </a:pPr>
            <a:fld id="{00000000-1234-1234-1234-123412341234}" type="slidenum">
              <a:rPr lang="en" smtClean="0"/>
              <a:t>16</a:t>
            </a:fld>
            <a:endParaRPr lang="en"/>
          </a:p>
        </p:txBody>
      </p:sp>
    </p:spTree>
    <p:extLst>
      <p:ext uri="{BB962C8B-B14F-4D97-AF65-F5344CB8AC3E}">
        <p14:creationId xmlns:p14="http://schemas.microsoft.com/office/powerpoint/2010/main" val="326624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4"/>
        <p:cNvGrpSpPr/>
        <p:nvPr/>
      </p:nvGrpSpPr>
      <p:grpSpPr>
        <a:xfrm>
          <a:off x="0" y="0"/>
          <a:ext cx="0" cy="0"/>
          <a:chOff x="0" y="0"/>
          <a:chExt cx="0" cy="0"/>
        </a:xfrm>
      </p:grpSpPr>
      <p:grpSp>
        <p:nvGrpSpPr>
          <p:cNvPr id="345" name="Shape 345"/>
          <p:cNvGrpSpPr/>
          <p:nvPr/>
        </p:nvGrpSpPr>
        <p:grpSpPr>
          <a:xfrm>
            <a:off x="702812" y="635922"/>
            <a:ext cx="312645" cy="395400"/>
            <a:chOff x="584925" y="238125"/>
            <a:chExt cx="415200" cy="525100"/>
          </a:xfrm>
        </p:grpSpPr>
        <p:sp>
          <p:nvSpPr>
            <p:cNvPr id="346" name="Shape 346"/>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47" name="Shape 347"/>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48" name="Shape 348"/>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49" name="Shape 349"/>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50" name="Shape 350"/>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51" name="Shape 351"/>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352" name="Shape 352"/>
          <p:cNvGrpSpPr/>
          <p:nvPr/>
        </p:nvGrpSpPr>
        <p:grpSpPr>
          <a:xfrm>
            <a:off x="1199340" y="693376"/>
            <a:ext cx="334727" cy="278647"/>
            <a:chOff x="1244325" y="314425"/>
            <a:chExt cx="444525" cy="370050"/>
          </a:xfrm>
        </p:grpSpPr>
        <p:sp>
          <p:nvSpPr>
            <p:cNvPr id="353" name="Shape 353"/>
            <p:cNvSpPr/>
            <p:nvPr/>
          </p:nvSpPr>
          <p:spPr>
            <a:xfrm>
              <a:off x="1388425" y="463425"/>
              <a:ext cx="143525" cy="143500"/>
            </a:xfrm>
            <a:custGeom>
              <a:avLst/>
              <a:gdLst/>
              <a:ahLst/>
              <a:cxnLst/>
              <a:rect l="0" t="0" r="0" b="0"/>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54" name="Shape 354"/>
            <p:cNvSpPr/>
            <p:nvPr/>
          </p:nvSpPr>
          <p:spPr>
            <a:xfrm>
              <a:off x="1244325" y="314425"/>
              <a:ext cx="444525" cy="370050"/>
            </a:xfrm>
            <a:custGeom>
              <a:avLst/>
              <a:gdLst/>
              <a:ahLst/>
              <a:cxnLst/>
              <a:rect l="0" t="0" r="0" b="0"/>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355" name="Shape 355"/>
          <p:cNvGrpSpPr/>
          <p:nvPr/>
        </p:nvGrpSpPr>
        <p:grpSpPr>
          <a:xfrm>
            <a:off x="1714279" y="692002"/>
            <a:ext cx="320025" cy="281396"/>
            <a:chOff x="1928175" y="312600"/>
            <a:chExt cx="425000" cy="373700"/>
          </a:xfrm>
        </p:grpSpPr>
        <p:sp>
          <p:nvSpPr>
            <p:cNvPr id="356" name="Shape 356"/>
            <p:cNvSpPr/>
            <p:nvPr/>
          </p:nvSpPr>
          <p:spPr>
            <a:xfrm>
              <a:off x="1928175" y="312600"/>
              <a:ext cx="425000" cy="373700"/>
            </a:xfrm>
            <a:custGeom>
              <a:avLst/>
              <a:gdLst/>
              <a:ahLst/>
              <a:cxnLst/>
              <a:rect l="0" t="0" r="0" b="0"/>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57" name="Shape 357"/>
            <p:cNvSpPr/>
            <p:nvPr/>
          </p:nvSpPr>
          <p:spPr>
            <a:xfrm>
              <a:off x="1964825" y="349250"/>
              <a:ext cx="351700" cy="300425"/>
            </a:xfrm>
            <a:custGeom>
              <a:avLst/>
              <a:gdLst/>
              <a:ahLst/>
              <a:cxnLst/>
              <a:rect l="0" t="0" r="0" b="0"/>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358" name="Shape 358"/>
          <p:cNvSpPr/>
          <p:nvPr/>
        </p:nvSpPr>
        <p:spPr>
          <a:xfrm>
            <a:off x="2250929" y="681904"/>
            <a:ext cx="262081" cy="301614"/>
          </a:xfrm>
          <a:custGeom>
            <a:avLst/>
            <a:gdLst/>
            <a:ahLst/>
            <a:cxnLst/>
            <a:rect l="0" t="0" r="0" b="0"/>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59" name="Shape 359"/>
          <p:cNvSpPr/>
          <p:nvPr/>
        </p:nvSpPr>
        <p:spPr>
          <a:xfrm>
            <a:off x="2776455" y="682827"/>
            <a:ext cx="226238" cy="299769"/>
          </a:xfrm>
          <a:custGeom>
            <a:avLst/>
            <a:gdLst/>
            <a:ahLst/>
            <a:cxnLst/>
            <a:rect l="0" t="0" r="0" b="0"/>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360" name="Shape 360"/>
          <p:cNvGrpSpPr/>
          <p:nvPr/>
        </p:nvGrpSpPr>
        <p:grpSpPr>
          <a:xfrm>
            <a:off x="3213107" y="677300"/>
            <a:ext cx="367840" cy="310819"/>
            <a:chOff x="3918650" y="293075"/>
            <a:chExt cx="488500" cy="412775"/>
          </a:xfrm>
        </p:grpSpPr>
        <p:sp>
          <p:nvSpPr>
            <p:cNvPr id="361" name="Shape 361"/>
            <p:cNvSpPr/>
            <p:nvPr/>
          </p:nvSpPr>
          <p:spPr>
            <a:xfrm>
              <a:off x="4085350" y="293675"/>
              <a:ext cx="154500" cy="412175"/>
            </a:xfrm>
            <a:custGeom>
              <a:avLst/>
              <a:gdLst/>
              <a:ahLst/>
              <a:cxnLst/>
              <a:rect l="0" t="0" r="0" b="0"/>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62" name="Shape 362"/>
            <p:cNvSpPr/>
            <p:nvPr/>
          </p:nvSpPr>
          <p:spPr>
            <a:xfrm>
              <a:off x="3918650" y="293075"/>
              <a:ext cx="153900" cy="407275"/>
            </a:xfrm>
            <a:custGeom>
              <a:avLst/>
              <a:gdLst/>
              <a:ahLst/>
              <a:cxnLst/>
              <a:rect l="0" t="0" r="0" b="0"/>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63" name="Shape 363"/>
            <p:cNvSpPr/>
            <p:nvPr/>
          </p:nvSpPr>
          <p:spPr>
            <a:xfrm>
              <a:off x="4253250" y="298550"/>
              <a:ext cx="153900" cy="406675"/>
            </a:xfrm>
            <a:custGeom>
              <a:avLst/>
              <a:gdLst/>
              <a:ahLst/>
              <a:cxnLst/>
              <a:rect l="0" t="0" r="0" b="0"/>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364" name="Shape 364"/>
          <p:cNvGrpSpPr/>
          <p:nvPr/>
        </p:nvGrpSpPr>
        <p:grpSpPr>
          <a:xfrm>
            <a:off x="3753328" y="653844"/>
            <a:ext cx="302555" cy="357712"/>
            <a:chOff x="4636075" y="261925"/>
            <a:chExt cx="401800" cy="475050"/>
          </a:xfrm>
        </p:grpSpPr>
        <p:sp>
          <p:nvSpPr>
            <p:cNvPr id="365" name="Shape 365"/>
            <p:cNvSpPr/>
            <p:nvPr/>
          </p:nvSpPr>
          <p:spPr>
            <a:xfrm>
              <a:off x="4665400" y="326650"/>
              <a:ext cx="372475" cy="97100"/>
            </a:xfrm>
            <a:custGeom>
              <a:avLst/>
              <a:gdLst/>
              <a:ahLst/>
              <a:cxnLst/>
              <a:rect l="0" t="0" r="0" b="0"/>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66" name="Shape 366"/>
            <p:cNvSpPr/>
            <p:nvPr/>
          </p:nvSpPr>
          <p:spPr>
            <a:xfrm>
              <a:off x="4636075" y="438375"/>
              <a:ext cx="372475" cy="97125"/>
            </a:xfrm>
            <a:custGeom>
              <a:avLst/>
              <a:gdLst/>
              <a:ahLst/>
              <a:cxnLst/>
              <a:rect l="0" t="0" r="0" b="0"/>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67" name="Shape 367"/>
            <p:cNvSpPr/>
            <p:nvPr/>
          </p:nvSpPr>
          <p:spPr>
            <a:xfrm>
              <a:off x="4814975" y="261925"/>
              <a:ext cx="44000" cy="50100"/>
            </a:xfrm>
            <a:custGeom>
              <a:avLst/>
              <a:gdLst/>
              <a:ahLst/>
              <a:cxnLst/>
              <a:rect l="0" t="0" r="0" b="0"/>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68" name="Shape 368"/>
            <p:cNvSpPr/>
            <p:nvPr/>
          </p:nvSpPr>
          <p:spPr>
            <a:xfrm>
              <a:off x="4814975" y="550125"/>
              <a:ext cx="44000" cy="186850"/>
            </a:xfrm>
            <a:custGeom>
              <a:avLst/>
              <a:gdLst/>
              <a:ahLst/>
              <a:cxnLst/>
              <a:rect l="0" t="0" r="0" b="0"/>
              <a:pathLst>
                <a:path w="1760" h="7474" extrusionOk="0">
                  <a:moveTo>
                    <a:pt x="1" y="0"/>
                  </a:moveTo>
                  <a:lnTo>
                    <a:pt x="1" y="7474"/>
                  </a:lnTo>
                  <a:lnTo>
                    <a:pt x="1759" y="7474"/>
                  </a:lnTo>
                  <a:lnTo>
                    <a:pt x="1759"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369" name="Shape 369"/>
          <p:cNvSpPr/>
          <p:nvPr/>
        </p:nvSpPr>
        <p:spPr>
          <a:xfrm>
            <a:off x="4239042" y="681434"/>
            <a:ext cx="346681" cy="302555"/>
          </a:xfrm>
          <a:custGeom>
            <a:avLst/>
            <a:gdLst/>
            <a:ahLst/>
            <a:cxnLst/>
            <a:rect l="0" t="0" r="0" b="0"/>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370" name="Shape 370"/>
          <p:cNvGrpSpPr/>
          <p:nvPr/>
        </p:nvGrpSpPr>
        <p:grpSpPr>
          <a:xfrm>
            <a:off x="4768033" y="683738"/>
            <a:ext cx="303458" cy="297472"/>
            <a:chOff x="5983625" y="301625"/>
            <a:chExt cx="403000" cy="395050"/>
          </a:xfrm>
        </p:grpSpPr>
        <p:sp>
          <p:nvSpPr>
            <p:cNvPr id="371" name="Shape 371"/>
            <p:cNvSpPr/>
            <p:nvPr/>
          </p:nvSpPr>
          <p:spPr>
            <a:xfrm>
              <a:off x="5983625" y="319925"/>
              <a:ext cx="403000" cy="67200"/>
            </a:xfrm>
            <a:custGeom>
              <a:avLst/>
              <a:gdLst/>
              <a:ahLst/>
              <a:cxnLst/>
              <a:rect l="0" t="0" r="0" b="0"/>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72" name="Shape 372"/>
            <p:cNvSpPr/>
            <p:nvPr/>
          </p:nvSpPr>
          <p:spPr>
            <a:xfrm>
              <a:off x="5983625" y="664900"/>
              <a:ext cx="403000" cy="31775"/>
            </a:xfrm>
            <a:custGeom>
              <a:avLst/>
              <a:gdLst/>
              <a:ahLst/>
              <a:cxnLst/>
              <a:rect l="0" t="0" r="0" b="0"/>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73" name="Shape 373"/>
            <p:cNvSpPr/>
            <p:nvPr/>
          </p:nvSpPr>
          <p:spPr>
            <a:xfrm>
              <a:off x="6041025" y="301625"/>
              <a:ext cx="29325" cy="63500"/>
            </a:xfrm>
            <a:custGeom>
              <a:avLst/>
              <a:gdLst/>
              <a:ahLst/>
              <a:cxnLst/>
              <a:rect l="0" t="0" r="0" b="0"/>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74" name="Shape 374"/>
            <p:cNvSpPr/>
            <p:nvPr/>
          </p:nvSpPr>
          <p:spPr>
            <a:xfrm>
              <a:off x="6297450" y="3016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75" name="Shape 375"/>
            <p:cNvSpPr/>
            <p:nvPr/>
          </p:nvSpPr>
          <p:spPr>
            <a:xfrm>
              <a:off x="6097200" y="509200"/>
              <a:ext cx="50700" cy="53775"/>
            </a:xfrm>
            <a:custGeom>
              <a:avLst/>
              <a:gdLst/>
              <a:ahLst/>
              <a:cxnLst/>
              <a:rect l="0" t="0" r="0" b="0"/>
              <a:pathLst>
                <a:path w="2028" h="2151" extrusionOk="0">
                  <a:moveTo>
                    <a:pt x="0" y="1"/>
                  </a:moveTo>
                  <a:lnTo>
                    <a:pt x="0" y="2150"/>
                  </a:lnTo>
                  <a:lnTo>
                    <a:pt x="2027" y="2150"/>
                  </a:lnTo>
                  <a:lnTo>
                    <a:pt x="2027"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76" name="Shape 376"/>
            <p:cNvSpPr/>
            <p:nvPr/>
          </p:nvSpPr>
          <p:spPr>
            <a:xfrm>
              <a:off x="6097200" y="448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77" name="Shape 377"/>
            <p:cNvSpPr/>
            <p:nvPr/>
          </p:nvSpPr>
          <p:spPr>
            <a:xfrm>
              <a:off x="6097200" y="575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78" name="Shape 378"/>
            <p:cNvSpPr/>
            <p:nvPr/>
          </p:nvSpPr>
          <p:spPr>
            <a:xfrm>
              <a:off x="6160075" y="575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79" name="Shape 379"/>
            <p:cNvSpPr/>
            <p:nvPr/>
          </p:nvSpPr>
          <p:spPr>
            <a:xfrm>
              <a:off x="603430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80" name="Shape 380"/>
            <p:cNvSpPr/>
            <p:nvPr/>
          </p:nvSpPr>
          <p:spPr>
            <a:xfrm>
              <a:off x="603430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81" name="Shape 381"/>
            <p:cNvSpPr/>
            <p:nvPr/>
          </p:nvSpPr>
          <p:spPr>
            <a:xfrm>
              <a:off x="603430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82" name="Shape 382"/>
            <p:cNvSpPr/>
            <p:nvPr/>
          </p:nvSpPr>
          <p:spPr>
            <a:xfrm>
              <a:off x="6160075" y="509200"/>
              <a:ext cx="50100" cy="53775"/>
            </a:xfrm>
            <a:custGeom>
              <a:avLst/>
              <a:gdLst/>
              <a:ahLst/>
              <a:cxnLst/>
              <a:rect l="0" t="0" r="0" b="0"/>
              <a:pathLst>
                <a:path w="2004" h="2151" extrusionOk="0">
                  <a:moveTo>
                    <a:pt x="1" y="1"/>
                  </a:moveTo>
                  <a:lnTo>
                    <a:pt x="1" y="2150"/>
                  </a:lnTo>
                  <a:lnTo>
                    <a:pt x="2003" y="2150"/>
                  </a:lnTo>
                  <a:lnTo>
                    <a:pt x="2003"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83" name="Shape 383"/>
            <p:cNvSpPr/>
            <p:nvPr/>
          </p:nvSpPr>
          <p:spPr>
            <a:xfrm>
              <a:off x="5983625" y="399300"/>
              <a:ext cx="403000" cy="272950"/>
            </a:xfrm>
            <a:custGeom>
              <a:avLst/>
              <a:gdLst/>
              <a:ahLst/>
              <a:cxnLst/>
              <a:rect l="0" t="0" r="0" b="0"/>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84" name="Shape 384"/>
            <p:cNvSpPr/>
            <p:nvPr/>
          </p:nvSpPr>
          <p:spPr>
            <a:xfrm>
              <a:off x="6285250" y="575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85" name="Shape 385"/>
            <p:cNvSpPr/>
            <p:nvPr/>
          </p:nvSpPr>
          <p:spPr>
            <a:xfrm>
              <a:off x="6285250" y="509200"/>
              <a:ext cx="50700" cy="53775"/>
            </a:xfrm>
            <a:custGeom>
              <a:avLst/>
              <a:gdLst/>
              <a:ahLst/>
              <a:cxnLst/>
              <a:rect l="0" t="0" r="0" b="0"/>
              <a:pathLst>
                <a:path w="2028" h="2151" extrusionOk="0">
                  <a:moveTo>
                    <a:pt x="0" y="1"/>
                  </a:moveTo>
                  <a:lnTo>
                    <a:pt x="0" y="2150"/>
                  </a:lnTo>
                  <a:lnTo>
                    <a:pt x="2028" y="2150"/>
                  </a:lnTo>
                  <a:lnTo>
                    <a:pt x="202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86" name="Shape 386"/>
            <p:cNvSpPr/>
            <p:nvPr/>
          </p:nvSpPr>
          <p:spPr>
            <a:xfrm>
              <a:off x="6285250" y="448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87" name="Shape 387"/>
            <p:cNvSpPr/>
            <p:nvPr/>
          </p:nvSpPr>
          <p:spPr>
            <a:xfrm>
              <a:off x="622235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88" name="Shape 388"/>
            <p:cNvSpPr/>
            <p:nvPr/>
          </p:nvSpPr>
          <p:spPr>
            <a:xfrm>
              <a:off x="6160075" y="448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89" name="Shape 389"/>
            <p:cNvSpPr/>
            <p:nvPr/>
          </p:nvSpPr>
          <p:spPr>
            <a:xfrm>
              <a:off x="622235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90" name="Shape 390"/>
            <p:cNvSpPr/>
            <p:nvPr/>
          </p:nvSpPr>
          <p:spPr>
            <a:xfrm>
              <a:off x="622235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391" name="Shape 391"/>
          <p:cNvGrpSpPr/>
          <p:nvPr/>
        </p:nvGrpSpPr>
        <p:grpSpPr>
          <a:xfrm>
            <a:off x="5277908" y="681422"/>
            <a:ext cx="298865" cy="298413"/>
            <a:chOff x="6660750" y="298550"/>
            <a:chExt cx="396900" cy="396300"/>
          </a:xfrm>
        </p:grpSpPr>
        <p:sp>
          <p:nvSpPr>
            <p:cNvPr id="392" name="Shape 392"/>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93" name="Shape 393"/>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394" name="Shape 394"/>
          <p:cNvGrpSpPr/>
          <p:nvPr/>
        </p:nvGrpSpPr>
        <p:grpSpPr>
          <a:xfrm>
            <a:off x="702812" y="1151313"/>
            <a:ext cx="312645" cy="378401"/>
            <a:chOff x="584925" y="922575"/>
            <a:chExt cx="415200" cy="502525"/>
          </a:xfrm>
        </p:grpSpPr>
        <p:sp>
          <p:nvSpPr>
            <p:cNvPr id="395" name="Shape 395"/>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96" name="Shape 396"/>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397" name="Shape 397"/>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398" name="Shape 398"/>
          <p:cNvGrpSpPr/>
          <p:nvPr/>
        </p:nvGrpSpPr>
        <p:grpSpPr>
          <a:xfrm>
            <a:off x="1201185" y="1142578"/>
            <a:ext cx="331056" cy="394496"/>
            <a:chOff x="1246775" y="910975"/>
            <a:chExt cx="439650" cy="523900"/>
          </a:xfrm>
        </p:grpSpPr>
        <p:sp>
          <p:nvSpPr>
            <p:cNvPr id="399" name="Shape 399"/>
            <p:cNvSpPr/>
            <p:nvPr/>
          </p:nvSpPr>
          <p:spPr>
            <a:xfrm>
              <a:off x="1246775" y="970800"/>
              <a:ext cx="378575" cy="464075"/>
            </a:xfrm>
            <a:custGeom>
              <a:avLst/>
              <a:gdLst/>
              <a:ahLst/>
              <a:cxnLst/>
              <a:rect l="0" t="0" r="0" b="0"/>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00" name="Shape 400"/>
            <p:cNvSpPr/>
            <p:nvPr/>
          </p:nvSpPr>
          <p:spPr>
            <a:xfrm>
              <a:off x="1307825" y="910975"/>
              <a:ext cx="378600" cy="464050"/>
            </a:xfrm>
            <a:custGeom>
              <a:avLst/>
              <a:gdLst/>
              <a:ahLst/>
              <a:cxnLst/>
              <a:rect l="0" t="0" r="0" b="0"/>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01" name="Shape 401"/>
            <p:cNvSpPr/>
            <p:nvPr/>
          </p:nvSpPr>
          <p:spPr>
            <a:xfrm>
              <a:off x="1602125" y="910975"/>
              <a:ext cx="84300" cy="84275"/>
            </a:xfrm>
            <a:custGeom>
              <a:avLst/>
              <a:gdLst/>
              <a:ahLst/>
              <a:cxnLst/>
              <a:rect l="0" t="0" r="0" b="0"/>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02" name="Shape 402"/>
          <p:cNvGrpSpPr/>
          <p:nvPr/>
        </p:nvGrpSpPr>
        <p:grpSpPr>
          <a:xfrm>
            <a:off x="1712905" y="1206018"/>
            <a:ext cx="322773" cy="268519"/>
            <a:chOff x="1926350" y="995225"/>
            <a:chExt cx="428650" cy="356600"/>
          </a:xfrm>
        </p:grpSpPr>
        <p:sp>
          <p:nvSpPr>
            <p:cNvPr id="403" name="Shape 403"/>
            <p:cNvSpPr/>
            <p:nvPr/>
          </p:nvSpPr>
          <p:spPr>
            <a:xfrm>
              <a:off x="1926350" y="1298075"/>
              <a:ext cx="208225" cy="53750"/>
            </a:xfrm>
            <a:custGeom>
              <a:avLst/>
              <a:gdLst/>
              <a:ahLst/>
              <a:cxnLst/>
              <a:rect l="0" t="0" r="0" b="0"/>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04" name="Shape 404"/>
            <p:cNvSpPr/>
            <p:nvPr/>
          </p:nvSpPr>
          <p:spPr>
            <a:xfrm>
              <a:off x="2146775" y="1298075"/>
              <a:ext cx="208225" cy="53750"/>
            </a:xfrm>
            <a:custGeom>
              <a:avLst/>
              <a:gdLst/>
              <a:ahLst/>
              <a:cxnLst/>
              <a:rect l="0" t="0" r="0" b="0"/>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05" name="Shape 405"/>
            <p:cNvSpPr/>
            <p:nvPr/>
          </p:nvSpPr>
          <p:spPr>
            <a:xfrm>
              <a:off x="1926350" y="995225"/>
              <a:ext cx="208225" cy="332175"/>
            </a:xfrm>
            <a:custGeom>
              <a:avLst/>
              <a:gdLst/>
              <a:ahLst/>
              <a:cxnLst/>
              <a:rect l="0" t="0" r="0" b="0"/>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06" name="Shape 406"/>
            <p:cNvSpPr/>
            <p:nvPr/>
          </p:nvSpPr>
          <p:spPr>
            <a:xfrm>
              <a:off x="2146775" y="995225"/>
              <a:ext cx="208225" cy="332175"/>
            </a:xfrm>
            <a:custGeom>
              <a:avLst/>
              <a:gdLst/>
              <a:ahLst/>
              <a:cxnLst/>
              <a:rect l="0" t="0" r="0" b="0"/>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407" name="Shape 407"/>
          <p:cNvSpPr/>
          <p:nvPr/>
        </p:nvSpPr>
        <p:spPr>
          <a:xfrm>
            <a:off x="2224252" y="1183522"/>
            <a:ext cx="315431" cy="313586"/>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08" name="Shape 408"/>
          <p:cNvSpPr/>
          <p:nvPr/>
        </p:nvSpPr>
        <p:spPr>
          <a:xfrm>
            <a:off x="2732327" y="1199166"/>
            <a:ext cx="314490" cy="282318"/>
          </a:xfrm>
          <a:custGeom>
            <a:avLst/>
            <a:gdLst/>
            <a:ahLst/>
            <a:cxnLst/>
            <a:rect l="0" t="0" r="0" b="0"/>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09" name="Shape 409"/>
          <p:cNvSpPr/>
          <p:nvPr/>
        </p:nvSpPr>
        <p:spPr>
          <a:xfrm>
            <a:off x="3244524" y="1201463"/>
            <a:ext cx="305303" cy="277706"/>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10" name="Shape 410"/>
          <p:cNvSpPr/>
          <p:nvPr/>
        </p:nvSpPr>
        <p:spPr>
          <a:xfrm>
            <a:off x="3762238" y="1204211"/>
            <a:ext cx="285085" cy="27220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411" name="Shape 411"/>
          <p:cNvGrpSpPr/>
          <p:nvPr/>
        </p:nvGrpSpPr>
        <p:grpSpPr>
          <a:xfrm>
            <a:off x="4254939" y="1185800"/>
            <a:ext cx="314490" cy="314942"/>
            <a:chOff x="5302225" y="968375"/>
            <a:chExt cx="417650" cy="418250"/>
          </a:xfrm>
        </p:grpSpPr>
        <p:sp>
          <p:nvSpPr>
            <p:cNvPr id="412" name="Shape 412"/>
            <p:cNvSpPr/>
            <p:nvPr/>
          </p:nvSpPr>
          <p:spPr>
            <a:xfrm>
              <a:off x="5333350" y="991575"/>
              <a:ext cx="152075" cy="155100"/>
            </a:xfrm>
            <a:custGeom>
              <a:avLst/>
              <a:gdLst/>
              <a:ahLst/>
              <a:cxnLst/>
              <a:rect l="0" t="0" r="0" b="0"/>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13" name="Shape 413"/>
            <p:cNvSpPr/>
            <p:nvPr/>
          </p:nvSpPr>
          <p:spPr>
            <a:xfrm>
              <a:off x="5302225" y="968375"/>
              <a:ext cx="417650" cy="418250"/>
            </a:xfrm>
            <a:custGeom>
              <a:avLst/>
              <a:gdLst/>
              <a:ahLst/>
              <a:cxnLst/>
              <a:rect l="0" t="0" r="0" b="0"/>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14" name="Shape 414"/>
          <p:cNvGrpSpPr/>
          <p:nvPr/>
        </p:nvGrpSpPr>
        <p:grpSpPr>
          <a:xfrm>
            <a:off x="4724811" y="1150391"/>
            <a:ext cx="389903" cy="379775"/>
            <a:chOff x="5926225" y="921350"/>
            <a:chExt cx="517800" cy="504350"/>
          </a:xfrm>
        </p:grpSpPr>
        <p:sp>
          <p:nvSpPr>
            <p:cNvPr id="415" name="Shape 415"/>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16" name="Shape 416"/>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17" name="Shape 417"/>
          <p:cNvGrpSpPr/>
          <p:nvPr/>
        </p:nvGrpSpPr>
        <p:grpSpPr>
          <a:xfrm>
            <a:off x="5245265" y="1157751"/>
            <a:ext cx="364150" cy="365073"/>
            <a:chOff x="6617400" y="931125"/>
            <a:chExt cx="483600" cy="484825"/>
          </a:xfrm>
        </p:grpSpPr>
        <p:sp>
          <p:nvSpPr>
            <p:cNvPr id="418" name="Shape 418"/>
            <p:cNvSpPr/>
            <p:nvPr/>
          </p:nvSpPr>
          <p:spPr>
            <a:xfrm>
              <a:off x="6843925" y="1183900"/>
              <a:ext cx="121525" cy="232050"/>
            </a:xfrm>
            <a:custGeom>
              <a:avLst/>
              <a:gdLst/>
              <a:ahLst/>
              <a:cxnLst/>
              <a:rect l="0" t="0" r="0" b="0"/>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19" name="Shape 419"/>
            <p:cNvSpPr/>
            <p:nvPr/>
          </p:nvSpPr>
          <p:spPr>
            <a:xfrm>
              <a:off x="6617400" y="931125"/>
              <a:ext cx="483600" cy="259500"/>
            </a:xfrm>
            <a:custGeom>
              <a:avLst/>
              <a:gdLst/>
              <a:ahLst/>
              <a:cxnLst/>
              <a:rect l="0" t="0" r="0" b="0"/>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20" name="Shape 420"/>
          <p:cNvGrpSpPr/>
          <p:nvPr/>
        </p:nvGrpSpPr>
        <p:grpSpPr>
          <a:xfrm>
            <a:off x="683497" y="1724628"/>
            <a:ext cx="351274" cy="246456"/>
            <a:chOff x="559275" y="1683950"/>
            <a:chExt cx="466500" cy="327300"/>
          </a:xfrm>
        </p:grpSpPr>
        <p:sp>
          <p:nvSpPr>
            <p:cNvPr id="421" name="Shape 421"/>
            <p:cNvSpPr/>
            <p:nvPr/>
          </p:nvSpPr>
          <p:spPr>
            <a:xfrm>
              <a:off x="559275" y="1683950"/>
              <a:ext cx="466500" cy="197850"/>
            </a:xfrm>
            <a:custGeom>
              <a:avLst/>
              <a:gdLst/>
              <a:ahLst/>
              <a:cxnLst/>
              <a:rect l="0" t="0" r="0" b="0"/>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22" name="Shape 422"/>
            <p:cNvSpPr/>
            <p:nvPr/>
          </p:nvSpPr>
          <p:spPr>
            <a:xfrm>
              <a:off x="559275" y="1727925"/>
              <a:ext cx="466500" cy="283325"/>
            </a:xfrm>
            <a:custGeom>
              <a:avLst/>
              <a:gdLst/>
              <a:ahLst/>
              <a:cxnLst/>
              <a:rect l="0" t="0" r="0" b="0"/>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23" name="Shape 423"/>
          <p:cNvGrpSpPr/>
          <p:nvPr/>
        </p:nvGrpSpPr>
        <p:grpSpPr>
          <a:xfrm>
            <a:off x="1191076" y="1675909"/>
            <a:ext cx="351274" cy="343913"/>
            <a:chOff x="1233350" y="1619250"/>
            <a:chExt cx="466500" cy="456725"/>
          </a:xfrm>
        </p:grpSpPr>
        <p:sp>
          <p:nvSpPr>
            <p:cNvPr id="424" name="Shape 424"/>
            <p:cNvSpPr/>
            <p:nvPr/>
          </p:nvSpPr>
          <p:spPr>
            <a:xfrm>
              <a:off x="1233350" y="1619250"/>
              <a:ext cx="466500" cy="456725"/>
            </a:xfrm>
            <a:custGeom>
              <a:avLst/>
              <a:gdLst/>
              <a:ahLst/>
              <a:cxnLst/>
              <a:rect l="0" t="0" r="0" b="0"/>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25" name="Shape 425"/>
            <p:cNvSpPr/>
            <p:nvPr/>
          </p:nvSpPr>
          <p:spPr>
            <a:xfrm>
              <a:off x="1382325" y="1792025"/>
              <a:ext cx="168550" cy="12250"/>
            </a:xfrm>
            <a:custGeom>
              <a:avLst/>
              <a:gdLst/>
              <a:ahLst/>
              <a:cxnLst/>
              <a:rect l="0" t="0" r="0" b="0"/>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26" name="Shape 426"/>
            <p:cNvSpPr/>
            <p:nvPr/>
          </p:nvSpPr>
          <p:spPr>
            <a:xfrm>
              <a:off x="1382325" y="1825000"/>
              <a:ext cx="168550" cy="12250"/>
            </a:xfrm>
            <a:custGeom>
              <a:avLst/>
              <a:gdLst/>
              <a:ahLst/>
              <a:cxnLst/>
              <a:rect l="0" t="0" r="0" b="0"/>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27" name="Shape 427"/>
            <p:cNvSpPr/>
            <p:nvPr/>
          </p:nvSpPr>
          <p:spPr>
            <a:xfrm>
              <a:off x="1382325" y="1858575"/>
              <a:ext cx="70850" cy="12250"/>
            </a:xfrm>
            <a:custGeom>
              <a:avLst/>
              <a:gdLst/>
              <a:ahLst/>
              <a:cxnLst/>
              <a:rect l="0" t="0" r="0" b="0"/>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28" name="Shape 428"/>
          <p:cNvGrpSpPr/>
          <p:nvPr/>
        </p:nvGrpSpPr>
        <p:grpSpPr>
          <a:xfrm>
            <a:off x="1709686" y="1683251"/>
            <a:ext cx="329211" cy="329211"/>
            <a:chOff x="1922075" y="1629000"/>
            <a:chExt cx="437200" cy="437200"/>
          </a:xfrm>
        </p:grpSpPr>
        <p:sp>
          <p:nvSpPr>
            <p:cNvPr id="429" name="Shape 429"/>
            <p:cNvSpPr/>
            <p:nvPr/>
          </p:nvSpPr>
          <p:spPr>
            <a:xfrm>
              <a:off x="2208425" y="1629000"/>
              <a:ext cx="150850" cy="150850"/>
            </a:xfrm>
            <a:custGeom>
              <a:avLst/>
              <a:gdLst/>
              <a:ahLst/>
              <a:cxnLst/>
              <a:rect l="0" t="0" r="0" b="0"/>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30" name="Shape 430"/>
            <p:cNvSpPr/>
            <p:nvPr/>
          </p:nvSpPr>
          <p:spPr>
            <a:xfrm>
              <a:off x="1922075" y="1686400"/>
              <a:ext cx="379800" cy="379800"/>
            </a:xfrm>
            <a:custGeom>
              <a:avLst/>
              <a:gdLst/>
              <a:ahLst/>
              <a:cxnLst/>
              <a:rect l="0" t="0" r="0" b="0"/>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31" name="Shape 431"/>
          <p:cNvGrpSpPr/>
          <p:nvPr/>
        </p:nvGrpSpPr>
        <p:grpSpPr>
          <a:xfrm>
            <a:off x="2215890" y="1681877"/>
            <a:ext cx="331960" cy="331960"/>
            <a:chOff x="2594325" y="1627175"/>
            <a:chExt cx="440850" cy="440850"/>
          </a:xfrm>
        </p:grpSpPr>
        <p:sp>
          <p:nvSpPr>
            <p:cNvPr id="432" name="Shape 432"/>
            <p:cNvSpPr/>
            <p:nvPr/>
          </p:nvSpPr>
          <p:spPr>
            <a:xfrm>
              <a:off x="2594325" y="1890950"/>
              <a:ext cx="177075" cy="177075"/>
            </a:xfrm>
            <a:custGeom>
              <a:avLst/>
              <a:gdLst/>
              <a:ahLst/>
              <a:cxnLst/>
              <a:rect l="0" t="0" r="0" b="0"/>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33" name="Shape 433"/>
            <p:cNvSpPr/>
            <p:nvPr/>
          </p:nvSpPr>
          <p:spPr>
            <a:xfrm>
              <a:off x="2858700" y="1627175"/>
              <a:ext cx="176475" cy="176475"/>
            </a:xfrm>
            <a:custGeom>
              <a:avLst/>
              <a:gdLst/>
              <a:ahLst/>
              <a:cxnLst/>
              <a:rect l="0" t="0" r="0" b="0"/>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34" name="Shape 434"/>
            <p:cNvSpPr/>
            <p:nvPr/>
          </p:nvSpPr>
          <p:spPr>
            <a:xfrm>
              <a:off x="2663325" y="1702275"/>
              <a:ext cx="296750" cy="296775"/>
            </a:xfrm>
            <a:custGeom>
              <a:avLst/>
              <a:gdLst/>
              <a:ahLst/>
              <a:cxnLst/>
              <a:rect l="0" t="0" r="0" b="0"/>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435" name="Shape 435"/>
          <p:cNvSpPr/>
          <p:nvPr/>
        </p:nvSpPr>
        <p:spPr>
          <a:xfrm>
            <a:off x="2738295" y="1696661"/>
            <a:ext cx="302555" cy="302536"/>
          </a:xfrm>
          <a:custGeom>
            <a:avLst/>
            <a:gdLst/>
            <a:ahLst/>
            <a:cxnLst/>
            <a:rect l="0" t="0" r="0" b="0"/>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436" name="Shape 436"/>
          <p:cNvGrpSpPr/>
          <p:nvPr/>
        </p:nvGrpSpPr>
        <p:grpSpPr>
          <a:xfrm>
            <a:off x="3262315" y="1657047"/>
            <a:ext cx="269423" cy="381620"/>
            <a:chOff x="3984000" y="1594200"/>
            <a:chExt cx="357800" cy="506800"/>
          </a:xfrm>
        </p:grpSpPr>
        <p:sp>
          <p:nvSpPr>
            <p:cNvPr id="437" name="Shape 437"/>
            <p:cNvSpPr/>
            <p:nvPr/>
          </p:nvSpPr>
          <p:spPr>
            <a:xfrm>
              <a:off x="3984000" y="1597875"/>
              <a:ext cx="44575" cy="503125"/>
            </a:xfrm>
            <a:custGeom>
              <a:avLst/>
              <a:gdLst/>
              <a:ahLst/>
              <a:cxnLst/>
              <a:rect l="0" t="0" r="0" b="0"/>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38" name="Shape 438"/>
            <p:cNvSpPr/>
            <p:nvPr/>
          </p:nvSpPr>
          <p:spPr>
            <a:xfrm>
              <a:off x="4041375" y="1594200"/>
              <a:ext cx="300425" cy="229600"/>
            </a:xfrm>
            <a:custGeom>
              <a:avLst/>
              <a:gdLst/>
              <a:ahLst/>
              <a:cxnLst/>
              <a:rect l="0" t="0" r="0" b="0"/>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39" name="Shape 439"/>
          <p:cNvGrpSpPr/>
          <p:nvPr/>
        </p:nvGrpSpPr>
        <p:grpSpPr>
          <a:xfrm>
            <a:off x="3727123" y="1738879"/>
            <a:ext cx="354964" cy="217955"/>
            <a:chOff x="4601275" y="1702875"/>
            <a:chExt cx="471400" cy="289450"/>
          </a:xfrm>
        </p:grpSpPr>
        <p:sp>
          <p:nvSpPr>
            <p:cNvPr id="440" name="Shape 440"/>
            <p:cNvSpPr/>
            <p:nvPr/>
          </p:nvSpPr>
          <p:spPr>
            <a:xfrm>
              <a:off x="4816200" y="1702875"/>
              <a:ext cx="41550" cy="41550"/>
            </a:xfrm>
            <a:custGeom>
              <a:avLst/>
              <a:gdLst/>
              <a:ahLst/>
              <a:cxnLst/>
              <a:rect l="0" t="0" r="0" b="0"/>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41" name="Shape 441"/>
            <p:cNvSpPr/>
            <p:nvPr/>
          </p:nvSpPr>
          <p:spPr>
            <a:xfrm>
              <a:off x="5031125" y="1757225"/>
              <a:ext cx="41550" cy="41550"/>
            </a:xfrm>
            <a:custGeom>
              <a:avLst/>
              <a:gdLst/>
              <a:ahLst/>
              <a:cxnLst/>
              <a:rect l="0" t="0" r="0" b="0"/>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42" name="Shape 442"/>
            <p:cNvSpPr/>
            <p:nvPr/>
          </p:nvSpPr>
          <p:spPr>
            <a:xfrm>
              <a:off x="4634875" y="1756000"/>
              <a:ext cx="404225" cy="178325"/>
            </a:xfrm>
            <a:custGeom>
              <a:avLst/>
              <a:gdLst/>
              <a:ahLst/>
              <a:cxnLst/>
              <a:rect l="0" t="0" r="0" b="0"/>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43" name="Shape 443"/>
            <p:cNvSpPr/>
            <p:nvPr/>
          </p:nvSpPr>
          <p:spPr>
            <a:xfrm>
              <a:off x="4601275" y="1757225"/>
              <a:ext cx="41550" cy="41550"/>
            </a:xfrm>
            <a:custGeom>
              <a:avLst/>
              <a:gdLst/>
              <a:ahLst/>
              <a:cxnLst/>
              <a:rect l="0" t="0" r="0" b="0"/>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44" name="Shape 444"/>
            <p:cNvSpPr/>
            <p:nvPr/>
          </p:nvSpPr>
          <p:spPr>
            <a:xfrm>
              <a:off x="4673325" y="1947725"/>
              <a:ext cx="327300" cy="44600"/>
            </a:xfrm>
            <a:custGeom>
              <a:avLst/>
              <a:gdLst/>
              <a:ahLst/>
              <a:cxnLst/>
              <a:rect l="0" t="0" r="0" b="0"/>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45" name="Shape 445"/>
          <p:cNvGrpSpPr/>
          <p:nvPr/>
        </p:nvGrpSpPr>
        <p:grpSpPr>
          <a:xfrm>
            <a:off x="4251720" y="1685548"/>
            <a:ext cx="320928" cy="324618"/>
            <a:chOff x="5297950" y="1632050"/>
            <a:chExt cx="426200" cy="431100"/>
          </a:xfrm>
        </p:grpSpPr>
        <p:sp>
          <p:nvSpPr>
            <p:cNvPr id="446" name="Shape 446"/>
            <p:cNvSpPr/>
            <p:nvPr/>
          </p:nvSpPr>
          <p:spPr>
            <a:xfrm>
              <a:off x="5404800" y="1936125"/>
              <a:ext cx="212500" cy="127025"/>
            </a:xfrm>
            <a:custGeom>
              <a:avLst/>
              <a:gdLst/>
              <a:ahLst/>
              <a:cxnLst/>
              <a:rect l="0" t="0" r="0" b="0"/>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47" name="Shape 447"/>
            <p:cNvSpPr/>
            <p:nvPr/>
          </p:nvSpPr>
          <p:spPr>
            <a:xfrm>
              <a:off x="5297950" y="1632050"/>
              <a:ext cx="426200" cy="294950"/>
            </a:xfrm>
            <a:custGeom>
              <a:avLst/>
              <a:gdLst/>
              <a:ahLst/>
              <a:cxnLst/>
              <a:rect l="0" t="0" r="0" b="0"/>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48" name="Shape 448"/>
          <p:cNvGrpSpPr/>
          <p:nvPr/>
        </p:nvGrpSpPr>
        <p:grpSpPr>
          <a:xfrm>
            <a:off x="4758376" y="1675909"/>
            <a:ext cx="322773" cy="343913"/>
            <a:chOff x="5970800" y="1619250"/>
            <a:chExt cx="428650" cy="456725"/>
          </a:xfrm>
        </p:grpSpPr>
        <p:sp>
          <p:nvSpPr>
            <p:cNvPr id="449" name="Shape 449"/>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50" name="Shape 450"/>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51" name="Shape 451"/>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52" name="Shape 452"/>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53" name="Shape 453"/>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54" name="Shape 454"/>
          <p:cNvGrpSpPr/>
          <p:nvPr/>
        </p:nvGrpSpPr>
        <p:grpSpPr>
          <a:xfrm>
            <a:off x="5251252" y="1671768"/>
            <a:ext cx="361835" cy="330115"/>
            <a:chOff x="6625350" y="1613750"/>
            <a:chExt cx="480525" cy="438400"/>
          </a:xfrm>
        </p:grpSpPr>
        <p:sp>
          <p:nvSpPr>
            <p:cNvPr id="455" name="Shape 455"/>
            <p:cNvSpPr/>
            <p:nvPr/>
          </p:nvSpPr>
          <p:spPr>
            <a:xfrm>
              <a:off x="6670525" y="1887275"/>
              <a:ext cx="117875" cy="164875"/>
            </a:xfrm>
            <a:custGeom>
              <a:avLst/>
              <a:gdLst/>
              <a:ahLst/>
              <a:cxnLst/>
              <a:rect l="0" t="0" r="0" b="0"/>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56" name="Shape 456"/>
            <p:cNvSpPr/>
            <p:nvPr/>
          </p:nvSpPr>
          <p:spPr>
            <a:xfrm>
              <a:off x="7075950" y="1754175"/>
              <a:ext cx="29925" cy="99550"/>
            </a:xfrm>
            <a:custGeom>
              <a:avLst/>
              <a:gdLst/>
              <a:ahLst/>
              <a:cxnLst/>
              <a:rect l="0" t="0" r="0" b="0"/>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57" name="Shape 457"/>
            <p:cNvSpPr/>
            <p:nvPr/>
          </p:nvSpPr>
          <p:spPr>
            <a:xfrm>
              <a:off x="6625350" y="1729750"/>
              <a:ext cx="97700" cy="147175"/>
            </a:xfrm>
            <a:custGeom>
              <a:avLst/>
              <a:gdLst/>
              <a:ahLst/>
              <a:cxnLst/>
              <a:rect l="0" t="0" r="0" b="0"/>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58" name="Shape 458"/>
            <p:cNvSpPr/>
            <p:nvPr/>
          </p:nvSpPr>
          <p:spPr>
            <a:xfrm>
              <a:off x="6736475" y="1638175"/>
              <a:ext cx="279650" cy="330325"/>
            </a:xfrm>
            <a:custGeom>
              <a:avLst/>
              <a:gdLst/>
              <a:ahLst/>
              <a:cxnLst/>
              <a:rect l="0" t="0" r="0" b="0"/>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59" name="Shape 459"/>
            <p:cNvSpPr/>
            <p:nvPr/>
          </p:nvSpPr>
          <p:spPr>
            <a:xfrm>
              <a:off x="7029550" y="1613750"/>
              <a:ext cx="34200" cy="379800"/>
            </a:xfrm>
            <a:custGeom>
              <a:avLst/>
              <a:gdLst/>
              <a:ahLst/>
              <a:cxnLst/>
              <a:rect l="0" t="0" r="0" b="0"/>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60" name="Shape 460"/>
          <p:cNvGrpSpPr/>
          <p:nvPr/>
        </p:nvGrpSpPr>
        <p:grpSpPr>
          <a:xfrm>
            <a:off x="722578" y="2208770"/>
            <a:ext cx="273113" cy="293349"/>
            <a:chOff x="611175" y="2326900"/>
            <a:chExt cx="362700" cy="389575"/>
          </a:xfrm>
        </p:grpSpPr>
        <p:sp>
          <p:nvSpPr>
            <p:cNvPr id="461" name="Shape 461"/>
            <p:cNvSpPr/>
            <p:nvPr/>
          </p:nvSpPr>
          <p:spPr>
            <a:xfrm>
              <a:off x="611175" y="2326900"/>
              <a:ext cx="362700" cy="389575"/>
            </a:xfrm>
            <a:custGeom>
              <a:avLst/>
              <a:gdLst/>
              <a:ahLst/>
              <a:cxnLst/>
              <a:rect l="0" t="0" r="0" b="0"/>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62" name="Shape 462"/>
            <p:cNvSpPr/>
            <p:nvPr/>
          </p:nvSpPr>
          <p:spPr>
            <a:xfrm>
              <a:off x="794950" y="2500900"/>
              <a:ext cx="24450" cy="23850"/>
            </a:xfrm>
            <a:custGeom>
              <a:avLst/>
              <a:gdLst/>
              <a:ahLst/>
              <a:cxnLst/>
              <a:rect l="0" t="0" r="0" b="0"/>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63" name="Shape 463"/>
            <p:cNvSpPr/>
            <p:nvPr/>
          </p:nvSpPr>
          <p:spPr>
            <a:xfrm>
              <a:off x="754650" y="2381250"/>
              <a:ext cx="75750" cy="14050"/>
            </a:xfrm>
            <a:custGeom>
              <a:avLst/>
              <a:gdLst/>
              <a:ahLst/>
              <a:cxnLst/>
              <a:rect l="0" t="0" r="0" b="0"/>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64" name="Shape 464"/>
            <p:cNvSpPr/>
            <p:nvPr/>
          </p:nvSpPr>
          <p:spPr>
            <a:xfrm>
              <a:off x="765025" y="2453900"/>
              <a:ext cx="31175" cy="31150"/>
            </a:xfrm>
            <a:custGeom>
              <a:avLst/>
              <a:gdLst/>
              <a:ahLst/>
              <a:cxnLst/>
              <a:rect l="0" t="0" r="0" b="0"/>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465" name="Shape 465"/>
          <p:cNvSpPr/>
          <p:nvPr/>
        </p:nvSpPr>
        <p:spPr>
          <a:xfrm>
            <a:off x="1222844" y="2211607"/>
            <a:ext cx="287834" cy="287834"/>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66" name="Shape 466"/>
          <p:cNvSpPr/>
          <p:nvPr/>
        </p:nvSpPr>
        <p:spPr>
          <a:xfrm>
            <a:off x="1730448" y="2211607"/>
            <a:ext cx="287834" cy="287834"/>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67" name="Shape 467"/>
          <p:cNvSpPr/>
          <p:nvPr/>
        </p:nvSpPr>
        <p:spPr>
          <a:xfrm>
            <a:off x="2238052" y="2211607"/>
            <a:ext cx="287834" cy="287834"/>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468" name="Shape 468"/>
          <p:cNvGrpSpPr/>
          <p:nvPr/>
        </p:nvGrpSpPr>
        <p:grpSpPr>
          <a:xfrm>
            <a:off x="2812661" y="2161877"/>
            <a:ext cx="153574" cy="383465"/>
            <a:chOff x="3386850" y="2264625"/>
            <a:chExt cx="203950" cy="509250"/>
          </a:xfrm>
        </p:grpSpPr>
        <p:sp>
          <p:nvSpPr>
            <p:cNvPr id="469" name="Shape 469"/>
            <p:cNvSpPr/>
            <p:nvPr/>
          </p:nvSpPr>
          <p:spPr>
            <a:xfrm>
              <a:off x="3386850" y="2370850"/>
              <a:ext cx="203950" cy="403025"/>
            </a:xfrm>
            <a:custGeom>
              <a:avLst/>
              <a:gdLst/>
              <a:ahLst/>
              <a:cxnLst/>
              <a:rect l="0" t="0" r="0" b="0"/>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70" name="Shape 470"/>
            <p:cNvSpPr/>
            <p:nvPr/>
          </p:nvSpPr>
          <p:spPr>
            <a:xfrm>
              <a:off x="3446075" y="2264625"/>
              <a:ext cx="85500" cy="94050"/>
            </a:xfrm>
            <a:custGeom>
              <a:avLst/>
              <a:gdLst/>
              <a:ahLst/>
              <a:cxnLst/>
              <a:rect l="0" t="0" r="0" b="0"/>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71" name="Shape 471"/>
          <p:cNvGrpSpPr/>
          <p:nvPr/>
        </p:nvGrpSpPr>
        <p:grpSpPr>
          <a:xfrm>
            <a:off x="3841617" y="2210615"/>
            <a:ext cx="125976" cy="285989"/>
            <a:chOff x="4753325" y="2329350"/>
            <a:chExt cx="167300" cy="379800"/>
          </a:xfrm>
        </p:grpSpPr>
        <p:sp>
          <p:nvSpPr>
            <p:cNvPr id="472" name="Shape 472"/>
            <p:cNvSpPr/>
            <p:nvPr/>
          </p:nvSpPr>
          <p:spPr>
            <a:xfrm>
              <a:off x="4753325" y="2424600"/>
              <a:ext cx="167300" cy="284550"/>
            </a:xfrm>
            <a:custGeom>
              <a:avLst/>
              <a:gdLst/>
              <a:ahLst/>
              <a:cxnLst/>
              <a:rect l="0" t="0" r="0" b="0"/>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73" name="Shape 473"/>
            <p:cNvSpPr/>
            <p:nvPr/>
          </p:nvSpPr>
          <p:spPr>
            <a:xfrm>
              <a:off x="4798500" y="2329350"/>
              <a:ext cx="76950" cy="84275"/>
            </a:xfrm>
            <a:custGeom>
              <a:avLst/>
              <a:gdLst/>
              <a:ahLst/>
              <a:cxnLst/>
              <a:rect l="0" t="0" r="0" b="0"/>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74" name="Shape 474"/>
          <p:cNvGrpSpPr/>
          <p:nvPr/>
        </p:nvGrpSpPr>
        <p:grpSpPr>
          <a:xfrm>
            <a:off x="3331723" y="2163703"/>
            <a:ext cx="130607" cy="379794"/>
            <a:chOff x="4076175" y="2267050"/>
            <a:chExt cx="173450" cy="504375"/>
          </a:xfrm>
        </p:grpSpPr>
        <p:sp>
          <p:nvSpPr>
            <p:cNvPr id="475" name="Shape 475"/>
            <p:cNvSpPr/>
            <p:nvPr/>
          </p:nvSpPr>
          <p:spPr>
            <a:xfrm>
              <a:off x="4122600" y="2267050"/>
              <a:ext cx="80600" cy="91625"/>
            </a:xfrm>
            <a:custGeom>
              <a:avLst/>
              <a:gdLst/>
              <a:ahLst/>
              <a:cxnLst/>
              <a:rect l="0" t="0" r="0" b="0"/>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76" name="Shape 476"/>
            <p:cNvSpPr/>
            <p:nvPr/>
          </p:nvSpPr>
          <p:spPr>
            <a:xfrm>
              <a:off x="4076175" y="2370250"/>
              <a:ext cx="173450" cy="401175"/>
            </a:xfrm>
            <a:custGeom>
              <a:avLst/>
              <a:gdLst/>
              <a:ahLst/>
              <a:cxnLst/>
              <a:rect l="0" t="0" r="0" b="0"/>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477" name="Shape 477"/>
          <p:cNvSpPr/>
          <p:nvPr/>
        </p:nvSpPr>
        <p:spPr>
          <a:xfrm>
            <a:off x="4268467" y="2203794"/>
            <a:ext cx="287834" cy="303459"/>
          </a:xfrm>
          <a:custGeom>
            <a:avLst/>
            <a:gdLst/>
            <a:ahLst/>
            <a:cxnLst/>
            <a:rect l="0" t="0" r="0" b="0"/>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478" name="Shape 478"/>
          <p:cNvGrpSpPr/>
          <p:nvPr/>
        </p:nvGrpSpPr>
        <p:grpSpPr>
          <a:xfrm>
            <a:off x="4761595" y="2209222"/>
            <a:ext cx="316335" cy="292427"/>
            <a:chOff x="5975075" y="2327500"/>
            <a:chExt cx="420100" cy="388350"/>
          </a:xfrm>
        </p:grpSpPr>
        <p:sp>
          <p:nvSpPr>
            <p:cNvPr id="479" name="Shape 479"/>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80" name="Shape 480"/>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81" name="Shape 481"/>
          <p:cNvGrpSpPr/>
          <p:nvPr/>
        </p:nvGrpSpPr>
        <p:grpSpPr>
          <a:xfrm>
            <a:off x="5330317" y="2200487"/>
            <a:ext cx="194048" cy="316335"/>
            <a:chOff x="6730350" y="2315900"/>
            <a:chExt cx="257700" cy="420100"/>
          </a:xfrm>
        </p:grpSpPr>
        <p:sp>
          <p:nvSpPr>
            <p:cNvPr id="482" name="Shape 482"/>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83" name="Shape 483"/>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84" name="Shape 484"/>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85" name="Shape 485"/>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86" name="Shape 486"/>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87" name="Shape 487"/>
          <p:cNvGrpSpPr/>
          <p:nvPr/>
        </p:nvGrpSpPr>
        <p:grpSpPr>
          <a:xfrm>
            <a:off x="809926" y="2683706"/>
            <a:ext cx="98417" cy="358635"/>
            <a:chOff x="727175" y="2957625"/>
            <a:chExt cx="130700" cy="476275"/>
          </a:xfrm>
        </p:grpSpPr>
        <p:sp>
          <p:nvSpPr>
            <p:cNvPr id="488" name="Shape 488"/>
            <p:cNvSpPr/>
            <p:nvPr/>
          </p:nvSpPr>
          <p:spPr>
            <a:xfrm>
              <a:off x="727175" y="2957625"/>
              <a:ext cx="130700" cy="476275"/>
            </a:xfrm>
            <a:custGeom>
              <a:avLst/>
              <a:gdLst/>
              <a:ahLst/>
              <a:cxnLst/>
              <a:rect l="0" t="0" r="0" b="0"/>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89" name="Shape 489"/>
            <p:cNvSpPr/>
            <p:nvPr/>
          </p:nvSpPr>
          <p:spPr>
            <a:xfrm>
              <a:off x="751600" y="3090125"/>
              <a:ext cx="81850" cy="319350"/>
            </a:xfrm>
            <a:custGeom>
              <a:avLst/>
              <a:gdLst/>
              <a:ahLst/>
              <a:cxnLst/>
              <a:rect l="0" t="0" r="0" b="0"/>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490" name="Shape 490"/>
          <p:cNvSpPr/>
          <p:nvPr/>
        </p:nvSpPr>
        <p:spPr>
          <a:xfrm>
            <a:off x="1723557" y="2669567"/>
            <a:ext cx="301614" cy="387136"/>
          </a:xfrm>
          <a:custGeom>
            <a:avLst/>
            <a:gdLst/>
            <a:ahLst/>
            <a:cxnLst/>
            <a:rect l="0" t="0" r="0" b="0"/>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91" name="Shape 491"/>
          <p:cNvSpPr/>
          <p:nvPr/>
        </p:nvSpPr>
        <p:spPr>
          <a:xfrm>
            <a:off x="1255036" y="2669567"/>
            <a:ext cx="223452" cy="387136"/>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492" name="Shape 492"/>
          <p:cNvGrpSpPr/>
          <p:nvPr/>
        </p:nvGrpSpPr>
        <p:grpSpPr>
          <a:xfrm>
            <a:off x="2207607" y="2695189"/>
            <a:ext cx="348526" cy="335649"/>
            <a:chOff x="2583325" y="2972875"/>
            <a:chExt cx="462850" cy="445750"/>
          </a:xfrm>
        </p:grpSpPr>
        <p:sp>
          <p:nvSpPr>
            <p:cNvPr id="493" name="Shape 493"/>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94" name="Shape 494"/>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495" name="Shape 495"/>
          <p:cNvGrpSpPr/>
          <p:nvPr/>
        </p:nvGrpSpPr>
        <p:grpSpPr>
          <a:xfrm>
            <a:off x="2703232" y="2745320"/>
            <a:ext cx="372433" cy="235406"/>
            <a:chOff x="3241525" y="3039450"/>
            <a:chExt cx="494600" cy="312625"/>
          </a:xfrm>
        </p:grpSpPr>
        <p:sp>
          <p:nvSpPr>
            <p:cNvPr id="496" name="Shape 496"/>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497" name="Shape 497"/>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498" name="Shape 498"/>
          <p:cNvSpPr/>
          <p:nvPr/>
        </p:nvSpPr>
        <p:spPr>
          <a:xfrm>
            <a:off x="3744767" y="2703134"/>
            <a:ext cx="320025" cy="320006"/>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499" name="Shape 499"/>
          <p:cNvGrpSpPr/>
          <p:nvPr/>
        </p:nvGrpSpPr>
        <p:grpSpPr>
          <a:xfrm>
            <a:off x="4219529" y="2720490"/>
            <a:ext cx="385310" cy="285066"/>
            <a:chOff x="5255200" y="3006475"/>
            <a:chExt cx="511700" cy="378575"/>
          </a:xfrm>
        </p:grpSpPr>
        <p:sp>
          <p:nvSpPr>
            <p:cNvPr id="500" name="Shape 500"/>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01" name="Shape 501"/>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502" name="Shape 502"/>
          <p:cNvGrpSpPr/>
          <p:nvPr/>
        </p:nvGrpSpPr>
        <p:grpSpPr>
          <a:xfrm>
            <a:off x="3241156" y="2703943"/>
            <a:ext cx="311742" cy="318161"/>
            <a:chOff x="3955900" y="2984500"/>
            <a:chExt cx="414000" cy="422525"/>
          </a:xfrm>
        </p:grpSpPr>
        <p:sp>
          <p:nvSpPr>
            <p:cNvPr id="503" name="Shape 503"/>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04" name="Shape 504"/>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05" name="Shape 505"/>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506" name="Shape 506"/>
          <p:cNvSpPr/>
          <p:nvPr/>
        </p:nvSpPr>
        <p:spPr>
          <a:xfrm>
            <a:off x="686738" y="3233724"/>
            <a:ext cx="348507" cy="274035"/>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4798606" y="2688412"/>
            <a:ext cx="242767" cy="349448"/>
          </a:xfrm>
          <a:custGeom>
            <a:avLst/>
            <a:gdLst/>
            <a:ahLst/>
            <a:cxnLst/>
            <a:rect l="0" t="0" r="0" b="0"/>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508" name="Shape 508"/>
          <p:cNvGrpSpPr/>
          <p:nvPr/>
        </p:nvGrpSpPr>
        <p:grpSpPr>
          <a:xfrm>
            <a:off x="5308254" y="2699330"/>
            <a:ext cx="238173" cy="338417"/>
            <a:chOff x="6701050" y="2978375"/>
            <a:chExt cx="316300" cy="449425"/>
          </a:xfrm>
        </p:grpSpPr>
        <p:sp>
          <p:nvSpPr>
            <p:cNvPr id="509" name="Shape 509"/>
            <p:cNvSpPr/>
            <p:nvPr/>
          </p:nvSpPr>
          <p:spPr>
            <a:xfrm>
              <a:off x="6701050" y="2978375"/>
              <a:ext cx="316300" cy="78175"/>
            </a:xfrm>
            <a:custGeom>
              <a:avLst/>
              <a:gdLst/>
              <a:ahLst/>
              <a:cxnLst/>
              <a:rect l="0" t="0" r="0" b="0"/>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10" name="Shape 510"/>
            <p:cNvSpPr/>
            <p:nvPr/>
          </p:nvSpPr>
          <p:spPr>
            <a:xfrm>
              <a:off x="6713875" y="3068750"/>
              <a:ext cx="290650" cy="359050"/>
            </a:xfrm>
            <a:custGeom>
              <a:avLst/>
              <a:gdLst/>
              <a:ahLst/>
              <a:cxnLst/>
              <a:rect l="0" t="0" r="0" b="0"/>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511" name="Shape 511"/>
          <p:cNvGrpSpPr/>
          <p:nvPr/>
        </p:nvGrpSpPr>
        <p:grpSpPr>
          <a:xfrm>
            <a:off x="1197043" y="3256569"/>
            <a:ext cx="339339" cy="228064"/>
            <a:chOff x="1241275" y="3718400"/>
            <a:chExt cx="450650" cy="302875"/>
          </a:xfrm>
        </p:grpSpPr>
        <p:sp>
          <p:nvSpPr>
            <p:cNvPr id="512" name="Shape 512"/>
            <p:cNvSpPr/>
            <p:nvPr/>
          </p:nvSpPr>
          <p:spPr>
            <a:xfrm>
              <a:off x="1241275" y="3718400"/>
              <a:ext cx="450650" cy="302875"/>
            </a:xfrm>
            <a:custGeom>
              <a:avLst/>
              <a:gdLst/>
              <a:ahLst/>
              <a:cxnLst/>
              <a:rect l="0" t="0" r="0" b="0"/>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13" name="Shape 513"/>
            <p:cNvSpPr/>
            <p:nvPr/>
          </p:nvSpPr>
          <p:spPr>
            <a:xfrm>
              <a:off x="1293175" y="3895475"/>
              <a:ext cx="174050" cy="12225"/>
            </a:xfrm>
            <a:custGeom>
              <a:avLst/>
              <a:gdLst/>
              <a:ahLst/>
              <a:cxnLst/>
              <a:rect l="0" t="0" r="0" b="0"/>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14" name="Shape 514"/>
            <p:cNvSpPr/>
            <p:nvPr/>
          </p:nvSpPr>
          <p:spPr>
            <a:xfrm>
              <a:off x="1293175" y="3935775"/>
              <a:ext cx="122750" cy="12225"/>
            </a:xfrm>
            <a:custGeom>
              <a:avLst/>
              <a:gdLst/>
              <a:ahLst/>
              <a:cxnLst/>
              <a:rect l="0" t="0" r="0" b="0"/>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15" name="Shape 515"/>
            <p:cNvSpPr/>
            <p:nvPr/>
          </p:nvSpPr>
          <p:spPr>
            <a:xfrm>
              <a:off x="1570375" y="3901575"/>
              <a:ext cx="62300" cy="40325"/>
            </a:xfrm>
            <a:custGeom>
              <a:avLst/>
              <a:gdLst/>
              <a:ahLst/>
              <a:cxnLst/>
              <a:rect l="0" t="0" r="0" b="0"/>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516" name="Shape 516"/>
          <p:cNvGrpSpPr/>
          <p:nvPr/>
        </p:nvGrpSpPr>
        <p:grpSpPr>
          <a:xfrm>
            <a:off x="1709234" y="3239100"/>
            <a:ext cx="330115" cy="263455"/>
            <a:chOff x="1921475" y="3695200"/>
            <a:chExt cx="438400" cy="349875"/>
          </a:xfrm>
        </p:grpSpPr>
        <p:sp>
          <p:nvSpPr>
            <p:cNvPr id="517" name="Shape 517"/>
            <p:cNvSpPr/>
            <p:nvPr/>
          </p:nvSpPr>
          <p:spPr>
            <a:xfrm>
              <a:off x="2246900" y="3992550"/>
              <a:ext cx="52525" cy="52525"/>
            </a:xfrm>
            <a:custGeom>
              <a:avLst/>
              <a:gdLst/>
              <a:ahLst/>
              <a:cxnLst/>
              <a:rect l="0" t="0" r="0" b="0"/>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18" name="Shape 518"/>
            <p:cNvSpPr/>
            <p:nvPr/>
          </p:nvSpPr>
          <p:spPr>
            <a:xfrm>
              <a:off x="2033800" y="3992550"/>
              <a:ext cx="52550" cy="52525"/>
            </a:xfrm>
            <a:custGeom>
              <a:avLst/>
              <a:gdLst/>
              <a:ahLst/>
              <a:cxnLst/>
              <a:rect l="0" t="0" r="0" b="0"/>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19" name="Shape 519"/>
            <p:cNvSpPr/>
            <p:nvPr/>
          </p:nvSpPr>
          <p:spPr>
            <a:xfrm>
              <a:off x="1921475" y="3695200"/>
              <a:ext cx="438400" cy="297975"/>
            </a:xfrm>
            <a:custGeom>
              <a:avLst/>
              <a:gdLst/>
              <a:ahLst/>
              <a:cxnLst/>
              <a:rect l="0" t="0" r="0" b="0"/>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520" name="Shape 520"/>
          <p:cNvGrpSpPr/>
          <p:nvPr/>
        </p:nvGrpSpPr>
        <p:grpSpPr>
          <a:xfrm>
            <a:off x="2220031" y="3234958"/>
            <a:ext cx="323677" cy="271287"/>
            <a:chOff x="2599825" y="3689700"/>
            <a:chExt cx="429850" cy="360275"/>
          </a:xfrm>
        </p:grpSpPr>
        <p:sp>
          <p:nvSpPr>
            <p:cNvPr id="521" name="Shape 521"/>
            <p:cNvSpPr/>
            <p:nvPr/>
          </p:nvSpPr>
          <p:spPr>
            <a:xfrm>
              <a:off x="2599825" y="3689700"/>
              <a:ext cx="429850" cy="169150"/>
            </a:xfrm>
            <a:custGeom>
              <a:avLst/>
              <a:gdLst/>
              <a:ahLst/>
              <a:cxnLst/>
              <a:rect l="0" t="0" r="0" b="0"/>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22" name="Shape 522"/>
            <p:cNvSpPr/>
            <p:nvPr/>
          </p:nvSpPr>
          <p:spPr>
            <a:xfrm>
              <a:off x="2599825" y="3861275"/>
              <a:ext cx="429850" cy="188700"/>
            </a:xfrm>
            <a:custGeom>
              <a:avLst/>
              <a:gdLst/>
              <a:ahLst/>
              <a:cxnLst/>
              <a:rect l="0" t="0" r="0" b="0"/>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523" name="Shape 523"/>
          <p:cNvGrpSpPr/>
          <p:nvPr/>
        </p:nvGrpSpPr>
        <p:grpSpPr>
          <a:xfrm>
            <a:off x="2743235" y="3206909"/>
            <a:ext cx="292427" cy="305303"/>
            <a:chOff x="3294650" y="3652450"/>
            <a:chExt cx="388350" cy="405450"/>
          </a:xfrm>
        </p:grpSpPr>
        <p:sp>
          <p:nvSpPr>
            <p:cNvPr id="524" name="Shape 524"/>
            <p:cNvSpPr/>
            <p:nvPr/>
          </p:nvSpPr>
          <p:spPr>
            <a:xfrm>
              <a:off x="3294650" y="3681775"/>
              <a:ext cx="376150" cy="376125"/>
            </a:xfrm>
            <a:custGeom>
              <a:avLst/>
              <a:gdLst/>
              <a:ahLst/>
              <a:cxnLst/>
              <a:rect l="0" t="0" r="0" b="0"/>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25" name="Shape 525"/>
            <p:cNvSpPr/>
            <p:nvPr/>
          </p:nvSpPr>
          <p:spPr>
            <a:xfrm>
              <a:off x="3494925" y="3760525"/>
              <a:ext cx="188075" cy="97100"/>
            </a:xfrm>
            <a:custGeom>
              <a:avLst/>
              <a:gdLst/>
              <a:ahLst/>
              <a:cxnLst/>
              <a:rect l="0" t="0" r="0" b="0"/>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26" name="Shape 526"/>
            <p:cNvSpPr/>
            <p:nvPr/>
          </p:nvSpPr>
          <p:spPr>
            <a:xfrm>
              <a:off x="3494925" y="3652450"/>
              <a:ext cx="161200" cy="188100"/>
            </a:xfrm>
            <a:custGeom>
              <a:avLst/>
              <a:gdLst/>
              <a:ahLst/>
              <a:cxnLst/>
              <a:rect l="0" t="0" r="0" b="0"/>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527" name="Shape 527"/>
          <p:cNvGrpSpPr/>
          <p:nvPr/>
        </p:nvGrpSpPr>
        <p:grpSpPr>
          <a:xfrm>
            <a:off x="3226454" y="3245538"/>
            <a:ext cx="341146" cy="250127"/>
            <a:chOff x="3936375" y="3703750"/>
            <a:chExt cx="453050" cy="332175"/>
          </a:xfrm>
        </p:grpSpPr>
        <p:sp>
          <p:nvSpPr>
            <p:cNvPr id="528" name="Shape 528"/>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29" name="Shape 529"/>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30" name="Shape 530"/>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31" name="Shape 531"/>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32" name="Shape 532"/>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533" name="Shape 533"/>
          <p:cNvGrpSpPr/>
          <p:nvPr/>
        </p:nvGrpSpPr>
        <p:grpSpPr>
          <a:xfrm>
            <a:off x="3734032" y="3245538"/>
            <a:ext cx="341146" cy="250127"/>
            <a:chOff x="4610450" y="3703750"/>
            <a:chExt cx="453050" cy="332175"/>
          </a:xfrm>
        </p:grpSpPr>
        <p:sp>
          <p:nvSpPr>
            <p:cNvPr id="534" name="Shape 534"/>
            <p:cNvSpPr/>
            <p:nvPr/>
          </p:nvSpPr>
          <p:spPr>
            <a:xfrm>
              <a:off x="4610450" y="3703750"/>
              <a:ext cx="453050" cy="332175"/>
            </a:xfrm>
            <a:custGeom>
              <a:avLst/>
              <a:gdLst/>
              <a:ahLst/>
              <a:cxnLst/>
              <a:rect l="0" t="0" r="0" b="0"/>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35" name="Shape 535"/>
            <p:cNvSpPr/>
            <p:nvPr/>
          </p:nvSpPr>
          <p:spPr>
            <a:xfrm>
              <a:off x="4642200" y="3730000"/>
              <a:ext cx="389550" cy="249150"/>
            </a:xfrm>
            <a:custGeom>
              <a:avLst/>
              <a:gdLst/>
              <a:ahLst/>
              <a:cxnLst/>
              <a:rect l="0" t="0" r="0" b="0"/>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536" name="Shape 536"/>
          <p:cNvGrpSpPr/>
          <p:nvPr/>
        </p:nvGrpSpPr>
        <p:grpSpPr>
          <a:xfrm>
            <a:off x="4253564" y="3220256"/>
            <a:ext cx="317238" cy="300691"/>
            <a:chOff x="5300400" y="3670175"/>
            <a:chExt cx="421300" cy="399325"/>
          </a:xfrm>
        </p:grpSpPr>
        <p:sp>
          <p:nvSpPr>
            <p:cNvPr id="537" name="Shape 537"/>
            <p:cNvSpPr/>
            <p:nvPr/>
          </p:nvSpPr>
          <p:spPr>
            <a:xfrm>
              <a:off x="5300400" y="3708025"/>
              <a:ext cx="421300" cy="267450"/>
            </a:xfrm>
            <a:custGeom>
              <a:avLst/>
              <a:gdLst/>
              <a:ahLst/>
              <a:cxnLst/>
              <a:rect l="0" t="0" r="0" b="0"/>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38" name="Shape 538"/>
            <p:cNvSpPr/>
            <p:nvPr/>
          </p:nvSpPr>
          <p:spPr>
            <a:xfrm>
              <a:off x="5498825" y="3670175"/>
              <a:ext cx="24450" cy="25650"/>
            </a:xfrm>
            <a:custGeom>
              <a:avLst/>
              <a:gdLst/>
              <a:ahLst/>
              <a:cxnLst/>
              <a:rect l="0" t="0" r="0" b="0"/>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39" name="Shape 539"/>
            <p:cNvSpPr/>
            <p:nvPr/>
          </p:nvSpPr>
          <p:spPr>
            <a:xfrm>
              <a:off x="5366325" y="3987675"/>
              <a:ext cx="61100" cy="81825"/>
            </a:xfrm>
            <a:custGeom>
              <a:avLst/>
              <a:gdLst/>
              <a:ahLst/>
              <a:cxnLst/>
              <a:rect l="0" t="0" r="0" b="0"/>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40" name="Shape 540"/>
            <p:cNvSpPr/>
            <p:nvPr/>
          </p:nvSpPr>
          <p:spPr>
            <a:xfrm>
              <a:off x="5594700" y="3987675"/>
              <a:ext cx="61075" cy="81825"/>
            </a:xfrm>
            <a:custGeom>
              <a:avLst/>
              <a:gdLst/>
              <a:ahLst/>
              <a:cxnLst/>
              <a:rect l="0" t="0" r="0" b="0"/>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41" name="Shape 541"/>
            <p:cNvSpPr/>
            <p:nvPr/>
          </p:nvSpPr>
          <p:spPr>
            <a:xfrm>
              <a:off x="5324825" y="3732450"/>
              <a:ext cx="372475" cy="218600"/>
            </a:xfrm>
            <a:custGeom>
              <a:avLst/>
              <a:gdLst/>
              <a:ahLst/>
              <a:cxnLst/>
              <a:rect l="0" t="0" r="0" b="0"/>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542" name="Shape 542"/>
          <p:cNvSpPr/>
          <p:nvPr/>
        </p:nvSpPr>
        <p:spPr>
          <a:xfrm>
            <a:off x="4743427" y="3194190"/>
            <a:ext cx="353119" cy="353100"/>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543" name="Shape 543"/>
          <p:cNvGrpSpPr/>
          <p:nvPr/>
        </p:nvGrpSpPr>
        <p:grpSpPr>
          <a:xfrm>
            <a:off x="5273315" y="3216566"/>
            <a:ext cx="308052" cy="308071"/>
            <a:chOff x="6654650" y="3665275"/>
            <a:chExt cx="409100" cy="409125"/>
          </a:xfrm>
        </p:grpSpPr>
        <p:sp>
          <p:nvSpPr>
            <p:cNvPr id="544" name="Shape 544"/>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45" name="Shape 545"/>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546" name="Shape 546"/>
          <p:cNvGrpSpPr/>
          <p:nvPr/>
        </p:nvGrpSpPr>
        <p:grpSpPr>
          <a:xfrm>
            <a:off x="692232" y="3711268"/>
            <a:ext cx="333804" cy="333823"/>
            <a:chOff x="570875" y="4322250"/>
            <a:chExt cx="443300" cy="443325"/>
          </a:xfrm>
        </p:grpSpPr>
        <p:sp>
          <p:nvSpPr>
            <p:cNvPr id="547" name="Shape 54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48" name="Shape 54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49" name="Shape 54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50" name="Shape 55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551" name="Shape 551"/>
          <p:cNvSpPr/>
          <p:nvPr/>
        </p:nvSpPr>
        <p:spPr>
          <a:xfrm>
            <a:off x="1186058" y="3776269"/>
            <a:ext cx="361402" cy="204157"/>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552" name="Shape 552"/>
          <p:cNvGrpSpPr/>
          <p:nvPr/>
        </p:nvGrpSpPr>
        <p:grpSpPr>
          <a:xfrm>
            <a:off x="1752908" y="3686457"/>
            <a:ext cx="242767" cy="383446"/>
            <a:chOff x="1979475" y="4289300"/>
            <a:chExt cx="322400" cy="509225"/>
          </a:xfrm>
        </p:grpSpPr>
        <p:sp>
          <p:nvSpPr>
            <p:cNvPr id="553" name="Shape 553"/>
            <p:cNvSpPr/>
            <p:nvPr/>
          </p:nvSpPr>
          <p:spPr>
            <a:xfrm>
              <a:off x="2187075" y="4509100"/>
              <a:ext cx="114800" cy="114800"/>
            </a:xfrm>
            <a:custGeom>
              <a:avLst/>
              <a:gdLst/>
              <a:ahLst/>
              <a:cxnLst/>
              <a:rect l="0" t="0" r="0" b="0"/>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54" name="Shape 554"/>
            <p:cNvSpPr/>
            <p:nvPr/>
          </p:nvSpPr>
          <p:spPr>
            <a:xfrm>
              <a:off x="1979475" y="4542675"/>
              <a:ext cx="156925" cy="156950"/>
            </a:xfrm>
            <a:custGeom>
              <a:avLst/>
              <a:gdLst/>
              <a:ahLst/>
              <a:cxnLst/>
              <a:rect l="0" t="0" r="0" b="0"/>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55" name="Shape 555"/>
            <p:cNvSpPr/>
            <p:nvPr/>
          </p:nvSpPr>
          <p:spPr>
            <a:xfrm>
              <a:off x="2041125" y="4289300"/>
              <a:ext cx="240000" cy="509225"/>
            </a:xfrm>
            <a:custGeom>
              <a:avLst/>
              <a:gdLst/>
              <a:ahLst/>
              <a:cxnLst/>
              <a:rect l="0" t="0" r="0" b="0"/>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556" name="Shape 556"/>
          <p:cNvGrpSpPr/>
          <p:nvPr/>
        </p:nvGrpSpPr>
        <p:grpSpPr>
          <a:xfrm>
            <a:off x="2238875" y="3691502"/>
            <a:ext cx="286441" cy="373356"/>
            <a:chOff x="2624850" y="4296000"/>
            <a:chExt cx="380400" cy="495825"/>
          </a:xfrm>
        </p:grpSpPr>
        <p:sp>
          <p:nvSpPr>
            <p:cNvPr id="557" name="Shape 557"/>
            <p:cNvSpPr/>
            <p:nvPr/>
          </p:nvSpPr>
          <p:spPr>
            <a:xfrm>
              <a:off x="2845875" y="4296000"/>
              <a:ext cx="126425" cy="125800"/>
            </a:xfrm>
            <a:custGeom>
              <a:avLst/>
              <a:gdLst/>
              <a:ahLst/>
              <a:cxnLst/>
              <a:rect l="0" t="0" r="0" b="0"/>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58" name="Shape 558"/>
            <p:cNvSpPr/>
            <p:nvPr/>
          </p:nvSpPr>
          <p:spPr>
            <a:xfrm>
              <a:off x="2635850" y="4316150"/>
              <a:ext cx="369400" cy="475675"/>
            </a:xfrm>
            <a:custGeom>
              <a:avLst/>
              <a:gdLst/>
              <a:ahLst/>
              <a:cxnLst/>
              <a:rect l="0" t="0" r="0" b="0"/>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59" name="Shape 559"/>
            <p:cNvSpPr/>
            <p:nvPr/>
          </p:nvSpPr>
          <p:spPr>
            <a:xfrm>
              <a:off x="2624850" y="4357675"/>
              <a:ext cx="171600" cy="171600"/>
            </a:xfrm>
            <a:custGeom>
              <a:avLst/>
              <a:gdLst/>
              <a:ahLst/>
              <a:cxnLst/>
              <a:rect l="0" t="0" r="0" b="0"/>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560" name="Shape 560"/>
          <p:cNvSpPr/>
          <p:nvPr/>
        </p:nvSpPr>
        <p:spPr>
          <a:xfrm>
            <a:off x="3244072" y="3725232"/>
            <a:ext cx="306207" cy="306226"/>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61" name="Shape 561"/>
          <p:cNvSpPr/>
          <p:nvPr/>
        </p:nvSpPr>
        <p:spPr>
          <a:xfrm>
            <a:off x="2736468" y="3744548"/>
            <a:ext cx="306207" cy="267597"/>
          </a:xfrm>
          <a:custGeom>
            <a:avLst/>
            <a:gdLst/>
            <a:ahLst/>
            <a:cxnLst/>
            <a:rect l="0" t="0" r="0" b="0"/>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62" name="Shape 562"/>
          <p:cNvSpPr/>
          <p:nvPr/>
        </p:nvSpPr>
        <p:spPr>
          <a:xfrm>
            <a:off x="3750283" y="3723858"/>
            <a:ext cx="308993" cy="308974"/>
          </a:xfrm>
          <a:custGeom>
            <a:avLst/>
            <a:gdLst/>
            <a:ahLst/>
            <a:cxnLst/>
            <a:rect l="0" t="0" r="0" b="0"/>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563" name="Shape 563"/>
          <p:cNvGrpSpPr/>
          <p:nvPr/>
        </p:nvGrpSpPr>
        <p:grpSpPr>
          <a:xfrm>
            <a:off x="4235172" y="3728286"/>
            <a:ext cx="354022" cy="299788"/>
            <a:chOff x="5275975" y="4344850"/>
            <a:chExt cx="470150" cy="398125"/>
          </a:xfrm>
        </p:grpSpPr>
        <p:sp>
          <p:nvSpPr>
            <p:cNvPr id="564" name="Shape 564"/>
            <p:cNvSpPr/>
            <p:nvPr/>
          </p:nvSpPr>
          <p:spPr>
            <a:xfrm>
              <a:off x="5661250" y="4690450"/>
              <a:ext cx="65950" cy="52525"/>
            </a:xfrm>
            <a:custGeom>
              <a:avLst/>
              <a:gdLst/>
              <a:ahLst/>
              <a:cxnLst/>
              <a:rect l="0" t="0" r="0" b="0"/>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65" name="Shape 565"/>
            <p:cNvSpPr/>
            <p:nvPr/>
          </p:nvSpPr>
          <p:spPr>
            <a:xfrm>
              <a:off x="5294900" y="4690450"/>
              <a:ext cx="65950" cy="52525"/>
            </a:xfrm>
            <a:custGeom>
              <a:avLst/>
              <a:gdLst/>
              <a:ahLst/>
              <a:cxnLst/>
              <a:rect l="0" t="0" r="0" b="0"/>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66" name="Shape 566"/>
            <p:cNvSpPr/>
            <p:nvPr/>
          </p:nvSpPr>
          <p:spPr>
            <a:xfrm>
              <a:off x="5275975" y="4344850"/>
              <a:ext cx="470150" cy="334025"/>
            </a:xfrm>
            <a:custGeom>
              <a:avLst/>
              <a:gdLst/>
              <a:ahLst/>
              <a:cxnLst/>
              <a:rect l="0" t="0" r="0" b="0"/>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567" name="Shape 567"/>
          <p:cNvSpPr/>
          <p:nvPr/>
        </p:nvSpPr>
        <p:spPr>
          <a:xfrm>
            <a:off x="4760897" y="3719265"/>
            <a:ext cx="318180" cy="318161"/>
          </a:xfrm>
          <a:custGeom>
            <a:avLst/>
            <a:gdLst/>
            <a:ahLst/>
            <a:cxnLst/>
            <a:rect l="0" t="0" r="0" b="0"/>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568" name="Shape 568"/>
          <p:cNvGrpSpPr/>
          <p:nvPr/>
        </p:nvGrpSpPr>
        <p:grpSpPr>
          <a:xfrm>
            <a:off x="5264109" y="3703927"/>
            <a:ext cx="326463" cy="348507"/>
            <a:chOff x="6642425" y="4312500"/>
            <a:chExt cx="433550" cy="462825"/>
          </a:xfrm>
        </p:grpSpPr>
        <p:sp>
          <p:nvSpPr>
            <p:cNvPr id="569" name="Shape 569"/>
            <p:cNvSpPr/>
            <p:nvPr/>
          </p:nvSpPr>
          <p:spPr>
            <a:xfrm>
              <a:off x="6642425" y="4687375"/>
              <a:ext cx="433550" cy="39125"/>
            </a:xfrm>
            <a:custGeom>
              <a:avLst/>
              <a:gdLst/>
              <a:ahLst/>
              <a:cxnLst/>
              <a:rect l="0" t="0" r="0" b="0"/>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70" name="Shape 570"/>
            <p:cNvSpPr/>
            <p:nvPr/>
          </p:nvSpPr>
          <p:spPr>
            <a:xfrm>
              <a:off x="6642425" y="4736225"/>
              <a:ext cx="433550" cy="39100"/>
            </a:xfrm>
            <a:custGeom>
              <a:avLst/>
              <a:gdLst/>
              <a:ahLst/>
              <a:cxnLst/>
              <a:rect l="0" t="0" r="0" b="0"/>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71" name="Shape 571"/>
            <p:cNvSpPr/>
            <p:nvPr/>
          </p:nvSpPr>
          <p:spPr>
            <a:xfrm>
              <a:off x="6684575" y="4312500"/>
              <a:ext cx="349875" cy="377350"/>
            </a:xfrm>
            <a:custGeom>
              <a:avLst/>
              <a:gdLst/>
              <a:ahLst/>
              <a:cxnLst/>
              <a:rect l="0" t="0" r="0" b="0"/>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572" name="Shape 572"/>
          <p:cNvSpPr/>
          <p:nvPr/>
        </p:nvSpPr>
        <p:spPr>
          <a:xfrm>
            <a:off x="649500" y="4262261"/>
            <a:ext cx="419308" cy="247379"/>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573" name="Shape 573"/>
          <p:cNvGrpSpPr/>
          <p:nvPr/>
        </p:nvGrpSpPr>
        <p:grpSpPr>
          <a:xfrm>
            <a:off x="1199340" y="4221162"/>
            <a:ext cx="334727" cy="329211"/>
            <a:chOff x="1244325" y="4999400"/>
            <a:chExt cx="444525" cy="437200"/>
          </a:xfrm>
        </p:grpSpPr>
        <p:sp>
          <p:nvSpPr>
            <p:cNvPr id="574" name="Shape 574"/>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75" name="Shape 575"/>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76" name="Shape 576"/>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77" name="Shape 577"/>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78" name="Shape 578"/>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579" name="Shape 579"/>
          <p:cNvGrpSpPr/>
          <p:nvPr/>
        </p:nvGrpSpPr>
        <p:grpSpPr>
          <a:xfrm>
            <a:off x="1736813" y="4210583"/>
            <a:ext cx="274957" cy="350352"/>
            <a:chOff x="1958100" y="4985350"/>
            <a:chExt cx="365150" cy="465275"/>
          </a:xfrm>
        </p:grpSpPr>
        <p:sp>
          <p:nvSpPr>
            <p:cNvPr id="580" name="Shape 580"/>
            <p:cNvSpPr/>
            <p:nvPr/>
          </p:nvSpPr>
          <p:spPr>
            <a:xfrm>
              <a:off x="1958100" y="4985350"/>
              <a:ext cx="365150" cy="465275"/>
            </a:xfrm>
            <a:custGeom>
              <a:avLst/>
              <a:gdLst/>
              <a:ahLst/>
              <a:cxnLst/>
              <a:rect l="0" t="0" r="0" b="0"/>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81" name="Shape 581"/>
            <p:cNvSpPr/>
            <p:nvPr/>
          </p:nvSpPr>
          <p:spPr>
            <a:xfrm>
              <a:off x="1977625" y="5237525"/>
              <a:ext cx="113600" cy="213100"/>
            </a:xfrm>
            <a:custGeom>
              <a:avLst/>
              <a:gdLst/>
              <a:ahLst/>
              <a:cxnLst/>
              <a:rect l="0" t="0" r="0" b="0"/>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82" name="Shape 582"/>
            <p:cNvSpPr/>
            <p:nvPr/>
          </p:nvSpPr>
          <p:spPr>
            <a:xfrm>
              <a:off x="2190125" y="5237525"/>
              <a:ext cx="113575" cy="213100"/>
            </a:xfrm>
            <a:custGeom>
              <a:avLst/>
              <a:gdLst/>
              <a:ahLst/>
              <a:cxnLst/>
              <a:rect l="0" t="0" r="0" b="0"/>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583" name="Shape 583"/>
          <p:cNvGrpSpPr/>
          <p:nvPr/>
        </p:nvGrpSpPr>
        <p:grpSpPr>
          <a:xfrm>
            <a:off x="2224154" y="4223911"/>
            <a:ext cx="315431" cy="324147"/>
            <a:chOff x="2605300" y="5003050"/>
            <a:chExt cx="418900" cy="430475"/>
          </a:xfrm>
        </p:grpSpPr>
        <p:sp>
          <p:nvSpPr>
            <p:cNvPr id="584" name="Shape 584"/>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85" name="Shape 585"/>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86" name="Shape 586"/>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587" name="Shape 587"/>
          <p:cNvGrpSpPr/>
          <p:nvPr/>
        </p:nvGrpSpPr>
        <p:grpSpPr>
          <a:xfrm>
            <a:off x="2700935" y="4230819"/>
            <a:ext cx="377027" cy="309897"/>
            <a:chOff x="3238475" y="5012225"/>
            <a:chExt cx="500700" cy="411550"/>
          </a:xfrm>
        </p:grpSpPr>
        <p:sp>
          <p:nvSpPr>
            <p:cNvPr id="588" name="Shape 588"/>
            <p:cNvSpPr/>
            <p:nvPr/>
          </p:nvSpPr>
          <p:spPr>
            <a:xfrm>
              <a:off x="3238475" y="5315050"/>
              <a:ext cx="500700" cy="108725"/>
            </a:xfrm>
            <a:custGeom>
              <a:avLst/>
              <a:gdLst/>
              <a:ahLst/>
              <a:cxnLst/>
              <a:rect l="0" t="0" r="0" b="0"/>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89" name="Shape 589"/>
            <p:cNvSpPr/>
            <p:nvPr/>
          </p:nvSpPr>
          <p:spPr>
            <a:xfrm>
              <a:off x="3282450" y="5160575"/>
              <a:ext cx="412750" cy="140475"/>
            </a:xfrm>
            <a:custGeom>
              <a:avLst/>
              <a:gdLst/>
              <a:ahLst/>
              <a:cxnLst/>
              <a:rect l="0" t="0" r="0" b="0"/>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90" name="Shape 590"/>
            <p:cNvSpPr/>
            <p:nvPr/>
          </p:nvSpPr>
          <p:spPr>
            <a:xfrm>
              <a:off x="3473550" y="5012225"/>
              <a:ext cx="30550" cy="129450"/>
            </a:xfrm>
            <a:custGeom>
              <a:avLst/>
              <a:gdLst/>
              <a:ahLst/>
              <a:cxnLst/>
              <a:rect l="0" t="0" r="0" b="0"/>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91" name="Shape 591"/>
            <p:cNvSpPr/>
            <p:nvPr/>
          </p:nvSpPr>
          <p:spPr>
            <a:xfrm>
              <a:off x="3429575" y="5012225"/>
              <a:ext cx="31175" cy="129450"/>
            </a:xfrm>
            <a:custGeom>
              <a:avLst/>
              <a:gdLst/>
              <a:ahLst/>
              <a:cxnLst/>
              <a:rect l="0" t="0" r="0" b="0"/>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92" name="Shape 592"/>
            <p:cNvSpPr/>
            <p:nvPr/>
          </p:nvSpPr>
          <p:spPr>
            <a:xfrm>
              <a:off x="3516900" y="5012225"/>
              <a:ext cx="31175" cy="129450"/>
            </a:xfrm>
            <a:custGeom>
              <a:avLst/>
              <a:gdLst/>
              <a:ahLst/>
              <a:cxnLst/>
              <a:rect l="0" t="0" r="0" b="0"/>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593" name="Shape 593"/>
          <p:cNvGrpSpPr/>
          <p:nvPr/>
        </p:nvGrpSpPr>
        <p:grpSpPr>
          <a:xfrm>
            <a:off x="3697700" y="4197706"/>
            <a:ext cx="413811" cy="376104"/>
            <a:chOff x="4562200" y="4968250"/>
            <a:chExt cx="549550" cy="499475"/>
          </a:xfrm>
        </p:grpSpPr>
        <p:sp>
          <p:nvSpPr>
            <p:cNvPr id="594" name="Shape 594"/>
            <p:cNvSpPr/>
            <p:nvPr/>
          </p:nvSpPr>
          <p:spPr>
            <a:xfrm>
              <a:off x="4842450" y="5242400"/>
              <a:ext cx="213125" cy="225325"/>
            </a:xfrm>
            <a:custGeom>
              <a:avLst/>
              <a:gdLst/>
              <a:ahLst/>
              <a:cxnLst/>
              <a:rect l="0" t="0" r="0" b="0"/>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95" name="Shape 595"/>
            <p:cNvSpPr/>
            <p:nvPr/>
          </p:nvSpPr>
          <p:spPr>
            <a:xfrm>
              <a:off x="4617775" y="5241800"/>
              <a:ext cx="212500" cy="225925"/>
            </a:xfrm>
            <a:custGeom>
              <a:avLst/>
              <a:gdLst/>
              <a:ahLst/>
              <a:cxnLst/>
              <a:rect l="0" t="0" r="0" b="0"/>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96" name="Shape 596"/>
            <p:cNvSpPr/>
            <p:nvPr/>
          </p:nvSpPr>
          <p:spPr>
            <a:xfrm>
              <a:off x="4631200" y="4968250"/>
              <a:ext cx="411550" cy="236325"/>
            </a:xfrm>
            <a:custGeom>
              <a:avLst/>
              <a:gdLst/>
              <a:ahLst/>
              <a:cxnLst/>
              <a:rect l="0" t="0" r="0" b="0"/>
              <a:pathLst>
                <a:path w="16462" h="9453" extrusionOk="0">
                  <a:moveTo>
                    <a:pt x="8182" y="1"/>
                  </a:moveTo>
                  <a:lnTo>
                    <a:pt x="0" y="4763"/>
                  </a:lnTo>
                  <a:lnTo>
                    <a:pt x="8231" y="9452"/>
                  </a:lnTo>
                  <a:lnTo>
                    <a:pt x="16462" y="4763"/>
                  </a:lnTo>
                  <a:lnTo>
                    <a:pt x="8182"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97" name="Shape 597"/>
            <p:cNvSpPr/>
            <p:nvPr/>
          </p:nvSpPr>
          <p:spPr>
            <a:xfrm>
              <a:off x="4562200" y="5094025"/>
              <a:ext cx="274800" cy="226550"/>
            </a:xfrm>
            <a:custGeom>
              <a:avLst/>
              <a:gdLst/>
              <a:ahLst/>
              <a:cxnLst/>
              <a:rect l="0" t="0" r="0" b="0"/>
              <a:pathLst>
                <a:path w="10992" h="9062" extrusionOk="0">
                  <a:moveTo>
                    <a:pt x="2248" y="1"/>
                  </a:moveTo>
                  <a:lnTo>
                    <a:pt x="1" y="4079"/>
                  </a:lnTo>
                  <a:lnTo>
                    <a:pt x="8744" y="9062"/>
                  </a:lnTo>
                  <a:lnTo>
                    <a:pt x="10991" y="4983"/>
                  </a:lnTo>
                  <a:lnTo>
                    <a:pt x="224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598" name="Shape 598"/>
            <p:cNvSpPr/>
            <p:nvPr/>
          </p:nvSpPr>
          <p:spPr>
            <a:xfrm>
              <a:off x="4836975" y="5094025"/>
              <a:ext cx="274775" cy="226550"/>
            </a:xfrm>
            <a:custGeom>
              <a:avLst/>
              <a:gdLst/>
              <a:ahLst/>
              <a:cxnLst/>
              <a:rect l="0" t="0" r="0" b="0"/>
              <a:pathLst>
                <a:path w="10991" h="9062" extrusionOk="0">
                  <a:moveTo>
                    <a:pt x="8743" y="1"/>
                  </a:moveTo>
                  <a:lnTo>
                    <a:pt x="0" y="4983"/>
                  </a:lnTo>
                  <a:lnTo>
                    <a:pt x="2247" y="9062"/>
                  </a:lnTo>
                  <a:lnTo>
                    <a:pt x="10990" y="4079"/>
                  </a:lnTo>
                  <a:lnTo>
                    <a:pt x="8743"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599" name="Shape 599"/>
          <p:cNvGrpSpPr/>
          <p:nvPr/>
        </p:nvGrpSpPr>
        <p:grpSpPr>
          <a:xfrm>
            <a:off x="3253580" y="4218866"/>
            <a:ext cx="286893" cy="333334"/>
            <a:chOff x="3972400" y="4996350"/>
            <a:chExt cx="381000" cy="442675"/>
          </a:xfrm>
        </p:grpSpPr>
        <p:sp>
          <p:nvSpPr>
            <p:cNvPr id="600" name="Shape 600"/>
            <p:cNvSpPr/>
            <p:nvPr/>
          </p:nvSpPr>
          <p:spPr>
            <a:xfrm>
              <a:off x="4157400" y="4996350"/>
              <a:ext cx="86725" cy="103200"/>
            </a:xfrm>
            <a:custGeom>
              <a:avLst/>
              <a:gdLst/>
              <a:ahLst/>
              <a:cxnLst/>
              <a:rect l="0" t="0" r="0" b="0"/>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601" name="Shape 601"/>
            <p:cNvSpPr/>
            <p:nvPr/>
          </p:nvSpPr>
          <p:spPr>
            <a:xfrm>
              <a:off x="3972400" y="5048250"/>
              <a:ext cx="381000" cy="390775"/>
            </a:xfrm>
            <a:custGeom>
              <a:avLst/>
              <a:gdLst/>
              <a:ahLst/>
              <a:cxnLst/>
              <a:rect l="0" t="0" r="0" b="0"/>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602" name="Shape 602"/>
          <p:cNvGrpSpPr/>
          <p:nvPr/>
        </p:nvGrpSpPr>
        <p:grpSpPr>
          <a:xfrm>
            <a:off x="4208968" y="4190816"/>
            <a:ext cx="406450" cy="389884"/>
            <a:chOff x="5241175" y="4959100"/>
            <a:chExt cx="539775" cy="517775"/>
          </a:xfrm>
        </p:grpSpPr>
        <p:sp>
          <p:nvSpPr>
            <p:cNvPr id="603" name="Shape 603"/>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604" name="Shape 604"/>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605" name="Shape 605"/>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606" name="Shape 606"/>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607" name="Shape 607"/>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608" name="Shape 608"/>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609" name="Shape 609"/>
          <p:cNvSpPr/>
          <p:nvPr/>
        </p:nvSpPr>
        <p:spPr>
          <a:xfrm>
            <a:off x="4741130" y="4287093"/>
            <a:ext cx="357712" cy="197718"/>
          </a:xfrm>
          <a:custGeom>
            <a:avLst/>
            <a:gdLst/>
            <a:ahLst/>
            <a:cxnLst/>
            <a:rect l="0" t="0" r="0" b="0"/>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610" name="Shape 610"/>
          <p:cNvGrpSpPr/>
          <p:nvPr/>
        </p:nvGrpSpPr>
        <p:grpSpPr>
          <a:xfrm>
            <a:off x="5296300" y="4248741"/>
            <a:ext cx="260707" cy="299788"/>
            <a:chOff x="6685175" y="5036025"/>
            <a:chExt cx="346225" cy="398125"/>
          </a:xfrm>
        </p:grpSpPr>
        <p:sp>
          <p:nvSpPr>
            <p:cNvPr id="611" name="Shape 611"/>
            <p:cNvSpPr/>
            <p:nvPr/>
          </p:nvSpPr>
          <p:spPr>
            <a:xfrm>
              <a:off x="6743800" y="5036025"/>
              <a:ext cx="105650" cy="147775"/>
            </a:xfrm>
            <a:custGeom>
              <a:avLst/>
              <a:gdLst/>
              <a:ahLst/>
              <a:cxnLst/>
              <a:rect l="0" t="0" r="0" b="0"/>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612" name="Shape 612"/>
            <p:cNvSpPr/>
            <p:nvPr/>
          </p:nvSpPr>
          <p:spPr>
            <a:xfrm>
              <a:off x="6685175" y="5152025"/>
              <a:ext cx="84275" cy="117275"/>
            </a:xfrm>
            <a:custGeom>
              <a:avLst/>
              <a:gdLst/>
              <a:ahLst/>
              <a:cxnLst/>
              <a:rect l="0" t="0" r="0" b="0"/>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613" name="Shape 613"/>
            <p:cNvSpPr/>
            <p:nvPr/>
          </p:nvSpPr>
          <p:spPr>
            <a:xfrm>
              <a:off x="6871400" y="5038475"/>
              <a:ext cx="105650" cy="145325"/>
            </a:xfrm>
            <a:custGeom>
              <a:avLst/>
              <a:gdLst/>
              <a:ahLst/>
              <a:cxnLst/>
              <a:rect l="0" t="0" r="0" b="0"/>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614" name="Shape 614"/>
            <p:cNvSpPr/>
            <p:nvPr/>
          </p:nvSpPr>
          <p:spPr>
            <a:xfrm>
              <a:off x="6944050" y="5155700"/>
              <a:ext cx="87350" cy="116025"/>
            </a:xfrm>
            <a:custGeom>
              <a:avLst/>
              <a:gdLst/>
              <a:ahLst/>
              <a:cxnLst/>
              <a:rect l="0" t="0" r="0" b="0"/>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615" name="Shape 615"/>
            <p:cNvSpPr/>
            <p:nvPr/>
          </p:nvSpPr>
          <p:spPr>
            <a:xfrm>
              <a:off x="6727300" y="5185625"/>
              <a:ext cx="263800" cy="248525"/>
            </a:xfrm>
            <a:custGeom>
              <a:avLst/>
              <a:gdLst/>
              <a:ahLst/>
              <a:cxnLst/>
              <a:rect l="0" t="0" r="0" b="0"/>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616" name="Shape 616"/>
          <p:cNvGrpSpPr/>
          <p:nvPr/>
        </p:nvGrpSpPr>
        <p:grpSpPr>
          <a:xfrm>
            <a:off x="5978617" y="2410998"/>
            <a:ext cx="432570" cy="421333"/>
            <a:chOff x="5926225" y="921350"/>
            <a:chExt cx="517800" cy="504350"/>
          </a:xfrm>
        </p:grpSpPr>
        <p:sp>
          <p:nvSpPr>
            <p:cNvPr id="617" name="Shape 617"/>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a:noFill/>
            </a:ln>
          </p:spPr>
          <p:txBody>
            <a:bodyPr wrap="square" lIns="91425" tIns="91425" rIns="91425" bIns="91425" anchor="ctr" anchorCtr="0">
              <a:noAutofit/>
            </a:bodyPr>
            <a:lstStyle/>
            <a:p>
              <a:pPr lvl="0">
                <a:spcBef>
                  <a:spcPts val="0"/>
                </a:spcBef>
                <a:buNone/>
              </a:pPr>
              <a:endParaRPr>
                <a:solidFill>
                  <a:srgbClr val="F1C232"/>
                </a:solidFill>
              </a:endParaRPr>
            </a:p>
          </p:txBody>
        </p:sp>
        <p:sp>
          <p:nvSpPr>
            <p:cNvPr id="618" name="Shape 618"/>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a:noFill/>
            </a:ln>
          </p:spPr>
          <p:txBody>
            <a:bodyPr wrap="square" lIns="91425" tIns="91425" rIns="91425" bIns="91425" anchor="ctr" anchorCtr="0">
              <a:noAutofit/>
            </a:bodyPr>
            <a:lstStyle/>
            <a:p>
              <a:pPr lvl="0">
                <a:spcBef>
                  <a:spcPts val="0"/>
                </a:spcBef>
                <a:buNone/>
              </a:pPr>
              <a:endParaRPr>
                <a:solidFill>
                  <a:srgbClr val="F1C232"/>
                </a:solidFill>
              </a:endParaRPr>
            </a:p>
          </p:txBody>
        </p:sp>
      </p:grpSp>
      <p:sp>
        <p:nvSpPr>
          <p:cNvPr id="619" name="Shape 619"/>
          <p:cNvSpPr/>
          <p:nvPr/>
        </p:nvSpPr>
        <p:spPr>
          <a:xfrm>
            <a:off x="6172537" y="2647055"/>
            <a:ext cx="400950" cy="226497"/>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D9EEB"/>
          </a:solidFill>
          <a:ln>
            <a:noFill/>
          </a:ln>
        </p:spPr>
        <p:txBody>
          <a:bodyPr wrap="square" lIns="91425" tIns="91425" rIns="91425" bIns="91425" anchor="ctr" anchorCtr="0">
            <a:noAutofit/>
          </a:bodyPr>
          <a:lstStyle/>
          <a:p>
            <a:pPr lvl="0">
              <a:spcBef>
                <a:spcPts val="0"/>
              </a:spcBef>
              <a:buNone/>
            </a:pPr>
            <a:endParaRPr/>
          </a:p>
        </p:txBody>
      </p:sp>
      <p:grpSp>
        <p:nvGrpSpPr>
          <p:cNvPr id="620" name="Shape 620"/>
          <p:cNvGrpSpPr/>
          <p:nvPr/>
        </p:nvGrpSpPr>
        <p:grpSpPr>
          <a:xfrm>
            <a:off x="6863605" y="2390379"/>
            <a:ext cx="432570" cy="421333"/>
            <a:chOff x="5926225" y="921350"/>
            <a:chExt cx="517800" cy="504350"/>
          </a:xfrm>
        </p:grpSpPr>
        <p:sp>
          <p:nvSpPr>
            <p:cNvPr id="621" name="Shape 621"/>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9900"/>
              </a:solidFill>
              <a:prstDash val="solid"/>
              <a:bevel/>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22" name="Shape 622"/>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9900"/>
              </a:solidFill>
              <a:prstDash val="solid"/>
              <a:bevel/>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623" name="Shape 623"/>
          <p:cNvSpPr/>
          <p:nvPr/>
        </p:nvSpPr>
        <p:spPr>
          <a:xfrm>
            <a:off x="7057525" y="2626436"/>
            <a:ext cx="400950" cy="226497"/>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nvGrpSpPr>
          <p:cNvPr id="624" name="Shape 624"/>
          <p:cNvGrpSpPr/>
          <p:nvPr/>
        </p:nvGrpSpPr>
        <p:grpSpPr>
          <a:xfrm>
            <a:off x="5978884" y="3139421"/>
            <a:ext cx="1075936" cy="1047988"/>
            <a:chOff x="5926225" y="921350"/>
            <a:chExt cx="517800" cy="504350"/>
          </a:xfrm>
        </p:grpSpPr>
        <p:sp>
          <p:nvSpPr>
            <p:cNvPr id="625" name="Shape 625"/>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w="28575" cap="flat" cmpd="sng">
              <a:solidFill>
                <a:schemeClr val="dk1"/>
              </a:solidFill>
              <a:prstDash val="solid"/>
              <a:bevel/>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26" name="Shape 626"/>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w="28575" cap="flat" cmpd="sng">
              <a:solidFill>
                <a:schemeClr val="dk1"/>
              </a:solidFill>
              <a:prstDash val="solid"/>
              <a:bevel/>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627" name="Shape 627"/>
          <p:cNvSpPr/>
          <p:nvPr/>
        </p:nvSpPr>
        <p:spPr>
          <a:xfrm>
            <a:off x="6461198" y="3726517"/>
            <a:ext cx="997288" cy="563370"/>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6D9EEB"/>
            </a:solidFill>
            <a:prstDash val="dot"/>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28" name="Shape 628"/>
          <p:cNvSpPr txBox="1"/>
          <p:nvPr/>
        </p:nvSpPr>
        <p:spPr>
          <a:xfrm>
            <a:off x="5867575" y="693075"/>
            <a:ext cx="2592000" cy="1525800"/>
          </a:xfrm>
          <a:prstGeom prst="rect">
            <a:avLst/>
          </a:prstGeom>
          <a:noFill/>
          <a:ln>
            <a:noFill/>
          </a:ln>
        </p:spPr>
        <p:txBody>
          <a:bodyPr wrap="square" lIns="91425" tIns="91425" rIns="91425" bIns="91425" anchor="t" anchorCtr="0">
            <a:noAutofit/>
          </a:bodyPr>
          <a:lstStyle/>
          <a:p>
            <a:pPr lvl="0" rtl="0">
              <a:spcBef>
                <a:spcPts val="0"/>
              </a:spcBef>
              <a:buClr>
                <a:schemeClr val="dk1"/>
              </a:buClr>
              <a:buSzPct val="122222"/>
              <a:buFont typeface="Arial"/>
              <a:buNone/>
            </a:pPr>
            <a:r>
              <a:rPr lang="en" sz="900" b="1">
                <a:solidFill>
                  <a:schemeClr val="dk1"/>
                </a:solidFill>
                <a:latin typeface="Work Sans"/>
                <a:ea typeface="Work Sans"/>
                <a:cs typeface="Work Sans"/>
                <a:sym typeface="Work Sans"/>
              </a:rPr>
              <a:t>SlidesCarnival icons are editable shapes</a:t>
            </a:r>
            <a:r>
              <a:rPr lang="en" sz="900">
                <a:solidFill>
                  <a:schemeClr val="dk1"/>
                </a:solidFill>
                <a:latin typeface="Work Sans"/>
                <a:ea typeface="Work Sans"/>
                <a:cs typeface="Work Sans"/>
                <a:sym typeface="Work Sans"/>
              </a:rPr>
              <a:t>. </a:t>
            </a:r>
          </a:p>
          <a:p>
            <a:pPr lvl="0" rtl="0">
              <a:spcBef>
                <a:spcPts val="0"/>
              </a:spcBef>
              <a:buClr>
                <a:schemeClr val="dk1"/>
              </a:buClr>
              <a:buFont typeface="Arial"/>
              <a:buNone/>
            </a:pPr>
            <a:endParaRPr sz="900">
              <a:solidFill>
                <a:schemeClr val="dk1"/>
              </a:solidFill>
              <a:latin typeface="Work Sans"/>
              <a:ea typeface="Work Sans"/>
              <a:cs typeface="Work Sans"/>
              <a:sym typeface="Work Sans"/>
            </a:endParaRPr>
          </a:p>
          <a:p>
            <a:pPr lvl="0" rtl="0">
              <a:spcBef>
                <a:spcPts val="0"/>
              </a:spcBef>
              <a:buClr>
                <a:schemeClr val="dk1"/>
              </a:buClr>
              <a:buSzPct val="122222"/>
              <a:buFont typeface="Arial"/>
              <a:buNone/>
            </a:pPr>
            <a:r>
              <a:rPr lang="en" sz="900">
                <a:solidFill>
                  <a:schemeClr val="dk1"/>
                </a:solidFill>
                <a:latin typeface="Work Sans"/>
                <a:ea typeface="Work Sans"/>
                <a:cs typeface="Work Sans"/>
                <a:sym typeface="Work Sans"/>
              </a:rPr>
              <a:t>This means that you can:</a:t>
            </a:r>
          </a:p>
          <a:p>
            <a:pPr marL="457200" lvl="0" indent="-285750" rtl="0">
              <a:spcBef>
                <a:spcPts val="0"/>
              </a:spcBef>
              <a:buClr>
                <a:schemeClr val="dk1"/>
              </a:buClr>
              <a:buSzPct val="100000"/>
              <a:buFont typeface="Work Sans"/>
              <a:buChar char="●"/>
            </a:pPr>
            <a:r>
              <a:rPr lang="en" sz="900">
                <a:solidFill>
                  <a:schemeClr val="dk1"/>
                </a:solidFill>
                <a:latin typeface="Work Sans"/>
                <a:ea typeface="Work Sans"/>
                <a:cs typeface="Work Sans"/>
                <a:sym typeface="Work Sans"/>
              </a:rPr>
              <a:t>Resize them without losing quality.</a:t>
            </a:r>
          </a:p>
          <a:p>
            <a:pPr marL="457200" lvl="0" indent="-285750" rtl="0">
              <a:spcBef>
                <a:spcPts val="0"/>
              </a:spcBef>
              <a:buClr>
                <a:schemeClr val="dk1"/>
              </a:buClr>
              <a:buSzPct val="100000"/>
              <a:buFont typeface="Work Sans"/>
              <a:buChar char="●"/>
            </a:pPr>
            <a:r>
              <a:rPr lang="en" sz="900">
                <a:solidFill>
                  <a:schemeClr val="dk1"/>
                </a:solidFill>
                <a:latin typeface="Work Sans"/>
                <a:ea typeface="Work Sans"/>
                <a:cs typeface="Work Sans"/>
                <a:sym typeface="Work Sans"/>
              </a:rPr>
              <a:t>Change fill color and opacity.</a:t>
            </a:r>
          </a:p>
          <a:p>
            <a:pPr marL="457200" lvl="0" indent="-285750" rtl="0">
              <a:spcBef>
                <a:spcPts val="0"/>
              </a:spcBef>
              <a:buClr>
                <a:schemeClr val="dk1"/>
              </a:buClr>
              <a:buSzPct val="100000"/>
              <a:buFont typeface="Work Sans"/>
              <a:buChar char="●"/>
            </a:pPr>
            <a:r>
              <a:rPr lang="en" sz="900">
                <a:solidFill>
                  <a:schemeClr val="dk1"/>
                </a:solidFill>
                <a:latin typeface="Work Sans"/>
                <a:ea typeface="Work Sans"/>
                <a:cs typeface="Work Sans"/>
                <a:sym typeface="Work Sans"/>
              </a:rPr>
              <a:t>Change line color, width and style</a:t>
            </a:r>
            <a:r>
              <a:rPr lang="en" sz="900">
                <a:latin typeface="Work Sans"/>
                <a:ea typeface="Work Sans"/>
                <a:cs typeface="Work Sans"/>
                <a:sym typeface="Work Sans"/>
              </a:rPr>
              <a:t>.</a:t>
            </a:r>
          </a:p>
          <a:p>
            <a:pPr lvl="0" rtl="0">
              <a:spcBef>
                <a:spcPts val="0"/>
              </a:spcBef>
              <a:buNone/>
            </a:pPr>
            <a:endParaRPr sz="900">
              <a:latin typeface="Work Sans"/>
              <a:ea typeface="Work Sans"/>
              <a:cs typeface="Work Sans"/>
              <a:sym typeface="Work Sans"/>
            </a:endParaRPr>
          </a:p>
          <a:p>
            <a:pPr lvl="0" rtl="0">
              <a:spcBef>
                <a:spcPts val="0"/>
              </a:spcBef>
              <a:buNone/>
            </a:pPr>
            <a:r>
              <a:rPr lang="en" sz="900">
                <a:latin typeface="Work Sans"/>
                <a:ea typeface="Work Sans"/>
                <a:cs typeface="Work Sans"/>
                <a:sym typeface="Work Sans"/>
              </a:rPr>
              <a:t>Isn’t that nice? :)</a:t>
            </a:r>
          </a:p>
          <a:p>
            <a:pPr lvl="0" rtl="0">
              <a:spcBef>
                <a:spcPts val="0"/>
              </a:spcBef>
              <a:buNone/>
            </a:pPr>
            <a:endParaRPr sz="900">
              <a:latin typeface="Work Sans"/>
              <a:ea typeface="Work Sans"/>
              <a:cs typeface="Work Sans"/>
              <a:sym typeface="Work Sans"/>
            </a:endParaRPr>
          </a:p>
          <a:p>
            <a:pPr lvl="0" rtl="0">
              <a:spcBef>
                <a:spcPts val="0"/>
              </a:spcBef>
              <a:buNone/>
            </a:pPr>
            <a:r>
              <a:rPr lang="en" sz="900">
                <a:latin typeface="Work Sans"/>
                <a:ea typeface="Work Sans"/>
                <a:cs typeface="Work Sans"/>
                <a:sym typeface="Work Sans"/>
              </a:rPr>
              <a:t>Examples:</a:t>
            </a:r>
          </a:p>
          <a:p>
            <a:pPr lvl="0" rtl="0">
              <a:spcBef>
                <a:spcPts val="0"/>
              </a:spcBef>
              <a:buClr>
                <a:schemeClr val="dk1"/>
              </a:buClr>
              <a:buFont typeface="Arial"/>
              <a:buNone/>
            </a:pPr>
            <a:endParaRPr sz="900">
              <a:latin typeface="Work Sans"/>
              <a:ea typeface="Work Sans"/>
              <a:cs typeface="Work Sans"/>
              <a:sym typeface="Work Sans"/>
            </a:endParaRPr>
          </a:p>
          <a:p>
            <a:pPr lvl="0" rtl="0">
              <a:spcBef>
                <a:spcPts val="0"/>
              </a:spcBef>
              <a:buNone/>
            </a:pPr>
            <a:endParaRPr sz="900">
              <a:latin typeface="Work Sans"/>
              <a:ea typeface="Work Sans"/>
              <a:cs typeface="Work Sans"/>
              <a:sym typeface="Work Sans"/>
            </a:endParaRPr>
          </a:p>
        </p:txBody>
      </p:sp>
      <p:sp>
        <p:nvSpPr>
          <p:cNvPr id="629" name="Shape 629"/>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3"/>
        <p:cNvGrpSpPr/>
        <p:nvPr/>
      </p:nvGrpSpPr>
      <p:grpSpPr>
        <a:xfrm>
          <a:off x="0" y="0"/>
          <a:ext cx="0" cy="0"/>
          <a:chOff x="0" y="0"/>
          <a:chExt cx="0" cy="0"/>
        </a:xfrm>
      </p:grpSpPr>
      <p:sp>
        <p:nvSpPr>
          <p:cNvPr id="634" name="Shape 634"/>
          <p:cNvSpPr txBox="1"/>
          <p:nvPr/>
        </p:nvSpPr>
        <p:spPr>
          <a:xfrm>
            <a:off x="2087650" y="914275"/>
            <a:ext cx="6676800" cy="1380900"/>
          </a:xfrm>
          <a:prstGeom prst="rect">
            <a:avLst/>
          </a:prstGeom>
          <a:noFill/>
          <a:ln>
            <a:noFill/>
          </a:ln>
        </p:spPr>
        <p:txBody>
          <a:bodyPr wrap="square" lIns="91425" tIns="91425" rIns="91425" bIns="91425" anchor="t" anchorCtr="0">
            <a:noAutofit/>
          </a:bodyPr>
          <a:lstStyle/>
          <a:p>
            <a:pPr lvl="0" rtl="0">
              <a:spcBef>
                <a:spcPts val="0"/>
              </a:spcBef>
              <a:buClr>
                <a:schemeClr val="dk1"/>
              </a:buClr>
              <a:buFont typeface="Arial"/>
              <a:buNone/>
            </a:pPr>
            <a:r>
              <a:rPr lang="en">
                <a:latin typeface="Work Sans Light"/>
                <a:ea typeface="Work Sans Light"/>
                <a:cs typeface="Work Sans Light"/>
                <a:sym typeface="Work Sans Light"/>
              </a:rPr>
              <a:t>Now you can use any emoji as an icon!</a:t>
            </a:r>
          </a:p>
          <a:p>
            <a:pPr lvl="0" rtl="0">
              <a:spcBef>
                <a:spcPts val="0"/>
              </a:spcBef>
              <a:buClr>
                <a:schemeClr val="dk1"/>
              </a:buClr>
              <a:buFont typeface="Arial"/>
              <a:buNone/>
            </a:pPr>
            <a:r>
              <a:rPr lang="en">
                <a:latin typeface="Work Sans Light"/>
                <a:ea typeface="Work Sans Light"/>
                <a:cs typeface="Work Sans Light"/>
                <a:sym typeface="Work Sans Light"/>
              </a:rPr>
              <a:t>And of course it resizes without losing quality and you can change the color.</a:t>
            </a:r>
          </a:p>
          <a:p>
            <a:pPr lvl="0" rtl="0">
              <a:spcBef>
                <a:spcPts val="0"/>
              </a:spcBef>
              <a:buNone/>
            </a:pPr>
            <a:endParaRPr>
              <a:latin typeface="Work Sans Light"/>
              <a:ea typeface="Work Sans Light"/>
              <a:cs typeface="Work Sans Light"/>
              <a:sym typeface="Work Sans Light"/>
            </a:endParaRPr>
          </a:p>
          <a:p>
            <a:pPr lvl="0">
              <a:spcBef>
                <a:spcPts val="0"/>
              </a:spcBef>
              <a:buNone/>
            </a:pPr>
            <a:r>
              <a:rPr lang="en">
                <a:latin typeface="Work Sans Light"/>
                <a:ea typeface="Work Sans Light"/>
                <a:cs typeface="Work Sans Light"/>
                <a:sym typeface="Work Sans Light"/>
              </a:rPr>
              <a:t>How? Follow Google instructions </a:t>
            </a:r>
            <a:r>
              <a:rPr lang="en" u="sng">
                <a:latin typeface="Work Sans Light"/>
                <a:ea typeface="Work Sans Light"/>
                <a:cs typeface="Work Sans Light"/>
                <a:sym typeface="Work Sans Light"/>
                <a:hlinkClick r:id="rId3"/>
              </a:rPr>
              <a:t>https://twitter.com/googledocs/status/730087240156643328</a:t>
            </a:r>
          </a:p>
          <a:p>
            <a:pPr lvl="0" rtl="0">
              <a:spcBef>
                <a:spcPts val="0"/>
              </a:spcBef>
              <a:buNone/>
            </a:pPr>
            <a:endParaRPr>
              <a:latin typeface="Work Sans Light"/>
              <a:ea typeface="Work Sans Light"/>
              <a:cs typeface="Work Sans Light"/>
              <a:sym typeface="Work Sans Light"/>
            </a:endParaRPr>
          </a:p>
          <a:p>
            <a:pPr lvl="0" rtl="0">
              <a:spcBef>
                <a:spcPts val="0"/>
              </a:spcBef>
              <a:buNone/>
            </a:pPr>
            <a:endParaRPr>
              <a:latin typeface="Work Sans Light"/>
              <a:ea typeface="Work Sans Light"/>
              <a:cs typeface="Work Sans Light"/>
              <a:sym typeface="Work Sans Light"/>
            </a:endParaRPr>
          </a:p>
          <a:p>
            <a:pPr lvl="0" rtl="0">
              <a:spcBef>
                <a:spcPts val="0"/>
              </a:spcBef>
              <a:buClr>
                <a:schemeClr val="dk1"/>
              </a:buClr>
              <a:buFont typeface="Arial"/>
              <a:buNone/>
            </a:pPr>
            <a:endParaRPr>
              <a:latin typeface="Work Sans Light"/>
              <a:ea typeface="Work Sans Light"/>
              <a:cs typeface="Work Sans Light"/>
              <a:sym typeface="Work Sans Light"/>
            </a:endParaRPr>
          </a:p>
          <a:p>
            <a:pPr lvl="0" rtl="0">
              <a:spcBef>
                <a:spcPts val="0"/>
              </a:spcBef>
              <a:buNone/>
            </a:pPr>
            <a:endParaRPr>
              <a:latin typeface="Work Sans Light"/>
              <a:ea typeface="Work Sans Light"/>
              <a:cs typeface="Work Sans Light"/>
              <a:sym typeface="Work Sans Light"/>
            </a:endParaRPr>
          </a:p>
        </p:txBody>
      </p:sp>
      <p:sp>
        <p:nvSpPr>
          <p:cNvPr id="635" name="Shape 635"/>
          <p:cNvSpPr txBox="1"/>
          <p:nvPr/>
        </p:nvSpPr>
        <p:spPr>
          <a:xfrm>
            <a:off x="731900" y="2374250"/>
            <a:ext cx="7327500" cy="2570700"/>
          </a:xfrm>
          <a:prstGeom prst="rect">
            <a:avLst/>
          </a:prstGeom>
          <a:noFill/>
          <a:ln>
            <a:noFill/>
          </a:ln>
        </p:spPr>
        <p:txBody>
          <a:bodyPr wrap="square" lIns="91425" tIns="91425" rIns="91425" bIns="91425" anchor="t" anchorCtr="0">
            <a:noAutofit/>
          </a:bodyPr>
          <a:lstStyle/>
          <a:p>
            <a:pPr lvl="0">
              <a:lnSpc>
                <a:spcPct val="115000"/>
              </a:lnSpc>
              <a:spcBef>
                <a:spcPts val="0"/>
              </a:spcBef>
              <a:buNone/>
            </a:pPr>
            <a:r>
              <a:rPr lang="en" sz="3600"/>
              <a:t>✋👆👉👍👤👦👧👨👩👪💃🏃💑❤😂😉😋😒😭👶😸🐟🍒🍔💣📌📖🔨🎃🎈🎨🏈🏰🌏🔌🔑</a:t>
            </a:r>
            <a:r>
              <a:rPr lang="en" sz="2400" b="1">
                <a:solidFill>
                  <a:srgbClr val="FFFFFF"/>
                </a:solidFill>
                <a:highlight>
                  <a:srgbClr val="000000"/>
                </a:highlight>
                <a:latin typeface="Work Sans"/>
                <a:ea typeface="Work Sans"/>
                <a:cs typeface="Work Sans"/>
                <a:sym typeface="Work Sans"/>
              </a:rPr>
              <a:t> and many more...</a:t>
            </a:r>
          </a:p>
        </p:txBody>
      </p:sp>
      <p:sp>
        <p:nvSpPr>
          <p:cNvPr id="636" name="Shape 636"/>
          <p:cNvSpPr txBox="1"/>
          <p:nvPr/>
        </p:nvSpPr>
        <p:spPr>
          <a:xfrm>
            <a:off x="572775" y="856414"/>
            <a:ext cx="1440600" cy="1296000"/>
          </a:xfrm>
          <a:prstGeom prst="rect">
            <a:avLst/>
          </a:prstGeom>
          <a:noFill/>
          <a:ln>
            <a:noFill/>
          </a:ln>
        </p:spPr>
        <p:txBody>
          <a:bodyPr wrap="square" lIns="91425" tIns="91425" rIns="91425" bIns="91425" anchor="ctr" anchorCtr="0">
            <a:noAutofit/>
          </a:bodyPr>
          <a:lstStyle/>
          <a:p>
            <a:pPr lvl="0" algn="ctr">
              <a:spcBef>
                <a:spcPts val="0"/>
              </a:spcBef>
              <a:buClr>
                <a:schemeClr val="dk1"/>
              </a:buClr>
              <a:buSzPct val="25000"/>
              <a:buFont typeface="Arial"/>
              <a:buNone/>
            </a:pPr>
            <a:r>
              <a:rPr lang="en" sz="9600"/>
              <a:t>😉</a:t>
            </a:r>
          </a:p>
        </p:txBody>
      </p:sp>
      <p:sp>
        <p:nvSpPr>
          <p:cNvPr id="637" name="Shape 637"/>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18</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1804525" y="854775"/>
            <a:ext cx="5152200" cy="3505200"/>
          </a:xfrm>
          <a:prstGeom prst="rect">
            <a:avLst/>
          </a:prstGeom>
        </p:spPr>
        <p:txBody>
          <a:bodyPr wrap="square" lIns="91425" tIns="91425" rIns="91425" bIns="91425" anchor="t" anchorCtr="0">
            <a:noAutofit/>
          </a:bodyPr>
          <a:lstStyle/>
          <a:p>
            <a:pPr lvl="0">
              <a:buNone/>
            </a:pPr>
            <a:r>
              <a:rPr lang="en-CA" sz="2200" i="0" dirty="0"/>
              <a:t>It’s no secret that mental health affects employees just as much–in some cases even more–than physical health. Poor mental health results in less productivity, more absenteeism and low job satisfaction.</a:t>
            </a:r>
          </a:p>
          <a:p>
            <a:pPr lvl="0">
              <a:buNone/>
            </a:pPr>
            <a:endParaRPr lang="en" sz="2200" dirty="0"/>
          </a:p>
          <a:p>
            <a:pPr lvl="0">
              <a:buNone/>
            </a:pPr>
            <a:r>
              <a:rPr lang="en" sz="2200" dirty="0"/>
              <a:t>			- Forbes 2017</a:t>
            </a:r>
          </a:p>
        </p:txBody>
      </p:sp>
      <p:sp>
        <p:nvSpPr>
          <p:cNvPr id="99" name="Shape 99"/>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1048725" y="3058625"/>
            <a:ext cx="4914000" cy="1159800"/>
          </a:xfrm>
          <a:prstGeom prst="rect">
            <a:avLst/>
          </a:prstGeom>
        </p:spPr>
        <p:txBody>
          <a:bodyPr wrap="square" lIns="91425" tIns="91425" rIns="91425" bIns="91425" anchor="b" anchorCtr="0">
            <a:noAutofit/>
          </a:bodyPr>
          <a:lstStyle/>
          <a:p>
            <a:pPr lvl="0">
              <a:spcBef>
                <a:spcPts val="0"/>
              </a:spcBef>
              <a:buNone/>
            </a:pPr>
            <a:r>
              <a:rPr lang="en-CA" dirty="0"/>
              <a:t>Corporate Wellness Matters</a:t>
            </a:r>
            <a:endParaRPr lang="en" dirty="0"/>
          </a:p>
        </p:txBody>
      </p:sp>
      <p:grpSp>
        <p:nvGrpSpPr>
          <p:cNvPr id="59" name="Shape 59"/>
          <p:cNvGrpSpPr/>
          <p:nvPr/>
        </p:nvGrpSpPr>
        <p:grpSpPr>
          <a:xfrm>
            <a:off x="6867248" y="652997"/>
            <a:ext cx="1580904" cy="1684493"/>
            <a:chOff x="5970800" y="1619250"/>
            <a:chExt cx="428650" cy="456725"/>
          </a:xfrm>
        </p:grpSpPr>
        <p:sp>
          <p:nvSpPr>
            <p:cNvPr id="60" name="Shape 60"/>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61" name="Shape 61"/>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62" name="Shape 62"/>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63" name="Shape 63"/>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64" name="Shape 64"/>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ctrTitle" idx="4294967295"/>
          </p:nvPr>
        </p:nvSpPr>
        <p:spPr>
          <a:xfrm>
            <a:off x="1130275" y="2269150"/>
            <a:ext cx="6883500" cy="1159800"/>
          </a:xfrm>
          <a:prstGeom prst="rect">
            <a:avLst/>
          </a:prstGeom>
        </p:spPr>
        <p:txBody>
          <a:bodyPr wrap="square" lIns="91425" tIns="91425" rIns="91425" bIns="91425" anchor="b" anchorCtr="0">
            <a:noAutofit/>
          </a:bodyPr>
          <a:lstStyle/>
          <a:p>
            <a:pPr lvl="0" algn="ctr" rtl="0">
              <a:spcBef>
                <a:spcPts val="0"/>
              </a:spcBef>
              <a:buNone/>
            </a:pPr>
            <a:r>
              <a:rPr lang="en" sz="7500" dirty="0"/>
              <a:t>$45.34 </a:t>
            </a:r>
            <a:r>
              <a:rPr lang="en-CA" sz="7500" dirty="0"/>
              <a:t>Billion</a:t>
            </a:r>
            <a:endParaRPr lang="en" sz="7500" dirty="0"/>
          </a:p>
        </p:txBody>
      </p:sp>
      <p:sp>
        <p:nvSpPr>
          <p:cNvPr id="224" name="Shape 224"/>
          <p:cNvSpPr txBox="1">
            <a:spLocks noGrp="1"/>
          </p:cNvSpPr>
          <p:nvPr>
            <p:ph type="subTitle" idx="4294967295"/>
          </p:nvPr>
        </p:nvSpPr>
        <p:spPr>
          <a:xfrm>
            <a:off x="1130275" y="3221054"/>
            <a:ext cx="6883500" cy="784799"/>
          </a:xfrm>
          <a:prstGeom prst="rect">
            <a:avLst/>
          </a:prstGeom>
        </p:spPr>
        <p:txBody>
          <a:bodyPr wrap="square" lIns="91425" tIns="91425" rIns="91425" bIns="91425" anchor="t" anchorCtr="0">
            <a:noAutofit/>
          </a:bodyPr>
          <a:lstStyle/>
          <a:p>
            <a:pPr lvl="0" algn="ctr" rtl="0">
              <a:spcBef>
                <a:spcPts val="0"/>
              </a:spcBef>
              <a:buNone/>
            </a:pPr>
            <a:r>
              <a:rPr lang="en-CA" dirty="0" err="1"/>
              <a:t>Technavio</a:t>
            </a:r>
            <a:r>
              <a:rPr lang="en-CA" dirty="0"/>
              <a:t>, 2017</a:t>
            </a:r>
            <a:endParaRPr lang="en" dirty="0"/>
          </a:p>
        </p:txBody>
      </p:sp>
      <p:grpSp>
        <p:nvGrpSpPr>
          <p:cNvPr id="225" name="Shape 225"/>
          <p:cNvGrpSpPr/>
          <p:nvPr/>
        </p:nvGrpSpPr>
        <p:grpSpPr>
          <a:xfrm>
            <a:off x="4082613" y="1177366"/>
            <a:ext cx="978769" cy="717597"/>
            <a:chOff x="3936375" y="3703750"/>
            <a:chExt cx="453050" cy="332175"/>
          </a:xfrm>
        </p:grpSpPr>
        <p:sp>
          <p:nvSpPr>
            <p:cNvPr id="226" name="Shape 226"/>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0000"/>
            </a:solidFill>
            <a:ln>
              <a:noFill/>
            </a:ln>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 name="Shape 227"/>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0000"/>
            </a:solidFill>
            <a:ln>
              <a:noFill/>
            </a:ln>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 name="Shape 228"/>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0000"/>
            </a:solidFill>
            <a:ln>
              <a:noFill/>
            </a:ln>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 name="Shape 229"/>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0000"/>
            </a:solidFill>
            <a:ln>
              <a:noFill/>
            </a:ln>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 name="Shape 230"/>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0000"/>
            </a:solidFill>
            <a:ln>
              <a:noFill/>
            </a:ln>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31" name="Shape 231"/>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84504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31" name="Shape 231"/>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 sz="1400" b="0" i="0" u="none" strike="noStrike" kern="0" cap="none" spc="0" normalizeH="0" baseline="0" noProof="0">
              <a:ln>
                <a:noFill/>
              </a:ln>
              <a:solidFill>
                <a:srgbClr val="000000"/>
              </a:solidFill>
              <a:effectLst/>
              <a:uLnTx/>
              <a:uFillTx/>
              <a:latin typeface="Arial"/>
              <a:cs typeface="Arial"/>
              <a:sym typeface="Arial"/>
            </a:endParaRPr>
          </a:p>
        </p:txBody>
      </p:sp>
      <p:pic>
        <p:nvPicPr>
          <p:cNvPr id="12" name="Picture 11" descr="https://lh6.googleusercontent.com/nMIs5qH7sbuW9GZVPhutcvSDfwnQS-pyncjXoVXAKUaSlLSOfNSKue7jXBEU4NBjC-cZHBhS08viW2JayIhKFZ9fpWXHmoN8nPsyENavVPBTFL2D9V-Y-yqKHVuUT2kttB-hD5Lc">
            <a:extLst>
              <a:ext uri="{FF2B5EF4-FFF2-40B4-BE49-F238E27FC236}">
                <a16:creationId xmlns:a16="http://schemas.microsoft.com/office/drawing/2014/main" id="{BB215BE6-52B4-4919-8FF5-9BE9EE3B71A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68845" y="694143"/>
            <a:ext cx="5506425" cy="3478686"/>
          </a:xfrm>
          <a:prstGeom prst="rect">
            <a:avLst/>
          </a:prstGeom>
          <a:noFill/>
          <a:ln>
            <a:noFill/>
          </a:ln>
        </p:spPr>
      </p:pic>
      <p:sp>
        <p:nvSpPr>
          <p:cNvPr id="2" name="TextBox 1">
            <a:extLst>
              <a:ext uri="{FF2B5EF4-FFF2-40B4-BE49-F238E27FC236}">
                <a16:creationId xmlns:a16="http://schemas.microsoft.com/office/drawing/2014/main" id="{EB9E674A-2173-46A3-A93A-63871A1ED485}"/>
              </a:ext>
            </a:extLst>
          </p:cNvPr>
          <p:cNvSpPr txBox="1"/>
          <p:nvPr/>
        </p:nvSpPr>
        <p:spPr>
          <a:xfrm>
            <a:off x="409433" y="4459273"/>
            <a:ext cx="1218063" cy="261610"/>
          </a:xfrm>
          <a:prstGeom prst="rect">
            <a:avLst/>
          </a:prstGeom>
          <a:noFill/>
        </p:spPr>
        <p:txBody>
          <a:bodyPr wrap="square" rtlCol="0">
            <a:spAutoFit/>
          </a:bodyPr>
          <a:lstStyle/>
          <a:p>
            <a:r>
              <a:rPr lang="en-CA" sz="1100" dirty="0" err="1"/>
              <a:t>Technavio</a:t>
            </a:r>
            <a:r>
              <a:rPr lang="en-CA" sz="1100" dirty="0"/>
              <a:t>, 2017</a:t>
            </a:r>
          </a:p>
        </p:txBody>
      </p:sp>
    </p:spTree>
    <p:extLst>
      <p:ext uri="{BB962C8B-B14F-4D97-AF65-F5344CB8AC3E}">
        <p14:creationId xmlns:p14="http://schemas.microsoft.com/office/powerpoint/2010/main" val="220932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ctrTitle" idx="4294967295"/>
          </p:nvPr>
        </p:nvSpPr>
        <p:spPr>
          <a:xfrm>
            <a:off x="1832550" y="648000"/>
            <a:ext cx="3629966" cy="894900"/>
          </a:xfrm>
          <a:prstGeom prst="rect">
            <a:avLst/>
          </a:prstGeom>
        </p:spPr>
        <p:txBody>
          <a:bodyPr wrap="square" lIns="91425" tIns="91425" rIns="91425" bIns="91425" anchor="b" anchorCtr="0">
            <a:noAutofit/>
          </a:bodyPr>
          <a:lstStyle/>
          <a:p>
            <a:pPr lvl="0" algn="l" rtl="0">
              <a:spcBef>
                <a:spcPts val="0"/>
              </a:spcBef>
              <a:buNone/>
            </a:pPr>
            <a:r>
              <a:rPr lang="en" sz="4800" dirty="0"/>
              <a:t>$</a:t>
            </a:r>
            <a:r>
              <a:rPr lang="en-CA" sz="4800" dirty="0"/>
              <a:t>6.4 Billion</a:t>
            </a:r>
            <a:endParaRPr lang="en" sz="4800" dirty="0"/>
          </a:p>
        </p:txBody>
      </p:sp>
      <p:sp>
        <p:nvSpPr>
          <p:cNvPr id="237" name="Shape 237"/>
          <p:cNvSpPr txBox="1">
            <a:spLocks noGrp="1"/>
          </p:cNvSpPr>
          <p:nvPr>
            <p:ph type="subTitle" idx="4294967295"/>
          </p:nvPr>
        </p:nvSpPr>
        <p:spPr>
          <a:xfrm>
            <a:off x="1832550" y="1258907"/>
            <a:ext cx="3599259" cy="463200"/>
          </a:xfrm>
          <a:prstGeom prst="rect">
            <a:avLst/>
          </a:prstGeom>
        </p:spPr>
        <p:txBody>
          <a:bodyPr wrap="square" lIns="91425" tIns="91425" rIns="91425" bIns="91425" anchor="t" anchorCtr="0">
            <a:noAutofit/>
          </a:bodyPr>
          <a:lstStyle/>
          <a:p>
            <a:pPr lvl="0" algn="l" rtl="0">
              <a:spcBef>
                <a:spcPts val="0"/>
              </a:spcBef>
              <a:buNone/>
            </a:pPr>
            <a:r>
              <a:rPr lang="en-CA" sz="1800" dirty="0"/>
              <a:t>United States Industry Revenue</a:t>
            </a:r>
            <a:r>
              <a:rPr lang="en" sz="1800" dirty="0"/>
              <a:t> </a:t>
            </a:r>
          </a:p>
        </p:txBody>
      </p:sp>
      <p:sp>
        <p:nvSpPr>
          <p:cNvPr id="238" name="Shape 238"/>
          <p:cNvSpPr txBox="1">
            <a:spLocks noGrp="1"/>
          </p:cNvSpPr>
          <p:nvPr>
            <p:ph type="ctrTitle" idx="4294967295"/>
          </p:nvPr>
        </p:nvSpPr>
        <p:spPr>
          <a:xfrm>
            <a:off x="1832550" y="3276892"/>
            <a:ext cx="6034200" cy="894900"/>
          </a:xfrm>
          <a:prstGeom prst="rect">
            <a:avLst/>
          </a:prstGeom>
        </p:spPr>
        <p:txBody>
          <a:bodyPr wrap="square" lIns="91425" tIns="91425" rIns="91425" bIns="91425" anchor="b" anchorCtr="0">
            <a:noAutofit/>
          </a:bodyPr>
          <a:lstStyle/>
          <a:p>
            <a:pPr lvl="0" algn="l" rtl="0">
              <a:spcBef>
                <a:spcPts val="0"/>
              </a:spcBef>
              <a:buNone/>
            </a:pPr>
            <a:r>
              <a:rPr lang="en" sz="4800" dirty="0"/>
              <a:t>3.3%</a:t>
            </a:r>
          </a:p>
        </p:txBody>
      </p:sp>
      <p:sp>
        <p:nvSpPr>
          <p:cNvPr id="239" name="Shape 239"/>
          <p:cNvSpPr txBox="1">
            <a:spLocks noGrp="1"/>
          </p:cNvSpPr>
          <p:nvPr>
            <p:ph type="subTitle" idx="4294967295"/>
          </p:nvPr>
        </p:nvSpPr>
        <p:spPr>
          <a:xfrm>
            <a:off x="1832550" y="3887800"/>
            <a:ext cx="6034200" cy="463200"/>
          </a:xfrm>
          <a:prstGeom prst="rect">
            <a:avLst/>
          </a:prstGeom>
        </p:spPr>
        <p:txBody>
          <a:bodyPr wrap="square" lIns="91425" tIns="91425" rIns="91425" bIns="91425" anchor="t" anchorCtr="0">
            <a:noAutofit/>
          </a:bodyPr>
          <a:lstStyle/>
          <a:p>
            <a:pPr lvl="0" algn="l" rtl="0">
              <a:spcBef>
                <a:spcPts val="0"/>
              </a:spcBef>
              <a:buNone/>
            </a:pPr>
            <a:r>
              <a:rPr lang="en-CA" sz="1800" dirty="0"/>
              <a:t>Industry annual growth (2016 – 2021)</a:t>
            </a:r>
            <a:endParaRPr lang="en" sz="1800" dirty="0"/>
          </a:p>
        </p:txBody>
      </p:sp>
      <p:sp>
        <p:nvSpPr>
          <p:cNvPr id="240" name="Shape 240"/>
          <p:cNvSpPr txBox="1">
            <a:spLocks noGrp="1"/>
          </p:cNvSpPr>
          <p:nvPr>
            <p:ph type="ctrTitle" idx="4294967295"/>
          </p:nvPr>
        </p:nvSpPr>
        <p:spPr>
          <a:xfrm>
            <a:off x="1832549" y="1962446"/>
            <a:ext cx="7011101" cy="894900"/>
          </a:xfrm>
          <a:prstGeom prst="rect">
            <a:avLst/>
          </a:prstGeom>
        </p:spPr>
        <p:txBody>
          <a:bodyPr wrap="square" lIns="91425" tIns="91425" rIns="91425" bIns="91425" anchor="b" anchorCtr="0">
            <a:noAutofit/>
          </a:bodyPr>
          <a:lstStyle/>
          <a:p>
            <a:pPr lvl="0" algn="l" rtl="0">
              <a:spcBef>
                <a:spcPts val="0"/>
              </a:spcBef>
              <a:buNone/>
            </a:pPr>
            <a:r>
              <a:rPr lang="en" sz="4500" dirty="0"/>
              <a:t>40% </a:t>
            </a:r>
            <a:r>
              <a:rPr lang="en-CA" sz="4500" dirty="0"/>
              <a:t>Industry Revenue</a:t>
            </a:r>
            <a:endParaRPr lang="en" sz="4500" dirty="0"/>
          </a:p>
        </p:txBody>
      </p:sp>
      <p:sp>
        <p:nvSpPr>
          <p:cNvPr id="241" name="Shape 241"/>
          <p:cNvSpPr txBox="1">
            <a:spLocks noGrp="1"/>
          </p:cNvSpPr>
          <p:nvPr>
            <p:ph type="subTitle" idx="4294967295"/>
          </p:nvPr>
        </p:nvSpPr>
        <p:spPr>
          <a:xfrm>
            <a:off x="1832550" y="2573353"/>
            <a:ext cx="6034200" cy="463200"/>
          </a:xfrm>
          <a:prstGeom prst="rect">
            <a:avLst/>
          </a:prstGeom>
        </p:spPr>
        <p:txBody>
          <a:bodyPr wrap="square" lIns="91425" tIns="91425" rIns="91425" bIns="91425" anchor="t" anchorCtr="0">
            <a:noAutofit/>
          </a:bodyPr>
          <a:lstStyle/>
          <a:p>
            <a:pPr lvl="0" algn="l" rtl="0">
              <a:spcBef>
                <a:spcPts val="0"/>
              </a:spcBef>
              <a:buNone/>
            </a:pPr>
            <a:r>
              <a:rPr lang="en-CA" sz="1800" dirty="0"/>
              <a:t>Generated by </a:t>
            </a:r>
            <a:r>
              <a:rPr lang="en-CA" sz="1800" i="1" dirty="0"/>
              <a:t>large private sector businesses</a:t>
            </a:r>
            <a:endParaRPr lang="en" sz="1800" i="1" dirty="0"/>
          </a:p>
        </p:txBody>
      </p:sp>
      <p:sp>
        <p:nvSpPr>
          <p:cNvPr id="242" name="Shape 242"/>
          <p:cNvSpPr/>
          <p:nvPr/>
        </p:nvSpPr>
        <p:spPr>
          <a:xfrm>
            <a:off x="905846" y="2209977"/>
            <a:ext cx="700511" cy="738497"/>
          </a:xfrm>
          <a:custGeom>
            <a:avLst/>
            <a:gdLst/>
            <a:ahLst/>
            <a:cxnLst/>
            <a:rect l="0" t="0" r="0" b="0"/>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nvGrpSpPr>
          <p:cNvPr id="243" name="Shape 243"/>
          <p:cNvGrpSpPr/>
          <p:nvPr/>
        </p:nvGrpSpPr>
        <p:grpSpPr>
          <a:xfrm>
            <a:off x="871463" y="3561586"/>
            <a:ext cx="769875" cy="711651"/>
            <a:chOff x="5975075" y="2327500"/>
            <a:chExt cx="420100" cy="388350"/>
          </a:xfrm>
        </p:grpSpPr>
        <p:sp>
          <p:nvSpPr>
            <p:cNvPr id="244" name="Shape 244"/>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245" name="Shape 245"/>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
        <p:nvSpPr>
          <p:cNvPr id="246" name="Shape 246"/>
          <p:cNvSpPr/>
          <p:nvPr/>
        </p:nvSpPr>
        <p:spPr>
          <a:xfrm>
            <a:off x="832017" y="929980"/>
            <a:ext cx="848173" cy="666892"/>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247" name="Shape 247"/>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a:t>
            </a:fld>
            <a:endParaRPr lang="en"/>
          </a:p>
        </p:txBody>
      </p:sp>
    </p:spTree>
    <p:extLst>
      <p:ext uri="{BB962C8B-B14F-4D97-AF65-F5344CB8AC3E}">
        <p14:creationId xmlns:p14="http://schemas.microsoft.com/office/powerpoint/2010/main" val="16684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1">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p:bldP spid="237" grpId="0" build="p"/>
      <p:bldP spid="238" grpId="0"/>
      <p:bldP spid="239" grpId="0" build="p"/>
      <p:bldP spid="240" grpId="0"/>
      <p:bldP spid="241" grpId="0" build="p"/>
      <p:bldP spid="242" grpId="0" animBg="1"/>
      <p:bldP spid="2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69150" y="826117"/>
            <a:ext cx="5092200" cy="661032"/>
          </a:xfrm>
          <a:prstGeom prst="rect">
            <a:avLst/>
          </a:prstGeom>
        </p:spPr>
        <p:txBody>
          <a:bodyPr wrap="square" lIns="91425" tIns="91425" rIns="91425" bIns="91425" anchor="b" anchorCtr="0">
            <a:noAutofit/>
          </a:bodyPr>
          <a:lstStyle/>
          <a:p>
            <a:pPr lvl="0" rtl="0">
              <a:spcBef>
                <a:spcPts val="0"/>
              </a:spcBef>
              <a:buNone/>
            </a:pPr>
            <a:r>
              <a:rPr lang="en-CA" dirty="0"/>
              <a:t>Market Trends</a:t>
            </a:r>
            <a:endParaRPr lang="en" dirty="0"/>
          </a:p>
        </p:txBody>
      </p:sp>
      <p:sp>
        <p:nvSpPr>
          <p:cNvPr id="78" name="Shape 78"/>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7</a:t>
            </a:fld>
            <a:endParaRPr lang="en"/>
          </a:p>
        </p:txBody>
      </p:sp>
      <p:sp>
        <p:nvSpPr>
          <p:cNvPr id="10" name="Rectangle 9">
            <a:extLst>
              <a:ext uri="{FF2B5EF4-FFF2-40B4-BE49-F238E27FC236}">
                <a16:creationId xmlns:a16="http://schemas.microsoft.com/office/drawing/2014/main" id="{72684FC5-A377-4582-AA59-78DFCC3C70E7}"/>
              </a:ext>
            </a:extLst>
          </p:cNvPr>
          <p:cNvSpPr/>
          <p:nvPr/>
        </p:nvSpPr>
        <p:spPr>
          <a:xfrm>
            <a:off x="869150" y="3729511"/>
            <a:ext cx="1863814" cy="523220"/>
          </a:xfrm>
          <a:prstGeom prst="rect">
            <a:avLst/>
          </a:prstGeom>
        </p:spPr>
        <p:txBody>
          <a:bodyPr wrap="square">
            <a:spAutoFit/>
          </a:bodyPr>
          <a:lstStyle/>
          <a:p>
            <a:pPr lvl="0" algn="ctr"/>
            <a:r>
              <a:rPr lang="en-CA" b="1" dirty="0">
                <a:latin typeface="Work Sans"/>
                <a:ea typeface="Work Sans"/>
                <a:cs typeface="Work Sans"/>
                <a:sym typeface="Work Sans"/>
              </a:rPr>
              <a:t>Rising Government Cooperation</a:t>
            </a:r>
            <a:endParaRPr lang="en" b="1" dirty="0">
              <a:latin typeface="Work Sans"/>
              <a:ea typeface="Work Sans"/>
              <a:cs typeface="Work Sans"/>
              <a:sym typeface="Work Sans"/>
            </a:endParaRPr>
          </a:p>
        </p:txBody>
      </p:sp>
      <p:sp>
        <p:nvSpPr>
          <p:cNvPr id="11" name="Rectangle 10">
            <a:extLst>
              <a:ext uri="{FF2B5EF4-FFF2-40B4-BE49-F238E27FC236}">
                <a16:creationId xmlns:a16="http://schemas.microsoft.com/office/drawing/2014/main" id="{EF84D7AA-288D-44C8-9303-5EBFE7C4413B}"/>
              </a:ext>
            </a:extLst>
          </p:cNvPr>
          <p:cNvSpPr/>
          <p:nvPr/>
        </p:nvSpPr>
        <p:spPr>
          <a:xfrm>
            <a:off x="3656720" y="3729511"/>
            <a:ext cx="1689886" cy="523220"/>
          </a:xfrm>
          <a:prstGeom prst="rect">
            <a:avLst/>
          </a:prstGeom>
        </p:spPr>
        <p:txBody>
          <a:bodyPr wrap="none">
            <a:spAutoFit/>
          </a:bodyPr>
          <a:lstStyle/>
          <a:p>
            <a:pPr lvl="0" algn="ctr"/>
            <a:r>
              <a:rPr lang="en-CA" b="1" dirty="0">
                <a:latin typeface="Work Sans"/>
                <a:ea typeface="Work Sans"/>
                <a:cs typeface="Work Sans"/>
                <a:sym typeface="Work Sans"/>
              </a:rPr>
              <a:t>Increased Usage </a:t>
            </a:r>
          </a:p>
          <a:p>
            <a:pPr lvl="0" algn="ctr"/>
            <a:r>
              <a:rPr lang="en-CA" b="1" dirty="0">
                <a:latin typeface="Work Sans"/>
                <a:ea typeface="Work Sans"/>
                <a:cs typeface="Work Sans"/>
                <a:sym typeface="Work Sans"/>
              </a:rPr>
              <a:t>of Technology</a:t>
            </a:r>
            <a:endParaRPr lang="en" b="1" dirty="0">
              <a:latin typeface="Work Sans"/>
              <a:ea typeface="Work Sans"/>
              <a:cs typeface="Work Sans"/>
              <a:sym typeface="Work Sans"/>
            </a:endParaRPr>
          </a:p>
        </p:txBody>
      </p:sp>
      <p:sp>
        <p:nvSpPr>
          <p:cNvPr id="22" name="Rectangle 21">
            <a:extLst>
              <a:ext uri="{FF2B5EF4-FFF2-40B4-BE49-F238E27FC236}">
                <a16:creationId xmlns:a16="http://schemas.microsoft.com/office/drawing/2014/main" id="{880B4761-3480-4CB3-B941-B7358ACE29EE}"/>
              </a:ext>
            </a:extLst>
          </p:cNvPr>
          <p:cNvSpPr/>
          <p:nvPr/>
        </p:nvSpPr>
        <p:spPr>
          <a:xfrm>
            <a:off x="6414323" y="3729511"/>
            <a:ext cx="1794081" cy="523220"/>
          </a:xfrm>
          <a:prstGeom prst="rect">
            <a:avLst/>
          </a:prstGeom>
        </p:spPr>
        <p:txBody>
          <a:bodyPr wrap="none">
            <a:spAutoFit/>
          </a:bodyPr>
          <a:lstStyle/>
          <a:p>
            <a:pPr lvl="0" algn="ctr"/>
            <a:r>
              <a:rPr lang="en-CA" b="1" dirty="0">
                <a:latin typeface="Work Sans"/>
                <a:ea typeface="Work Sans"/>
                <a:cs typeface="Work Sans"/>
                <a:sym typeface="Work Sans"/>
              </a:rPr>
              <a:t>Growing </a:t>
            </a:r>
          </a:p>
          <a:p>
            <a:pPr lvl="0" algn="ctr"/>
            <a:r>
              <a:rPr lang="en-CA" b="1" dirty="0">
                <a:latin typeface="Work Sans"/>
                <a:ea typeface="Work Sans"/>
                <a:cs typeface="Work Sans"/>
                <a:sym typeface="Work Sans"/>
              </a:rPr>
              <a:t>Program Adoption</a:t>
            </a:r>
            <a:endParaRPr lang="en" b="1" dirty="0">
              <a:latin typeface="Work Sans"/>
              <a:ea typeface="Work Sans"/>
              <a:cs typeface="Work Sans"/>
              <a:sym typeface="Work Sans"/>
            </a:endParaRPr>
          </a:p>
        </p:txBody>
      </p:sp>
      <p:pic>
        <p:nvPicPr>
          <p:cNvPr id="3" name="Picture 2" descr="A close up of a logo&#10;&#10;Description generated with very high confidence">
            <a:extLst>
              <a:ext uri="{FF2B5EF4-FFF2-40B4-BE49-F238E27FC236}">
                <a16:creationId xmlns:a16="http://schemas.microsoft.com/office/drawing/2014/main" id="{82C96AFB-9965-47B8-9D54-8FE299B988EE}"/>
              </a:ext>
            </a:extLst>
          </p:cNvPr>
          <p:cNvPicPr>
            <a:picLocks noChangeAspect="1"/>
          </p:cNvPicPr>
          <p:nvPr/>
        </p:nvPicPr>
        <p:blipFill>
          <a:blip r:embed="rId3"/>
          <a:stretch>
            <a:fillRect/>
          </a:stretch>
        </p:blipFill>
        <p:spPr>
          <a:xfrm>
            <a:off x="974514" y="1835623"/>
            <a:ext cx="1653085" cy="1653085"/>
          </a:xfrm>
          <a:prstGeom prst="rect">
            <a:avLst/>
          </a:prstGeom>
        </p:spPr>
      </p:pic>
      <p:pic>
        <p:nvPicPr>
          <p:cNvPr id="5" name="Picture 4" descr="A close up of a logo&#10;&#10;Description generated with very high confidence">
            <a:extLst>
              <a:ext uri="{FF2B5EF4-FFF2-40B4-BE49-F238E27FC236}">
                <a16:creationId xmlns:a16="http://schemas.microsoft.com/office/drawing/2014/main" id="{DBEE8F5B-74A8-4B2C-A56E-8779FA744C7A}"/>
              </a:ext>
            </a:extLst>
          </p:cNvPr>
          <p:cNvPicPr>
            <a:picLocks noChangeAspect="1"/>
          </p:cNvPicPr>
          <p:nvPr/>
        </p:nvPicPr>
        <p:blipFill>
          <a:blip r:embed="rId4"/>
          <a:stretch>
            <a:fillRect/>
          </a:stretch>
        </p:blipFill>
        <p:spPr>
          <a:xfrm>
            <a:off x="3686635" y="1913245"/>
            <a:ext cx="1575463" cy="1575463"/>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BD641024-05E1-4715-A597-B4951CE65112}"/>
              </a:ext>
            </a:extLst>
          </p:cNvPr>
          <p:cNvPicPr>
            <a:picLocks noChangeAspect="1"/>
          </p:cNvPicPr>
          <p:nvPr/>
        </p:nvPicPr>
        <p:blipFill>
          <a:blip r:embed="rId5"/>
          <a:stretch>
            <a:fillRect/>
          </a:stretch>
        </p:blipFill>
        <p:spPr>
          <a:xfrm>
            <a:off x="6375726" y="1835623"/>
            <a:ext cx="2041036" cy="2041036"/>
          </a:xfrm>
          <a:prstGeom prst="rect">
            <a:avLst/>
          </a:prstGeom>
        </p:spPr>
      </p:pic>
      <p:grpSp>
        <p:nvGrpSpPr>
          <p:cNvPr id="23" name="Shape 533">
            <a:extLst>
              <a:ext uri="{FF2B5EF4-FFF2-40B4-BE49-F238E27FC236}">
                <a16:creationId xmlns:a16="http://schemas.microsoft.com/office/drawing/2014/main" id="{B4C296A5-B2CA-494A-BAEF-8F112AF3D5AE}"/>
              </a:ext>
            </a:extLst>
          </p:cNvPr>
          <p:cNvGrpSpPr/>
          <p:nvPr/>
        </p:nvGrpSpPr>
        <p:grpSpPr>
          <a:xfrm>
            <a:off x="7555431" y="635048"/>
            <a:ext cx="878417" cy="600074"/>
            <a:chOff x="4610450" y="3703750"/>
            <a:chExt cx="453050" cy="332175"/>
          </a:xfrm>
        </p:grpSpPr>
        <p:sp>
          <p:nvSpPr>
            <p:cNvPr id="24" name="Shape 534">
              <a:extLst>
                <a:ext uri="{FF2B5EF4-FFF2-40B4-BE49-F238E27FC236}">
                  <a16:creationId xmlns:a16="http://schemas.microsoft.com/office/drawing/2014/main" id="{93C3E338-4522-4EDA-AE80-38C6AC9DEC46}"/>
                </a:ext>
              </a:extLst>
            </p:cNvPr>
            <p:cNvSpPr/>
            <p:nvPr/>
          </p:nvSpPr>
          <p:spPr>
            <a:xfrm>
              <a:off x="4610450" y="3703750"/>
              <a:ext cx="453050" cy="332175"/>
            </a:xfrm>
            <a:custGeom>
              <a:avLst/>
              <a:gdLst/>
              <a:ahLst/>
              <a:cxnLst/>
              <a:rect l="0" t="0" r="0" b="0"/>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25" name="Shape 535">
              <a:extLst>
                <a:ext uri="{FF2B5EF4-FFF2-40B4-BE49-F238E27FC236}">
                  <a16:creationId xmlns:a16="http://schemas.microsoft.com/office/drawing/2014/main" id="{B1E100CF-3AAC-4605-BBFA-EB2D2D5E88EE}"/>
                </a:ext>
              </a:extLst>
            </p:cNvPr>
            <p:cNvSpPr/>
            <p:nvPr/>
          </p:nvSpPr>
          <p:spPr>
            <a:xfrm>
              <a:off x="4642200" y="3730000"/>
              <a:ext cx="389550" cy="249150"/>
            </a:xfrm>
            <a:custGeom>
              <a:avLst/>
              <a:gdLst/>
              <a:ahLst/>
              <a:cxnLst/>
              <a:rect l="0" t="0" r="0" b="0"/>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03390" y="737406"/>
            <a:ext cx="5092200" cy="661032"/>
          </a:xfrm>
          <a:prstGeom prst="rect">
            <a:avLst/>
          </a:prstGeom>
        </p:spPr>
        <p:txBody>
          <a:bodyPr wrap="square" lIns="91425" tIns="91425" rIns="91425" bIns="91425" anchor="b" anchorCtr="0">
            <a:noAutofit/>
          </a:bodyPr>
          <a:lstStyle/>
          <a:p>
            <a:pPr lvl="0" rtl="0">
              <a:spcBef>
                <a:spcPts val="0"/>
              </a:spcBef>
              <a:buNone/>
            </a:pPr>
            <a:r>
              <a:rPr lang="en-CA" dirty="0"/>
              <a:t>Market Factors</a:t>
            </a:r>
            <a:endParaRPr lang="en" dirty="0"/>
          </a:p>
        </p:txBody>
      </p:sp>
      <p:sp>
        <p:nvSpPr>
          <p:cNvPr id="78" name="Shape 78"/>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8</a:t>
            </a:fld>
            <a:endParaRPr lang="en"/>
          </a:p>
        </p:txBody>
      </p:sp>
      <p:sp>
        <p:nvSpPr>
          <p:cNvPr id="10" name="Rectangle 9">
            <a:extLst>
              <a:ext uri="{FF2B5EF4-FFF2-40B4-BE49-F238E27FC236}">
                <a16:creationId xmlns:a16="http://schemas.microsoft.com/office/drawing/2014/main" id="{72684FC5-A377-4582-AA59-78DFCC3C70E7}"/>
              </a:ext>
            </a:extLst>
          </p:cNvPr>
          <p:cNvSpPr/>
          <p:nvPr/>
        </p:nvSpPr>
        <p:spPr>
          <a:xfrm>
            <a:off x="803390" y="3822465"/>
            <a:ext cx="2174023" cy="523220"/>
          </a:xfrm>
          <a:prstGeom prst="rect">
            <a:avLst/>
          </a:prstGeom>
        </p:spPr>
        <p:txBody>
          <a:bodyPr wrap="square">
            <a:spAutoFit/>
          </a:bodyPr>
          <a:lstStyle/>
          <a:p>
            <a:pPr lvl="0" algn="ctr"/>
            <a:r>
              <a:rPr lang="en-CA" b="1" dirty="0">
                <a:latin typeface="Work Sans"/>
                <a:ea typeface="Work Sans"/>
                <a:cs typeface="Work Sans"/>
                <a:sym typeface="Work Sans"/>
              </a:rPr>
              <a:t>Favorable </a:t>
            </a:r>
          </a:p>
          <a:p>
            <a:pPr lvl="0" algn="ctr"/>
            <a:r>
              <a:rPr lang="en-CA" b="1" dirty="0">
                <a:latin typeface="Work Sans"/>
                <a:ea typeface="Work Sans"/>
                <a:cs typeface="Work Sans"/>
                <a:sym typeface="Work Sans"/>
              </a:rPr>
              <a:t>Regulatory Landscape</a:t>
            </a:r>
            <a:endParaRPr lang="en" b="1" dirty="0">
              <a:latin typeface="Work Sans"/>
              <a:ea typeface="Work Sans"/>
              <a:cs typeface="Work Sans"/>
              <a:sym typeface="Work Sans"/>
            </a:endParaRPr>
          </a:p>
        </p:txBody>
      </p:sp>
      <p:sp>
        <p:nvSpPr>
          <p:cNvPr id="11" name="Rectangle 10">
            <a:extLst>
              <a:ext uri="{FF2B5EF4-FFF2-40B4-BE49-F238E27FC236}">
                <a16:creationId xmlns:a16="http://schemas.microsoft.com/office/drawing/2014/main" id="{EF84D7AA-288D-44C8-9303-5EBFE7C4413B}"/>
              </a:ext>
            </a:extLst>
          </p:cNvPr>
          <p:cNvSpPr/>
          <p:nvPr/>
        </p:nvSpPr>
        <p:spPr>
          <a:xfrm>
            <a:off x="3450408" y="3822465"/>
            <a:ext cx="2627642" cy="523220"/>
          </a:xfrm>
          <a:prstGeom prst="rect">
            <a:avLst/>
          </a:prstGeom>
        </p:spPr>
        <p:txBody>
          <a:bodyPr wrap="none">
            <a:spAutoFit/>
          </a:bodyPr>
          <a:lstStyle/>
          <a:p>
            <a:pPr lvl="0"/>
            <a:r>
              <a:rPr lang="en-CA" b="1" dirty="0">
                <a:latin typeface="Work Sans"/>
                <a:ea typeface="Work Sans"/>
                <a:cs typeface="Work Sans"/>
                <a:sym typeface="Work Sans"/>
              </a:rPr>
              <a:t>Increase in human lifespan </a:t>
            </a:r>
          </a:p>
          <a:p>
            <a:pPr lvl="0" algn="ctr"/>
            <a:r>
              <a:rPr lang="en-CA" b="1" dirty="0">
                <a:latin typeface="Work Sans"/>
                <a:ea typeface="Work Sans"/>
                <a:cs typeface="Work Sans"/>
                <a:sym typeface="Work Sans"/>
              </a:rPr>
              <a:t>and longer work hours</a:t>
            </a:r>
            <a:endParaRPr lang="en" b="1" dirty="0">
              <a:latin typeface="Work Sans"/>
              <a:ea typeface="Work Sans"/>
              <a:cs typeface="Work Sans"/>
              <a:sym typeface="Work Sans"/>
            </a:endParaRPr>
          </a:p>
        </p:txBody>
      </p:sp>
      <p:sp>
        <p:nvSpPr>
          <p:cNvPr id="22" name="Rectangle 21">
            <a:extLst>
              <a:ext uri="{FF2B5EF4-FFF2-40B4-BE49-F238E27FC236}">
                <a16:creationId xmlns:a16="http://schemas.microsoft.com/office/drawing/2014/main" id="{880B4761-3480-4CB3-B941-B7358ACE29EE}"/>
              </a:ext>
            </a:extLst>
          </p:cNvPr>
          <p:cNvSpPr/>
          <p:nvPr/>
        </p:nvSpPr>
        <p:spPr>
          <a:xfrm>
            <a:off x="6398540" y="3822465"/>
            <a:ext cx="1955985" cy="307777"/>
          </a:xfrm>
          <a:prstGeom prst="rect">
            <a:avLst/>
          </a:prstGeom>
        </p:spPr>
        <p:txBody>
          <a:bodyPr wrap="none">
            <a:spAutoFit/>
          </a:bodyPr>
          <a:lstStyle/>
          <a:p>
            <a:pPr lvl="0"/>
            <a:r>
              <a:rPr lang="en-CA" b="1" dirty="0">
                <a:latin typeface="Work Sans"/>
                <a:ea typeface="Work Sans"/>
                <a:cs typeface="Work Sans"/>
                <a:sym typeface="Work Sans"/>
              </a:rPr>
              <a:t>Growing Awareness</a:t>
            </a:r>
            <a:endParaRPr lang="en" b="1" dirty="0">
              <a:latin typeface="Work Sans"/>
              <a:ea typeface="Work Sans"/>
              <a:cs typeface="Work Sans"/>
              <a:sym typeface="Work Sans"/>
            </a:endParaRPr>
          </a:p>
        </p:txBody>
      </p:sp>
      <p:grpSp>
        <p:nvGrpSpPr>
          <p:cNvPr id="12" name="Shape 468">
            <a:extLst>
              <a:ext uri="{FF2B5EF4-FFF2-40B4-BE49-F238E27FC236}">
                <a16:creationId xmlns:a16="http://schemas.microsoft.com/office/drawing/2014/main" id="{9A22D174-C3BE-4FCE-939C-E6E9425E458E}"/>
              </a:ext>
            </a:extLst>
          </p:cNvPr>
          <p:cNvGrpSpPr/>
          <p:nvPr/>
        </p:nvGrpSpPr>
        <p:grpSpPr>
          <a:xfrm>
            <a:off x="4356834" y="2135875"/>
            <a:ext cx="798607" cy="1566912"/>
            <a:chOff x="3386850" y="2264625"/>
            <a:chExt cx="203950" cy="509250"/>
          </a:xfrm>
        </p:grpSpPr>
        <p:sp>
          <p:nvSpPr>
            <p:cNvPr id="13" name="Shape 469">
              <a:extLst>
                <a:ext uri="{FF2B5EF4-FFF2-40B4-BE49-F238E27FC236}">
                  <a16:creationId xmlns:a16="http://schemas.microsoft.com/office/drawing/2014/main" id="{3DC14DAE-29C4-4C62-998C-94EB5CABAE5F}"/>
                </a:ext>
              </a:extLst>
            </p:cNvPr>
            <p:cNvSpPr/>
            <p:nvPr/>
          </p:nvSpPr>
          <p:spPr>
            <a:xfrm>
              <a:off x="3386850" y="2370850"/>
              <a:ext cx="203950" cy="403025"/>
            </a:xfrm>
            <a:custGeom>
              <a:avLst/>
              <a:gdLst/>
              <a:ahLst/>
              <a:cxnLst/>
              <a:rect l="0" t="0" r="0" b="0"/>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4" name="Shape 470">
              <a:extLst>
                <a:ext uri="{FF2B5EF4-FFF2-40B4-BE49-F238E27FC236}">
                  <a16:creationId xmlns:a16="http://schemas.microsoft.com/office/drawing/2014/main" id="{2481AAAC-1F3E-4961-9989-56B425441D1C}"/>
                </a:ext>
              </a:extLst>
            </p:cNvPr>
            <p:cNvSpPr/>
            <p:nvPr/>
          </p:nvSpPr>
          <p:spPr>
            <a:xfrm>
              <a:off x="3446075" y="2264625"/>
              <a:ext cx="85500" cy="94050"/>
            </a:xfrm>
            <a:custGeom>
              <a:avLst/>
              <a:gdLst/>
              <a:ahLst/>
              <a:cxnLst/>
              <a:rect l="0" t="0" r="0" b="0"/>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15" name="Shape 454">
            <a:extLst>
              <a:ext uri="{FF2B5EF4-FFF2-40B4-BE49-F238E27FC236}">
                <a16:creationId xmlns:a16="http://schemas.microsoft.com/office/drawing/2014/main" id="{65B3CEFD-C1A8-4E27-AAFA-6DE95C548D11}"/>
              </a:ext>
            </a:extLst>
          </p:cNvPr>
          <p:cNvGrpSpPr/>
          <p:nvPr/>
        </p:nvGrpSpPr>
        <p:grpSpPr>
          <a:xfrm>
            <a:off x="6756943" y="2327443"/>
            <a:ext cx="1239178" cy="1303665"/>
            <a:chOff x="6625350" y="1613750"/>
            <a:chExt cx="480525" cy="438400"/>
          </a:xfrm>
        </p:grpSpPr>
        <p:sp>
          <p:nvSpPr>
            <p:cNvPr id="16" name="Shape 455">
              <a:extLst>
                <a:ext uri="{FF2B5EF4-FFF2-40B4-BE49-F238E27FC236}">
                  <a16:creationId xmlns:a16="http://schemas.microsoft.com/office/drawing/2014/main" id="{03779039-AC56-4FA8-AE5A-3A306EDBFD32}"/>
                </a:ext>
              </a:extLst>
            </p:cNvPr>
            <p:cNvSpPr/>
            <p:nvPr/>
          </p:nvSpPr>
          <p:spPr>
            <a:xfrm>
              <a:off x="6670525" y="1887275"/>
              <a:ext cx="117875" cy="164875"/>
            </a:xfrm>
            <a:custGeom>
              <a:avLst/>
              <a:gdLst/>
              <a:ahLst/>
              <a:cxnLst/>
              <a:rect l="0" t="0" r="0" b="0"/>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7" name="Shape 456">
              <a:extLst>
                <a:ext uri="{FF2B5EF4-FFF2-40B4-BE49-F238E27FC236}">
                  <a16:creationId xmlns:a16="http://schemas.microsoft.com/office/drawing/2014/main" id="{DF495B20-8BB6-454A-BA51-4EA17B82C58C}"/>
                </a:ext>
              </a:extLst>
            </p:cNvPr>
            <p:cNvSpPr/>
            <p:nvPr/>
          </p:nvSpPr>
          <p:spPr>
            <a:xfrm>
              <a:off x="7075950" y="1754175"/>
              <a:ext cx="29925" cy="99550"/>
            </a:xfrm>
            <a:custGeom>
              <a:avLst/>
              <a:gdLst/>
              <a:ahLst/>
              <a:cxnLst/>
              <a:rect l="0" t="0" r="0" b="0"/>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8" name="Shape 457">
              <a:extLst>
                <a:ext uri="{FF2B5EF4-FFF2-40B4-BE49-F238E27FC236}">
                  <a16:creationId xmlns:a16="http://schemas.microsoft.com/office/drawing/2014/main" id="{1851E04A-493B-4379-B750-3446A0EEBADC}"/>
                </a:ext>
              </a:extLst>
            </p:cNvPr>
            <p:cNvSpPr/>
            <p:nvPr/>
          </p:nvSpPr>
          <p:spPr>
            <a:xfrm>
              <a:off x="6625350" y="1729750"/>
              <a:ext cx="97700" cy="147175"/>
            </a:xfrm>
            <a:custGeom>
              <a:avLst/>
              <a:gdLst/>
              <a:ahLst/>
              <a:cxnLst/>
              <a:rect l="0" t="0" r="0" b="0"/>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9" name="Shape 458">
              <a:extLst>
                <a:ext uri="{FF2B5EF4-FFF2-40B4-BE49-F238E27FC236}">
                  <a16:creationId xmlns:a16="http://schemas.microsoft.com/office/drawing/2014/main" id="{E1BBABCA-E84A-48DF-B028-5B7611D800C1}"/>
                </a:ext>
              </a:extLst>
            </p:cNvPr>
            <p:cNvSpPr/>
            <p:nvPr/>
          </p:nvSpPr>
          <p:spPr>
            <a:xfrm>
              <a:off x="6736475" y="1638175"/>
              <a:ext cx="279650" cy="330325"/>
            </a:xfrm>
            <a:custGeom>
              <a:avLst/>
              <a:gdLst/>
              <a:ahLst/>
              <a:cxnLst/>
              <a:rect l="0" t="0" r="0" b="0"/>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20" name="Shape 459">
              <a:extLst>
                <a:ext uri="{FF2B5EF4-FFF2-40B4-BE49-F238E27FC236}">
                  <a16:creationId xmlns:a16="http://schemas.microsoft.com/office/drawing/2014/main" id="{5A6E27BC-F21D-44D9-92CE-8865C68DB5AA}"/>
                </a:ext>
              </a:extLst>
            </p:cNvPr>
            <p:cNvSpPr/>
            <p:nvPr/>
          </p:nvSpPr>
          <p:spPr>
            <a:xfrm>
              <a:off x="7029550" y="1613750"/>
              <a:ext cx="34200" cy="379800"/>
            </a:xfrm>
            <a:custGeom>
              <a:avLst/>
              <a:gdLst/>
              <a:ahLst/>
              <a:cxnLst/>
              <a:rect l="0" t="0" r="0" b="0"/>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21" name="Shape 394">
            <a:extLst>
              <a:ext uri="{FF2B5EF4-FFF2-40B4-BE49-F238E27FC236}">
                <a16:creationId xmlns:a16="http://schemas.microsoft.com/office/drawing/2014/main" id="{0A8DE3EB-EA3C-44B7-BCA4-FC7F59004575}"/>
              </a:ext>
            </a:extLst>
          </p:cNvPr>
          <p:cNvGrpSpPr/>
          <p:nvPr/>
        </p:nvGrpSpPr>
        <p:grpSpPr>
          <a:xfrm>
            <a:off x="1296489" y="2135875"/>
            <a:ext cx="1190816" cy="1566912"/>
            <a:chOff x="584925" y="922575"/>
            <a:chExt cx="415200" cy="502525"/>
          </a:xfrm>
        </p:grpSpPr>
        <p:sp>
          <p:nvSpPr>
            <p:cNvPr id="23" name="Shape 395">
              <a:extLst>
                <a:ext uri="{FF2B5EF4-FFF2-40B4-BE49-F238E27FC236}">
                  <a16:creationId xmlns:a16="http://schemas.microsoft.com/office/drawing/2014/main" id="{8814D89D-120C-4B6B-9F1B-B41BB7576C1D}"/>
                </a:ext>
              </a:extLst>
            </p:cNvPr>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24" name="Shape 396">
              <a:extLst>
                <a:ext uri="{FF2B5EF4-FFF2-40B4-BE49-F238E27FC236}">
                  <a16:creationId xmlns:a16="http://schemas.microsoft.com/office/drawing/2014/main" id="{76D6BCA9-ED19-48C8-A4CD-E6335ACB2E39}"/>
                </a:ext>
              </a:extLst>
            </p:cNvPr>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25" name="Shape 397">
              <a:extLst>
                <a:ext uri="{FF2B5EF4-FFF2-40B4-BE49-F238E27FC236}">
                  <a16:creationId xmlns:a16="http://schemas.microsoft.com/office/drawing/2014/main" id="{D752A1A3-0A85-48FC-BB8A-11D91B9F1666}"/>
                </a:ext>
              </a:extLst>
            </p:cNvPr>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grpSp>
        <p:nvGrpSpPr>
          <p:cNvPr id="26" name="Shape 499">
            <a:extLst>
              <a:ext uri="{FF2B5EF4-FFF2-40B4-BE49-F238E27FC236}">
                <a16:creationId xmlns:a16="http://schemas.microsoft.com/office/drawing/2014/main" id="{1ED8D0EE-F1CD-43CE-AF3A-1C7C4C4FBC38}"/>
              </a:ext>
            </a:extLst>
          </p:cNvPr>
          <p:cNvGrpSpPr/>
          <p:nvPr/>
        </p:nvGrpSpPr>
        <p:grpSpPr>
          <a:xfrm>
            <a:off x="7459130" y="631637"/>
            <a:ext cx="944362" cy="719492"/>
            <a:chOff x="5255200" y="3006475"/>
            <a:chExt cx="511700" cy="378575"/>
          </a:xfrm>
        </p:grpSpPr>
        <p:sp>
          <p:nvSpPr>
            <p:cNvPr id="27" name="Shape 500">
              <a:extLst>
                <a:ext uri="{FF2B5EF4-FFF2-40B4-BE49-F238E27FC236}">
                  <a16:creationId xmlns:a16="http://schemas.microsoft.com/office/drawing/2014/main" id="{1A7CFD4F-2974-49E7-B709-4EAC5FACDE08}"/>
                </a:ext>
              </a:extLst>
            </p:cNvPr>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28" name="Shape 501">
              <a:extLst>
                <a:ext uri="{FF2B5EF4-FFF2-40B4-BE49-F238E27FC236}">
                  <a16:creationId xmlns:a16="http://schemas.microsoft.com/office/drawing/2014/main" id="{41DFDA02-60CF-4B0A-8934-768624A646AA}"/>
                </a:ext>
              </a:extLst>
            </p:cNvPr>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94138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ctrTitle" idx="4294967295"/>
          </p:nvPr>
        </p:nvSpPr>
        <p:spPr>
          <a:xfrm>
            <a:off x="1130247" y="2536128"/>
            <a:ext cx="6883500" cy="1159800"/>
          </a:xfrm>
          <a:prstGeom prst="rect">
            <a:avLst/>
          </a:prstGeom>
        </p:spPr>
        <p:txBody>
          <a:bodyPr wrap="square" lIns="91425" tIns="91425" rIns="91425" bIns="91425" anchor="b" anchorCtr="0">
            <a:noAutofit/>
          </a:bodyPr>
          <a:lstStyle/>
          <a:p>
            <a:pPr lvl="0" algn="ctr" rtl="0">
              <a:spcBef>
                <a:spcPts val="0"/>
              </a:spcBef>
              <a:buNone/>
            </a:pPr>
            <a:r>
              <a:rPr lang="en-CA" sz="5000" dirty="0"/>
              <a:t>23% Industry Revenue</a:t>
            </a:r>
            <a:endParaRPr lang="en" sz="5000" dirty="0"/>
          </a:p>
        </p:txBody>
      </p:sp>
      <p:sp>
        <p:nvSpPr>
          <p:cNvPr id="224" name="Shape 224"/>
          <p:cNvSpPr txBox="1">
            <a:spLocks noGrp="1"/>
          </p:cNvSpPr>
          <p:nvPr>
            <p:ph type="subTitle" idx="4294967295"/>
          </p:nvPr>
        </p:nvSpPr>
        <p:spPr>
          <a:xfrm>
            <a:off x="1226520" y="3608479"/>
            <a:ext cx="6883500" cy="784799"/>
          </a:xfrm>
          <a:prstGeom prst="rect">
            <a:avLst/>
          </a:prstGeom>
        </p:spPr>
        <p:txBody>
          <a:bodyPr wrap="square" lIns="91425" tIns="91425" rIns="91425" bIns="91425" anchor="t" anchorCtr="0">
            <a:noAutofit/>
          </a:bodyPr>
          <a:lstStyle/>
          <a:p>
            <a:pPr lvl="0" algn="ctr" rtl="0">
              <a:spcBef>
                <a:spcPts val="0"/>
              </a:spcBef>
              <a:buNone/>
            </a:pPr>
            <a:r>
              <a:rPr lang="en-CA" dirty="0"/>
              <a:t>Accounted for by top four companies</a:t>
            </a:r>
            <a:endParaRPr lang="en" dirty="0"/>
          </a:p>
        </p:txBody>
      </p:sp>
      <p:sp>
        <p:nvSpPr>
          <p:cNvPr id="231" name="Shape 231"/>
          <p:cNvSpPr txBox="1">
            <a:spLocks noGrp="1"/>
          </p:cNvSpPr>
          <p:nvPr>
            <p:ph type="sldNum" idx="12"/>
          </p:nvPr>
        </p:nvSpPr>
        <p:spPr>
          <a:xfrm>
            <a:off x="8159498" y="4393278"/>
            <a:ext cx="548700" cy="393600"/>
          </a:xfrm>
          <a:prstGeom prst="rect">
            <a:avLst/>
          </a:prstGeom>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1" name="Shape 523">
            <a:extLst>
              <a:ext uri="{FF2B5EF4-FFF2-40B4-BE49-F238E27FC236}">
                <a16:creationId xmlns:a16="http://schemas.microsoft.com/office/drawing/2014/main" id="{799B6E3E-AA5A-4E2E-A85C-C25EE7FD2CF4}"/>
              </a:ext>
            </a:extLst>
          </p:cNvPr>
          <p:cNvGrpSpPr/>
          <p:nvPr/>
        </p:nvGrpSpPr>
        <p:grpSpPr>
          <a:xfrm>
            <a:off x="3899603" y="650263"/>
            <a:ext cx="1344788" cy="1349689"/>
            <a:chOff x="3294650" y="3652450"/>
            <a:chExt cx="388350" cy="405450"/>
          </a:xfrm>
        </p:grpSpPr>
        <p:sp>
          <p:nvSpPr>
            <p:cNvPr id="12" name="Shape 524">
              <a:extLst>
                <a:ext uri="{FF2B5EF4-FFF2-40B4-BE49-F238E27FC236}">
                  <a16:creationId xmlns:a16="http://schemas.microsoft.com/office/drawing/2014/main" id="{82D5968D-87BD-4EE2-89A3-42EF50D600C2}"/>
                </a:ext>
              </a:extLst>
            </p:cNvPr>
            <p:cNvSpPr/>
            <p:nvPr/>
          </p:nvSpPr>
          <p:spPr>
            <a:xfrm>
              <a:off x="3294650" y="3681775"/>
              <a:ext cx="376150" cy="376125"/>
            </a:xfrm>
            <a:custGeom>
              <a:avLst/>
              <a:gdLst/>
              <a:ahLst/>
              <a:cxnLst/>
              <a:rect l="0" t="0" r="0" b="0"/>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3" name="Shape 525">
              <a:extLst>
                <a:ext uri="{FF2B5EF4-FFF2-40B4-BE49-F238E27FC236}">
                  <a16:creationId xmlns:a16="http://schemas.microsoft.com/office/drawing/2014/main" id="{65014089-7F9C-4860-AB61-D74C7008BC7D}"/>
                </a:ext>
              </a:extLst>
            </p:cNvPr>
            <p:cNvSpPr/>
            <p:nvPr/>
          </p:nvSpPr>
          <p:spPr>
            <a:xfrm>
              <a:off x="3494925" y="3760525"/>
              <a:ext cx="188075" cy="97100"/>
            </a:xfrm>
            <a:custGeom>
              <a:avLst/>
              <a:gdLst/>
              <a:ahLst/>
              <a:cxnLst/>
              <a:rect l="0" t="0" r="0" b="0"/>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sp>
          <p:nvSpPr>
            <p:cNvPr id="14" name="Shape 526">
              <a:extLst>
                <a:ext uri="{FF2B5EF4-FFF2-40B4-BE49-F238E27FC236}">
                  <a16:creationId xmlns:a16="http://schemas.microsoft.com/office/drawing/2014/main" id="{CC072351-78D8-419B-B8E3-BAF9934EF84E}"/>
                </a:ext>
              </a:extLst>
            </p:cNvPr>
            <p:cNvSpPr/>
            <p:nvPr/>
          </p:nvSpPr>
          <p:spPr>
            <a:xfrm>
              <a:off x="3494925" y="3652450"/>
              <a:ext cx="161200" cy="188100"/>
            </a:xfrm>
            <a:custGeom>
              <a:avLst/>
              <a:gdLst/>
              <a:ahLst/>
              <a:cxnLst/>
              <a:rect l="0" t="0" r="0" b="0"/>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0000"/>
            </a:solidFill>
            <a:ln>
              <a:noFill/>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69772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P spid="224" grpId="0" build="p"/>
    </p:bldLst>
  </p:timing>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691</Words>
  <Application>Microsoft Office PowerPoint</Application>
  <PresentationFormat>On-screen Show (16:9)</PresentationFormat>
  <Paragraphs>111</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Work Sans Light</vt:lpstr>
      <vt:lpstr>Arial</vt:lpstr>
      <vt:lpstr>Work Sans</vt:lpstr>
      <vt:lpstr>Jacquenetta template</vt:lpstr>
      <vt:lpstr>PowerPoint Presentation</vt:lpstr>
      <vt:lpstr>PowerPoint Presentation</vt:lpstr>
      <vt:lpstr>Corporate Wellness Matters</vt:lpstr>
      <vt:lpstr>$45.34 Billion</vt:lpstr>
      <vt:lpstr>PowerPoint Presentation</vt:lpstr>
      <vt:lpstr>$6.4 Billion</vt:lpstr>
      <vt:lpstr>Market Trends</vt:lpstr>
      <vt:lpstr>Market Factors</vt:lpstr>
      <vt:lpstr>23% Industry Revenue</vt:lpstr>
      <vt:lpstr>Major Players</vt:lpstr>
      <vt:lpstr>Minor Players</vt:lpstr>
      <vt:lpstr>Key Technologies</vt:lpstr>
      <vt:lpstr>Unsolved Territory</vt:lpstr>
      <vt:lpstr>Work Without Worry</vt:lpstr>
      <vt:lpstr>Thanks!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Andrew Xia</dc:creator>
  <cp:lastModifiedBy>Andrew Xia</cp:lastModifiedBy>
  <cp:revision>27</cp:revision>
  <dcterms:modified xsi:type="dcterms:W3CDTF">2017-09-27T19:34:20Z</dcterms:modified>
</cp:coreProperties>
</file>