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65" r:id="rId4"/>
    <p:sldId id="266" r:id="rId5"/>
    <p:sldId id="267" r:id="rId6"/>
    <p:sldId id="268" r:id="rId7"/>
    <p:sldId id="269" r:id="rId8"/>
    <p:sldId id="271" r:id="rId9"/>
    <p:sldId id="270" r:id="rId10"/>
    <p:sldId id="257" r:id="rId11"/>
    <p:sldId id="272" r:id="rId12"/>
    <p:sldId id="273" r:id="rId13"/>
    <p:sldId id="274" r:id="rId14"/>
    <p:sldId id="275" r:id="rId15"/>
    <p:sldId id="276" r:id="rId16"/>
    <p:sldId id="277" r:id="rId17"/>
    <p:sldId id="278" r:id="rId18"/>
    <p:sldId id="279" r:id="rId19"/>
    <p:sldId id="280" r:id="rId20"/>
    <p:sldId id="281" r:id="rId21"/>
    <p:sldId id="282" r:id="rId22"/>
    <p:sldId id="284" r:id="rId23"/>
    <p:sldId id="285" r:id="rId24"/>
    <p:sldId id="286" r:id="rId25"/>
    <p:sldId id="287" r:id="rId26"/>
    <p:sldId id="290" r:id="rId27"/>
    <p:sldId id="289" r:id="rId28"/>
    <p:sldId id="288" r:id="rId29"/>
    <p:sldId id="291" r:id="rId30"/>
    <p:sldId id="292" r:id="rId31"/>
    <p:sldId id="293" r:id="rId32"/>
    <p:sldId id="294" r:id="rId33"/>
    <p:sldId id="295" r:id="rId34"/>
    <p:sldId id="296" r:id="rId35"/>
    <p:sldId id="297" r:id="rId36"/>
    <p:sldId id="298" r:id="rId37"/>
    <p:sldId id="299" r:id="rId38"/>
    <p:sldId id="300" r:id="rId39"/>
    <p:sldId id="301" r:id="rId40"/>
    <p:sldId id="302" r:id="rId41"/>
    <p:sldId id="303" r:id="rId42"/>
    <p:sldId id="258" r:id="rId43"/>
    <p:sldId id="261" r:id="rId44"/>
    <p:sldId id="259" r:id="rId45"/>
    <p:sldId id="260" r:id="rId46"/>
    <p:sldId id="262" r:id="rId47"/>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42" d="100"/>
          <a:sy n="42" d="100"/>
        </p:scale>
        <p:origin x="60" y="4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A7ED85-9D54-24DE-4FCC-44AD3DF8D7C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AE8BA2D3-F626-E979-697F-F789232F1C7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2E1F52B-D80D-F02A-14DD-83AF7400470B}"/>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5" name="页脚占位符 4">
            <a:extLst>
              <a:ext uri="{FF2B5EF4-FFF2-40B4-BE49-F238E27FC236}">
                <a16:creationId xmlns:a16="http://schemas.microsoft.com/office/drawing/2014/main" id="{36ED1FB8-A517-8A84-FAC4-AF1788892AA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A475959-20FA-D0D2-474A-A4B992C791C6}"/>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11186996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EF9E48C-EEC6-379A-52E9-23A830566FBB}"/>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F4FC63C2-7E43-C406-1E87-0AC0A26EC17A}"/>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9E8DBB5-1097-7444-14D5-02D6F0BB850C}"/>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5" name="页脚占位符 4">
            <a:extLst>
              <a:ext uri="{FF2B5EF4-FFF2-40B4-BE49-F238E27FC236}">
                <a16:creationId xmlns:a16="http://schemas.microsoft.com/office/drawing/2014/main" id="{CCB0A64B-C200-B9E9-F7BA-2310D6B3958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F0C8259-5B47-7077-732F-8E86C26A4CCD}"/>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2491409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0F93E964-F240-C427-5ABD-03AB9030EB4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80851679-BDD9-FD08-E364-3913AE013129}"/>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B5C58D71-9805-AE0E-6798-DA47EF98A6AD}"/>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5" name="页脚占位符 4">
            <a:extLst>
              <a:ext uri="{FF2B5EF4-FFF2-40B4-BE49-F238E27FC236}">
                <a16:creationId xmlns:a16="http://schemas.microsoft.com/office/drawing/2014/main" id="{D8B08890-DCB0-D4E5-2943-736310EFC09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1E5DB1D-050E-252A-3812-3B98959376A4}"/>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9895762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3E7B05-A174-EEC8-2993-81F8A41EEED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771D8519-8720-1717-B17B-76141DE708E4}"/>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AC633D76-123B-0E39-6272-1C86BBE930E9}"/>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5" name="页脚占位符 4">
            <a:extLst>
              <a:ext uri="{FF2B5EF4-FFF2-40B4-BE49-F238E27FC236}">
                <a16:creationId xmlns:a16="http://schemas.microsoft.com/office/drawing/2014/main" id="{25A837A8-B742-B308-C627-333C4680060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53F1333-3AFC-636D-D6F5-D415DBF1771D}"/>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464122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58E6104-D82B-25D2-CBCF-B2090E4A9BF7}"/>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30FA6FFE-91F5-60D0-EA3C-E0909BF5B2D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621FC219-B89F-8A59-B147-4FAD787AA6A8}"/>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5" name="页脚占位符 4">
            <a:extLst>
              <a:ext uri="{FF2B5EF4-FFF2-40B4-BE49-F238E27FC236}">
                <a16:creationId xmlns:a16="http://schemas.microsoft.com/office/drawing/2014/main" id="{6DAAD796-D650-05B6-F775-EE26A91C539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8C1BEE8-B04E-FE31-8F0C-C77F5EEE42BC}"/>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10936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C23013F-D7F4-4FDB-BDB0-508A4A2F9042}"/>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9037DBC-A05A-7ECA-3426-3647ADC3B1D9}"/>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7E1DA09C-5B47-2BDB-ACDB-C9CF6679CA6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BA8C8395-B1EF-ABFD-3205-0DE056458B9B}"/>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6" name="页脚占位符 5">
            <a:extLst>
              <a:ext uri="{FF2B5EF4-FFF2-40B4-BE49-F238E27FC236}">
                <a16:creationId xmlns:a16="http://schemas.microsoft.com/office/drawing/2014/main" id="{4D193881-36C0-9400-A32F-8D3C1FEDE44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76903DF-2410-D57C-E871-6B2A819161A8}"/>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8638025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3548884-7FBC-B764-3155-E43055B423EA}"/>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3C745BAA-42D3-D73D-1CE3-7FFC56FF2F8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0967899-C46B-E8D0-E046-73E0667172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F88B63B-1D45-85F2-040B-F04B7DB7509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1846EE2B-2618-E00D-AD9B-2B42F8AC0B7D}"/>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B580CA7C-6AEA-B16F-2BA7-5417917CA943}"/>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8" name="页脚占位符 7">
            <a:extLst>
              <a:ext uri="{FF2B5EF4-FFF2-40B4-BE49-F238E27FC236}">
                <a16:creationId xmlns:a16="http://schemas.microsoft.com/office/drawing/2014/main" id="{38552BAC-5433-DF1E-AA56-21CEC79655F4}"/>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A375CE53-40EC-2B5A-1A33-92FCE3A42E58}"/>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326008602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9A9B26-C57B-D7AE-909D-F73FAE99F4E0}"/>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40CE39A1-D0C6-F4B1-4858-54478E210B88}"/>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4" name="页脚占位符 3">
            <a:extLst>
              <a:ext uri="{FF2B5EF4-FFF2-40B4-BE49-F238E27FC236}">
                <a16:creationId xmlns:a16="http://schemas.microsoft.com/office/drawing/2014/main" id="{D47662BD-4832-0D42-D7F8-F25C36F0E40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D7AFA58B-6611-F709-AEC5-EAF083BFA84A}"/>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5782234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79E6238-F82E-85D3-1A29-113C3B53DACB}"/>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3" name="页脚占位符 2">
            <a:extLst>
              <a:ext uri="{FF2B5EF4-FFF2-40B4-BE49-F238E27FC236}">
                <a16:creationId xmlns:a16="http://schemas.microsoft.com/office/drawing/2014/main" id="{948FC017-E860-C361-E9E0-983749C16540}"/>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378C2729-6209-2E44-B952-0205CAEC9BBC}"/>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821842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A1EE426-23F3-A258-4173-5E403412915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C21F5721-C2A0-B07E-F7CB-A0ED6851C15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5D6C73C-353B-7BB7-FC5C-A3792A33B63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8D4FC94-8F41-C812-D89C-637678FB9A28}"/>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6" name="页脚占位符 5">
            <a:extLst>
              <a:ext uri="{FF2B5EF4-FFF2-40B4-BE49-F238E27FC236}">
                <a16:creationId xmlns:a16="http://schemas.microsoft.com/office/drawing/2014/main" id="{92756000-5F49-4236-4E62-5449D01C7C8F}"/>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5DF94E85-B97C-14FF-7BE4-856CFA013DCA}"/>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14351097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8BCBAB-52CE-47DB-6BF9-C92546038C2B}"/>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F8054C4D-3592-287C-7C74-669911C7DD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AFFFA406-9655-4AFC-F389-D68BE66263E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2E499C20-FCB9-95AF-BB48-CC01128AB678}"/>
              </a:ext>
            </a:extLst>
          </p:cNvPr>
          <p:cNvSpPr>
            <a:spLocks noGrp="1"/>
          </p:cNvSpPr>
          <p:nvPr>
            <p:ph type="dt" sz="half" idx="10"/>
          </p:nvPr>
        </p:nvSpPr>
        <p:spPr/>
        <p:txBody>
          <a:bodyPr/>
          <a:lstStyle/>
          <a:p>
            <a:fld id="{D4F4EAC7-CCFE-464E-A520-3B5D59084DC6}" type="datetimeFigureOut">
              <a:rPr lang="zh-CN" altLang="en-US" smtClean="0"/>
              <a:t>2025/9/10</a:t>
            </a:fld>
            <a:endParaRPr lang="zh-CN" altLang="en-US"/>
          </a:p>
        </p:txBody>
      </p:sp>
      <p:sp>
        <p:nvSpPr>
          <p:cNvPr id="6" name="页脚占位符 5">
            <a:extLst>
              <a:ext uri="{FF2B5EF4-FFF2-40B4-BE49-F238E27FC236}">
                <a16:creationId xmlns:a16="http://schemas.microsoft.com/office/drawing/2014/main" id="{4ECC7B33-3DC3-DC57-5932-074EE389A9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DC51D107-CB99-C1B4-0BEB-916CB84AB2EC}"/>
              </a:ext>
            </a:extLst>
          </p:cNvPr>
          <p:cNvSpPr>
            <a:spLocks noGrp="1"/>
          </p:cNvSpPr>
          <p:nvPr>
            <p:ph type="sldNum" sz="quarter" idx="12"/>
          </p:nvPr>
        </p:nvSpPr>
        <p:spPr/>
        <p:txBody>
          <a:body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29867970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01DC917-5EB0-5288-BA9B-0F1E64B762C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159651B-B599-BD40-44B3-0C31E0F58F0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BA01A9-EF4A-08B6-90DE-9E7E4EE893E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F4EAC7-CCFE-464E-A520-3B5D59084DC6}" type="datetimeFigureOut">
              <a:rPr lang="zh-CN" altLang="en-US" smtClean="0"/>
              <a:t>2025/9/10</a:t>
            </a:fld>
            <a:endParaRPr lang="zh-CN" altLang="en-US"/>
          </a:p>
        </p:txBody>
      </p:sp>
      <p:sp>
        <p:nvSpPr>
          <p:cNvPr id="5" name="页脚占位符 4">
            <a:extLst>
              <a:ext uri="{FF2B5EF4-FFF2-40B4-BE49-F238E27FC236}">
                <a16:creationId xmlns:a16="http://schemas.microsoft.com/office/drawing/2014/main" id="{5E549C68-BDC9-942D-52A4-C1BF9396B5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4A0CE74-448A-0329-8F2A-496FDA86D6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59CCAF-5C08-4DEF-BD06-82B0A1EB3413}" type="slidenum">
              <a:rPr lang="zh-CN" altLang="en-US" smtClean="0"/>
              <a:t>‹#›</a:t>
            </a:fld>
            <a:endParaRPr lang="zh-CN" altLang="en-US"/>
          </a:p>
        </p:txBody>
      </p:sp>
    </p:spTree>
    <p:extLst>
      <p:ext uri="{BB962C8B-B14F-4D97-AF65-F5344CB8AC3E}">
        <p14:creationId xmlns:p14="http://schemas.microsoft.com/office/powerpoint/2010/main" val="4124238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A9D6-0C03-DF1C-5F02-8DE85663CEA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4DF51EA-D640-F7E4-3D30-06C11FD7ACE4}"/>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安装</a:t>
            </a:r>
            <a:r>
              <a:rPr lang="en-US" altLang="zh-CN" sz="5400" dirty="0" err="1">
                <a:latin typeface="宋体" panose="02010600030101010101" pitchFamily="2" charset="-122"/>
                <a:ea typeface="宋体" panose="02010600030101010101" pitchFamily="2" charset="-122"/>
              </a:rPr>
              <a:t>PyQt</a:t>
            </a:r>
            <a:endParaRPr lang="zh-CN" altLang="en-US" sz="54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0EBE5B25-0D40-BB29-3874-5CEBB49E54BA}"/>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5694846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402816-E777-268A-3135-FCAEB9195D83}"/>
              </a:ext>
            </a:extLst>
          </p:cNvPr>
          <p:cNvSpPr>
            <a:spLocks noGrp="1"/>
          </p:cNvSpPr>
          <p:nvPr>
            <p:ph type="title"/>
          </p:nvPr>
        </p:nvSpPr>
        <p:spPr>
          <a:xfrm>
            <a:off x="0" y="1"/>
            <a:ext cx="11353800" cy="1082039"/>
          </a:xfrm>
        </p:spPr>
        <p:txBody>
          <a:bodyPr>
            <a:normAutofit/>
          </a:bodyPr>
          <a:lstStyle/>
          <a:p>
            <a:r>
              <a:rPr lang="zh-CN" altLang="en-US" sz="5400" dirty="0">
                <a:latin typeface="宋体" panose="02010600030101010101" pitchFamily="2" charset="-122"/>
                <a:ea typeface="宋体" panose="02010600030101010101" pitchFamily="2" charset="-122"/>
              </a:rPr>
              <a:t>登录</a:t>
            </a:r>
            <a:r>
              <a:rPr lang="en-US" altLang="zh-CN" sz="5400" dirty="0">
                <a:latin typeface="宋体" panose="02010600030101010101" pitchFamily="2" charset="-122"/>
                <a:ea typeface="宋体" panose="02010600030101010101" pitchFamily="2" charset="-122"/>
              </a:rPr>
              <a:t>/login</a:t>
            </a:r>
            <a:r>
              <a:rPr lang="zh-CN" altLang="en-US" sz="5400" dirty="0">
                <a:latin typeface="宋体" panose="02010600030101010101" pitchFamily="2" charset="-122"/>
                <a:ea typeface="宋体" panose="02010600030101010101" pitchFamily="2" charset="-122"/>
              </a:rPr>
              <a:t>界面</a:t>
            </a:r>
          </a:p>
        </p:txBody>
      </p:sp>
      <p:sp>
        <p:nvSpPr>
          <p:cNvPr id="3" name="内容占位符 2">
            <a:extLst>
              <a:ext uri="{FF2B5EF4-FFF2-40B4-BE49-F238E27FC236}">
                <a16:creationId xmlns:a16="http://schemas.microsoft.com/office/drawing/2014/main" id="{77637F53-DB16-332B-93DB-1DC04E079F65}"/>
              </a:ext>
            </a:extLst>
          </p:cNvPr>
          <p:cNvSpPr>
            <a:spLocks noGrp="1"/>
          </p:cNvSpPr>
          <p:nvPr>
            <p:ph idx="1"/>
          </p:nvPr>
        </p:nvSpPr>
        <p:spPr>
          <a:xfrm>
            <a:off x="0" y="1082039"/>
            <a:ext cx="11902440" cy="5775959"/>
          </a:xfrm>
        </p:spPr>
        <p:txBody>
          <a:bodyPr/>
          <a:lstStyle/>
          <a:p>
            <a:r>
              <a:rPr lang="zh-CN" altLang="en-US" dirty="0">
                <a:latin typeface="宋体" panose="02010600030101010101" pitchFamily="2" charset="-122"/>
                <a:ea typeface="宋体" panose="02010600030101010101" pitchFamily="2" charset="-122"/>
              </a:rPr>
              <a:t>引入</a:t>
            </a:r>
            <a:r>
              <a:rPr lang="en-US" altLang="zh-CN" dirty="0" err="1">
                <a:latin typeface="宋体" panose="02010600030101010101" pitchFamily="2" charset="-122"/>
                <a:ea typeface="宋体" panose="02010600030101010101" pitchFamily="2" charset="-122"/>
              </a:rPr>
              <a:t>tkinter</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tkinter</a:t>
            </a:r>
            <a:r>
              <a:rPr lang="zh-CN" altLang="en-US" dirty="0">
                <a:latin typeface="宋体" panose="02010600030101010101" pitchFamily="2" charset="-122"/>
                <a:ea typeface="宋体" panose="02010600030101010101" pitchFamily="2" charset="-122"/>
              </a:rPr>
              <a:t>中的</a:t>
            </a:r>
            <a:r>
              <a:rPr lang="en-US" altLang="zh-CN" dirty="0" err="1">
                <a:latin typeface="宋体" panose="02010600030101010101" pitchFamily="2" charset="-122"/>
                <a:ea typeface="宋体" panose="02010600030101010101" pitchFamily="2" charset="-122"/>
              </a:rPr>
              <a:t>scrolledtext</a:t>
            </a:r>
            <a:r>
              <a:rPr lang="zh-CN" altLang="en-US" dirty="0">
                <a:latin typeface="宋体" panose="02010600030101010101" pitchFamily="2" charset="-122"/>
                <a:ea typeface="宋体" panose="02010600030101010101" pitchFamily="2" charset="-122"/>
              </a:rPr>
              <a:t>模块，其实这两个模块不止用于登录界面，在下面的聊天界面中也会用到，在介绍登录界面时就一句带过了。创建名为</a:t>
            </a:r>
            <a:r>
              <a:rPr lang="en-US" altLang="zh-CN" dirty="0" err="1">
                <a:latin typeface="宋体" panose="02010600030101010101" pitchFamily="2" charset="-122"/>
                <a:ea typeface="宋体" panose="02010600030101010101" pitchFamily="2" charset="-122"/>
              </a:rPr>
              <a:t>LoginApp</a:t>
            </a:r>
            <a:r>
              <a:rPr lang="zh-CN" altLang="en-US" dirty="0">
                <a:latin typeface="宋体" panose="02010600030101010101" pitchFamily="2" charset="-122"/>
                <a:ea typeface="宋体" panose="02010600030101010101" pitchFamily="2" charset="-122"/>
              </a:rPr>
              <a:t>的类，在初始化方法中设置</a:t>
            </a:r>
            <a:r>
              <a:rPr lang="en-US" altLang="zh-CN" dirty="0">
                <a:latin typeface="宋体" panose="02010600030101010101" pitchFamily="2" charset="-122"/>
                <a:ea typeface="宋体" panose="02010600030101010101" pitchFamily="2" charset="-122"/>
              </a:rPr>
              <a:t>login</a:t>
            </a:r>
            <a:r>
              <a:rPr lang="zh-CN" altLang="en-US" dirty="0">
                <a:latin typeface="宋体" panose="02010600030101010101" pitchFamily="2" charset="-122"/>
                <a:ea typeface="宋体" panose="02010600030101010101" pitchFamily="2" charset="-122"/>
              </a:rPr>
              <a:t>界面里的所有样式，登录界面的大小，三个输入框的位置、大小，两个按钮的大小、位置、颜色等。</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除了初始化上面的基础信息，还需要设置一个名为最高权限使用者</a:t>
            </a:r>
            <a:r>
              <a:rPr lang="en-US" altLang="zh-CN" dirty="0">
                <a:latin typeface="宋体" panose="02010600030101010101" pitchFamily="2" charset="-122"/>
                <a:ea typeface="宋体" panose="02010600030101010101" pitchFamily="2" charset="-122"/>
              </a:rPr>
              <a:t>administrator</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和密码，这是因为在实际开发时，软件公司需要在被恶意攻击或为了在更新软件版本或修复</a:t>
            </a:r>
            <a:r>
              <a:rPr lang="en-US" altLang="zh-CN" dirty="0">
                <a:latin typeface="宋体" panose="02010600030101010101" pitchFamily="2" charset="-122"/>
                <a:ea typeface="宋体" panose="02010600030101010101" pitchFamily="2" charset="-122"/>
              </a:rPr>
              <a:t>bug</a:t>
            </a:r>
            <a:r>
              <a:rPr lang="zh-CN" altLang="en-US" dirty="0">
                <a:latin typeface="宋体" panose="02010600030101010101" pitchFamily="2" charset="-122"/>
                <a:ea typeface="宋体" panose="02010600030101010101" pitchFamily="2" charset="-122"/>
              </a:rPr>
              <a:t>时，需要启用最高权限来对代码进行一定的修改、修复和维护，就需要在一开始的初始化方法中设置好。</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若是第一次登录或注册，都需要将用户的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和密码存储到名为</a:t>
            </a:r>
            <a:r>
              <a:rPr lang="en-US" altLang="zh-CN" dirty="0" err="1">
                <a:latin typeface="宋体" panose="02010600030101010101" pitchFamily="2" charset="-122"/>
                <a:ea typeface="宋体" panose="02010600030101010101" pitchFamily="2" charset="-122"/>
              </a:rPr>
              <a:t>userInfo</a:t>
            </a:r>
            <a:r>
              <a:rPr lang="zh-CN" altLang="en-US" dirty="0">
                <a:latin typeface="宋体" panose="02010600030101010101" pitchFamily="2" charset="-122"/>
                <a:ea typeface="宋体" panose="02010600030101010101" pitchFamily="2" charset="-122"/>
              </a:rPr>
              <a:t>的</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文件当中，且</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和密码需要进行加密，在这里</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用凯撒加密法，挪三格，密码用</a:t>
            </a:r>
            <a:r>
              <a:rPr lang="en-US" altLang="zh-CN" dirty="0">
                <a:latin typeface="宋体" panose="02010600030101010101" pitchFamily="2" charset="-122"/>
                <a:ea typeface="宋体" panose="02010600030101010101" pitchFamily="2" charset="-122"/>
              </a:rPr>
              <a:t>SHA256 hash</a:t>
            </a:r>
            <a:r>
              <a:rPr lang="zh-CN" altLang="en-US" dirty="0">
                <a:latin typeface="宋体" panose="02010600030101010101" pitchFamily="2" charset="-122"/>
                <a:ea typeface="宋体" panose="02010600030101010101" pitchFamily="2" charset="-122"/>
              </a:rPr>
              <a:t>加密法加密。</a:t>
            </a:r>
          </a:p>
        </p:txBody>
      </p:sp>
    </p:spTree>
    <p:extLst>
      <p:ext uri="{BB962C8B-B14F-4D97-AF65-F5344CB8AC3E}">
        <p14:creationId xmlns:p14="http://schemas.microsoft.com/office/powerpoint/2010/main" val="28456341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B8F277D-D3B2-BA64-8E7C-5A19A380EEF3}"/>
              </a:ext>
            </a:extLst>
          </p:cNvPr>
          <p:cNvSpPr>
            <a:spLocks noGrp="1"/>
          </p:cNvSpPr>
          <p:nvPr>
            <p:ph type="title"/>
          </p:nvPr>
        </p:nvSpPr>
        <p:spPr>
          <a:xfrm>
            <a:off x="0" y="0"/>
            <a:ext cx="11353800" cy="1310639"/>
          </a:xfrm>
        </p:spPr>
        <p:txBody>
          <a:bodyPr>
            <a:normAutofit/>
          </a:bodyPr>
          <a:lstStyle/>
          <a:p>
            <a:r>
              <a:rPr lang="zh-CN" altLang="en-US" sz="5400" dirty="0">
                <a:latin typeface="宋体" panose="02010600030101010101" pitchFamily="2" charset="-122"/>
                <a:ea typeface="宋体" panose="02010600030101010101" pitchFamily="2" charset="-122"/>
              </a:rPr>
              <a:t>登录</a:t>
            </a:r>
            <a:r>
              <a:rPr lang="en-US" altLang="zh-CN" sz="5400" dirty="0">
                <a:latin typeface="宋体" panose="02010600030101010101" pitchFamily="2" charset="-122"/>
                <a:ea typeface="宋体" panose="02010600030101010101" pitchFamily="2" charset="-122"/>
              </a:rPr>
              <a:t>/login</a:t>
            </a:r>
            <a:r>
              <a:rPr lang="zh-CN" altLang="en-US" sz="5400" dirty="0">
                <a:latin typeface="宋体" panose="02010600030101010101" pitchFamily="2" charset="-122"/>
                <a:ea typeface="宋体" panose="02010600030101010101" pitchFamily="2" charset="-122"/>
              </a:rPr>
              <a:t>界面</a:t>
            </a:r>
            <a:r>
              <a:rPr lang="en-US" altLang="zh-CN" sz="5400" dirty="0">
                <a:latin typeface="宋体" panose="02010600030101010101" pitchFamily="2" charset="-122"/>
                <a:ea typeface="宋体" panose="02010600030101010101" pitchFamily="2" charset="-122"/>
              </a:rPr>
              <a:t>—</a:t>
            </a:r>
            <a:r>
              <a:rPr lang="zh-CN" altLang="en-US" sz="5400" dirty="0">
                <a:latin typeface="宋体" panose="02010600030101010101" pitchFamily="2" charset="-122"/>
                <a:ea typeface="宋体" panose="02010600030101010101" pitchFamily="2" charset="-122"/>
              </a:rPr>
              <a:t>框架</a:t>
            </a:r>
          </a:p>
        </p:txBody>
      </p:sp>
      <p:sp>
        <p:nvSpPr>
          <p:cNvPr id="3" name="内容占位符 2">
            <a:extLst>
              <a:ext uri="{FF2B5EF4-FFF2-40B4-BE49-F238E27FC236}">
                <a16:creationId xmlns:a16="http://schemas.microsoft.com/office/drawing/2014/main" id="{557646D1-9213-1EAA-2CB0-10E05F29BD52}"/>
              </a:ext>
            </a:extLst>
          </p:cNvPr>
          <p:cNvSpPr>
            <a:spLocks noGrp="1"/>
          </p:cNvSpPr>
          <p:nvPr>
            <p:ph idx="1"/>
          </p:nvPr>
        </p:nvSpPr>
        <p:spPr>
          <a:xfrm>
            <a:off x="0" y="1554480"/>
            <a:ext cx="12192000" cy="5303519"/>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LoginApp</a:t>
            </a:r>
            <a:r>
              <a:rPr lang="en-US" altLang="zh-CN" dirty="0">
                <a:latin typeface="宋体" panose="02010600030101010101" pitchFamily="2" charset="-122"/>
                <a:ea typeface="宋体" panose="02010600030101010101" pitchFamily="2" charset="-122"/>
              </a:rPr>
              <a:t>: </a:t>
            </a:r>
          </a:p>
          <a:p>
            <a:pPr lvl="1"/>
            <a:r>
              <a:rPr lang="en-US" altLang="zh-CN" dirty="0">
                <a:latin typeface="宋体" panose="02010600030101010101" pitchFamily="2" charset="-122"/>
                <a:ea typeface="宋体" panose="02010600030101010101" pitchFamily="2" charset="-122"/>
              </a:rPr>
              <a:t>def</a:t>
            </a:r>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a:t>
            </a:r>
            <a:r>
              <a:rPr lang="en-US" altLang="zh-CN" dirty="0">
                <a:latin typeface="宋体" panose="02010600030101010101" pitchFamily="2" charset="-122"/>
                <a:ea typeface="宋体" panose="02010600030101010101" pitchFamily="2" charset="-122"/>
              </a:rPr>
              <a:t>):</a:t>
            </a:r>
          </a:p>
          <a:p>
            <a:pPr lvl="1"/>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self.root</a:t>
            </a:r>
            <a:r>
              <a:rPr lang="en-US" altLang="zh-CN" sz="2800" dirty="0">
                <a:latin typeface="宋体" panose="02010600030101010101" pitchFamily="2" charset="-122"/>
                <a:ea typeface="宋体" panose="02010600030101010101" pitchFamily="2" charset="-122"/>
              </a:rPr>
              <a:t> = root</a:t>
            </a:r>
          </a:p>
          <a:p>
            <a:pPr lvl="1"/>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self.root.geometry</a:t>
            </a:r>
            <a:r>
              <a:rPr lang="en-US" altLang="zh-CN" sz="2800" dirty="0">
                <a:latin typeface="宋体" panose="02010600030101010101" pitchFamily="2" charset="-122"/>
                <a:ea typeface="宋体" panose="02010600030101010101" pitchFamily="2" charset="-122"/>
              </a:rPr>
              <a:t>('400x500')</a:t>
            </a:r>
          </a:p>
          <a:p>
            <a:pPr lvl="1"/>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self.root.title</a:t>
            </a:r>
            <a:r>
              <a:rPr lang="en-US" altLang="zh-CN" sz="2800" dirty="0">
                <a:latin typeface="宋体" panose="02010600030101010101" pitchFamily="2" charset="-122"/>
                <a:ea typeface="宋体" panose="02010600030101010101" pitchFamily="2" charset="-122"/>
              </a:rPr>
              <a:t>('login or register')</a:t>
            </a:r>
          </a:p>
          <a:p>
            <a:pPr lvl="1"/>
            <a:r>
              <a:rPr lang="en-US" altLang="zh-CN" sz="2800" dirty="0">
                <a:latin typeface="宋体" panose="02010600030101010101" pitchFamily="2" charset="-122"/>
                <a:ea typeface="宋体" panose="02010600030101010101" pitchFamily="2" charset="-122"/>
              </a:rPr>
              <a:t>    </a:t>
            </a:r>
            <a:r>
              <a:rPr lang="en-US" altLang="zh-CN" sz="2800" dirty="0" err="1">
                <a:latin typeface="宋体" panose="02010600030101010101" pitchFamily="2" charset="-122"/>
                <a:ea typeface="宋体" panose="02010600030101010101" pitchFamily="2" charset="-122"/>
              </a:rPr>
              <a:t>self.root.configure</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bg</a:t>
            </a:r>
            <a:r>
              <a:rPr lang="en-US" altLang="zh-CN" sz="2800" dirty="0">
                <a:latin typeface="宋体" panose="02010600030101010101" pitchFamily="2" charset="-122"/>
                <a:ea typeface="宋体" panose="02010600030101010101" pitchFamily="2" charset="-122"/>
              </a:rPr>
              <a:t>='white')</a:t>
            </a:r>
          </a:p>
        </p:txBody>
      </p:sp>
    </p:spTree>
    <p:extLst>
      <p:ext uri="{BB962C8B-B14F-4D97-AF65-F5344CB8AC3E}">
        <p14:creationId xmlns:p14="http://schemas.microsoft.com/office/powerpoint/2010/main" val="270521548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05FA22-F68E-D18F-F78E-8F586C88DA8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1857701-EE21-01F9-5FB8-FB0320EC8C0B}"/>
              </a:ext>
            </a:extLst>
          </p:cNvPr>
          <p:cNvSpPr>
            <a:spLocks noGrp="1"/>
          </p:cNvSpPr>
          <p:nvPr>
            <p:ph type="title"/>
          </p:nvPr>
        </p:nvSpPr>
        <p:spPr>
          <a:xfrm>
            <a:off x="0" y="0"/>
            <a:ext cx="12192000" cy="1310639"/>
          </a:xfrm>
        </p:spPr>
        <p:txBody>
          <a:bodyPr>
            <a:normAutofit/>
          </a:bodyPr>
          <a:lstStyle/>
          <a:p>
            <a:r>
              <a:rPr lang="zh-CN" altLang="en-US" sz="5400" dirty="0">
                <a:latin typeface="宋体" panose="02010600030101010101" pitchFamily="2" charset="-122"/>
                <a:ea typeface="宋体" panose="02010600030101010101" pitchFamily="2" charset="-122"/>
              </a:rPr>
              <a:t>登录</a:t>
            </a:r>
            <a:r>
              <a:rPr lang="en-US" altLang="zh-CN" sz="5400" dirty="0">
                <a:latin typeface="宋体" panose="02010600030101010101" pitchFamily="2" charset="-122"/>
                <a:ea typeface="宋体" panose="02010600030101010101" pitchFamily="2" charset="-122"/>
              </a:rPr>
              <a:t>/login</a:t>
            </a:r>
            <a:r>
              <a:rPr lang="zh-CN" altLang="en-US" sz="5400" dirty="0">
                <a:latin typeface="宋体" panose="02010600030101010101" pitchFamily="2" charset="-122"/>
                <a:ea typeface="宋体" panose="02010600030101010101" pitchFamily="2" charset="-122"/>
              </a:rPr>
              <a:t>界面</a:t>
            </a:r>
            <a:r>
              <a:rPr lang="en-US" altLang="zh-CN" sz="5400" dirty="0">
                <a:latin typeface="宋体" panose="02010600030101010101" pitchFamily="2" charset="-122"/>
                <a:ea typeface="宋体" panose="02010600030101010101" pitchFamily="2" charset="-122"/>
              </a:rPr>
              <a:t>—ID</a:t>
            </a:r>
            <a:r>
              <a:rPr lang="zh-CN" altLang="en-US" sz="5400" dirty="0">
                <a:latin typeface="宋体" panose="02010600030101010101" pitchFamily="2" charset="-122"/>
                <a:ea typeface="宋体" panose="02010600030101010101" pitchFamily="2" charset="-122"/>
              </a:rPr>
              <a:t>和密码输入框</a:t>
            </a:r>
          </a:p>
        </p:txBody>
      </p:sp>
      <p:sp>
        <p:nvSpPr>
          <p:cNvPr id="3" name="内容占位符 2">
            <a:extLst>
              <a:ext uri="{FF2B5EF4-FFF2-40B4-BE49-F238E27FC236}">
                <a16:creationId xmlns:a16="http://schemas.microsoft.com/office/drawing/2014/main" id="{36726210-5170-861E-DAC3-FE3AB86EDC31}"/>
              </a:ext>
            </a:extLst>
          </p:cNvPr>
          <p:cNvSpPr>
            <a:spLocks noGrp="1"/>
          </p:cNvSpPr>
          <p:nvPr>
            <p:ph idx="1"/>
          </p:nvPr>
        </p:nvSpPr>
        <p:spPr>
          <a:xfrm>
            <a:off x="0" y="1232899"/>
            <a:ext cx="12192000" cy="5625100"/>
          </a:xfrm>
        </p:spPr>
        <p:txBody>
          <a:bodyPr>
            <a:normAutofit/>
          </a:bodyPr>
          <a:lstStyle/>
          <a:p>
            <a:r>
              <a:rPr lang="zh-CN" altLang="en-US" sz="2400" dirty="0">
                <a:latin typeface="宋体" panose="02010600030101010101" pitchFamily="2" charset="-122"/>
                <a:ea typeface="宋体" panose="02010600030101010101" pitchFamily="2" charset="-122"/>
              </a:rPr>
              <a:t>确认密码的第三个输入框写在了登录按钮的后面，因为点击注册按钮前，它是隐藏的状态。</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class </a:t>
            </a:r>
            <a:r>
              <a:rPr lang="en-US" altLang="zh-CN" sz="2400" dirty="0" err="1">
                <a:latin typeface="宋体" panose="02010600030101010101" pitchFamily="2" charset="-122"/>
                <a:ea typeface="宋体" panose="02010600030101010101" pitchFamily="2" charset="-122"/>
              </a:rPr>
              <a:t>LoginApp</a:t>
            </a:r>
            <a:r>
              <a:rPr lang="en-US" altLang="zh-CN" sz="2400" dirty="0">
                <a:latin typeface="宋体" panose="02010600030101010101" pitchFamily="2" charset="-122"/>
                <a:ea typeface="宋体" panose="02010600030101010101" pitchFamily="2" charset="-122"/>
              </a:rPr>
              <a:t>: </a:t>
            </a: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用户名输入框</a:t>
            </a:r>
          </a:p>
          <a:p>
            <a:pPr lvl="1"/>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self.usernameEntry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tk.Entry</a:t>
            </a:r>
            <a:r>
              <a:rPr lang="en-US" altLang="zh-CN" dirty="0">
                <a:latin typeface="宋体" panose="02010600030101010101" pitchFamily="2" charset="-122"/>
                <a:ea typeface="宋体" panose="02010600030101010101" pitchFamily="2" charset="-122"/>
              </a:rPr>
              <a:t>(root)</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self.usernameEntry</a:t>
            </a:r>
            <a:r>
              <a:rPr lang="en-US" altLang="zh-CN" dirty="0">
                <a:latin typeface="宋体" panose="02010600030101010101" pitchFamily="2" charset="-122"/>
                <a:ea typeface="宋体" panose="02010600030101010101" pitchFamily="2" charset="-122"/>
              </a:rPr>
              <a:t>['font'] = ('Arial', 10)</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self.usernameEntry.place</a:t>
            </a:r>
            <a:r>
              <a:rPr lang="en-US" altLang="zh-CN" dirty="0">
                <a:latin typeface="宋体" panose="02010600030101010101" pitchFamily="2" charset="-122"/>
                <a:ea typeface="宋体" panose="02010600030101010101" pitchFamily="2" charset="-122"/>
              </a:rPr>
              <a:t>(x=100, y=80, width=200, height=40)</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self.usernameEntry.insert</a:t>
            </a:r>
            <a:r>
              <a:rPr lang="en-US" altLang="zh-CN" dirty="0">
                <a:latin typeface="宋体" panose="02010600030101010101" pitchFamily="2" charset="-122"/>
                <a:ea typeface="宋体" panose="02010600030101010101" pitchFamily="2" charset="-122"/>
              </a:rPr>
              <a:t>(0, 'username')</a:t>
            </a:r>
          </a:p>
          <a:p>
            <a:pPr lvl="1"/>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密码输入框</a:t>
            </a:r>
          </a:p>
          <a:p>
            <a:pPr lvl="1"/>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self.passwordEntry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tk.Entry</a:t>
            </a:r>
            <a:r>
              <a:rPr lang="en-US" altLang="zh-CN" dirty="0">
                <a:latin typeface="宋体" panose="02010600030101010101" pitchFamily="2" charset="-122"/>
                <a:ea typeface="宋体" panose="02010600030101010101" pitchFamily="2" charset="-122"/>
              </a:rPr>
              <a:t>(root, show='*')</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self.passwordEntry</a:t>
            </a:r>
            <a:r>
              <a:rPr lang="en-US" altLang="zh-CN" dirty="0">
                <a:latin typeface="宋体" panose="02010600030101010101" pitchFamily="2" charset="-122"/>
                <a:ea typeface="宋体" panose="02010600030101010101" pitchFamily="2" charset="-122"/>
              </a:rPr>
              <a:t>['font'] = ('Arial', 10)</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self.passwordEntry.place</a:t>
            </a:r>
            <a:r>
              <a:rPr lang="en-US" altLang="zh-CN" dirty="0">
                <a:latin typeface="宋体" panose="02010600030101010101" pitchFamily="2" charset="-122"/>
                <a:ea typeface="宋体" panose="02010600030101010101" pitchFamily="2" charset="-122"/>
              </a:rPr>
              <a:t>(x=100, y=140, width=200, height=40)</a:t>
            </a:r>
          </a:p>
          <a:p>
            <a:pPr lvl="1"/>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self.passwordEntry.insert</a:t>
            </a:r>
            <a:r>
              <a:rPr lang="en-US" altLang="zh-CN" dirty="0">
                <a:latin typeface="宋体" panose="02010600030101010101" pitchFamily="2" charset="-122"/>
                <a:ea typeface="宋体" panose="02010600030101010101" pitchFamily="2" charset="-122"/>
              </a:rPr>
              <a:t>(0, 'password')</a:t>
            </a:r>
          </a:p>
        </p:txBody>
      </p:sp>
    </p:spTree>
    <p:extLst>
      <p:ext uri="{BB962C8B-B14F-4D97-AF65-F5344CB8AC3E}">
        <p14:creationId xmlns:p14="http://schemas.microsoft.com/office/powerpoint/2010/main" val="2768513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173D7-D1E9-0D99-FE7D-19CB88DC559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E0ACAFB-AD63-6535-E4CF-BCC93D08E03F}"/>
              </a:ext>
            </a:extLst>
          </p:cNvPr>
          <p:cNvSpPr>
            <a:spLocks noGrp="1"/>
          </p:cNvSpPr>
          <p:nvPr>
            <p:ph type="title"/>
          </p:nvPr>
        </p:nvSpPr>
        <p:spPr>
          <a:xfrm>
            <a:off x="0" y="0"/>
            <a:ext cx="12192000" cy="1310639"/>
          </a:xfrm>
        </p:spPr>
        <p:txBody>
          <a:bodyPr>
            <a:normAutofit fontScale="90000"/>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注册和登录按钮及确认密码输入框</a:t>
            </a:r>
          </a:p>
        </p:txBody>
      </p:sp>
      <p:sp>
        <p:nvSpPr>
          <p:cNvPr id="3" name="内容占位符 2">
            <a:extLst>
              <a:ext uri="{FF2B5EF4-FFF2-40B4-BE49-F238E27FC236}">
                <a16:creationId xmlns:a16="http://schemas.microsoft.com/office/drawing/2014/main" id="{2C54CA2A-6C3C-B3BD-7D3C-2EB052B5A5C6}"/>
              </a:ext>
            </a:extLst>
          </p:cNvPr>
          <p:cNvSpPr>
            <a:spLocks noGrp="1"/>
          </p:cNvSpPr>
          <p:nvPr>
            <p:ph idx="1"/>
          </p:nvPr>
        </p:nvSpPr>
        <p:spPr>
          <a:xfrm>
            <a:off x="0" y="1310639"/>
            <a:ext cx="12192000" cy="5547360"/>
          </a:xfrm>
        </p:spPr>
        <p:txBody>
          <a:bodyPr>
            <a:normAutofit fontScale="70000" lnSpcReduction="20000"/>
          </a:bodyPr>
          <a:lstStyle/>
          <a:p>
            <a:r>
              <a:rPr lang="en-US" altLang="zh-CN" sz="2400" dirty="0">
                <a:latin typeface="宋体" panose="02010600030101010101" pitchFamily="2" charset="-122"/>
                <a:ea typeface="宋体" panose="02010600030101010101" pitchFamily="2" charset="-122"/>
              </a:rPr>
              <a:t>class </a:t>
            </a:r>
            <a:r>
              <a:rPr lang="en-US" altLang="zh-CN" sz="2400" dirty="0" err="1">
                <a:latin typeface="宋体" panose="02010600030101010101" pitchFamily="2" charset="-122"/>
                <a:ea typeface="宋体" panose="02010600030101010101" pitchFamily="2" charset="-122"/>
              </a:rPr>
              <a:t>LoginApp</a:t>
            </a:r>
            <a:r>
              <a:rPr lang="en-US" altLang="zh-CN" sz="2400" dirty="0">
                <a:latin typeface="宋体" panose="02010600030101010101" pitchFamily="2" charset="-122"/>
                <a:ea typeface="宋体" panose="02010600030101010101" pitchFamily="2" charset="-122"/>
              </a:rPr>
              <a:t>: </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登录按钮</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(root)</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['text'] = 'login'</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'#FFE100'</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1"/>
            <a:r>
              <a:rPr lang="en-US" altLang="zh-CN" dirty="0" err="1">
                <a:latin typeface="宋体" panose="02010600030101010101" pitchFamily="2" charset="-122"/>
                <a:ea typeface="宋体" panose="02010600030101010101" pitchFamily="2" charset="-122"/>
              </a:rPr>
              <a:t>self.loginBtn</a:t>
            </a:r>
            <a:r>
              <a:rPr lang="en-US" altLang="zh-CN" dirty="0">
                <a:latin typeface="宋体" panose="02010600030101010101" pitchFamily="2" charset="-122"/>
                <a:ea typeface="宋体" panose="02010600030101010101" pitchFamily="2" charset="-122"/>
              </a:rPr>
              <a:t>['font'] = ('Arial', 12)</a:t>
            </a:r>
          </a:p>
          <a:p>
            <a:pPr lvl="1"/>
            <a:r>
              <a:rPr lang="en-US" altLang="zh-CN" dirty="0" err="1">
                <a:latin typeface="宋体" panose="02010600030101010101" pitchFamily="2" charset="-122"/>
                <a:ea typeface="宋体" panose="02010600030101010101" pitchFamily="2" charset="-122"/>
              </a:rPr>
              <a:t>self.loginBtn.place</a:t>
            </a:r>
            <a:r>
              <a:rPr lang="en-US" altLang="zh-CN" dirty="0">
                <a:latin typeface="宋体" panose="02010600030101010101" pitchFamily="2" charset="-122"/>
                <a:ea typeface="宋体" panose="02010600030101010101" pitchFamily="2" charset="-122"/>
              </a:rPr>
              <a:t>(x=100, y=300, width=200, height=40)</a:t>
            </a:r>
          </a:p>
          <a:p>
            <a:pPr lvl="1"/>
            <a:r>
              <a:rPr lang="en-US" altLang="zh-CN" dirty="0" err="1">
                <a:latin typeface="宋体" panose="02010600030101010101" pitchFamily="2" charset="-122"/>
                <a:ea typeface="宋体" panose="02010600030101010101" pitchFamily="2" charset="-122"/>
              </a:rPr>
              <a:t>self.loginBtn.bind</a:t>
            </a:r>
            <a:r>
              <a:rPr lang="en-US" altLang="zh-CN" dirty="0">
                <a:latin typeface="宋体" panose="02010600030101010101" pitchFamily="2" charset="-122"/>
                <a:ea typeface="宋体" panose="02010600030101010101" pitchFamily="2" charset="-122"/>
              </a:rPr>
              <a:t>('&lt;Button-1&gt;', </a:t>
            </a:r>
            <a:r>
              <a:rPr lang="en-US" altLang="zh-CN" dirty="0" err="1">
                <a:latin typeface="宋体" panose="02010600030101010101" pitchFamily="2" charset="-122"/>
                <a:ea typeface="宋体" panose="02010600030101010101" pitchFamily="2" charset="-122"/>
              </a:rPr>
              <a:t>self.login</a:t>
            </a:r>
            <a:r>
              <a:rPr lang="en-US" altLang="zh-CN" dirty="0">
                <a:latin typeface="宋体" panose="02010600030101010101" pitchFamily="2" charset="-122"/>
                <a:ea typeface="宋体" panose="02010600030101010101" pitchFamily="2" charset="-122"/>
              </a:rPr>
              <a:t>)</a:t>
            </a:r>
          </a:p>
          <a:p>
            <a:pPr lvl="1"/>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确认密码的输入框，就是需要二次输入密码的输入框，默认先不展示</a:t>
            </a:r>
          </a:p>
          <a:p>
            <a:pPr lvl="1"/>
            <a:r>
              <a:rPr lang="en-US" altLang="zh-CN" dirty="0" err="1">
                <a:latin typeface="宋体" panose="02010600030101010101" pitchFamily="2" charset="-122"/>
                <a:ea typeface="宋体" panose="02010600030101010101" pitchFamily="2" charset="-122"/>
              </a:rPr>
              <a:t>self.passwordReEntry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tk.Entry</a:t>
            </a:r>
            <a:r>
              <a:rPr lang="en-US" altLang="zh-CN" dirty="0">
                <a:latin typeface="宋体" panose="02010600030101010101" pitchFamily="2" charset="-122"/>
                <a:ea typeface="宋体" panose="02010600030101010101" pitchFamily="2" charset="-122"/>
              </a:rPr>
              <a:t>(root, show='*')</a:t>
            </a:r>
          </a:p>
          <a:p>
            <a:pPr lvl="1"/>
            <a:r>
              <a:rPr lang="en-US" altLang="zh-CN" dirty="0" err="1">
                <a:latin typeface="宋体" panose="02010600030101010101" pitchFamily="2" charset="-122"/>
                <a:ea typeface="宋体" panose="02010600030101010101" pitchFamily="2" charset="-122"/>
              </a:rPr>
              <a:t>self.passwordReEntry</a:t>
            </a:r>
            <a:r>
              <a:rPr lang="en-US" altLang="zh-CN" dirty="0">
                <a:latin typeface="宋体" panose="02010600030101010101" pitchFamily="2" charset="-122"/>
                <a:ea typeface="宋体" panose="02010600030101010101" pitchFamily="2" charset="-122"/>
              </a:rPr>
              <a:t>['font'] = ('Arial', 10)</a:t>
            </a:r>
          </a:p>
          <a:p>
            <a:pPr lvl="1"/>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注册按钮</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(root)</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['text'] = 'register'</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'aqua'</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1"/>
            <a:r>
              <a:rPr lang="en-US" altLang="zh-CN" dirty="0" err="1">
                <a:latin typeface="宋体" panose="02010600030101010101" pitchFamily="2" charset="-122"/>
                <a:ea typeface="宋体" panose="02010600030101010101" pitchFamily="2" charset="-122"/>
              </a:rPr>
              <a:t>self.registerBtn</a:t>
            </a:r>
            <a:r>
              <a:rPr lang="en-US" altLang="zh-CN" dirty="0">
                <a:latin typeface="宋体" panose="02010600030101010101" pitchFamily="2" charset="-122"/>
                <a:ea typeface="宋体" panose="02010600030101010101" pitchFamily="2" charset="-122"/>
              </a:rPr>
              <a:t>['font'] = ('Arial', 12)</a:t>
            </a:r>
          </a:p>
          <a:p>
            <a:pPr lvl="1"/>
            <a:r>
              <a:rPr lang="en-US" altLang="zh-CN" dirty="0" err="1">
                <a:latin typeface="宋体" panose="02010600030101010101" pitchFamily="2" charset="-122"/>
                <a:ea typeface="宋体" panose="02010600030101010101" pitchFamily="2" charset="-122"/>
              </a:rPr>
              <a:t>self.registerBtn.place</a:t>
            </a:r>
            <a:r>
              <a:rPr lang="en-US" altLang="zh-CN" dirty="0">
                <a:latin typeface="宋体" panose="02010600030101010101" pitchFamily="2" charset="-122"/>
                <a:ea typeface="宋体" panose="02010600030101010101" pitchFamily="2" charset="-122"/>
              </a:rPr>
              <a:t>(x=100, y=360, width=200, height=40)</a:t>
            </a:r>
          </a:p>
          <a:p>
            <a:pPr lvl="1"/>
            <a:r>
              <a:rPr lang="en-US" altLang="zh-CN" dirty="0" err="1">
                <a:latin typeface="宋体" panose="02010600030101010101" pitchFamily="2" charset="-122"/>
                <a:ea typeface="宋体" panose="02010600030101010101" pitchFamily="2" charset="-122"/>
              </a:rPr>
              <a:t>self.registerBtn.bind</a:t>
            </a:r>
            <a:r>
              <a:rPr lang="en-US" altLang="zh-CN" dirty="0">
                <a:latin typeface="宋体" panose="02010600030101010101" pitchFamily="2" charset="-122"/>
                <a:ea typeface="宋体" panose="02010600030101010101" pitchFamily="2" charset="-122"/>
              </a:rPr>
              <a:t>('&lt;Button-1&gt;', </a:t>
            </a:r>
            <a:r>
              <a:rPr lang="en-US" altLang="zh-CN" dirty="0" err="1">
                <a:latin typeface="宋体" panose="02010600030101010101" pitchFamily="2" charset="-122"/>
                <a:ea typeface="宋体" panose="02010600030101010101" pitchFamily="2" charset="-122"/>
              </a:rPr>
              <a:t>self.open_register</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9244781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66887E-2E89-D009-C274-6AF5F719839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4CFB13B-D6F2-A52E-7E06-0012D839BEED}"/>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加密</a:t>
            </a:r>
            <a:r>
              <a:rPr lang="en-US" altLang="zh-CN" sz="4800" dirty="0">
                <a:latin typeface="宋体" panose="02010600030101010101" pitchFamily="2" charset="-122"/>
                <a:ea typeface="宋体" panose="02010600030101010101" pitchFamily="2" charset="-122"/>
              </a:rPr>
              <a:t>ID</a:t>
            </a:r>
            <a:r>
              <a:rPr lang="zh-CN" altLang="en-US" sz="4800" dirty="0">
                <a:latin typeface="宋体" panose="02010600030101010101" pitchFamily="2" charset="-122"/>
                <a:ea typeface="宋体" panose="02010600030101010101" pitchFamily="2" charset="-122"/>
              </a:rPr>
              <a:t>和密码并存储</a:t>
            </a:r>
          </a:p>
        </p:txBody>
      </p:sp>
      <p:sp>
        <p:nvSpPr>
          <p:cNvPr id="3" name="内容占位符 2">
            <a:extLst>
              <a:ext uri="{FF2B5EF4-FFF2-40B4-BE49-F238E27FC236}">
                <a16:creationId xmlns:a16="http://schemas.microsoft.com/office/drawing/2014/main" id="{A7F31273-070F-327F-E0F9-418347057A30}"/>
              </a:ext>
            </a:extLst>
          </p:cNvPr>
          <p:cNvSpPr>
            <a:spLocks noGrp="1"/>
          </p:cNvSpPr>
          <p:nvPr>
            <p:ph idx="1"/>
          </p:nvPr>
        </p:nvSpPr>
        <p:spPr>
          <a:xfrm>
            <a:off x="0" y="1310639"/>
            <a:ext cx="12192000" cy="5547360"/>
          </a:xfrm>
        </p:spPr>
        <p:txBody>
          <a:bodyPr>
            <a:normAutofit fontScale="92500" lnSpcReduction="10000"/>
          </a:bodyPr>
          <a:lstStyle/>
          <a:p>
            <a:r>
              <a:rPr lang="zh-CN" altLang="en-US" sz="2400" dirty="0">
                <a:latin typeface="宋体" panose="02010600030101010101" pitchFamily="2" charset="-122"/>
                <a:ea typeface="宋体" panose="02010600030101010101" pitchFamily="2" charset="-122"/>
              </a:rPr>
              <a:t>设置两个用户</a:t>
            </a:r>
            <a:r>
              <a:rPr lang="en-US" altLang="zh-CN" sz="2400" dirty="0">
                <a:latin typeface="宋体" panose="02010600030101010101" pitchFamily="2" charset="-122"/>
                <a:ea typeface="宋体" panose="02010600030101010101" pitchFamily="2" charset="-122"/>
              </a:rPr>
              <a:t>ID</a:t>
            </a:r>
            <a:r>
              <a:rPr lang="zh-CN" altLang="en-US" sz="2400" dirty="0">
                <a:latin typeface="宋体" panose="02010600030101010101" pitchFamily="2" charset="-122"/>
                <a:ea typeface="宋体" panose="02010600030101010101" pitchFamily="2" charset="-122"/>
              </a:rPr>
              <a:t>和密码，且分别为它们创建各自的</a:t>
            </a:r>
            <a:r>
              <a:rPr lang="en-US" altLang="zh-CN" sz="2400" dirty="0" err="1">
                <a:latin typeface="宋体" panose="02010600030101010101" pitchFamily="2" charset="-122"/>
                <a:ea typeface="宋体" panose="02010600030101010101" pitchFamily="2" charset="-122"/>
              </a:rPr>
              <a:t>username_chatHistory.json</a:t>
            </a:r>
            <a:r>
              <a:rPr lang="zh-CN" altLang="en-US" sz="2400" dirty="0">
                <a:latin typeface="宋体" panose="02010600030101010101" pitchFamily="2" charset="-122"/>
                <a:ea typeface="宋体" panose="02010600030101010101" pitchFamily="2" charset="-122"/>
              </a:rPr>
              <a:t>文件，用于存储各自的联系人和聊天记录</a:t>
            </a:r>
            <a:endParaRPr lang="en-US" altLang="zh-CN" sz="2400" dirty="0">
              <a:latin typeface="宋体" panose="02010600030101010101" pitchFamily="2" charset="-122"/>
              <a:ea typeface="宋体" panose="02010600030101010101" pitchFamily="2" charset="-122"/>
            </a:endParaRPr>
          </a:p>
          <a:p>
            <a:r>
              <a:rPr lang="en-US" altLang="zh-CN" sz="2400" dirty="0">
                <a:latin typeface="宋体" panose="02010600030101010101" pitchFamily="2" charset="-122"/>
                <a:ea typeface="宋体" panose="02010600030101010101" pitchFamily="2" charset="-122"/>
              </a:rPr>
              <a:t>class </a:t>
            </a:r>
            <a:r>
              <a:rPr lang="en-US" altLang="zh-CN" sz="2400" dirty="0" err="1">
                <a:latin typeface="宋体" panose="02010600030101010101" pitchFamily="2" charset="-122"/>
                <a:ea typeface="宋体" panose="02010600030101010101" pitchFamily="2" charset="-122"/>
              </a:rPr>
              <a:t>LoginApp</a:t>
            </a:r>
            <a:r>
              <a:rPr lang="en-US" altLang="zh-CN" sz="2400" dirty="0">
                <a:latin typeface="宋体" panose="02010600030101010101" pitchFamily="2" charset="-122"/>
                <a:ea typeface="宋体" panose="02010600030101010101" pitchFamily="2" charset="-122"/>
              </a:rPr>
              <a:t>: </a:t>
            </a:r>
          </a:p>
          <a:p>
            <a:pPr lvl="1"/>
            <a:r>
              <a:rPr lang="en-US" altLang="zh-CN" dirty="0" err="1">
                <a:latin typeface="宋体" panose="02010600030101010101" pitchFamily="2" charset="-122"/>
                <a:ea typeface="宋体" panose="02010600030101010101" pitchFamily="2" charset="-122"/>
              </a:rPr>
              <a:t>self.administrator</a:t>
            </a:r>
            <a:r>
              <a:rPr lang="en-US" altLang="zh-CN" dirty="0">
                <a:latin typeface="宋体" panose="02010600030101010101" pitchFamily="2" charset="-122"/>
                <a:ea typeface="宋体" panose="02010600030101010101" pitchFamily="2" charset="-122"/>
              </a:rPr>
              <a:t>={‘priorityRoot’:‘123456’}</a:t>
            </a: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存储用户数据</a:t>
            </a:r>
            <a:endParaRPr lang="en-US" altLang="zh-CN" dirty="0">
              <a:latin typeface="宋体" panose="02010600030101010101" pitchFamily="2" charset="-122"/>
              <a:ea typeface="宋体" panose="02010600030101010101" pitchFamily="2" charset="-122"/>
            </a:endParaRPr>
          </a:p>
          <a:p>
            <a:pPr lvl="1"/>
            <a:r>
              <a:rPr lang="en-US" altLang="zh-CN" dirty="0">
                <a:latin typeface="宋体" panose="02010600030101010101" pitchFamily="2" charset="-122"/>
                <a:ea typeface="宋体" panose="02010600030101010101" pitchFamily="2" charset="-122"/>
              </a:rPr>
              <a:t>try:</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若第一次登录，则创建一个文件来存储用户数据</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with open(‘</a:t>
            </a:r>
            <a:r>
              <a:rPr lang="en-US" altLang="zh-CN" dirty="0" err="1">
                <a:latin typeface="宋体" panose="02010600030101010101" pitchFamily="2" charset="-122"/>
                <a:ea typeface="宋体" panose="02010600030101010101" pitchFamily="2" charset="-122"/>
              </a:rPr>
              <a:t>userInfo.json</a:t>
            </a:r>
            <a:r>
              <a:rPr lang="en-US" altLang="zh-CN" dirty="0">
                <a:latin typeface="宋体" panose="02010600030101010101" pitchFamily="2" charset="-122"/>
                <a:ea typeface="宋体" panose="02010600030101010101" pitchFamily="2" charset="-122"/>
              </a:rPr>
              <a:t>’, ‘r’) as file:</a:t>
            </a:r>
          </a:p>
          <a:p>
            <a:pPr lvl="3"/>
            <a:r>
              <a:rPr lang="en-US" altLang="zh-CN" dirty="0" err="1">
                <a:latin typeface="宋体" panose="02010600030101010101" pitchFamily="2" charset="-122"/>
                <a:ea typeface="宋体" panose="02010600030101010101" pitchFamily="2" charset="-122"/>
              </a:rPr>
              <a:t>self.users</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json.load</a:t>
            </a:r>
            <a:r>
              <a:rPr lang="en-US" altLang="zh-CN" dirty="0">
                <a:latin typeface="宋体" panose="02010600030101010101" pitchFamily="2" charset="-122"/>
                <a:ea typeface="宋体" panose="02010600030101010101" pitchFamily="2" charset="-122"/>
              </a:rPr>
              <a:t>(file)</a:t>
            </a:r>
          </a:p>
          <a:p>
            <a:pPr lvl="1"/>
            <a:r>
              <a:rPr lang="en-US" altLang="zh-CN" dirty="0">
                <a:latin typeface="宋体" panose="02010600030101010101" pitchFamily="2" charset="-122"/>
                <a:ea typeface="宋体" panose="02010600030101010101" pitchFamily="2" charset="-122"/>
              </a:rPr>
              <a:t>Except </a:t>
            </a:r>
            <a:r>
              <a:rPr lang="en-US" altLang="zh-CN" dirty="0" err="1">
                <a:latin typeface="宋体" panose="02010600030101010101" pitchFamily="2" charset="-122"/>
                <a:ea typeface="宋体" panose="02010600030101010101" pitchFamily="2" charset="-122"/>
              </a:rPr>
              <a:t>FileNotFoundEoor</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若不是第一次登录，则用户的信息会存在，则直接打开已有文件，并继续向里存储后续数据</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with open(‘</a:t>
            </a:r>
            <a:r>
              <a:rPr lang="en-US" altLang="zh-CN" dirty="0" err="1">
                <a:latin typeface="宋体" panose="02010600030101010101" pitchFamily="2" charset="-122"/>
                <a:ea typeface="宋体" panose="02010600030101010101" pitchFamily="2" charset="-122"/>
              </a:rPr>
              <a:t>userInfo.json</a:t>
            </a:r>
            <a:r>
              <a:rPr lang="en-US" altLang="zh-CN" dirty="0">
                <a:latin typeface="宋体" panose="02010600030101010101" pitchFamily="2" charset="-122"/>
                <a:ea typeface="宋体" panose="02010600030101010101" pitchFamily="2" charset="-122"/>
              </a:rPr>
              <a:t>’, ‘w’) as f:</a:t>
            </a:r>
          </a:p>
          <a:p>
            <a:pPr lvl="3"/>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初始化</a:t>
            </a:r>
            <a:r>
              <a:rPr lang="en-US" altLang="zh-CN" dirty="0">
                <a:latin typeface="宋体" panose="02010600030101010101" pitchFamily="2" charset="-122"/>
                <a:ea typeface="宋体" panose="02010600030101010101" pitchFamily="2" charset="-122"/>
              </a:rPr>
              <a:t>users</a:t>
            </a:r>
          </a:p>
          <a:p>
            <a:pPr lvl="3"/>
            <a:r>
              <a:rPr lang="en-US" altLang="zh-CN" dirty="0" err="1">
                <a:latin typeface="宋体" panose="02010600030101010101" pitchFamily="2" charset="-122"/>
                <a:ea typeface="宋体" panose="02010600030101010101" pitchFamily="2" charset="-122"/>
              </a:rPr>
              <a:t>self.users</a:t>
            </a:r>
            <a:r>
              <a:rPr lang="en-US" altLang="zh-CN" dirty="0">
                <a:latin typeface="宋体" panose="02010600030101010101" pitchFamily="2" charset="-122"/>
                <a:ea typeface="宋体" panose="02010600030101010101" pitchFamily="2" charset="-122"/>
              </a:rPr>
              <a:t>={}</a:t>
            </a:r>
          </a:p>
          <a:p>
            <a:pPr lvl="3"/>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向</a:t>
            </a:r>
            <a:r>
              <a:rPr lang="en-US" altLang="zh-CN" dirty="0">
                <a:latin typeface="宋体" panose="02010600030101010101" pitchFamily="2" charset="-122"/>
                <a:ea typeface="宋体" panose="02010600030101010101" pitchFamily="2" charset="-122"/>
              </a:rPr>
              <a:t>users</a:t>
            </a:r>
            <a:r>
              <a:rPr lang="zh-CN" altLang="en-US" dirty="0">
                <a:latin typeface="宋体" panose="02010600030101010101" pitchFamily="2" charset="-122"/>
                <a:ea typeface="宋体" panose="02010600030101010101" pitchFamily="2" charset="-122"/>
              </a:rPr>
              <a:t>中分别添加</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和</a:t>
            </a:r>
            <a:r>
              <a:rPr lang="en-US" altLang="zh-CN" dirty="0" err="1">
                <a:latin typeface="宋体" panose="02010600030101010101" pitchFamily="2" charset="-122"/>
                <a:ea typeface="宋体" panose="02010600030101010101" pitchFamily="2" charset="-122"/>
              </a:rPr>
              <a:t>makit</a:t>
            </a:r>
            <a:r>
              <a:rPr lang="zh-CN" altLang="en-US" dirty="0">
                <a:latin typeface="宋体" panose="02010600030101010101" pitchFamily="2" charset="-122"/>
                <a:ea typeface="宋体" panose="02010600030101010101" pitchFamily="2" charset="-122"/>
              </a:rPr>
              <a:t>用户名及密码</a:t>
            </a:r>
          </a:p>
          <a:p>
            <a:pPr lvl="3"/>
            <a:r>
              <a:rPr lang="en-US" altLang="zh-CN" dirty="0" err="1">
                <a:latin typeface="宋体" panose="02010600030101010101" pitchFamily="2" charset="-122"/>
                <a:ea typeface="宋体" panose="02010600030101010101" pitchFamily="2" charset="-122"/>
              </a:rPr>
              <a:t>self.users</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self.encryptID</a:t>
            </a:r>
            <a:r>
              <a:rPr lang="en-US" altLang="zh-CN" dirty="0">
                <a:latin typeface="宋体" panose="02010600030101010101" pitchFamily="2" charset="-122"/>
                <a:ea typeface="宋体" panose="02010600030101010101" pitchFamily="2" charset="-122"/>
              </a:rPr>
              <a:t>('test')]= </a:t>
            </a:r>
            <a:r>
              <a:rPr lang="en-US" altLang="zh-CN" dirty="0" err="1">
                <a:latin typeface="宋体" panose="02010600030101010101" pitchFamily="2" charset="-122"/>
                <a:ea typeface="宋体" panose="02010600030101010101" pitchFamily="2" charset="-122"/>
              </a:rPr>
              <a:t>self.encrypt</a:t>
            </a:r>
            <a:r>
              <a:rPr lang="en-US" altLang="zh-CN" dirty="0">
                <a:latin typeface="宋体" panose="02010600030101010101" pitchFamily="2" charset="-122"/>
                <a:ea typeface="宋体" panose="02010600030101010101" pitchFamily="2" charset="-122"/>
              </a:rPr>
              <a:t>('1234')</a:t>
            </a:r>
          </a:p>
          <a:p>
            <a:pPr lvl="3"/>
            <a:r>
              <a:rPr lang="en-US" altLang="zh-CN" dirty="0" err="1">
                <a:latin typeface="宋体" panose="02010600030101010101" pitchFamily="2" charset="-122"/>
                <a:ea typeface="宋体" panose="02010600030101010101" pitchFamily="2" charset="-122"/>
              </a:rPr>
              <a:t>self.users</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self.encryptID</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makit</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self.encrypt</a:t>
            </a:r>
            <a:r>
              <a:rPr lang="en-US" altLang="zh-CN" dirty="0">
                <a:latin typeface="宋体" panose="02010600030101010101" pitchFamily="2" charset="-122"/>
                <a:ea typeface="宋体" panose="02010600030101010101" pitchFamily="2" charset="-122"/>
              </a:rPr>
              <a:t>('7890')</a:t>
            </a:r>
          </a:p>
          <a:p>
            <a:pPr lvl="3"/>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self.users,f</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525022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7B60CB-FA59-A395-3D38-0687BBDCBF3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12EE7D-2D0D-F13C-2F79-1CC2BA34E1D7}"/>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登录函数</a:t>
            </a:r>
          </a:p>
        </p:txBody>
      </p:sp>
      <p:sp>
        <p:nvSpPr>
          <p:cNvPr id="3" name="内容占位符 2">
            <a:extLst>
              <a:ext uri="{FF2B5EF4-FFF2-40B4-BE49-F238E27FC236}">
                <a16:creationId xmlns:a16="http://schemas.microsoft.com/office/drawing/2014/main" id="{0A67B10C-89CB-62A1-AB8A-662B31BB4004}"/>
              </a:ext>
            </a:extLst>
          </p:cNvPr>
          <p:cNvSpPr>
            <a:spLocks noGrp="1"/>
          </p:cNvSpPr>
          <p:nvPr>
            <p:ph idx="1"/>
          </p:nvPr>
        </p:nvSpPr>
        <p:spPr>
          <a:xfrm>
            <a:off x="0" y="1310639"/>
            <a:ext cx="12192000" cy="5547360"/>
          </a:xfrm>
        </p:spPr>
        <p:txBody>
          <a:bodyPr>
            <a:normAutofit lnSpcReduction="10000"/>
          </a:bodyPr>
          <a:lstStyle/>
          <a:p>
            <a:r>
              <a:rPr lang="en-US" altLang="zh-CN" sz="2400" dirty="0">
                <a:latin typeface="宋体" panose="02010600030101010101" pitchFamily="2" charset="-122"/>
                <a:ea typeface="宋体" panose="02010600030101010101" pitchFamily="2" charset="-122"/>
              </a:rPr>
              <a:t>class </a:t>
            </a:r>
            <a:r>
              <a:rPr lang="en-US" altLang="zh-CN" sz="2400" dirty="0" err="1">
                <a:latin typeface="宋体" panose="02010600030101010101" pitchFamily="2" charset="-122"/>
                <a:ea typeface="宋体" panose="02010600030101010101" pitchFamily="2" charset="-122"/>
              </a:rPr>
              <a:t>LoginApp</a:t>
            </a:r>
            <a:r>
              <a:rPr lang="en-US" altLang="zh-CN" sz="2400" dirty="0">
                <a:latin typeface="宋体" panose="02010600030101010101" pitchFamily="2" charset="-122"/>
                <a:ea typeface="宋体" panose="02010600030101010101" pitchFamily="2" charset="-122"/>
              </a:rPr>
              <a:t>: </a:t>
            </a:r>
          </a:p>
          <a:p>
            <a:pPr lvl="1"/>
            <a:r>
              <a:rPr lang="en-US" altLang="zh-CN" sz="2000" dirty="0">
                <a:latin typeface="宋体" panose="02010600030101010101" pitchFamily="2" charset="-122"/>
                <a:ea typeface="宋体" panose="02010600030101010101" pitchFamily="2" charset="-122"/>
              </a:rPr>
              <a:t>def login(</a:t>
            </a:r>
            <a:r>
              <a:rPr lang="en-US" altLang="zh-CN" sz="2000" dirty="0" err="1">
                <a:latin typeface="宋体" panose="02010600030101010101" pitchFamily="2" charset="-122"/>
                <a:ea typeface="宋体" panose="02010600030101010101" pitchFamily="2" charset="-122"/>
              </a:rPr>
              <a:t>self,event</a:t>
            </a:r>
            <a:r>
              <a:rPr lang="en-US" altLang="zh-CN" sz="2000" dirty="0">
                <a:latin typeface="宋体" panose="02010600030101010101" pitchFamily="2" charset="-122"/>
                <a:ea typeface="宋体" panose="02010600030101010101" pitchFamily="2" charset="-122"/>
              </a:rPr>
              <a:t>=None):</a:t>
            </a:r>
          </a:p>
          <a:p>
            <a:pPr lvl="2"/>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从各自的输入框中获取信息</a:t>
            </a:r>
            <a:endParaRPr lang="en-US" altLang="zh-CN" sz="1600" dirty="0">
              <a:latin typeface="宋体" panose="02010600030101010101" pitchFamily="2" charset="-122"/>
              <a:ea typeface="宋体" panose="02010600030101010101" pitchFamily="2" charset="-122"/>
            </a:endParaRPr>
          </a:p>
          <a:p>
            <a:pPr lvl="2"/>
            <a:r>
              <a:rPr lang="en-US" altLang="zh-CN" sz="1600" dirty="0">
                <a:latin typeface="宋体" panose="02010600030101010101" pitchFamily="2" charset="-122"/>
                <a:ea typeface="宋体" panose="02010600030101010101" pitchFamily="2" charset="-122"/>
              </a:rPr>
              <a:t>username=</a:t>
            </a:r>
            <a:r>
              <a:rPr lang="en-US" altLang="zh-CN" sz="1600" dirty="0" err="1">
                <a:latin typeface="宋体" panose="02010600030101010101" pitchFamily="2" charset="-122"/>
                <a:ea typeface="宋体" panose="02010600030101010101" pitchFamily="2" charset="-122"/>
              </a:rPr>
              <a:t>self.uernameEntry.get</a:t>
            </a:r>
            <a:r>
              <a:rPr lang="en-US" altLang="zh-CN" sz="1600" dirty="0">
                <a:latin typeface="宋体" panose="02010600030101010101" pitchFamily="2" charset="-122"/>
                <a:ea typeface="宋体" panose="02010600030101010101" pitchFamily="2" charset="-122"/>
              </a:rPr>
              <a:t>()</a:t>
            </a:r>
          </a:p>
          <a:p>
            <a:pPr lvl="2"/>
            <a:r>
              <a:rPr lang="en-US" altLang="zh-CN" sz="1600" dirty="0">
                <a:latin typeface="宋体" panose="02010600030101010101" pitchFamily="2" charset="-122"/>
                <a:ea typeface="宋体" panose="02010600030101010101" pitchFamily="2" charset="-122"/>
              </a:rPr>
              <a:t>password=</a:t>
            </a:r>
            <a:r>
              <a:rPr lang="en-US" altLang="zh-CN" sz="1600" dirty="0" err="1">
                <a:latin typeface="宋体" panose="02010600030101010101" pitchFamily="2" charset="-122"/>
                <a:ea typeface="宋体" panose="02010600030101010101" pitchFamily="2" charset="-122"/>
              </a:rPr>
              <a:t>self.passwordEntry.get</a:t>
            </a:r>
            <a:r>
              <a:rPr lang="en-US" altLang="zh-CN" sz="1600" dirty="0">
                <a:latin typeface="宋体" panose="02010600030101010101" pitchFamily="2" charset="-122"/>
                <a:ea typeface="宋体" panose="02010600030101010101" pitchFamily="2" charset="-122"/>
              </a:rPr>
              <a:t>()</a:t>
            </a:r>
          </a:p>
          <a:p>
            <a:pPr lvl="2"/>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加密的</a:t>
            </a:r>
            <a:r>
              <a:rPr lang="en-US" altLang="zh-CN" sz="1600" dirty="0">
                <a:latin typeface="宋体" panose="02010600030101010101" pitchFamily="2" charset="-122"/>
                <a:ea typeface="宋体" panose="02010600030101010101" pitchFamily="2" charset="-122"/>
              </a:rPr>
              <a:t>ID</a:t>
            </a:r>
          </a:p>
          <a:p>
            <a:pPr lvl="2"/>
            <a:r>
              <a:rPr lang="en-US" altLang="zh-CN" sz="1600" dirty="0" err="1">
                <a:latin typeface="宋体" panose="02010600030101010101" pitchFamily="2" charset="-122"/>
                <a:ea typeface="宋体" panose="02010600030101010101" pitchFamily="2" charset="-122"/>
              </a:rPr>
              <a:t>encryName</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self.encryptID</a:t>
            </a:r>
            <a:r>
              <a:rPr lang="en-US" altLang="zh-CN" sz="1600" dirty="0">
                <a:latin typeface="宋体" panose="02010600030101010101" pitchFamily="2" charset="-122"/>
                <a:ea typeface="宋体" panose="02010600030101010101" pitchFamily="2" charset="-122"/>
              </a:rPr>
              <a:t>(username)</a:t>
            </a:r>
          </a:p>
          <a:p>
            <a:pPr lvl="2"/>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加密的密码</a:t>
            </a:r>
            <a:endParaRPr lang="en-US" altLang="zh-CN" sz="1600" dirty="0">
              <a:latin typeface="宋体" panose="02010600030101010101" pitchFamily="2" charset="-122"/>
              <a:ea typeface="宋体" panose="02010600030101010101" pitchFamily="2" charset="-122"/>
            </a:endParaRPr>
          </a:p>
          <a:p>
            <a:pPr lvl="2"/>
            <a:r>
              <a:rPr lang="en-US" altLang="zh-CN" sz="1600" dirty="0">
                <a:latin typeface="宋体" panose="02010600030101010101" pitchFamily="2" charset="-122"/>
                <a:ea typeface="宋体" panose="02010600030101010101" pitchFamily="2" charset="-122"/>
              </a:rPr>
              <a:t>encrypt=</a:t>
            </a:r>
            <a:r>
              <a:rPr lang="en-US" altLang="zh-CN" sz="1600" dirty="0" err="1">
                <a:latin typeface="宋体" panose="02010600030101010101" pitchFamily="2" charset="-122"/>
                <a:ea typeface="宋体" panose="02010600030101010101" pitchFamily="2" charset="-122"/>
              </a:rPr>
              <a:t>self.encrypt</a:t>
            </a:r>
            <a:r>
              <a:rPr lang="en-US" altLang="zh-CN" sz="1600" dirty="0">
                <a:latin typeface="宋体" panose="02010600030101010101" pitchFamily="2" charset="-122"/>
                <a:ea typeface="宋体" panose="02010600030101010101" pitchFamily="2" charset="-122"/>
              </a:rPr>
              <a:t>(password)</a:t>
            </a:r>
          </a:p>
          <a:p>
            <a:pPr lvl="2"/>
            <a:r>
              <a:rPr lang="en-US" altLang="zh-CN" sz="1600" dirty="0">
                <a:latin typeface="宋体" panose="02010600030101010101" pitchFamily="2" charset="-122"/>
                <a:ea typeface="宋体" panose="02010600030101010101" pitchFamily="2" charset="-122"/>
              </a:rPr>
              <a:t># </a:t>
            </a:r>
            <a:r>
              <a:rPr lang="zh-CN" altLang="en-US" sz="1600" dirty="0">
                <a:latin typeface="宋体" panose="02010600030101010101" pitchFamily="2" charset="-122"/>
                <a:ea typeface="宋体" panose="02010600030101010101" pitchFamily="2" charset="-122"/>
              </a:rPr>
              <a:t>若加密的</a:t>
            </a:r>
            <a:r>
              <a:rPr lang="en-US" altLang="zh-CN" sz="1600" dirty="0">
                <a:latin typeface="宋体" panose="02010600030101010101" pitchFamily="2" charset="-122"/>
                <a:ea typeface="宋体" panose="02010600030101010101" pitchFamily="2" charset="-122"/>
              </a:rPr>
              <a:t>id</a:t>
            </a:r>
            <a:r>
              <a:rPr lang="zh-CN" altLang="en-US" sz="1600" dirty="0">
                <a:latin typeface="宋体" panose="02010600030101010101" pitchFamily="2" charset="-122"/>
                <a:ea typeface="宋体" panose="02010600030101010101" pitchFamily="2" charset="-122"/>
              </a:rPr>
              <a:t>和</a:t>
            </a:r>
            <a:r>
              <a:rPr lang="en-US" altLang="zh-CN" sz="1600" dirty="0" err="1">
                <a:latin typeface="宋体" panose="02010600030101010101" pitchFamily="2" charset="-122"/>
                <a:ea typeface="宋体" panose="02010600030101010101" pitchFamily="2" charset="-122"/>
              </a:rPr>
              <a:t>self.users</a:t>
            </a:r>
            <a:r>
              <a:rPr lang="zh-CN" altLang="en-US" sz="1600" dirty="0">
                <a:latin typeface="宋体" panose="02010600030101010101" pitchFamily="2" charset="-122"/>
                <a:ea typeface="宋体" panose="02010600030101010101" pitchFamily="2" charset="-122"/>
              </a:rPr>
              <a:t>的</a:t>
            </a:r>
            <a:r>
              <a:rPr lang="en-US" altLang="zh-CN" sz="1600" dirty="0">
                <a:latin typeface="宋体" panose="02010600030101010101" pitchFamily="2" charset="-122"/>
                <a:ea typeface="宋体" panose="02010600030101010101" pitchFamily="2" charset="-122"/>
              </a:rPr>
              <a:t>id</a:t>
            </a:r>
            <a:r>
              <a:rPr lang="zh-CN" altLang="en-US" sz="1600" dirty="0">
                <a:latin typeface="宋体" panose="02010600030101010101" pitchFamily="2" charset="-122"/>
                <a:ea typeface="宋体" panose="02010600030101010101" pitchFamily="2" charset="-122"/>
              </a:rPr>
              <a:t>相同并且，加密的密码也进行比较，若相同，则予以登录</a:t>
            </a:r>
          </a:p>
          <a:p>
            <a:pPr lvl="2"/>
            <a:r>
              <a:rPr lang="en-US" altLang="zh-CN" sz="1600" dirty="0">
                <a:latin typeface="宋体" panose="02010600030101010101" pitchFamily="2" charset="-122"/>
                <a:ea typeface="宋体" panose="02010600030101010101" pitchFamily="2" charset="-122"/>
              </a:rPr>
              <a:t>if </a:t>
            </a:r>
            <a:r>
              <a:rPr lang="en-US" altLang="zh-CN" sz="1600" dirty="0" err="1">
                <a:latin typeface="宋体" panose="02010600030101010101" pitchFamily="2" charset="-122"/>
                <a:ea typeface="宋体" panose="02010600030101010101" pitchFamily="2" charset="-122"/>
              </a:rPr>
              <a:t>encryptName</a:t>
            </a:r>
            <a:r>
              <a:rPr lang="en-US" altLang="zh-CN" sz="1600" dirty="0">
                <a:latin typeface="宋体" panose="02010600030101010101" pitchFamily="2" charset="-122"/>
                <a:ea typeface="宋体" panose="02010600030101010101" pitchFamily="2" charset="-122"/>
              </a:rPr>
              <a:t> in </a:t>
            </a:r>
            <a:r>
              <a:rPr lang="en-US" altLang="zh-CN" sz="1600" dirty="0" err="1">
                <a:latin typeface="宋体" panose="02010600030101010101" pitchFamily="2" charset="-122"/>
                <a:ea typeface="宋体" panose="02010600030101010101" pitchFamily="2" charset="-122"/>
              </a:rPr>
              <a:t>self.users</a:t>
            </a:r>
            <a:r>
              <a:rPr lang="en-US" altLang="zh-CN" sz="1600" dirty="0">
                <a:latin typeface="宋体" panose="02010600030101010101" pitchFamily="2" charset="-122"/>
                <a:ea typeface="宋体" panose="02010600030101010101" pitchFamily="2" charset="-122"/>
              </a:rPr>
              <a:t> and </a:t>
            </a:r>
            <a:r>
              <a:rPr lang="en-US" altLang="zh-CN" sz="1600" dirty="0" err="1">
                <a:latin typeface="宋体" panose="02010600030101010101" pitchFamily="2" charset="-122"/>
                <a:ea typeface="宋体" panose="02010600030101010101" pitchFamily="2" charset="-122"/>
              </a:rPr>
              <a:t>self.users</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encryptName</a:t>
            </a:r>
            <a:r>
              <a:rPr lang="en-US" altLang="zh-CN" sz="1600" dirty="0">
                <a:latin typeface="宋体" panose="02010600030101010101" pitchFamily="2" charset="-122"/>
                <a:ea typeface="宋体" panose="02010600030101010101" pitchFamily="2" charset="-122"/>
              </a:rPr>
              <a:t>]==encrypt:</a:t>
            </a:r>
            <a:endParaRPr lang="en-US" altLang="zh-CN" sz="1400" dirty="0">
              <a:latin typeface="宋体" panose="02010600030101010101" pitchFamily="2" charset="-122"/>
              <a:ea typeface="宋体" panose="02010600030101010101" pitchFamily="2" charset="-122"/>
            </a:endParaRP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self.open_chatApp</a:t>
            </a:r>
            <a:r>
              <a:rPr lang="en-US" altLang="zh-CN" sz="1600" dirty="0">
                <a:latin typeface="宋体" panose="02010600030101010101" pitchFamily="2" charset="-122"/>
                <a:ea typeface="宋体" panose="02010600030101010101" pitchFamily="2" charset="-122"/>
              </a:rPr>
              <a:t>(username)</a:t>
            </a:r>
          </a:p>
          <a:p>
            <a:pPr lvl="2"/>
            <a:r>
              <a:rPr lang="en-US" altLang="zh-CN" sz="1600" dirty="0">
                <a:latin typeface="宋体" panose="02010600030101010101" pitchFamily="2" charset="-122"/>
                <a:ea typeface="宋体" panose="02010600030101010101" pitchFamily="2" charset="-122"/>
              </a:rPr>
              <a:t>else:</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a:t>
            </a:r>
            <a:r>
              <a:rPr lang="en-US" altLang="zh-CN" sz="1600" dirty="0">
                <a:latin typeface="宋体" panose="02010600030101010101" pitchFamily="2" charset="-122"/>
                <a:ea typeface="宋体" panose="02010600030101010101" pitchFamily="2" charset="-122"/>
              </a:rPr>
              <a:t> = </a:t>
            </a:r>
            <a:r>
              <a:rPr lang="en-US" altLang="zh-CN" sz="1600" dirty="0" err="1">
                <a:latin typeface="宋体" panose="02010600030101010101" pitchFamily="2" charset="-122"/>
                <a:ea typeface="宋体" panose="02010600030101010101" pitchFamily="2" charset="-122"/>
              </a:rPr>
              <a:t>tk.Label</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self.root</a:t>
            </a:r>
            <a:r>
              <a:rPr lang="en-US" altLang="zh-CN" sz="1600" dirty="0">
                <a:latin typeface="宋体" panose="02010600030101010101" pitchFamily="2" charset="-122"/>
                <a:ea typeface="宋体" panose="02010600030101010101" pitchFamily="2" charset="-122"/>
              </a:rPr>
              <a:t>)</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a:t>
            </a:r>
            <a:r>
              <a:rPr lang="en-US" altLang="zh-CN" sz="1600" dirty="0">
                <a:latin typeface="宋体" panose="02010600030101010101" pitchFamily="2" charset="-122"/>
                <a:ea typeface="宋体" panose="02010600030101010101" pitchFamily="2" charset="-122"/>
              </a:rPr>
              <a:t>['text'] = 'failed to login'</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bg</a:t>
            </a:r>
            <a:r>
              <a:rPr lang="en-US" altLang="zh-CN" sz="1600" dirty="0">
                <a:latin typeface="宋体" panose="02010600030101010101" pitchFamily="2" charset="-122"/>
                <a:ea typeface="宋体" panose="02010600030101010101" pitchFamily="2" charset="-122"/>
              </a:rPr>
              <a:t>'] = 'white'</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a:t>
            </a:r>
            <a:r>
              <a:rPr lang="en-US" altLang="zh-CN" sz="1600" dirty="0">
                <a:latin typeface="宋体" panose="02010600030101010101" pitchFamily="2" charset="-122"/>
                <a:ea typeface="宋体" panose="02010600030101010101" pitchFamily="2" charset="-122"/>
              </a:rPr>
              <a:t>['</a:t>
            </a:r>
            <a:r>
              <a:rPr lang="en-US" altLang="zh-CN" sz="1600" dirty="0" err="1">
                <a:latin typeface="宋体" panose="02010600030101010101" pitchFamily="2" charset="-122"/>
                <a:ea typeface="宋体" panose="02010600030101010101" pitchFamily="2" charset="-122"/>
              </a:rPr>
              <a:t>fg</a:t>
            </a:r>
            <a:r>
              <a:rPr lang="en-US" altLang="zh-CN" sz="1600" dirty="0">
                <a:latin typeface="宋体" panose="02010600030101010101" pitchFamily="2" charset="-122"/>
                <a:ea typeface="宋体" panose="02010600030101010101" pitchFamily="2" charset="-122"/>
              </a:rPr>
              <a:t>'] = 'red'</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errorLabel.place</a:t>
            </a:r>
            <a:r>
              <a:rPr lang="en-US" altLang="zh-CN" sz="1600" dirty="0">
                <a:latin typeface="宋体" panose="02010600030101010101" pitchFamily="2" charset="-122"/>
                <a:ea typeface="宋体" panose="02010600030101010101" pitchFamily="2" charset="-122"/>
              </a:rPr>
              <a:t>(x=150, y=250, width=100, height=20)</a:t>
            </a:r>
          </a:p>
          <a:p>
            <a:pPr lvl="2"/>
            <a:r>
              <a:rPr lang="en-US" altLang="zh-CN" sz="1600" dirty="0">
                <a:latin typeface="宋体" panose="02010600030101010101" pitchFamily="2" charset="-122"/>
                <a:ea typeface="宋体" panose="02010600030101010101" pitchFamily="2" charset="-122"/>
              </a:rPr>
              <a:t>     </a:t>
            </a:r>
            <a:r>
              <a:rPr lang="en-US" altLang="zh-CN" sz="1600" dirty="0" err="1">
                <a:latin typeface="宋体" panose="02010600030101010101" pitchFamily="2" charset="-122"/>
                <a:ea typeface="宋体" panose="02010600030101010101" pitchFamily="2" charset="-122"/>
              </a:rPr>
              <a:t>self.root.after</a:t>
            </a:r>
            <a:r>
              <a:rPr lang="en-US" altLang="zh-CN" sz="1600" dirty="0">
                <a:latin typeface="宋体" panose="02010600030101010101" pitchFamily="2" charset="-122"/>
                <a:ea typeface="宋体" panose="02010600030101010101" pitchFamily="2" charset="-122"/>
              </a:rPr>
              <a:t>(2000, </a:t>
            </a:r>
            <a:r>
              <a:rPr lang="en-US" altLang="zh-CN" sz="1600" dirty="0" err="1">
                <a:latin typeface="宋体" panose="02010600030101010101" pitchFamily="2" charset="-122"/>
                <a:ea typeface="宋体" panose="02010600030101010101" pitchFamily="2" charset="-122"/>
              </a:rPr>
              <a:t>errorLabel.destroy</a:t>
            </a:r>
            <a:r>
              <a:rPr lang="en-US" altLang="zh-CN" sz="1600" dirty="0">
                <a:latin typeface="宋体" panose="02010600030101010101" pitchFamily="2" charset="-122"/>
                <a:ea typeface="宋体" panose="02010600030101010101" pitchFamily="2" charset="-122"/>
              </a:rPr>
              <a:t>)</a:t>
            </a:r>
          </a:p>
          <a:p>
            <a:pPr lvl="2"/>
            <a:endParaRPr lang="en-US" altLang="zh-CN" sz="16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1674616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5D5971-EC8E-3E83-CFBC-F24FC8DD79BA}"/>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2ABED25-74FA-CDFA-96B2-F2839301BC8E}"/>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注册按钮函数</a:t>
            </a:r>
          </a:p>
        </p:txBody>
      </p:sp>
      <p:sp>
        <p:nvSpPr>
          <p:cNvPr id="3" name="内容占位符 2">
            <a:extLst>
              <a:ext uri="{FF2B5EF4-FFF2-40B4-BE49-F238E27FC236}">
                <a16:creationId xmlns:a16="http://schemas.microsoft.com/office/drawing/2014/main" id="{822817EF-6F89-68FB-7A8B-E7A67C0949D0}"/>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LoginApp</a:t>
            </a:r>
            <a:r>
              <a:rPr lang="en-US" altLang="zh-CN" dirty="0">
                <a:latin typeface="宋体" panose="02010600030101010101" pitchFamily="2" charset="-122"/>
                <a:ea typeface="宋体" panose="02010600030101010101" pitchFamily="2" charset="-122"/>
              </a:rPr>
              <a:t>: </a:t>
            </a:r>
          </a:p>
          <a:p>
            <a:pPr lvl="1"/>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点击注册按钮，触发隐藏登录按钮，展示确认密码输入框</a:t>
            </a:r>
            <a:endParaRPr lang="en-US" altLang="zh-CN" dirty="0">
              <a:latin typeface="宋体" panose="02010600030101010101" pitchFamily="2" charset="-122"/>
              <a:ea typeface="宋体" panose="02010600030101010101" pitchFamily="2" charset="-122"/>
            </a:endParaRPr>
          </a:p>
          <a:p>
            <a:pPr lvl="1"/>
            <a:r>
              <a:rPr lang="en-US" altLang="zh-CN" sz="2800" dirty="0">
                <a:latin typeface="宋体" panose="02010600030101010101" pitchFamily="2" charset="-122"/>
                <a:ea typeface="宋体" panose="02010600030101010101" pitchFamily="2" charset="-122"/>
              </a:rPr>
              <a:t>def </a:t>
            </a:r>
            <a:r>
              <a:rPr lang="en-US" altLang="zh-CN" sz="2800" dirty="0" err="1">
                <a:latin typeface="宋体" panose="02010600030101010101" pitchFamily="2" charset="-122"/>
                <a:ea typeface="宋体" panose="02010600030101010101" pitchFamily="2" charset="-122"/>
              </a:rPr>
              <a:t>open_register</a:t>
            </a:r>
            <a:r>
              <a:rPr lang="en-US" altLang="zh-CN" sz="2800" dirty="0">
                <a:latin typeface="宋体" panose="02010600030101010101" pitchFamily="2" charset="-122"/>
                <a:ea typeface="宋体" panose="02010600030101010101" pitchFamily="2" charset="-122"/>
              </a:rPr>
              <a:t>(</a:t>
            </a:r>
            <a:r>
              <a:rPr lang="en-US" altLang="zh-CN" sz="2800" dirty="0" err="1">
                <a:latin typeface="宋体" panose="02010600030101010101" pitchFamily="2" charset="-122"/>
                <a:ea typeface="宋体" panose="02010600030101010101" pitchFamily="2" charset="-122"/>
              </a:rPr>
              <a:t>self,event</a:t>
            </a:r>
            <a:r>
              <a:rPr lang="en-US" altLang="zh-CN" sz="2800" dirty="0">
                <a:latin typeface="宋体" panose="02010600030101010101" pitchFamily="2" charset="-122"/>
                <a:ea typeface="宋体" panose="02010600030101010101" pitchFamily="2" charset="-122"/>
              </a:rPr>
              <a:t>=None):</a:t>
            </a:r>
          </a:p>
          <a:p>
            <a:pPr lvl="2"/>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隐藏登录按钮</a:t>
            </a:r>
          </a:p>
          <a:p>
            <a:pPr lvl="2"/>
            <a:r>
              <a:rPr lang="en-US" altLang="zh-CN" sz="2800" dirty="0" err="1">
                <a:latin typeface="宋体" panose="02010600030101010101" pitchFamily="2" charset="-122"/>
                <a:ea typeface="宋体" panose="02010600030101010101" pitchFamily="2" charset="-122"/>
              </a:rPr>
              <a:t>self.loginBtn.place_forget</a:t>
            </a:r>
            <a:r>
              <a:rPr lang="en-US" altLang="zh-CN" sz="2800" dirty="0">
                <a:latin typeface="宋体" panose="02010600030101010101" pitchFamily="2" charset="-122"/>
                <a:ea typeface="宋体" panose="02010600030101010101" pitchFamily="2" charset="-122"/>
              </a:rPr>
              <a:t>()</a:t>
            </a:r>
          </a:p>
          <a:p>
            <a:pPr lvl="2"/>
            <a:r>
              <a:rPr lang="en-US" altLang="zh-CN" sz="2800" dirty="0">
                <a:latin typeface="宋体" panose="02010600030101010101" pitchFamily="2" charset="-122"/>
                <a:ea typeface="宋体" panose="02010600030101010101" pitchFamily="2" charset="-122"/>
              </a:rPr>
              <a:t># </a:t>
            </a:r>
            <a:r>
              <a:rPr lang="zh-CN" altLang="en-US" sz="2800" dirty="0">
                <a:latin typeface="宋体" panose="02010600030101010101" pitchFamily="2" charset="-122"/>
                <a:ea typeface="宋体" panose="02010600030101010101" pitchFamily="2" charset="-122"/>
              </a:rPr>
              <a:t>展示二次输入密码的输入框</a:t>
            </a:r>
          </a:p>
          <a:p>
            <a:pPr lvl="2"/>
            <a:r>
              <a:rPr lang="en-US" altLang="zh-CN" sz="2800" dirty="0" err="1">
                <a:latin typeface="宋体" panose="02010600030101010101" pitchFamily="2" charset="-122"/>
                <a:ea typeface="宋体" panose="02010600030101010101" pitchFamily="2" charset="-122"/>
              </a:rPr>
              <a:t>self.passwordReEntry.place</a:t>
            </a:r>
            <a:r>
              <a:rPr lang="en-US" altLang="zh-CN" sz="2800" dirty="0">
                <a:latin typeface="宋体" panose="02010600030101010101" pitchFamily="2" charset="-122"/>
                <a:ea typeface="宋体" panose="02010600030101010101" pitchFamily="2" charset="-122"/>
              </a:rPr>
              <a:t>(x=100,y=200,width=200,height=40)</a:t>
            </a:r>
          </a:p>
          <a:p>
            <a:pPr lvl="2"/>
            <a:r>
              <a:rPr lang="en-US" altLang="zh-CN" sz="2800" dirty="0">
                <a:latin typeface="宋体" panose="02010600030101010101" pitchFamily="2" charset="-122"/>
                <a:ea typeface="宋体" panose="02010600030101010101" pitchFamily="2" charset="-122"/>
              </a:rPr>
              <a:t> # </a:t>
            </a:r>
            <a:r>
              <a:rPr lang="zh-CN" altLang="en-US" sz="2800" dirty="0">
                <a:latin typeface="宋体" panose="02010600030101010101" pitchFamily="2" charset="-122"/>
                <a:ea typeface="宋体" panose="02010600030101010101" pitchFamily="2" charset="-122"/>
              </a:rPr>
              <a:t>注册按钮和注册模块函数进行绑定</a:t>
            </a:r>
          </a:p>
          <a:p>
            <a:pPr lvl="2"/>
            <a:r>
              <a:rPr lang="en-US" altLang="zh-CN" sz="2800" dirty="0" err="1">
                <a:latin typeface="宋体" panose="02010600030101010101" pitchFamily="2" charset="-122"/>
                <a:ea typeface="宋体" panose="02010600030101010101" pitchFamily="2" charset="-122"/>
              </a:rPr>
              <a:t>self.registerBtn.unbind</a:t>
            </a:r>
            <a:r>
              <a:rPr lang="en-US" altLang="zh-CN" sz="2800" dirty="0">
                <a:latin typeface="宋体" panose="02010600030101010101" pitchFamily="2" charset="-122"/>
                <a:ea typeface="宋体" panose="02010600030101010101" pitchFamily="2" charset="-122"/>
              </a:rPr>
              <a:t>('&lt;Button-1&gt;')</a:t>
            </a:r>
          </a:p>
          <a:p>
            <a:pPr lvl="2"/>
            <a:r>
              <a:rPr lang="en-US" altLang="zh-CN" sz="2800" dirty="0" err="1">
                <a:latin typeface="宋体" panose="02010600030101010101" pitchFamily="2" charset="-122"/>
                <a:ea typeface="宋体" panose="02010600030101010101" pitchFamily="2" charset="-122"/>
              </a:rPr>
              <a:t>self.registerBtn.bind</a:t>
            </a:r>
            <a:r>
              <a:rPr lang="en-US" altLang="zh-CN" sz="2800" dirty="0">
                <a:latin typeface="宋体" panose="02010600030101010101" pitchFamily="2" charset="-122"/>
                <a:ea typeface="宋体" panose="02010600030101010101" pitchFamily="2" charset="-122"/>
              </a:rPr>
              <a:t>('&lt;Button-1&gt;',</a:t>
            </a:r>
            <a:r>
              <a:rPr lang="en-US" altLang="zh-CN" sz="2800" dirty="0" err="1">
                <a:latin typeface="宋体" panose="02010600030101010101" pitchFamily="2" charset="-122"/>
                <a:ea typeface="宋体" panose="02010600030101010101" pitchFamily="2" charset="-122"/>
              </a:rPr>
              <a:t>self.register</a:t>
            </a:r>
            <a:r>
              <a:rPr lang="en-US" altLang="zh-CN" sz="2800"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236868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847195-0F21-DBB1-A82A-7C25CA96113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95D4606-7A9C-640D-B8D2-201F653681B2}"/>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注册函数</a:t>
            </a:r>
          </a:p>
        </p:txBody>
      </p:sp>
      <p:sp>
        <p:nvSpPr>
          <p:cNvPr id="3" name="内容占位符 2">
            <a:extLst>
              <a:ext uri="{FF2B5EF4-FFF2-40B4-BE49-F238E27FC236}">
                <a16:creationId xmlns:a16="http://schemas.microsoft.com/office/drawing/2014/main" id="{31583084-07DD-17A8-A46E-0B8ED8B1CFE3}"/>
              </a:ext>
            </a:extLst>
          </p:cNvPr>
          <p:cNvSpPr>
            <a:spLocks noGrp="1"/>
          </p:cNvSpPr>
          <p:nvPr>
            <p:ph idx="1"/>
          </p:nvPr>
        </p:nvSpPr>
        <p:spPr>
          <a:xfrm>
            <a:off x="0" y="1310639"/>
            <a:ext cx="12192000" cy="5547360"/>
          </a:xfrm>
        </p:spPr>
        <p:txBody>
          <a:bodyPr>
            <a:normAutofit fontScale="55000" lnSpcReduction="20000"/>
          </a:bodyPr>
          <a:lstStyle/>
          <a:p>
            <a:r>
              <a:rPr lang="en-US" altLang="zh-CN" sz="2900" dirty="0">
                <a:latin typeface="宋体" panose="02010600030101010101" pitchFamily="2" charset="-122"/>
                <a:ea typeface="宋体" panose="02010600030101010101" pitchFamily="2" charset="-122"/>
              </a:rPr>
              <a:t>class </a:t>
            </a:r>
            <a:r>
              <a:rPr lang="en-US" altLang="zh-CN" sz="2900" dirty="0" err="1">
                <a:latin typeface="宋体" panose="02010600030101010101" pitchFamily="2" charset="-122"/>
                <a:ea typeface="宋体" panose="02010600030101010101" pitchFamily="2" charset="-122"/>
              </a:rPr>
              <a:t>LoginApp</a:t>
            </a:r>
            <a:r>
              <a:rPr lang="en-US" altLang="zh-CN" sz="2900" dirty="0">
                <a:latin typeface="宋体" panose="02010600030101010101" pitchFamily="2" charset="-122"/>
                <a:ea typeface="宋体" panose="02010600030101010101" pitchFamily="2" charset="-122"/>
              </a:rPr>
              <a:t>: </a:t>
            </a:r>
          </a:p>
          <a:p>
            <a:pPr lvl="1"/>
            <a:r>
              <a:rPr lang="en-US" altLang="zh-CN" sz="2900" dirty="0">
                <a:latin typeface="宋体" panose="02010600030101010101" pitchFamily="2" charset="-122"/>
                <a:ea typeface="宋体" panose="02010600030101010101" pitchFamily="2" charset="-122"/>
              </a:rPr>
              <a:t>def register(</a:t>
            </a:r>
            <a:r>
              <a:rPr lang="en-US" altLang="zh-CN" sz="2900" dirty="0" err="1">
                <a:latin typeface="宋体" panose="02010600030101010101" pitchFamily="2" charset="-122"/>
                <a:ea typeface="宋体" panose="02010600030101010101" pitchFamily="2" charset="-122"/>
              </a:rPr>
              <a:t>self,event</a:t>
            </a:r>
            <a:r>
              <a:rPr lang="en-US" altLang="zh-CN" sz="2900" dirty="0">
                <a:latin typeface="宋体" panose="02010600030101010101" pitchFamily="2" charset="-122"/>
                <a:ea typeface="宋体" panose="02010600030101010101" pitchFamily="2" charset="-122"/>
              </a:rPr>
              <a:t>=None):</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获取新用户的</a:t>
            </a:r>
            <a:r>
              <a:rPr lang="en-US" altLang="zh-CN" sz="2900" dirty="0">
                <a:latin typeface="宋体" panose="02010600030101010101" pitchFamily="2" charset="-122"/>
                <a:ea typeface="宋体" panose="02010600030101010101" pitchFamily="2" charset="-122"/>
              </a:rPr>
              <a:t>ID</a:t>
            </a:r>
            <a:r>
              <a:rPr lang="zh-CN" altLang="en-US" sz="2900" dirty="0">
                <a:latin typeface="宋体" panose="02010600030101010101" pitchFamily="2" charset="-122"/>
                <a:ea typeface="宋体" panose="02010600030101010101" pitchFamily="2" charset="-122"/>
              </a:rPr>
              <a:t>和密码</a:t>
            </a:r>
            <a:endParaRPr lang="en-US" altLang="zh-CN" sz="2900" dirty="0">
              <a:latin typeface="宋体" panose="02010600030101010101" pitchFamily="2" charset="-122"/>
              <a:ea typeface="宋体" panose="02010600030101010101" pitchFamily="2" charset="-122"/>
            </a:endParaRPr>
          </a:p>
          <a:p>
            <a:pPr lvl="2"/>
            <a:r>
              <a:rPr lang="en-US" altLang="zh-CN" sz="2900" dirty="0" err="1">
                <a:latin typeface="宋体" panose="02010600030101010101" pitchFamily="2" charset="-122"/>
                <a:ea typeface="宋体" panose="02010600030101010101" pitchFamily="2" charset="-122"/>
              </a:rPr>
              <a:t>newUser</a:t>
            </a:r>
            <a:r>
              <a:rPr lang="en-US" altLang="zh-CN" sz="2900" dirty="0">
                <a:latin typeface="宋体" panose="02010600030101010101" pitchFamily="2" charset="-122"/>
                <a:ea typeface="宋体" panose="02010600030101010101" pitchFamily="2" charset="-122"/>
              </a:rPr>
              <a:t> = </a:t>
            </a:r>
            <a:r>
              <a:rPr lang="en-US" altLang="zh-CN" sz="2900" dirty="0" err="1">
                <a:latin typeface="宋体" panose="02010600030101010101" pitchFamily="2" charset="-122"/>
                <a:ea typeface="宋体" panose="02010600030101010101" pitchFamily="2" charset="-122"/>
              </a:rPr>
              <a:t>self.usernameEntry.get</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newPwd1 = </a:t>
            </a:r>
            <a:r>
              <a:rPr lang="en-US" altLang="zh-CN" sz="2900" dirty="0" err="1">
                <a:latin typeface="宋体" panose="02010600030101010101" pitchFamily="2" charset="-122"/>
                <a:ea typeface="宋体" panose="02010600030101010101" pitchFamily="2" charset="-122"/>
              </a:rPr>
              <a:t>self.passwordEntry.get</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newPwd2 = </a:t>
            </a:r>
            <a:r>
              <a:rPr lang="en-US" altLang="zh-CN" sz="2900" dirty="0" err="1">
                <a:latin typeface="宋体" panose="02010600030101010101" pitchFamily="2" charset="-122"/>
                <a:ea typeface="宋体" panose="02010600030101010101" pitchFamily="2" charset="-122"/>
              </a:rPr>
              <a:t>self.passwordEntry.get</a:t>
            </a:r>
            <a:r>
              <a:rPr lang="en-US" altLang="zh-CN" sz="2900" dirty="0">
                <a:latin typeface="宋体" panose="02010600030101010101" pitchFamily="2" charset="-122"/>
                <a:ea typeface="宋体" panose="02010600030101010101" pitchFamily="2" charset="-122"/>
              </a:rPr>
              <a:t>()</a:t>
            </a:r>
          </a:p>
          <a:p>
            <a:pPr lvl="2"/>
            <a:endParaRPr lang="en-US" altLang="zh-CN" sz="2900" dirty="0">
              <a:latin typeface="宋体" panose="02010600030101010101" pitchFamily="2" charset="-122"/>
              <a:ea typeface="宋体" panose="02010600030101010101" pitchFamily="2" charset="-122"/>
            </a:endParaRP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若新用户的</a:t>
            </a:r>
            <a:r>
              <a:rPr lang="en-US" altLang="zh-CN" sz="2900" dirty="0">
                <a:latin typeface="宋体" panose="02010600030101010101" pitchFamily="2" charset="-122"/>
                <a:ea typeface="宋体" panose="02010600030101010101" pitchFamily="2" charset="-122"/>
              </a:rPr>
              <a:t>id</a:t>
            </a:r>
            <a:r>
              <a:rPr lang="zh-CN" altLang="en-US" sz="2900" dirty="0">
                <a:latin typeface="宋体" panose="02010600030101010101" pitchFamily="2" charset="-122"/>
                <a:ea typeface="宋体" panose="02010600030101010101" pitchFamily="2" charset="-122"/>
              </a:rPr>
              <a:t>涨肚小于</a:t>
            </a:r>
            <a:r>
              <a:rPr lang="en-US" altLang="zh-CN" sz="2900" dirty="0">
                <a:latin typeface="宋体" panose="02010600030101010101" pitchFamily="2" charset="-122"/>
                <a:ea typeface="宋体" panose="02010600030101010101" pitchFamily="2" charset="-122"/>
              </a:rPr>
              <a:t>1</a:t>
            </a:r>
            <a:r>
              <a:rPr lang="zh-CN" altLang="en-US" sz="2900" dirty="0">
                <a:latin typeface="宋体" panose="02010600030101010101" pitchFamily="2" charset="-122"/>
                <a:ea typeface="宋体" panose="02010600030101010101" pitchFamily="2" charset="-122"/>
              </a:rPr>
              <a:t>，或用户名已存在，或密码长度小于</a:t>
            </a:r>
            <a:r>
              <a:rPr lang="en-US" altLang="zh-CN" sz="2900" dirty="0">
                <a:latin typeface="宋体" panose="02010600030101010101" pitchFamily="2" charset="-122"/>
                <a:ea typeface="宋体" panose="02010600030101010101" pitchFamily="2" charset="-122"/>
              </a:rPr>
              <a:t>4</a:t>
            </a:r>
            <a:r>
              <a:rPr lang="zh-CN" altLang="en-US" sz="2900" dirty="0">
                <a:latin typeface="宋体" panose="02010600030101010101" pitchFamily="2" charset="-122"/>
                <a:ea typeface="宋体" panose="02010600030101010101" pitchFamily="2" charset="-122"/>
              </a:rPr>
              <a:t>或设置的密码和确认密码不一样</a:t>
            </a:r>
          </a:p>
          <a:p>
            <a:pPr lvl="2"/>
            <a:r>
              <a:rPr lang="en-US" altLang="zh-CN" sz="2900" dirty="0">
                <a:latin typeface="宋体" panose="02010600030101010101" pitchFamily="2" charset="-122"/>
                <a:ea typeface="宋体" panose="02010600030101010101" pitchFamily="2" charset="-122"/>
              </a:rPr>
              <a:t>if </a:t>
            </a:r>
            <a:r>
              <a:rPr lang="en-US" altLang="zh-CN" sz="2900" dirty="0" err="1">
                <a:latin typeface="宋体" panose="02010600030101010101" pitchFamily="2" charset="-122"/>
                <a:ea typeface="宋体" panose="02010600030101010101" pitchFamily="2" charset="-122"/>
              </a:rPr>
              <a:t>len</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newUser</a:t>
            </a:r>
            <a:r>
              <a:rPr lang="en-US" altLang="zh-CN" sz="2900" dirty="0">
                <a:latin typeface="宋体" panose="02010600030101010101" pitchFamily="2" charset="-122"/>
                <a:ea typeface="宋体" panose="02010600030101010101" pitchFamily="2" charset="-122"/>
              </a:rPr>
              <a:t>)&lt;=1 or </a:t>
            </a:r>
            <a:r>
              <a:rPr lang="en-US" altLang="zh-CN" sz="2900" dirty="0" err="1">
                <a:latin typeface="宋体" panose="02010600030101010101" pitchFamily="2" charset="-122"/>
                <a:ea typeface="宋体" panose="02010600030101010101" pitchFamily="2" charset="-122"/>
              </a:rPr>
              <a:t>self.encryptID</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newUser</a:t>
            </a:r>
            <a:r>
              <a:rPr lang="en-US" altLang="zh-CN" sz="2900" dirty="0">
                <a:latin typeface="宋体" panose="02010600030101010101" pitchFamily="2" charset="-122"/>
                <a:ea typeface="宋体" panose="02010600030101010101" pitchFamily="2" charset="-122"/>
              </a:rPr>
              <a:t>) in </a:t>
            </a:r>
            <a:r>
              <a:rPr lang="en-US" altLang="zh-CN" sz="2900" dirty="0" err="1">
                <a:latin typeface="宋体" panose="02010600030101010101" pitchFamily="2" charset="-122"/>
                <a:ea typeface="宋体" panose="02010600030101010101" pitchFamily="2" charset="-122"/>
              </a:rPr>
              <a:t>self.users</a:t>
            </a:r>
            <a:r>
              <a:rPr lang="en-US" altLang="zh-CN" sz="2900" dirty="0">
                <a:latin typeface="宋体" panose="02010600030101010101" pitchFamily="2" charset="-122"/>
                <a:ea typeface="宋体" panose="02010600030101010101" pitchFamily="2" charset="-122"/>
              </a:rPr>
              <a:t> or </a:t>
            </a:r>
            <a:r>
              <a:rPr lang="en-US" altLang="zh-CN" sz="2900" dirty="0" err="1">
                <a:latin typeface="宋体" panose="02010600030101010101" pitchFamily="2" charset="-122"/>
                <a:ea typeface="宋体" panose="02010600030101010101" pitchFamily="2" charset="-122"/>
              </a:rPr>
              <a:t>len</a:t>
            </a:r>
            <a:r>
              <a:rPr lang="en-US" altLang="zh-CN" sz="2900" dirty="0">
                <a:latin typeface="宋体" panose="02010600030101010101" pitchFamily="2" charset="-122"/>
                <a:ea typeface="宋体" panose="02010600030101010101" pitchFamily="2" charset="-122"/>
              </a:rPr>
              <a:t>(newPwd1)&lt;4 or newPwd1!=newPwd2:</a:t>
            </a:r>
          </a:p>
          <a:p>
            <a:pPr lvl="2"/>
            <a:r>
              <a:rPr lang="en-US" altLang="zh-CN" sz="2900" dirty="0">
                <a:latin typeface="宋体" panose="02010600030101010101" pitchFamily="2" charset="-122"/>
                <a:ea typeface="宋体" panose="02010600030101010101" pitchFamily="2" charset="-122"/>
              </a:rPr>
              <a:t>       # </a:t>
            </a:r>
            <a:r>
              <a:rPr lang="zh-CN" altLang="en-US" sz="2900" dirty="0">
                <a:latin typeface="宋体" panose="02010600030101010101" pitchFamily="2" charset="-122"/>
                <a:ea typeface="宋体" panose="02010600030101010101" pitchFamily="2" charset="-122"/>
              </a:rPr>
              <a:t>则报错，注册失败</a:t>
            </a:r>
          </a:p>
          <a:p>
            <a:pPr lvl="2"/>
            <a:r>
              <a:rPr lang="zh-CN" altLang="en-US"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a:t>
            </a:r>
            <a:r>
              <a:rPr lang="en-US" altLang="zh-CN" sz="2900" dirty="0">
                <a:latin typeface="宋体" panose="02010600030101010101" pitchFamily="2" charset="-122"/>
                <a:ea typeface="宋体" panose="02010600030101010101" pitchFamily="2" charset="-122"/>
              </a:rPr>
              <a:t> = </a:t>
            </a:r>
            <a:r>
              <a:rPr lang="en-US" altLang="zh-CN" sz="2900" dirty="0" err="1">
                <a:latin typeface="宋体" panose="02010600030101010101" pitchFamily="2" charset="-122"/>
                <a:ea typeface="宋体" panose="02010600030101010101" pitchFamily="2" charset="-122"/>
              </a:rPr>
              <a:t>tk.Label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self.root</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a:t>
            </a:r>
            <a:r>
              <a:rPr lang="en-US" altLang="zh-CN" sz="2900" dirty="0">
                <a:latin typeface="宋体" panose="02010600030101010101" pitchFamily="2" charset="-122"/>
                <a:ea typeface="宋体" panose="02010600030101010101" pitchFamily="2" charset="-122"/>
              </a:rPr>
              <a:t>['text'] = 'failed to register'</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bg</a:t>
            </a:r>
            <a:r>
              <a:rPr lang="en-US" altLang="zh-CN" sz="2900" dirty="0">
                <a:latin typeface="宋体" panose="02010600030101010101" pitchFamily="2" charset="-122"/>
                <a:ea typeface="宋体" panose="02010600030101010101" pitchFamily="2" charset="-122"/>
              </a:rPr>
              <a:t>'] = 'white'</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fg</a:t>
            </a:r>
            <a:r>
              <a:rPr lang="en-US" altLang="zh-CN" sz="2900" dirty="0">
                <a:latin typeface="宋体" panose="02010600030101010101" pitchFamily="2" charset="-122"/>
                <a:ea typeface="宋体" panose="02010600030101010101" pitchFamily="2" charset="-122"/>
              </a:rPr>
              <a:t>'] = 'red'</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errorLabel.place</a:t>
            </a:r>
            <a:r>
              <a:rPr lang="en-US" altLang="zh-CN" sz="2900" dirty="0">
                <a:latin typeface="宋体" panose="02010600030101010101" pitchFamily="2" charset="-122"/>
                <a:ea typeface="宋体" panose="02010600030101010101" pitchFamily="2" charset="-122"/>
              </a:rPr>
              <a:t>(x=150, y=250, width=100, height=20)</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self.root.after</a:t>
            </a:r>
            <a:r>
              <a:rPr lang="en-US" altLang="zh-CN" sz="2900" dirty="0">
                <a:latin typeface="宋体" panose="02010600030101010101" pitchFamily="2" charset="-122"/>
                <a:ea typeface="宋体" panose="02010600030101010101" pitchFamily="2" charset="-122"/>
              </a:rPr>
              <a:t>(2000, </a:t>
            </a:r>
            <a:r>
              <a:rPr lang="en-US" altLang="zh-CN" sz="2900" dirty="0" err="1">
                <a:latin typeface="宋体" panose="02010600030101010101" pitchFamily="2" charset="-122"/>
                <a:ea typeface="宋体" panose="02010600030101010101" pitchFamily="2" charset="-122"/>
              </a:rPr>
              <a:t>errorLabel.destroy</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        return</a:t>
            </a:r>
          </a:p>
          <a:p>
            <a:pPr lvl="2"/>
            <a:endParaRPr lang="en-US" altLang="zh-CN" sz="2900" dirty="0">
              <a:latin typeface="宋体" panose="02010600030101010101" pitchFamily="2" charset="-122"/>
              <a:ea typeface="宋体" panose="02010600030101010101" pitchFamily="2" charset="-122"/>
            </a:endParaRP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注册成功，则保存用户信息</a:t>
            </a:r>
          </a:p>
          <a:p>
            <a:pPr lvl="2"/>
            <a:r>
              <a:rPr lang="en-US" altLang="zh-CN" sz="2900" dirty="0" err="1">
                <a:latin typeface="宋体" panose="02010600030101010101" pitchFamily="2" charset="-122"/>
                <a:ea typeface="宋体" panose="02010600030101010101" pitchFamily="2" charset="-122"/>
              </a:rPr>
              <a:t>encryptName</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self.encryptID</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newUser</a:t>
            </a:r>
            <a:r>
              <a:rPr lang="en-US" altLang="zh-CN" sz="2900" dirty="0">
                <a:latin typeface="宋体" panose="02010600030101010101" pitchFamily="2" charset="-122"/>
                <a:ea typeface="宋体" panose="02010600030101010101" pitchFamily="2" charset="-122"/>
              </a:rPr>
              <a:t>)</a:t>
            </a:r>
          </a:p>
          <a:p>
            <a:pPr lvl="2"/>
            <a:r>
              <a:rPr lang="en-US" altLang="zh-CN" sz="2900" dirty="0" err="1">
                <a:latin typeface="宋体" panose="02010600030101010101" pitchFamily="2" charset="-122"/>
                <a:ea typeface="宋体" panose="02010600030101010101" pitchFamily="2" charset="-122"/>
              </a:rPr>
              <a:t>encryptPwd</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self.encrypt</a:t>
            </a:r>
            <a:r>
              <a:rPr lang="en-US" altLang="zh-CN" sz="2900" dirty="0">
                <a:latin typeface="宋体" panose="02010600030101010101" pitchFamily="2" charset="-122"/>
                <a:ea typeface="宋体" panose="02010600030101010101" pitchFamily="2" charset="-122"/>
              </a:rPr>
              <a:t>(newPwd1)</a:t>
            </a:r>
          </a:p>
          <a:p>
            <a:pPr lvl="2"/>
            <a:r>
              <a:rPr lang="en-US" altLang="zh-CN" sz="2900" dirty="0" err="1">
                <a:latin typeface="宋体" panose="02010600030101010101" pitchFamily="2" charset="-122"/>
                <a:ea typeface="宋体" panose="02010600030101010101" pitchFamily="2" charset="-122"/>
              </a:rPr>
              <a:t>self.users</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encryptName</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encryptPwd</a:t>
            </a:r>
            <a:endParaRPr lang="en-US" altLang="zh-CN" sz="2900" dirty="0">
              <a:latin typeface="宋体" panose="02010600030101010101" pitchFamily="2" charset="-122"/>
              <a:ea typeface="宋体" panose="02010600030101010101" pitchFamily="2" charset="-122"/>
            </a:endParaRPr>
          </a:p>
          <a:p>
            <a:pPr lvl="2"/>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44226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2E3509-632D-B7EB-6A30-F7BAAEF1399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78631D4-E082-B6A5-5850-9B4B3A8712CE}"/>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注册函数</a:t>
            </a:r>
          </a:p>
        </p:txBody>
      </p:sp>
      <p:sp>
        <p:nvSpPr>
          <p:cNvPr id="3" name="内容占位符 2">
            <a:extLst>
              <a:ext uri="{FF2B5EF4-FFF2-40B4-BE49-F238E27FC236}">
                <a16:creationId xmlns:a16="http://schemas.microsoft.com/office/drawing/2014/main" id="{DB75E1A8-CE2D-2035-3953-D2D920EACB31}"/>
              </a:ext>
            </a:extLst>
          </p:cNvPr>
          <p:cNvSpPr>
            <a:spLocks noGrp="1"/>
          </p:cNvSpPr>
          <p:nvPr>
            <p:ph idx="1"/>
          </p:nvPr>
        </p:nvSpPr>
        <p:spPr>
          <a:xfrm>
            <a:off x="0" y="1310639"/>
            <a:ext cx="12192000" cy="5547360"/>
          </a:xfrm>
        </p:spPr>
        <p:txBody>
          <a:bodyPr>
            <a:normAutofit fontScale="55000" lnSpcReduction="20000"/>
          </a:bodyPr>
          <a:lstStyle/>
          <a:p>
            <a:r>
              <a:rPr lang="en-US" altLang="zh-CN" sz="2900" dirty="0">
                <a:latin typeface="宋体" panose="02010600030101010101" pitchFamily="2" charset="-122"/>
                <a:ea typeface="宋体" panose="02010600030101010101" pitchFamily="2" charset="-122"/>
              </a:rPr>
              <a:t>class </a:t>
            </a:r>
            <a:r>
              <a:rPr lang="en-US" altLang="zh-CN" sz="2900" dirty="0" err="1">
                <a:latin typeface="宋体" panose="02010600030101010101" pitchFamily="2" charset="-122"/>
                <a:ea typeface="宋体" panose="02010600030101010101" pitchFamily="2" charset="-122"/>
              </a:rPr>
              <a:t>LoginApp</a:t>
            </a:r>
            <a:r>
              <a:rPr lang="en-US" altLang="zh-CN" sz="2900" dirty="0">
                <a:latin typeface="宋体" panose="02010600030101010101" pitchFamily="2" charset="-122"/>
                <a:ea typeface="宋体" panose="02010600030101010101" pitchFamily="2" charset="-122"/>
              </a:rPr>
              <a:t>: </a:t>
            </a:r>
          </a:p>
          <a:p>
            <a:pPr lvl="1"/>
            <a:r>
              <a:rPr lang="en-US" altLang="zh-CN" sz="2900" dirty="0">
                <a:latin typeface="宋体" panose="02010600030101010101" pitchFamily="2" charset="-122"/>
                <a:ea typeface="宋体" panose="02010600030101010101" pitchFamily="2" charset="-122"/>
              </a:rPr>
              <a:t>def register(</a:t>
            </a:r>
            <a:r>
              <a:rPr lang="en-US" altLang="zh-CN" sz="2900" dirty="0" err="1">
                <a:latin typeface="宋体" panose="02010600030101010101" pitchFamily="2" charset="-122"/>
                <a:ea typeface="宋体" panose="02010600030101010101" pitchFamily="2" charset="-122"/>
              </a:rPr>
              <a:t>self,event</a:t>
            </a:r>
            <a:r>
              <a:rPr lang="en-US" altLang="zh-CN" sz="2900" dirty="0">
                <a:latin typeface="宋体" panose="02010600030101010101" pitchFamily="2" charset="-122"/>
                <a:ea typeface="宋体" panose="02010600030101010101" pitchFamily="2" charset="-122"/>
              </a:rPr>
              <a:t>=None):</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保存到文件</a:t>
            </a:r>
          </a:p>
          <a:p>
            <a:pPr lvl="2"/>
            <a:r>
              <a:rPr lang="en-US" altLang="zh-CN" sz="2900" dirty="0">
                <a:latin typeface="宋体" panose="02010600030101010101" pitchFamily="2" charset="-122"/>
                <a:ea typeface="宋体" panose="02010600030101010101" pitchFamily="2" charset="-122"/>
              </a:rPr>
              <a:t>with open('usersInfo.</a:t>
            </a:r>
            <a:r>
              <a:rPr lang="en-US" altLang="zh-CN" sz="2900" dirty="0" err="1">
                <a:latin typeface="宋体" panose="02010600030101010101" pitchFamily="2" charset="-122"/>
                <a:ea typeface="宋体" panose="02010600030101010101" pitchFamily="2" charset="-122"/>
              </a:rPr>
              <a:t>json</a:t>
            </a:r>
            <a:r>
              <a:rPr lang="en-US" altLang="zh-CN" sz="2900" dirty="0">
                <a:latin typeface="宋体" panose="02010600030101010101" pitchFamily="2" charset="-122"/>
                <a:ea typeface="宋体" panose="02010600030101010101" pitchFamily="2" charset="-122"/>
              </a:rPr>
              <a:t>','w') as f:</a:t>
            </a:r>
          </a:p>
          <a:p>
            <a:pPr lvl="2"/>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json.dump</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self.users,f</a:t>
            </a:r>
            <a:r>
              <a:rPr lang="en-US" altLang="zh-CN" sz="2900" dirty="0">
                <a:latin typeface="宋体" panose="02010600030101010101" pitchFamily="2" charset="-122"/>
                <a:ea typeface="宋体" panose="02010600030101010101" pitchFamily="2" charset="-122"/>
              </a:rPr>
              <a:t>)</a:t>
            </a:r>
          </a:p>
          <a:p>
            <a:pPr lvl="2"/>
            <a:endParaRPr lang="en-US" altLang="zh-CN" sz="2900" dirty="0">
              <a:latin typeface="宋体" panose="02010600030101010101" pitchFamily="2" charset="-122"/>
              <a:ea typeface="宋体" panose="02010600030101010101" pitchFamily="2" charset="-122"/>
            </a:endParaRP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展示成功信息</a:t>
            </a:r>
          </a:p>
          <a:p>
            <a:pPr lvl="2"/>
            <a:r>
              <a:rPr lang="en-US" altLang="zh-CN" sz="2900" dirty="0" err="1">
                <a:latin typeface="宋体" panose="02010600030101010101" pitchFamily="2" charset="-122"/>
                <a:ea typeface="宋体" panose="02010600030101010101" pitchFamily="2" charset="-122"/>
              </a:rPr>
              <a:t>successLabel</a:t>
            </a:r>
            <a:r>
              <a:rPr lang="en-US" altLang="zh-CN" sz="2900" dirty="0">
                <a:latin typeface="宋体" panose="02010600030101010101" pitchFamily="2" charset="-122"/>
                <a:ea typeface="宋体" panose="02010600030101010101" pitchFamily="2" charset="-122"/>
              </a:rPr>
              <a:t> = </a:t>
            </a:r>
            <a:r>
              <a:rPr lang="en-US" altLang="zh-CN" sz="2900" dirty="0" err="1">
                <a:latin typeface="宋体" panose="02010600030101010101" pitchFamily="2" charset="-122"/>
                <a:ea typeface="宋体" panose="02010600030101010101" pitchFamily="2" charset="-122"/>
              </a:rPr>
              <a:t>tk.Label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self.root</a:t>
            </a:r>
            <a:r>
              <a:rPr lang="en-US" altLang="zh-CN" sz="2900" dirty="0">
                <a:latin typeface="宋体" panose="02010600030101010101" pitchFamily="2" charset="-122"/>
                <a:ea typeface="宋体" panose="02010600030101010101" pitchFamily="2" charset="-122"/>
              </a:rPr>
              <a:t>)</a:t>
            </a:r>
          </a:p>
          <a:p>
            <a:pPr lvl="2"/>
            <a:r>
              <a:rPr lang="en-US" altLang="zh-CN" sz="2900" dirty="0" err="1">
                <a:latin typeface="宋体" panose="02010600030101010101" pitchFamily="2" charset="-122"/>
                <a:ea typeface="宋体" panose="02010600030101010101" pitchFamily="2" charset="-122"/>
              </a:rPr>
              <a:t>successLabel</a:t>
            </a:r>
            <a:r>
              <a:rPr lang="en-US" altLang="zh-CN" sz="2900" dirty="0">
                <a:latin typeface="宋体" panose="02010600030101010101" pitchFamily="2" charset="-122"/>
                <a:ea typeface="宋体" panose="02010600030101010101" pitchFamily="2" charset="-122"/>
              </a:rPr>
              <a:t>['text'] = 'Registration successful'</a:t>
            </a:r>
          </a:p>
          <a:p>
            <a:pPr lvl="2"/>
            <a:r>
              <a:rPr lang="en-US" altLang="zh-CN" sz="2900" dirty="0" err="1">
                <a:latin typeface="宋体" panose="02010600030101010101" pitchFamily="2" charset="-122"/>
                <a:ea typeface="宋体" panose="02010600030101010101" pitchFamily="2" charset="-122"/>
              </a:rPr>
              <a:t>successLabel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bg</a:t>
            </a:r>
            <a:r>
              <a:rPr lang="en-US" altLang="zh-CN" sz="2900" dirty="0">
                <a:latin typeface="宋体" panose="02010600030101010101" pitchFamily="2" charset="-122"/>
                <a:ea typeface="宋体" panose="02010600030101010101" pitchFamily="2" charset="-122"/>
              </a:rPr>
              <a:t>'] = 'white'</a:t>
            </a:r>
          </a:p>
          <a:p>
            <a:pPr lvl="2"/>
            <a:r>
              <a:rPr lang="en-US" altLang="zh-CN" sz="2900" dirty="0" err="1">
                <a:latin typeface="宋体" panose="02010600030101010101" pitchFamily="2" charset="-122"/>
                <a:ea typeface="宋体" panose="02010600030101010101" pitchFamily="2" charset="-122"/>
              </a:rPr>
              <a:t>successLabel</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fg</a:t>
            </a:r>
            <a:r>
              <a:rPr lang="en-US" altLang="zh-CN" sz="2900" dirty="0">
                <a:latin typeface="宋体" panose="02010600030101010101" pitchFamily="2" charset="-122"/>
                <a:ea typeface="宋体" panose="02010600030101010101" pitchFamily="2" charset="-122"/>
              </a:rPr>
              <a:t>'] = 'blue'</a:t>
            </a:r>
          </a:p>
          <a:p>
            <a:pPr lvl="2"/>
            <a:r>
              <a:rPr lang="en-US" altLang="zh-CN" sz="2900" dirty="0" err="1">
                <a:latin typeface="宋体" panose="02010600030101010101" pitchFamily="2" charset="-122"/>
                <a:ea typeface="宋体" panose="02010600030101010101" pitchFamily="2" charset="-122"/>
              </a:rPr>
              <a:t>successLabel.place</a:t>
            </a:r>
            <a:r>
              <a:rPr lang="en-US" altLang="zh-CN" sz="2900" dirty="0">
                <a:latin typeface="宋体" panose="02010600030101010101" pitchFamily="2" charset="-122"/>
                <a:ea typeface="宋体" panose="02010600030101010101" pitchFamily="2" charset="-122"/>
              </a:rPr>
              <a:t>(x=150, y=250, width=100, height=20)</a:t>
            </a:r>
          </a:p>
          <a:p>
            <a:pPr lvl="2"/>
            <a:r>
              <a:rPr lang="en-US" altLang="zh-CN" sz="2900" dirty="0" err="1">
                <a:latin typeface="宋体" panose="02010600030101010101" pitchFamily="2" charset="-122"/>
                <a:ea typeface="宋体" panose="02010600030101010101" pitchFamily="2" charset="-122"/>
              </a:rPr>
              <a:t>self.root.after</a:t>
            </a:r>
            <a:r>
              <a:rPr lang="en-US" altLang="zh-CN" sz="2900" dirty="0">
                <a:latin typeface="宋体" panose="02010600030101010101" pitchFamily="2" charset="-122"/>
                <a:ea typeface="宋体" panose="02010600030101010101" pitchFamily="2" charset="-122"/>
              </a:rPr>
              <a:t>(2000, </a:t>
            </a:r>
            <a:r>
              <a:rPr lang="en-US" altLang="zh-CN" sz="2900" dirty="0" err="1">
                <a:latin typeface="宋体" panose="02010600030101010101" pitchFamily="2" charset="-122"/>
                <a:ea typeface="宋体" panose="02010600030101010101" pitchFamily="2" charset="-122"/>
              </a:rPr>
              <a:t>successLabel.destroy</a:t>
            </a:r>
            <a:r>
              <a:rPr lang="en-US" altLang="zh-CN" sz="2900" dirty="0">
                <a:latin typeface="宋体" panose="02010600030101010101" pitchFamily="2" charset="-122"/>
                <a:ea typeface="宋体" panose="02010600030101010101" pitchFamily="2" charset="-122"/>
              </a:rPr>
              <a:t>)</a:t>
            </a:r>
          </a:p>
          <a:p>
            <a:pPr lvl="2"/>
            <a:endParaRPr lang="en-US" altLang="zh-CN" sz="2900" dirty="0">
              <a:latin typeface="宋体" panose="02010600030101010101" pitchFamily="2" charset="-122"/>
              <a:ea typeface="宋体" panose="02010600030101010101" pitchFamily="2" charset="-122"/>
            </a:endParaRP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注册成功，则隐藏第二个输入密码的输入框，恢复登录页面</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隐藏确认密码的输入框</a:t>
            </a:r>
          </a:p>
          <a:p>
            <a:pPr lvl="2"/>
            <a:r>
              <a:rPr lang="en-US" altLang="zh-CN" sz="2900" dirty="0" err="1">
                <a:latin typeface="宋体" panose="02010600030101010101" pitchFamily="2" charset="-122"/>
                <a:ea typeface="宋体" panose="02010600030101010101" pitchFamily="2" charset="-122"/>
              </a:rPr>
              <a:t>self.passwordReEntry.place_forget</a:t>
            </a:r>
            <a:r>
              <a:rPr lang="en-US" altLang="zh-CN" sz="2900" dirty="0">
                <a:latin typeface="宋体" panose="02010600030101010101" pitchFamily="2" charset="-122"/>
                <a:ea typeface="宋体" panose="02010600030101010101" pitchFamily="2" charset="-122"/>
              </a:rPr>
              <a:t>()</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恢复登录按钮</a:t>
            </a:r>
          </a:p>
          <a:p>
            <a:pPr lvl="2"/>
            <a:r>
              <a:rPr lang="en-US" altLang="zh-CN" sz="2900" dirty="0" err="1">
                <a:latin typeface="宋体" panose="02010600030101010101" pitchFamily="2" charset="-122"/>
                <a:ea typeface="宋体" panose="02010600030101010101" pitchFamily="2" charset="-122"/>
              </a:rPr>
              <a:t>self.loginBtn.place</a:t>
            </a:r>
            <a:r>
              <a:rPr lang="en-US" altLang="zh-CN" sz="2900" dirty="0">
                <a:latin typeface="宋体" panose="02010600030101010101" pitchFamily="2" charset="-122"/>
                <a:ea typeface="宋体" panose="02010600030101010101" pitchFamily="2" charset="-122"/>
              </a:rPr>
              <a:t>(x=100,y=300,width=200,height=40)</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注册按钮和与</a:t>
            </a:r>
            <a:r>
              <a:rPr lang="en-US" altLang="zh-CN" sz="2900" dirty="0">
                <a:latin typeface="宋体" panose="02010600030101010101" pitchFamily="2" charset="-122"/>
                <a:ea typeface="宋体" panose="02010600030101010101" pitchFamily="2" charset="-122"/>
              </a:rPr>
              <a:t>Button-1</a:t>
            </a:r>
            <a:r>
              <a:rPr lang="zh-CN" altLang="en-US" sz="2900" dirty="0">
                <a:latin typeface="宋体" panose="02010600030101010101" pitchFamily="2" charset="-122"/>
                <a:ea typeface="宋体" panose="02010600030101010101" pitchFamily="2" charset="-122"/>
              </a:rPr>
              <a:t>解绑</a:t>
            </a:r>
          </a:p>
          <a:p>
            <a:pPr lvl="2"/>
            <a:r>
              <a:rPr lang="en-US" altLang="zh-CN" sz="2900" dirty="0" err="1">
                <a:latin typeface="宋体" panose="02010600030101010101" pitchFamily="2" charset="-122"/>
                <a:ea typeface="宋体" panose="02010600030101010101" pitchFamily="2" charset="-122"/>
              </a:rPr>
              <a:t>self.registerBtn.unbind</a:t>
            </a:r>
            <a:r>
              <a:rPr lang="en-US" altLang="zh-CN" sz="2900" dirty="0">
                <a:latin typeface="宋体" panose="02010600030101010101" pitchFamily="2" charset="-122"/>
                <a:ea typeface="宋体" panose="02010600030101010101" pitchFamily="2" charset="-122"/>
              </a:rPr>
              <a:t>('&lt;Button-1&gt;')</a:t>
            </a:r>
          </a:p>
          <a:p>
            <a:pPr lvl="2"/>
            <a:r>
              <a:rPr lang="en-US" altLang="zh-CN" sz="2900" dirty="0">
                <a:latin typeface="宋体" panose="02010600030101010101" pitchFamily="2" charset="-122"/>
                <a:ea typeface="宋体" panose="02010600030101010101" pitchFamily="2" charset="-122"/>
              </a:rPr>
              <a:t># </a:t>
            </a:r>
            <a:r>
              <a:rPr lang="zh-CN" altLang="en-US" sz="2900" dirty="0">
                <a:latin typeface="宋体" panose="02010600030101010101" pitchFamily="2" charset="-122"/>
                <a:ea typeface="宋体" panose="02010600030101010101" pitchFamily="2" charset="-122"/>
              </a:rPr>
              <a:t>注册按钮和</a:t>
            </a:r>
            <a:r>
              <a:rPr lang="en-US" altLang="zh-CN" sz="2900" dirty="0" err="1">
                <a:latin typeface="宋体" panose="02010600030101010101" pitchFamily="2" charset="-122"/>
                <a:ea typeface="宋体" panose="02010600030101010101" pitchFamily="2" charset="-122"/>
              </a:rPr>
              <a:t>open_register</a:t>
            </a:r>
            <a:r>
              <a:rPr lang="zh-CN" altLang="en-US" sz="2900" dirty="0">
                <a:latin typeface="宋体" panose="02010600030101010101" pitchFamily="2" charset="-122"/>
                <a:ea typeface="宋体" panose="02010600030101010101" pitchFamily="2" charset="-122"/>
              </a:rPr>
              <a:t>函数重新绑定</a:t>
            </a:r>
          </a:p>
          <a:p>
            <a:pPr lvl="2"/>
            <a:r>
              <a:rPr lang="en-US" altLang="zh-CN" sz="2900" dirty="0" err="1">
                <a:latin typeface="宋体" panose="02010600030101010101" pitchFamily="2" charset="-122"/>
                <a:ea typeface="宋体" panose="02010600030101010101" pitchFamily="2" charset="-122"/>
              </a:rPr>
              <a:t>self.registerBtn.bind</a:t>
            </a:r>
            <a:r>
              <a:rPr lang="en-US" altLang="zh-CN" sz="2900" dirty="0">
                <a:latin typeface="宋体" panose="02010600030101010101" pitchFamily="2" charset="-122"/>
                <a:ea typeface="宋体" panose="02010600030101010101" pitchFamily="2" charset="-122"/>
              </a:rPr>
              <a:t>('&lt;Button-1&gt;', </a:t>
            </a:r>
            <a:r>
              <a:rPr lang="en-US" altLang="zh-CN" sz="2900" dirty="0" err="1">
                <a:latin typeface="宋体" panose="02010600030101010101" pitchFamily="2" charset="-122"/>
                <a:ea typeface="宋体" panose="02010600030101010101" pitchFamily="2" charset="-122"/>
              </a:rPr>
              <a:t>self.open_register</a:t>
            </a:r>
            <a:r>
              <a:rPr lang="en-US" altLang="zh-CN" sz="2900" dirty="0">
                <a:latin typeface="宋体" panose="02010600030101010101" pitchFamily="2" charset="-122"/>
                <a:ea typeface="宋体" panose="02010600030101010101" pitchFamily="2" charset="-122"/>
              </a:rPr>
              <a:t>)</a:t>
            </a:r>
          </a:p>
          <a:p>
            <a:pPr lvl="2"/>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0059479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B0D167-3ECB-F558-5EAB-89017009B0A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922C48E-5857-7911-8A87-98FA87FC79FB}"/>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a:t>
            </a:r>
          </a:p>
        </p:txBody>
      </p:sp>
      <p:sp>
        <p:nvSpPr>
          <p:cNvPr id="3" name="内容占位符 2">
            <a:extLst>
              <a:ext uri="{FF2B5EF4-FFF2-40B4-BE49-F238E27FC236}">
                <a16:creationId xmlns:a16="http://schemas.microsoft.com/office/drawing/2014/main" id="{4502C574-52E9-942D-A5BA-EABD2D338364}"/>
              </a:ext>
            </a:extLst>
          </p:cNvPr>
          <p:cNvSpPr>
            <a:spLocks noGrp="1"/>
          </p:cNvSpPr>
          <p:nvPr>
            <p:ph idx="1"/>
          </p:nvPr>
        </p:nvSpPr>
        <p:spPr>
          <a:xfrm>
            <a:off x="0" y="1310639"/>
            <a:ext cx="12192000" cy="5547360"/>
          </a:xfrm>
        </p:spPr>
        <p:txBody>
          <a:bodyPr>
            <a:normAutofit/>
          </a:bodyPr>
          <a:lstStyle/>
          <a:p>
            <a:r>
              <a:rPr lang="en-US" altLang="zh-CN" sz="2900" dirty="0" err="1">
                <a:latin typeface="宋体" panose="02010600030101010101" pitchFamily="2" charset="-122"/>
                <a:ea typeface="宋体" panose="02010600030101010101" pitchFamily="2" charset="-122"/>
              </a:rPr>
              <a:t>open_chatApp</a:t>
            </a:r>
            <a:r>
              <a:rPr lang="zh-CN" altLang="en-US" sz="2900" dirty="0">
                <a:latin typeface="宋体" panose="02010600030101010101" pitchFamily="2" charset="-122"/>
                <a:ea typeface="宋体" panose="02010600030101010101" pitchFamily="2" charset="-122"/>
              </a:rPr>
              <a:t>在</a:t>
            </a:r>
            <a:r>
              <a:rPr lang="en-US" altLang="zh-CN" sz="2900" dirty="0">
                <a:latin typeface="宋体" panose="02010600030101010101" pitchFamily="2" charset="-122"/>
                <a:ea typeface="宋体" panose="02010600030101010101" pitchFamily="2" charset="-122"/>
              </a:rPr>
              <a:t>login</a:t>
            </a:r>
            <a:r>
              <a:rPr lang="zh-CN" altLang="en-US" sz="2900" dirty="0">
                <a:latin typeface="宋体" panose="02010600030101010101" pitchFamily="2" charset="-122"/>
                <a:ea typeface="宋体" panose="02010600030101010101" pitchFamily="2" charset="-122"/>
              </a:rPr>
              <a:t>函数中，判断加密的</a:t>
            </a:r>
            <a:r>
              <a:rPr lang="en-US" altLang="zh-CN" sz="2900" dirty="0">
                <a:latin typeface="宋体" panose="02010600030101010101" pitchFamily="2" charset="-122"/>
                <a:ea typeface="宋体" panose="02010600030101010101" pitchFamily="2" charset="-122"/>
              </a:rPr>
              <a:t>ID</a:t>
            </a:r>
            <a:r>
              <a:rPr lang="zh-CN" altLang="en-US" sz="2900" dirty="0">
                <a:latin typeface="宋体" panose="02010600030101010101" pitchFamily="2" charset="-122"/>
                <a:ea typeface="宋体" panose="02010600030101010101" pitchFamily="2" charset="-122"/>
              </a:rPr>
              <a:t>和密码解密后，是否与加密前的</a:t>
            </a:r>
            <a:r>
              <a:rPr lang="en-US" altLang="zh-CN" sz="2900" dirty="0">
                <a:latin typeface="宋体" panose="02010600030101010101" pitchFamily="2" charset="-122"/>
                <a:ea typeface="宋体" panose="02010600030101010101" pitchFamily="2" charset="-122"/>
              </a:rPr>
              <a:t>ID</a:t>
            </a:r>
            <a:r>
              <a:rPr lang="zh-CN" altLang="en-US" sz="2900" dirty="0">
                <a:latin typeface="宋体" panose="02010600030101010101" pitchFamily="2" charset="-122"/>
                <a:ea typeface="宋体" panose="02010600030101010101" pitchFamily="2" charset="-122"/>
              </a:rPr>
              <a:t>和密码一致时调用了，当时若符合判断条件，则成功登录，函数的位置并未按照顺序写。</a:t>
            </a:r>
            <a:endParaRPr lang="en-US" altLang="zh-CN" sz="2900" dirty="0">
              <a:latin typeface="宋体" panose="02010600030101010101" pitchFamily="2" charset="-122"/>
              <a:ea typeface="宋体" panose="02010600030101010101" pitchFamily="2" charset="-122"/>
            </a:endParaRPr>
          </a:p>
          <a:p>
            <a:r>
              <a:rPr lang="en-US" altLang="zh-CN" sz="2900" dirty="0">
                <a:latin typeface="宋体" panose="02010600030101010101" pitchFamily="2" charset="-122"/>
                <a:ea typeface="宋体" panose="02010600030101010101" pitchFamily="2" charset="-122"/>
              </a:rPr>
              <a:t>class </a:t>
            </a:r>
            <a:r>
              <a:rPr lang="en-US" altLang="zh-CN" sz="2900" dirty="0" err="1">
                <a:latin typeface="宋体" panose="02010600030101010101" pitchFamily="2" charset="-122"/>
                <a:ea typeface="宋体" panose="02010600030101010101" pitchFamily="2" charset="-122"/>
              </a:rPr>
              <a:t>LoginApp</a:t>
            </a:r>
            <a:r>
              <a:rPr lang="en-US" altLang="zh-CN" sz="2900" dirty="0">
                <a:latin typeface="宋体" panose="02010600030101010101" pitchFamily="2" charset="-122"/>
                <a:ea typeface="宋体" panose="02010600030101010101" pitchFamily="2" charset="-122"/>
              </a:rPr>
              <a:t>: </a:t>
            </a:r>
          </a:p>
          <a:p>
            <a:pPr lvl="1"/>
            <a:r>
              <a:rPr lang="en-US" altLang="zh-CN" sz="2900" dirty="0">
                <a:latin typeface="宋体" panose="02010600030101010101" pitchFamily="2" charset="-122"/>
                <a:ea typeface="宋体" panose="02010600030101010101" pitchFamily="2" charset="-122"/>
              </a:rPr>
              <a:t>def </a:t>
            </a:r>
            <a:r>
              <a:rPr lang="en-US" altLang="zh-CN" sz="2900" dirty="0" err="1">
                <a:latin typeface="宋体" panose="02010600030101010101" pitchFamily="2" charset="-122"/>
                <a:ea typeface="宋体" panose="02010600030101010101" pitchFamily="2" charset="-122"/>
              </a:rPr>
              <a:t>open_chatApp</a:t>
            </a:r>
            <a:r>
              <a:rPr lang="en-US" altLang="zh-CN" sz="2900" dirty="0">
                <a:latin typeface="宋体" panose="02010600030101010101" pitchFamily="2" charset="-122"/>
                <a:ea typeface="宋体" panose="02010600030101010101" pitchFamily="2" charset="-122"/>
              </a:rPr>
              <a:t>(self, username):</a:t>
            </a:r>
          </a:p>
          <a:p>
            <a:pPr lvl="1"/>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self.root.destroy</a:t>
            </a:r>
            <a:r>
              <a:rPr lang="en-US" altLang="zh-CN" sz="2900" dirty="0">
                <a:latin typeface="宋体" panose="02010600030101010101" pitchFamily="2" charset="-122"/>
                <a:ea typeface="宋体" panose="02010600030101010101" pitchFamily="2" charset="-122"/>
              </a:rPr>
              <a:t>()</a:t>
            </a:r>
          </a:p>
          <a:p>
            <a:pPr lvl="1"/>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chat_root</a:t>
            </a:r>
            <a:r>
              <a:rPr lang="en-US" altLang="zh-CN" sz="2900" dirty="0">
                <a:latin typeface="宋体" panose="02010600030101010101" pitchFamily="2" charset="-122"/>
                <a:ea typeface="宋体" panose="02010600030101010101" pitchFamily="2" charset="-122"/>
              </a:rPr>
              <a:t> = </a:t>
            </a:r>
            <a:r>
              <a:rPr lang="en-US" altLang="zh-CN" sz="2900" dirty="0" err="1">
                <a:latin typeface="宋体" panose="02010600030101010101" pitchFamily="2" charset="-122"/>
                <a:ea typeface="宋体" panose="02010600030101010101" pitchFamily="2" charset="-122"/>
              </a:rPr>
              <a:t>tk.Tk</a:t>
            </a:r>
            <a:r>
              <a:rPr lang="en-US" altLang="zh-CN" sz="2900" dirty="0">
                <a:latin typeface="宋体" panose="02010600030101010101" pitchFamily="2" charset="-122"/>
                <a:ea typeface="宋体" panose="02010600030101010101" pitchFamily="2" charset="-122"/>
              </a:rPr>
              <a:t>()</a:t>
            </a:r>
          </a:p>
          <a:p>
            <a:pPr lvl="1"/>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ChatApp</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chat_root</a:t>
            </a:r>
            <a:r>
              <a:rPr lang="en-US" altLang="zh-CN" sz="2900" dirty="0">
                <a:latin typeface="宋体" panose="02010600030101010101" pitchFamily="2" charset="-122"/>
                <a:ea typeface="宋体" panose="02010600030101010101" pitchFamily="2" charset="-122"/>
              </a:rPr>
              <a:t>, username)</a:t>
            </a:r>
          </a:p>
          <a:p>
            <a:pPr lvl="1"/>
            <a:r>
              <a:rPr lang="en-US" altLang="zh-CN" sz="2900" dirty="0">
                <a:latin typeface="宋体" panose="02010600030101010101" pitchFamily="2" charset="-122"/>
                <a:ea typeface="宋体" panose="02010600030101010101" pitchFamily="2" charset="-122"/>
              </a:rPr>
              <a:t>    </a:t>
            </a:r>
            <a:r>
              <a:rPr lang="en-US" altLang="zh-CN" sz="2900" dirty="0" err="1">
                <a:latin typeface="宋体" panose="02010600030101010101" pitchFamily="2" charset="-122"/>
                <a:ea typeface="宋体" panose="02010600030101010101" pitchFamily="2" charset="-122"/>
              </a:rPr>
              <a:t>chat_root.mainloop</a:t>
            </a:r>
            <a:r>
              <a:rPr lang="en-US" altLang="zh-CN" sz="2900" dirty="0">
                <a:latin typeface="宋体" panose="02010600030101010101" pitchFamily="2" charset="-122"/>
                <a:ea typeface="宋体" panose="02010600030101010101" pitchFamily="2" charset="-122"/>
              </a:rPr>
              <a:t>()</a:t>
            </a:r>
            <a:endParaRPr lang="en-US" altLang="zh-CN" sz="28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0181407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0B008E-B356-6D9E-4452-E9A0BD0C4943}"/>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缩小版</a:t>
            </a:r>
            <a:r>
              <a:rPr lang="en-US" altLang="zh-CN" sz="5400" dirty="0" err="1">
                <a:latin typeface="宋体" panose="02010600030101010101" pitchFamily="2" charset="-122"/>
                <a:ea typeface="宋体" panose="02010600030101010101" pitchFamily="2" charset="-122"/>
              </a:rPr>
              <a:t>fullStack</a:t>
            </a:r>
            <a:r>
              <a:rPr lang="en-US" altLang="zh-CN" sz="5400" dirty="0">
                <a:latin typeface="宋体" panose="02010600030101010101" pitchFamily="2" charset="-122"/>
                <a:ea typeface="宋体" panose="02010600030101010101" pitchFamily="2" charset="-122"/>
              </a:rPr>
              <a:t> project</a:t>
            </a:r>
            <a:endParaRPr lang="zh-CN" altLang="en-US" sz="54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9F0768E9-D35D-43C4-78C5-AB1E7B170B77}"/>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Frontend</a:t>
            </a:r>
            <a:r>
              <a:rPr lang="zh-CN" altLang="en-US" dirty="0">
                <a:latin typeface="宋体" panose="02010600030101010101" pitchFamily="2" charset="-122"/>
                <a:ea typeface="宋体" panose="02010600030101010101" pitchFamily="2" charset="-122"/>
              </a:rPr>
              <a:t>：用</a:t>
            </a:r>
            <a:r>
              <a:rPr lang="en-US" altLang="zh-CN" dirty="0" err="1">
                <a:latin typeface="宋体" panose="02010600030101010101" pitchFamily="2" charset="-122"/>
                <a:ea typeface="宋体" panose="02010600030101010101" pitchFamily="2" charset="-122"/>
              </a:rPr>
              <a:t>tkinter</a:t>
            </a:r>
            <a:r>
              <a:rPr lang="zh-CN" altLang="en-US" dirty="0">
                <a:latin typeface="宋体" panose="02010600030101010101" pitchFamily="2" charset="-122"/>
                <a:ea typeface="宋体" panose="02010600030101010101" pitchFamily="2" charset="-122"/>
              </a:rPr>
              <a:t>来实现</a:t>
            </a:r>
            <a:r>
              <a:rPr lang="en-US" altLang="zh-CN" dirty="0">
                <a:latin typeface="宋体" panose="02010600030101010101" pitchFamily="2" charset="-122"/>
                <a:ea typeface="宋体" panose="02010600030101010101" pitchFamily="2" charset="-122"/>
              </a:rPr>
              <a:t>GUI</a:t>
            </a:r>
          </a:p>
          <a:p>
            <a:r>
              <a:rPr lang="en-US" altLang="zh-CN" dirty="0">
                <a:latin typeface="宋体" panose="02010600030101010101" pitchFamily="2" charset="-122"/>
                <a:ea typeface="宋体" panose="02010600030101010101" pitchFamily="2" charset="-122"/>
              </a:rPr>
              <a:t>Database</a:t>
            </a:r>
            <a:r>
              <a:rPr lang="zh-CN" altLang="en-US" dirty="0">
                <a:latin typeface="宋体" panose="02010600030101010101" pitchFamily="2" charset="-122"/>
                <a:ea typeface="宋体" panose="02010600030101010101" pitchFamily="2" charset="-122"/>
              </a:rPr>
              <a:t>：利用</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来代替数据库</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加密：简单的加密方法（</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加密</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用的凯撒加密法）</a:t>
            </a:r>
            <a:r>
              <a:rPr lang="en-US" altLang="zh-CN" dirty="0">
                <a:latin typeface="宋体" panose="02010600030101010101" pitchFamily="2" charset="-122"/>
                <a:ea typeface="宋体" panose="02010600030101010101" pitchFamily="2" charset="-122"/>
              </a:rPr>
              <a:t>&amp;hash SHA256</a:t>
            </a:r>
            <a:r>
              <a:rPr lang="zh-CN" altLang="en-US" dirty="0">
                <a:latin typeface="宋体" panose="02010600030101010101" pitchFamily="2" charset="-122"/>
                <a:ea typeface="宋体" panose="02010600030101010101" pitchFamily="2" charset="-122"/>
              </a:rPr>
              <a:t>加密法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简单实现聊天工具的一些功能</a:t>
            </a:r>
            <a:endParaRPr lang="en-US" altLang="zh-CN" dirty="0">
              <a:latin typeface="宋体" panose="02010600030101010101" pitchFamily="2" charset="-122"/>
              <a:ea typeface="宋体" panose="02010600030101010101" pitchFamily="2" charset="-122"/>
            </a:endParaRPr>
          </a:p>
          <a:p>
            <a:endParaRPr lang="zh-CN" altLang="en-US" dirty="0"/>
          </a:p>
        </p:txBody>
      </p:sp>
    </p:spTree>
    <p:extLst>
      <p:ext uri="{BB962C8B-B14F-4D97-AF65-F5344CB8AC3E}">
        <p14:creationId xmlns:p14="http://schemas.microsoft.com/office/powerpoint/2010/main" val="233308608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AA8E0D-5DD8-F6D3-0E93-B3CA61D3400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099CDC0C-4AF0-E4BE-A7CC-FB303BC2A3C0}"/>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a:t>
            </a:r>
          </a:p>
        </p:txBody>
      </p:sp>
      <p:sp>
        <p:nvSpPr>
          <p:cNvPr id="3" name="内容占位符 2">
            <a:extLst>
              <a:ext uri="{FF2B5EF4-FFF2-40B4-BE49-F238E27FC236}">
                <a16:creationId xmlns:a16="http://schemas.microsoft.com/office/drawing/2014/main" id="{B702E472-1953-C125-B63B-742D4ADF666A}"/>
              </a:ext>
            </a:extLst>
          </p:cNvPr>
          <p:cNvSpPr>
            <a:spLocks noGrp="1"/>
          </p:cNvSpPr>
          <p:nvPr>
            <p:ph idx="1"/>
          </p:nvPr>
        </p:nvSpPr>
        <p:spPr>
          <a:xfrm>
            <a:off x="0" y="1310639"/>
            <a:ext cx="12192000" cy="5547360"/>
          </a:xfrm>
        </p:spPr>
        <p:txBody>
          <a:bodyPr>
            <a:normAutofit/>
          </a:bodyPr>
          <a:lstStyle/>
          <a:p>
            <a:r>
              <a:rPr lang="zh-CN" altLang="en-US" sz="2900" dirty="0">
                <a:latin typeface="宋体" panose="02010600030101010101" pitchFamily="2" charset="-122"/>
                <a:ea typeface="宋体" panose="02010600030101010101" pitchFamily="2" charset="-122"/>
              </a:rPr>
              <a:t>引入</a:t>
            </a:r>
            <a:r>
              <a:rPr lang="en-US" altLang="zh-CN" sz="2900" dirty="0" err="1">
                <a:latin typeface="宋体" panose="02010600030101010101" pitchFamily="2" charset="-122"/>
                <a:ea typeface="宋体" panose="02010600030101010101" pitchFamily="2" charset="-122"/>
              </a:rPr>
              <a:t>hashlib</a:t>
            </a:r>
            <a:r>
              <a:rPr lang="zh-CN" altLang="en-US" sz="2900" dirty="0">
                <a:latin typeface="宋体" panose="02010600030101010101" pitchFamily="2" charset="-122"/>
                <a:ea typeface="宋体" panose="02010600030101010101" pitchFamily="2" charset="-122"/>
              </a:rPr>
              <a:t>包，</a:t>
            </a:r>
            <a:r>
              <a:rPr lang="en-US" altLang="zh-CN" sz="2900" dirty="0" err="1">
                <a:latin typeface="宋体" panose="02010600030101010101" pitchFamily="2" charset="-122"/>
                <a:ea typeface="宋体" panose="02010600030101010101" pitchFamily="2" charset="-122"/>
              </a:rPr>
              <a:t>hashlib</a:t>
            </a:r>
            <a:r>
              <a:rPr lang="zh-CN" altLang="en-US" sz="2900" dirty="0">
                <a:latin typeface="宋体" panose="02010600030101010101" pitchFamily="2" charset="-122"/>
                <a:ea typeface="宋体" panose="02010600030101010101" pitchFamily="2" charset="-122"/>
              </a:rPr>
              <a:t>支持</a:t>
            </a:r>
            <a:r>
              <a:rPr lang="en-US" altLang="zh-CN" sz="2900" dirty="0">
                <a:latin typeface="宋体" panose="02010600030101010101" pitchFamily="2" charset="-122"/>
                <a:ea typeface="宋体" panose="02010600030101010101" pitchFamily="2" charset="-122"/>
              </a:rPr>
              <a:t>SHA256hash</a:t>
            </a:r>
            <a:r>
              <a:rPr lang="zh-CN" altLang="en-US" sz="2900" dirty="0">
                <a:latin typeface="宋体" panose="02010600030101010101" pitchFamily="2" charset="-122"/>
                <a:ea typeface="宋体" panose="02010600030101010101" pitchFamily="2" charset="-122"/>
              </a:rPr>
              <a:t>算法来对数据进行加密。</a:t>
            </a:r>
            <a:endParaRPr lang="en-US" altLang="zh-CN" sz="2900" dirty="0">
              <a:latin typeface="宋体" panose="02010600030101010101" pitchFamily="2" charset="-122"/>
              <a:ea typeface="宋体" panose="02010600030101010101" pitchFamily="2" charset="-122"/>
            </a:endParaRPr>
          </a:p>
          <a:p>
            <a:r>
              <a:rPr lang="en-US" altLang="zh-CN" sz="2900" dirty="0">
                <a:latin typeface="宋体" panose="02010600030101010101" pitchFamily="2" charset="-122"/>
                <a:ea typeface="宋体" panose="02010600030101010101" pitchFamily="2" charset="-122"/>
              </a:rPr>
              <a:t>import </a:t>
            </a:r>
            <a:r>
              <a:rPr lang="en-US" altLang="zh-CN" sz="2900" dirty="0" err="1">
                <a:latin typeface="宋体" panose="02010600030101010101" pitchFamily="2" charset="-122"/>
                <a:ea typeface="宋体" panose="02010600030101010101" pitchFamily="2" charset="-122"/>
              </a:rPr>
              <a:t>hashlib</a:t>
            </a:r>
            <a:endParaRPr lang="en-US" altLang="zh-CN" sz="2900" dirty="0">
              <a:latin typeface="宋体" panose="02010600030101010101" pitchFamily="2" charset="-122"/>
              <a:ea typeface="宋体" panose="02010600030101010101" pitchFamily="2" charset="-122"/>
            </a:endParaRPr>
          </a:p>
          <a:p>
            <a:r>
              <a:rPr lang="en-US" altLang="zh-CN" sz="2900" dirty="0">
                <a:latin typeface="宋体" panose="02010600030101010101" pitchFamily="2" charset="-122"/>
                <a:ea typeface="宋体" panose="02010600030101010101" pitchFamily="2" charset="-122"/>
              </a:rPr>
              <a:t>class </a:t>
            </a:r>
            <a:r>
              <a:rPr lang="en-US" altLang="zh-CN" sz="2900" dirty="0" err="1">
                <a:latin typeface="宋体" panose="02010600030101010101" pitchFamily="2" charset="-122"/>
                <a:ea typeface="宋体" panose="02010600030101010101" pitchFamily="2" charset="-122"/>
              </a:rPr>
              <a:t>LoginApp</a:t>
            </a:r>
            <a:r>
              <a:rPr lang="en-US" altLang="zh-CN" sz="2900" dirty="0">
                <a:latin typeface="宋体" panose="02010600030101010101" pitchFamily="2" charset="-122"/>
                <a:ea typeface="宋体" panose="02010600030101010101" pitchFamily="2" charset="-122"/>
              </a:rPr>
              <a:t>: </a:t>
            </a:r>
          </a:p>
          <a:p>
            <a:pPr lvl="1"/>
            <a:r>
              <a:rPr lang="en-US" altLang="zh-CN" sz="2900" dirty="0">
                <a:latin typeface="宋体" panose="02010600030101010101" pitchFamily="2" charset="-122"/>
                <a:ea typeface="宋体" panose="02010600030101010101" pitchFamily="2" charset="-122"/>
              </a:rPr>
              <a:t>def encrypt(</a:t>
            </a:r>
            <a:r>
              <a:rPr lang="en-US" altLang="zh-CN" sz="2900" dirty="0" err="1">
                <a:latin typeface="宋体" panose="02010600030101010101" pitchFamily="2" charset="-122"/>
                <a:ea typeface="宋体" panose="02010600030101010101" pitchFamily="2" charset="-122"/>
              </a:rPr>
              <a:t>self,data</a:t>
            </a:r>
            <a:r>
              <a:rPr lang="en-US" altLang="zh-CN" sz="2900" dirty="0">
                <a:latin typeface="宋体" panose="02010600030101010101" pitchFamily="2" charset="-122"/>
                <a:ea typeface="宋体" panose="02010600030101010101" pitchFamily="2" charset="-122"/>
              </a:rPr>
              <a:t>):</a:t>
            </a:r>
          </a:p>
          <a:p>
            <a:pPr lvl="2"/>
            <a:r>
              <a:rPr lang="en-US" altLang="zh-CN" sz="2500" dirty="0" err="1">
                <a:latin typeface="宋体" panose="02010600030101010101" pitchFamily="2" charset="-122"/>
                <a:ea typeface="宋体" panose="02010600030101010101" pitchFamily="2" charset="-122"/>
              </a:rPr>
              <a:t>input_string</a:t>
            </a:r>
            <a:r>
              <a:rPr lang="en-US" altLang="zh-CN" sz="2500" dirty="0">
                <a:latin typeface="宋体" panose="02010600030101010101" pitchFamily="2" charset="-122"/>
                <a:ea typeface="宋体" panose="02010600030101010101" pitchFamily="2" charset="-122"/>
              </a:rPr>
              <a:t>=data</a:t>
            </a:r>
          </a:p>
          <a:p>
            <a:pPr lvl="2"/>
            <a:r>
              <a:rPr lang="en-US" altLang="zh-CN" sz="2500" dirty="0" err="1">
                <a:latin typeface="宋体" panose="02010600030101010101" pitchFamily="2" charset="-122"/>
                <a:ea typeface="宋体" panose="02010600030101010101" pitchFamily="2" charset="-122"/>
              </a:rPr>
              <a:t>encoded_string</a:t>
            </a:r>
            <a:r>
              <a:rPr lang="en-US" altLang="zh-CN" sz="2500" dirty="0">
                <a:latin typeface="宋体" panose="02010600030101010101" pitchFamily="2" charset="-122"/>
                <a:ea typeface="宋体" panose="02010600030101010101" pitchFamily="2" charset="-122"/>
              </a:rPr>
              <a:t>=</a:t>
            </a:r>
            <a:r>
              <a:rPr lang="en-US" altLang="zh-CN" sz="2500" dirty="0" err="1">
                <a:latin typeface="宋体" panose="02010600030101010101" pitchFamily="2" charset="-122"/>
                <a:ea typeface="宋体" panose="02010600030101010101" pitchFamily="2" charset="-122"/>
              </a:rPr>
              <a:t>input_string.encode</a:t>
            </a:r>
            <a:r>
              <a:rPr lang="en-US" altLang="zh-CN" sz="2500" dirty="0">
                <a:latin typeface="宋体" panose="02010600030101010101" pitchFamily="2" charset="-122"/>
                <a:ea typeface="宋体" panose="02010600030101010101" pitchFamily="2" charset="-122"/>
              </a:rPr>
              <a:t>('utf-8')</a:t>
            </a:r>
          </a:p>
          <a:p>
            <a:pPr lvl="2"/>
            <a:r>
              <a:rPr lang="en-US" altLang="zh-CN" sz="2500" dirty="0">
                <a:latin typeface="宋体" panose="02010600030101010101" pitchFamily="2" charset="-122"/>
                <a:ea typeface="宋体" panose="02010600030101010101" pitchFamily="2" charset="-122"/>
              </a:rPr>
              <a:t>sha256_hash=hashlib.sha256(</a:t>
            </a:r>
            <a:r>
              <a:rPr lang="en-US" altLang="zh-CN" sz="2500" dirty="0" err="1">
                <a:latin typeface="宋体" panose="02010600030101010101" pitchFamily="2" charset="-122"/>
                <a:ea typeface="宋体" panose="02010600030101010101" pitchFamily="2" charset="-122"/>
              </a:rPr>
              <a:t>encoded_string</a:t>
            </a:r>
            <a:r>
              <a:rPr lang="en-US" altLang="zh-CN" sz="2500" dirty="0">
                <a:latin typeface="宋体" panose="02010600030101010101" pitchFamily="2" charset="-122"/>
                <a:ea typeface="宋体" panose="02010600030101010101" pitchFamily="2" charset="-122"/>
              </a:rPr>
              <a:t>)</a:t>
            </a:r>
          </a:p>
          <a:p>
            <a:pPr lvl="2"/>
            <a:r>
              <a:rPr lang="en-US" altLang="zh-CN" sz="2500" dirty="0" err="1">
                <a:latin typeface="宋体" panose="02010600030101010101" pitchFamily="2" charset="-122"/>
                <a:ea typeface="宋体" panose="02010600030101010101" pitchFamily="2" charset="-122"/>
              </a:rPr>
              <a:t>hex_digest</a:t>
            </a:r>
            <a:r>
              <a:rPr lang="en-US" altLang="zh-CN" sz="2500" dirty="0">
                <a:latin typeface="宋体" panose="02010600030101010101" pitchFamily="2" charset="-122"/>
                <a:ea typeface="宋体" panose="02010600030101010101" pitchFamily="2" charset="-122"/>
              </a:rPr>
              <a:t>=sha256_hash.hexdigest()</a:t>
            </a:r>
          </a:p>
          <a:p>
            <a:pPr lvl="2"/>
            <a:r>
              <a:rPr lang="en-US" altLang="zh-CN" sz="2500" dirty="0">
                <a:latin typeface="宋体" panose="02010600030101010101" pitchFamily="2" charset="-122"/>
                <a:ea typeface="宋体" panose="02010600030101010101" pitchFamily="2" charset="-122"/>
              </a:rPr>
              <a:t>return </a:t>
            </a:r>
            <a:r>
              <a:rPr lang="en-US" altLang="zh-CN" sz="2500" dirty="0" err="1">
                <a:latin typeface="宋体" panose="02010600030101010101" pitchFamily="2" charset="-122"/>
                <a:ea typeface="宋体" panose="02010600030101010101" pitchFamily="2" charset="-122"/>
              </a:rPr>
              <a:t>hex_digest</a:t>
            </a:r>
            <a:endParaRPr lang="en-US" altLang="zh-CN" sz="2500"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28068793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E0DFE4-AF7E-9DD6-BF5B-96C1E0DA5D4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E38EB9A-6B97-C384-AE07-08822365BBFE}"/>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登录</a:t>
            </a:r>
            <a:r>
              <a:rPr lang="en-US" altLang="zh-CN" sz="4800" dirty="0">
                <a:latin typeface="宋体" panose="02010600030101010101" pitchFamily="2" charset="-122"/>
                <a:ea typeface="宋体" panose="02010600030101010101" pitchFamily="2" charset="-122"/>
              </a:rPr>
              <a:t>/login</a:t>
            </a:r>
            <a:r>
              <a:rPr lang="zh-CN" altLang="en-US" sz="4800" dirty="0">
                <a:latin typeface="宋体" panose="02010600030101010101" pitchFamily="2" charset="-122"/>
                <a:ea typeface="宋体" panose="02010600030101010101" pitchFamily="2" charset="-122"/>
              </a:rPr>
              <a:t>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打开聊天框函数</a:t>
            </a:r>
          </a:p>
        </p:txBody>
      </p:sp>
      <p:sp>
        <p:nvSpPr>
          <p:cNvPr id="3" name="内容占位符 2">
            <a:extLst>
              <a:ext uri="{FF2B5EF4-FFF2-40B4-BE49-F238E27FC236}">
                <a16:creationId xmlns:a16="http://schemas.microsoft.com/office/drawing/2014/main" id="{0718E66B-B794-C2D0-EA26-4CCD5AC32C69}"/>
              </a:ext>
            </a:extLst>
          </p:cNvPr>
          <p:cNvSpPr>
            <a:spLocks noGrp="1"/>
          </p:cNvSpPr>
          <p:nvPr>
            <p:ph idx="1"/>
          </p:nvPr>
        </p:nvSpPr>
        <p:spPr>
          <a:xfrm>
            <a:off x="0" y="1310639"/>
            <a:ext cx="12192000" cy="5547360"/>
          </a:xfrm>
        </p:spPr>
        <p:txBody>
          <a:bodyPr>
            <a:normAutofit lnSpcReduction="10000"/>
          </a:bodyPr>
          <a:lstStyle/>
          <a:p>
            <a:r>
              <a:rPr lang="en-US" altLang="zh-CN" sz="2900" dirty="0">
                <a:latin typeface="宋体" panose="02010600030101010101" pitchFamily="2" charset="-122"/>
                <a:ea typeface="宋体" panose="02010600030101010101" pitchFamily="2" charset="-122"/>
              </a:rPr>
              <a:t>class </a:t>
            </a:r>
            <a:r>
              <a:rPr lang="en-US" altLang="zh-CN" sz="2900" dirty="0" err="1">
                <a:latin typeface="宋体" panose="02010600030101010101" pitchFamily="2" charset="-122"/>
                <a:ea typeface="宋体" panose="02010600030101010101" pitchFamily="2" charset="-122"/>
              </a:rPr>
              <a:t>LoginApp</a:t>
            </a:r>
            <a:r>
              <a:rPr lang="en-US" altLang="zh-CN" sz="2900" dirty="0">
                <a:latin typeface="宋体" panose="02010600030101010101" pitchFamily="2" charset="-122"/>
                <a:ea typeface="宋体" panose="02010600030101010101" pitchFamily="2" charset="-122"/>
              </a:rPr>
              <a:t>: </a:t>
            </a:r>
          </a:p>
          <a:p>
            <a:pPr lvl="1"/>
            <a:r>
              <a:rPr lang="en-US" altLang="zh-CN" sz="2900" dirty="0">
                <a:latin typeface="宋体" panose="02010600030101010101" pitchFamily="2" charset="-122"/>
                <a:ea typeface="宋体" panose="02010600030101010101" pitchFamily="2" charset="-122"/>
              </a:rPr>
              <a:t>def </a:t>
            </a:r>
            <a:r>
              <a:rPr lang="en-US" altLang="zh-CN" sz="2900" dirty="0" err="1">
                <a:latin typeface="宋体" panose="02010600030101010101" pitchFamily="2" charset="-122"/>
                <a:ea typeface="宋体" panose="02010600030101010101" pitchFamily="2" charset="-122"/>
              </a:rPr>
              <a:t>encryptID</a:t>
            </a:r>
            <a:r>
              <a:rPr lang="en-US" altLang="zh-CN" sz="2900" dirty="0">
                <a:latin typeface="宋体" panose="02010600030101010101" pitchFamily="2" charset="-122"/>
                <a:ea typeface="宋体" panose="02010600030101010101" pitchFamily="2" charset="-122"/>
              </a:rPr>
              <a:t>(</a:t>
            </a:r>
            <a:r>
              <a:rPr lang="en-US" altLang="zh-CN" sz="2900" dirty="0" err="1">
                <a:latin typeface="宋体" panose="02010600030101010101" pitchFamily="2" charset="-122"/>
                <a:ea typeface="宋体" panose="02010600030101010101" pitchFamily="2" charset="-122"/>
              </a:rPr>
              <a:t>self.data</a:t>
            </a:r>
            <a:r>
              <a:rPr lang="en-US" altLang="zh-CN" sz="2900" dirty="0">
                <a:latin typeface="宋体" panose="02010600030101010101" pitchFamily="2" charset="-122"/>
                <a:ea typeface="宋体" panose="02010600030101010101" pitchFamily="2" charset="-122"/>
              </a:rPr>
              <a:t>):</a:t>
            </a:r>
          </a:p>
          <a:p>
            <a:pPr lvl="2"/>
            <a:r>
              <a:rPr lang="en-US" altLang="zh-CN" sz="2400" dirty="0">
                <a:latin typeface="宋体" panose="02010600030101010101" pitchFamily="2" charset="-122"/>
                <a:ea typeface="宋体" panose="02010600030101010101" pitchFamily="2" charset="-122"/>
              </a:rPr>
              <a:t>result=''</a:t>
            </a:r>
          </a:p>
          <a:p>
            <a:pPr lvl="2"/>
            <a:r>
              <a:rPr lang="en-US" altLang="zh-CN" sz="2400" dirty="0">
                <a:latin typeface="宋体" panose="02010600030101010101" pitchFamily="2" charset="-122"/>
                <a:ea typeface="宋体" panose="02010600030101010101" pitchFamily="2" charset="-122"/>
              </a:rPr>
              <a:t>for word in data:</a:t>
            </a:r>
          </a:p>
          <a:p>
            <a:pPr lvl="2"/>
            <a:r>
              <a:rPr lang="en-US" altLang="zh-CN" sz="2400" dirty="0">
                <a:latin typeface="宋体" panose="02010600030101010101" pitchFamily="2" charset="-122"/>
                <a:ea typeface="宋体" panose="02010600030101010101" pitchFamily="2" charset="-122"/>
              </a:rPr>
              <a:t>      if 'a' &lt;= word &lt;= 'z':</a:t>
            </a:r>
          </a:p>
          <a:p>
            <a:pPr lvl="2"/>
            <a:r>
              <a:rPr lang="en-US" altLang="zh-CN" sz="2400" dirty="0">
                <a:latin typeface="宋体" panose="02010600030101010101" pitchFamily="2" charset="-122"/>
                <a:ea typeface="宋体" panose="02010600030101010101" pitchFamily="2" charset="-122"/>
              </a:rPr>
              <a:t>          # </a:t>
            </a:r>
            <a:r>
              <a:rPr lang="zh-CN" altLang="en-US" sz="2400" dirty="0">
                <a:latin typeface="宋体" panose="02010600030101010101" pitchFamily="2" charset="-122"/>
                <a:ea typeface="宋体" panose="02010600030101010101" pitchFamily="2" charset="-122"/>
              </a:rPr>
              <a:t>将字符转换为</a:t>
            </a:r>
            <a:r>
              <a:rPr lang="en-US" altLang="zh-CN" sz="2400" dirty="0">
                <a:latin typeface="宋体" panose="02010600030101010101" pitchFamily="2" charset="-122"/>
                <a:ea typeface="宋体" panose="02010600030101010101" pitchFamily="2" charset="-122"/>
              </a:rPr>
              <a:t>0-25</a:t>
            </a:r>
            <a:r>
              <a:rPr lang="zh-CN" altLang="en-US" sz="2400" dirty="0">
                <a:latin typeface="宋体" panose="02010600030101010101" pitchFamily="2" charset="-122"/>
                <a:ea typeface="宋体" panose="02010600030101010101" pitchFamily="2" charset="-122"/>
              </a:rPr>
              <a:t>的数字，加上偏移量</a:t>
            </a:r>
            <a:r>
              <a:rPr lang="en-US" altLang="zh-CN" sz="2400" dirty="0">
                <a:latin typeface="宋体" panose="02010600030101010101" pitchFamily="2" charset="-122"/>
                <a:ea typeface="宋体" panose="02010600030101010101" pitchFamily="2" charset="-122"/>
              </a:rPr>
              <a:t>3</a:t>
            </a:r>
            <a:r>
              <a:rPr lang="zh-CN" altLang="en-US" sz="2400" dirty="0">
                <a:latin typeface="宋体" panose="02010600030101010101" pitchFamily="2" charset="-122"/>
                <a:ea typeface="宋体" panose="02010600030101010101" pitchFamily="2" charset="-122"/>
              </a:rPr>
              <a:t>，然后取模</a:t>
            </a:r>
            <a:r>
              <a:rPr lang="en-US" altLang="zh-CN" sz="2400" dirty="0">
                <a:latin typeface="宋体" panose="02010600030101010101" pitchFamily="2" charset="-122"/>
                <a:ea typeface="宋体" panose="02010600030101010101" pitchFamily="2" charset="-122"/>
              </a:rPr>
              <a:t>26</a:t>
            </a:r>
            <a:r>
              <a:rPr lang="zh-CN" altLang="en-US" sz="2400" dirty="0">
                <a:latin typeface="宋体" panose="02010600030101010101" pitchFamily="2" charset="-122"/>
                <a:ea typeface="宋体" panose="02010600030101010101" pitchFamily="2" charset="-122"/>
              </a:rPr>
              <a:t>确保在字母范围内</a:t>
            </a:r>
          </a:p>
          <a:p>
            <a:pPr lvl="2"/>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w = (</a:t>
            </a:r>
            <a:r>
              <a:rPr lang="en-US" altLang="zh-CN" sz="2400" dirty="0" err="1">
                <a:latin typeface="宋体" panose="02010600030101010101" pitchFamily="2" charset="-122"/>
                <a:ea typeface="宋体" panose="02010600030101010101" pitchFamily="2" charset="-122"/>
              </a:rPr>
              <a:t>ord</a:t>
            </a:r>
            <a:r>
              <a:rPr lang="en-US" altLang="zh-CN" sz="2400" dirty="0">
                <a:latin typeface="宋体" panose="02010600030101010101" pitchFamily="2" charset="-122"/>
                <a:ea typeface="宋体" panose="02010600030101010101" pitchFamily="2" charset="-122"/>
              </a:rPr>
              <a:t>(word) - </a:t>
            </a:r>
            <a:r>
              <a:rPr lang="en-US" altLang="zh-CN" sz="2400" dirty="0" err="1">
                <a:latin typeface="宋体" panose="02010600030101010101" pitchFamily="2" charset="-122"/>
                <a:ea typeface="宋体" panose="02010600030101010101" pitchFamily="2" charset="-122"/>
              </a:rPr>
              <a:t>ord</a:t>
            </a:r>
            <a:r>
              <a:rPr lang="en-US" altLang="zh-CN" sz="2400" dirty="0">
                <a:latin typeface="宋体" panose="02010600030101010101" pitchFamily="2" charset="-122"/>
                <a:ea typeface="宋体" panose="02010600030101010101" pitchFamily="2" charset="-122"/>
              </a:rPr>
              <a:t>('a') + 3) % 26</a:t>
            </a:r>
          </a:p>
          <a:p>
            <a:pPr lvl="2"/>
            <a:r>
              <a:rPr lang="en-US" altLang="zh-CN" sz="2400" dirty="0">
                <a:latin typeface="宋体" panose="02010600030101010101" pitchFamily="2" charset="-122"/>
                <a:ea typeface="宋体" panose="02010600030101010101" pitchFamily="2" charset="-122"/>
              </a:rPr>
              <a:t>           </a:t>
            </a:r>
            <a:r>
              <a:rPr lang="en-US" altLang="zh-CN" sz="2400" dirty="0" err="1">
                <a:latin typeface="宋体" panose="02010600030101010101" pitchFamily="2" charset="-122"/>
                <a:ea typeface="宋体" panose="02010600030101010101" pitchFamily="2" charset="-122"/>
              </a:rPr>
              <a:t>encrypted_word</a:t>
            </a:r>
            <a:r>
              <a:rPr lang="en-US" altLang="zh-CN" sz="2400" dirty="0">
                <a:latin typeface="宋体" panose="02010600030101010101" pitchFamily="2" charset="-122"/>
                <a:ea typeface="宋体" panose="02010600030101010101" pitchFamily="2" charset="-122"/>
              </a:rPr>
              <a:t> = chr(w + </a:t>
            </a:r>
            <a:r>
              <a:rPr lang="en-US" altLang="zh-CN" sz="2400" dirty="0" err="1">
                <a:latin typeface="宋体" panose="02010600030101010101" pitchFamily="2" charset="-122"/>
                <a:ea typeface="宋体" panose="02010600030101010101" pitchFamily="2" charset="-122"/>
              </a:rPr>
              <a:t>ord</a:t>
            </a:r>
            <a:r>
              <a:rPr lang="en-US" altLang="zh-CN" sz="2400" dirty="0">
                <a:latin typeface="宋体" panose="02010600030101010101" pitchFamily="2" charset="-122"/>
                <a:ea typeface="宋体" panose="02010600030101010101" pitchFamily="2" charset="-122"/>
              </a:rPr>
              <a:t>('a'))</a:t>
            </a:r>
          </a:p>
          <a:p>
            <a:pPr lvl="2"/>
            <a:r>
              <a:rPr lang="en-US" altLang="zh-CN" sz="2400" dirty="0">
                <a:latin typeface="宋体" panose="02010600030101010101" pitchFamily="2" charset="-122"/>
                <a:ea typeface="宋体" panose="02010600030101010101" pitchFamily="2" charset="-122"/>
              </a:rPr>
              <a:t>           result += </a:t>
            </a:r>
            <a:r>
              <a:rPr lang="en-US" altLang="zh-CN" sz="2400" dirty="0" err="1">
                <a:latin typeface="宋体" panose="02010600030101010101" pitchFamily="2" charset="-122"/>
                <a:ea typeface="宋体" panose="02010600030101010101" pitchFamily="2" charset="-122"/>
              </a:rPr>
              <a:t>encrypted_word</a:t>
            </a:r>
            <a:endParaRPr lang="en-US" altLang="zh-CN" sz="2400" dirty="0">
              <a:latin typeface="宋体" panose="02010600030101010101" pitchFamily="2" charset="-122"/>
              <a:ea typeface="宋体" panose="02010600030101010101" pitchFamily="2" charset="-122"/>
            </a:endParaRPr>
          </a:p>
          <a:p>
            <a:pPr lvl="2"/>
            <a:r>
              <a:rPr lang="en-US" altLang="zh-CN" sz="2400" dirty="0">
                <a:latin typeface="宋体" panose="02010600030101010101" pitchFamily="2" charset="-122"/>
                <a:ea typeface="宋体" panose="02010600030101010101" pitchFamily="2" charset="-122"/>
              </a:rPr>
              <a:t>      else:</a:t>
            </a:r>
          </a:p>
          <a:p>
            <a:pPr lvl="2"/>
            <a:r>
              <a:rPr lang="en-US" altLang="zh-CN" sz="2400" dirty="0">
                <a:latin typeface="宋体" panose="02010600030101010101" pitchFamily="2" charset="-122"/>
                <a:ea typeface="宋体" panose="02010600030101010101" pitchFamily="2" charset="-122"/>
              </a:rPr>
              <a:t>             # </a:t>
            </a:r>
            <a:r>
              <a:rPr lang="zh-CN" altLang="en-US" sz="2400" dirty="0">
                <a:latin typeface="宋体" panose="02010600030101010101" pitchFamily="2" charset="-122"/>
                <a:ea typeface="宋体" panose="02010600030101010101" pitchFamily="2" charset="-122"/>
              </a:rPr>
              <a:t>非字母字符保持不变</a:t>
            </a:r>
          </a:p>
          <a:p>
            <a:pPr lvl="2"/>
            <a:r>
              <a:rPr lang="zh-CN" altLang="en-US" sz="2400" dirty="0">
                <a:latin typeface="宋体" panose="02010600030101010101" pitchFamily="2" charset="-122"/>
                <a:ea typeface="宋体" panose="02010600030101010101" pitchFamily="2" charset="-122"/>
              </a:rPr>
              <a:t>             </a:t>
            </a:r>
            <a:r>
              <a:rPr lang="en-US" altLang="zh-CN" sz="2400" dirty="0">
                <a:latin typeface="宋体" panose="02010600030101010101" pitchFamily="2" charset="-122"/>
                <a:ea typeface="宋体" panose="02010600030101010101" pitchFamily="2" charset="-122"/>
              </a:rPr>
              <a:t>result += word</a:t>
            </a:r>
          </a:p>
          <a:p>
            <a:pPr lvl="2"/>
            <a:r>
              <a:rPr lang="en-US" altLang="zh-CN" sz="2400" dirty="0">
                <a:latin typeface="宋体" panose="02010600030101010101" pitchFamily="2" charset="-122"/>
                <a:ea typeface="宋体" panose="02010600030101010101" pitchFamily="2" charset="-122"/>
              </a:rPr>
              <a:t>return result</a:t>
            </a:r>
          </a:p>
        </p:txBody>
      </p:sp>
    </p:spTree>
    <p:extLst>
      <p:ext uri="{BB962C8B-B14F-4D97-AF65-F5344CB8AC3E}">
        <p14:creationId xmlns:p14="http://schemas.microsoft.com/office/powerpoint/2010/main" val="194286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AB570-37BC-5583-F638-F21687B3AEF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52A9194-21F5-1260-A352-6DF1EB103B13}"/>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p>
        </p:txBody>
      </p:sp>
      <p:sp>
        <p:nvSpPr>
          <p:cNvPr id="3" name="内容占位符 2">
            <a:extLst>
              <a:ext uri="{FF2B5EF4-FFF2-40B4-BE49-F238E27FC236}">
                <a16:creationId xmlns:a16="http://schemas.microsoft.com/office/drawing/2014/main" id="{0E92231F-87FB-E8F4-B21A-D90210F2C0A6}"/>
              </a:ext>
            </a:extLst>
          </p:cNvPr>
          <p:cNvSpPr>
            <a:spLocks noGrp="1"/>
          </p:cNvSpPr>
          <p:nvPr>
            <p:ph idx="1"/>
          </p:nvPr>
        </p:nvSpPr>
        <p:spPr>
          <a:xfrm>
            <a:off x="0" y="1310639"/>
            <a:ext cx="12192000" cy="5547360"/>
          </a:xfrm>
        </p:spPr>
        <p:txBody>
          <a:bodyPr>
            <a:normAutofit/>
          </a:bodyPr>
          <a:lstStyle/>
          <a:p>
            <a:r>
              <a:rPr lang="en-US" altLang="zh-CN" dirty="0" err="1">
                <a:latin typeface="宋体" panose="02010600030101010101" pitchFamily="2" charset="-122"/>
                <a:ea typeface="宋体" panose="02010600030101010101" pitchFamily="2" charset="-122"/>
              </a:rPr>
              <a:t>ChatApp</a:t>
            </a:r>
            <a:r>
              <a:rPr lang="zh-CN" altLang="en-US" dirty="0">
                <a:latin typeface="宋体" panose="02010600030101010101" pitchFamily="2" charset="-122"/>
                <a:ea typeface="宋体" panose="02010600030101010101" pitchFamily="2" charset="-122"/>
              </a:rPr>
              <a:t>类中，除了和</a:t>
            </a:r>
            <a:r>
              <a:rPr lang="en-US" altLang="zh-CN" dirty="0" err="1">
                <a:latin typeface="宋体" panose="02010600030101010101" pitchFamily="2" charset="-122"/>
                <a:ea typeface="宋体" panose="02010600030101010101" pitchFamily="2" charset="-122"/>
              </a:rPr>
              <a:t>LoginApp</a:t>
            </a:r>
            <a:r>
              <a:rPr lang="zh-CN" altLang="en-US" dirty="0">
                <a:latin typeface="宋体" panose="02010600030101010101" pitchFamily="2" charset="-122"/>
                <a:ea typeface="宋体" panose="02010600030101010101" pitchFamily="2" charset="-122"/>
              </a:rPr>
              <a:t>的初始化方法中一样，接收</a:t>
            </a:r>
            <a:r>
              <a:rPr lang="en-US" altLang="zh-CN" dirty="0">
                <a:latin typeface="宋体" panose="02010600030101010101" pitchFamily="2" charset="-122"/>
                <a:ea typeface="宋体" panose="02010600030101010101" pitchFamily="2" charset="-122"/>
              </a:rPr>
              <a:t>root</a:t>
            </a:r>
            <a:r>
              <a:rPr lang="zh-CN" altLang="en-US" dirty="0">
                <a:latin typeface="宋体" panose="02010600030101010101" pitchFamily="2" charset="-122"/>
                <a:ea typeface="宋体" panose="02010600030101010101" pitchFamily="2" charset="-122"/>
              </a:rPr>
              <a:t>做参数以外，还要接收</a:t>
            </a:r>
            <a:r>
              <a:rPr lang="en-US" altLang="zh-CN" dirty="0">
                <a:latin typeface="宋体" panose="02010600030101010101" pitchFamily="2" charset="-122"/>
                <a:ea typeface="宋体" panose="02010600030101010101" pitchFamily="2" charset="-122"/>
              </a:rPr>
              <a:t>username</a:t>
            </a:r>
            <a:r>
              <a:rPr lang="zh-CN" altLang="en-US" dirty="0">
                <a:latin typeface="宋体" panose="02010600030101010101" pitchFamily="2" charset="-122"/>
                <a:ea typeface="宋体" panose="02010600030101010101" pitchFamily="2" charset="-122"/>
              </a:rPr>
              <a:t>作为参数，因为登录之后需要根据不同用户的信息，进行分门别类的数据保存和数据显示。除了聊天界面的大致框架外，从左边开始，依次联系人列表的框架、搜索框、聊天区域框架、聊天标题、聊天消息区域、输入框、信息样式、发送按钮和选中后信息人的颜色变化，以及不同用户与其联系人的聊天记录会存储在何处，这些都需要进行初始化设置。</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self.root</a:t>
            </a:r>
            <a:r>
              <a:rPr lang="en-US" altLang="zh-CN" dirty="0">
                <a:latin typeface="宋体" panose="02010600030101010101" pitchFamily="2" charset="-122"/>
                <a:ea typeface="宋体" panose="02010600030101010101" pitchFamily="2" charset="-122"/>
              </a:rPr>
              <a:t> = root</a:t>
            </a:r>
          </a:p>
          <a:p>
            <a:pPr lvl="2"/>
            <a:r>
              <a:rPr lang="en-US" altLang="zh-CN" dirty="0" err="1">
                <a:latin typeface="宋体" panose="02010600030101010101" pitchFamily="2" charset="-122"/>
                <a:ea typeface="宋体" panose="02010600030101010101" pitchFamily="2" charset="-122"/>
              </a:rPr>
              <a:t>self.root.geometry</a:t>
            </a:r>
            <a:r>
              <a:rPr lang="en-US" altLang="zh-CN" dirty="0">
                <a:latin typeface="宋体" panose="02010600030101010101" pitchFamily="2" charset="-122"/>
                <a:ea typeface="宋体" panose="02010600030101010101" pitchFamily="2" charset="-122"/>
              </a:rPr>
              <a:t>('800x600')</a:t>
            </a:r>
          </a:p>
          <a:p>
            <a:pPr lvl="2"/>
            <a:r>
              <a:rPr lang="en-US" altLang="zh-CN" dirty="0" err="1">
                <a:latin typeface="宋体" panose="02010600030101010101" pitchFamily="2" charset="-122"/>
                <a:ea typeface="宋体" panose="02010600030101010101" pitchFamily="2" charset="-122"/>
              </a:rPr>
              <a:t>self.root.title</a:t>
            </a:r>
            <a:r>
              <a:rPr lang="en-US" altLang="zh-CN" dirty="0">
                <a:latin typeface="宋体" panose="02010600030101010101" pitchFamily="2" charset="-122"/>
                <a:ea typeface="宋体" panose="02010600030101010101" pitchFamily="2" charset="-122"/>
              </a:rPr>
              <a:t>('KakaoTalk Clone')</a:t>
            </a:r>
          </a:p>
          <a:p>
            <a:pPr lvl="2"/>
            <a:r>
              <a:rPr lang="en-US" altLang="zh-CN" dirty="0" err="1">
                <a:latin typeface="宋体" panose="02010600030101010101" pitchFamily="2" charset="-122"/>
                <a:ea typeface="宋体" panose="02010600030101010101" pitchFamily="2" charset="-122"/>
              </a:rPr>
              <a:t>self.root.configure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='#F5F5F5')</a:t>
            </a:r>
          </a:p>
          <a:p>
            <a:pPr lvl="2"/>
            <a:r>
              <a:rPr lang="en-US" altLang="zh-CN" dirty="0" err="1">
                <a:latin typeface="宋体" panose="02010600030101010101" pitchFamily="2" charset="-122"/>
                <a:ea typeface="宋体" panose="02010600030101010101" pitchFamily="2" charset="-122"/>
              </a:rPr>
              <a:t>self.username</a:t>
            </a:r>
            <a:r>
              <a:rPr lang="en-US" altLang="zh-CN" dirty="0">
                <a:latin typeface="宋体" panose="02010600030101010101" pitchFamily="2" charset="-122"/>
                <a:ea typeface="宋体" panose="02010600030101010101" pitchFamily="2" charset="-122"/>
              </a:rPr>
              <a:t>=username</a:t>
            </a:r>
          </a:p>
        </p:txBody>
      </p:sp>
    </p:spTree>
    <p:extLst>
      <p:ext uri="{BB962C8B-B14F-4D97-AF65-F5344CB8AC3E}">
        <p14:creationId xmlns:p14="http://schemas.microsoft.com/office/powerpoint/2010/main" val="191143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92E61C-7434-16FC-E42D-B54B6961E2A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2C9F7F7-300B-C291-5EF0-D11869C9B35F}"/>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联系人列表框架和搜索框</a:t>
            </a:r>
          </a:p>
        </p:txBody>
      </p:sp>
      <p:sp>
        <p:nvSpPr>
          <p:cNvPr id="3" name="内容占位符 2">
            <a:extLst>
              <a:ext uri="{FF2B5EF4-FFF2-40B4-BE49-F238E27FC236}">
                <a16:creationId xmlns:a16="http://schemas.microsoft.com/office/drawing/2014/main" id="{1D6F4BD1-4472-B7CE-77C3-8DD90712A273}"/>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联系人列表框架</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contacts_frame</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tk.Frame</a:t>
            </a:r>
            <a:r>
              <a:rPr lang="en-US" altLang="zh-CN" dirty="0">
                <a:latin typeface="宋体" panose="02010600030101010101" pitchFamily="2" charset="-122"/>
                <a:ea typeface="宋体" panose="02010600030101010101" pitchFamily="2" charset="-122"/>
              </a:rPr>
              <a:t>(root, </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='#F5F5F5')</a:t>
            </a:r>
          </a:p>
          <a:p>
            <a:pPr lvl="2"/>
            <a:r>
              <a:rPr lang="en-US" altLang="zh-CN" dirty="0" err="1">
                <a:latin typeface="宋体" panose="02010600030101010101" pitchFamily="2" charset="-122"/>
                <a:ea typeface="宋体" panose="02010600030101010101" pitchFamily="2" charset="-122"/>
              </a:rPr>
              <a:t>contacts_frame.place</a:t>
            </a:r>
            <a:r>
              <a:rPr lang="en-US" altLang="zh-CN" dirty="0">
                <a:latin typeface="宋体" panose="02010600030101010101" pitchFamily="2" charset="-122"/>
                <a:ea typeface="宋体" panose="02010600030101010101" pitchFamily="2" charset="-122"/>
              </a:rPr>
              <a:t>(x=0, y=0, width=200, height=600)</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搜索框</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search_box</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contacts_frame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search_box</a:t>
            </a:r>
            <a:r>
              <a:rPr lang="en-US" altLang="zh-CN" dirty="0">
                <a:latin typeface="宋体" panose="02010600030101010101" pitchFamily="2" charset="-122"/>
                <a:ea typeface="宋体" panose="02010600030101010101" pitchFamily="2" charset="-122"/>
              </a:rPr>
              <a:t>['text'] = '</a:t>
            </a:r>
            <a:r>
              <a:rPr lang="zh-CN" altLang="en-US" dirty="0">
                <a:latin typeface="宋体" panose="02010600030101010101" pitchFamily="2" charset="-122"/>
                <a:ea typeface="宋体" panose="02010600030101010101" pitchFamily="2" charset="-122"/>
              </a:rPr>
              <a:t>搜索联系人</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search_box</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2"/>
            <a:r>
              <a:rPr lang="en-US" altLang="zh-CN" dirty="0" err="1">
                <a:latin typeface="宋体" panose="02010600030101010101" pitchFamily="2" charset="-122"/>
                <a:ea typeface="宋体" panose="02010600030101010101" pitchFamily="2" charset="-122"/>
              </a:rPr>
              <a:t>search_box</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'gray'</a:t>
            </a:r>
          </a:p>
          <a:p>
            <a:pPr lvl="2"/>
            <a:r>
              <a:rPr lang="en-US" altLang="zh-CN" dirty="0" err="1">
                <a:latin typeface="宋体" panose="02010600030101010101" pitchFamily="2" charset="-122"/>
                <a:ea typeface="宋体" panose="02010600030101010101" pitchFamily="2" charset="-122"/>
              </a:rPr>
              <a:t>search_box.place</a:t>
            </a:r>
            <a:r>
              <a:rPr lang="en-US" altLang="zh-CN" dirty="0">
                <a:latin typeface="宋体" panose="02010600030101010101" pitchFamily="2" charset="-122"/>
                <a:ea typeface="宋体" panose="02010600030101010101" pitchFamily="2" charset="-122"/>
              </a:rPr>
              <a:t>(x=10, y=10, width=180, height=30)</a:t>
            </a:r>
          </a:p>
        </p:txBody>
      </p:sp>
    </p:spTree>
    <p:extLst>
      <p:ext uri="{BB962C8B-B14F-4D97-AF65-F5344CB8AC3E}">
        <p14:creationId xmlns:p14="http://schemas.microsoft.com/office/powerpoint/2010/main" val="33020534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3239E2-92C0-29F9-469A-A0BFA23FF6F2}"/>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B369C6A-46CF-CDF4-545E-23D353577DC8}"/>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存储聊天记录</a:t>
            </a:r>
          </a:p>
        </p:txBody>
      </p:sp>
      <p:sp>
        <p:nvSpPr>
          <p:cNvPr id="3" name="内容占位符 2">
            <a:extLst>
              <a:ext uri="{FF2B5EF4-FFF2-40B4-BE49-F238E27FC236}">
                <a16:creationId xmlns:a16="http://schemas.microsoft.com/office/drawing/2014/main" id="{7C7A637E-599B-9CDB-7E73-A7E45F3A8CBB}"/>
              </a:ext>
            </a:extLst>
          </p:cNvPr>
          <p:cNvSpPr>
            <a:spLocks noGrp="1"/>
          </p:cNvSpPr>
          <p:nvPr>
            <p:ph idx="1"/>
          </p:nvPr>
        </p:nvSpPr>
        <p:spPr>
          <a:xfrm>
            <a:off x="0" y="1310639"/>
            <a:ext cx="12192000" cy="5547360"/>
          </a:xfrm>
        </p:spPr>
        <p:txBody>
          <a:bodyPr>
            <a:normAutofit fontScale="92500" lnSpcReduction="10000"/>
          </a:bodyPr>
          <a:lstStyle/>
          <a:p>
            <a:r>
              <a:rPr lang="zh-CN" altLang="en-US" dirty="0">
                <a:latin typeface="宋体" panose="02010600030101010101" pitchFamily="2" charset="-122"/>
                <a:ea typeface="宋体" panose="02010600030101010101" pitchFamily="2" charset="-122"/>
              </a:rPr>
              <a:t>在存储聊天记录的部分，需要根据不同的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来创建不同的存储聊天记录的</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文件，这份文件也会用于下面遍历联系人后，用不同</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登录时，展示不同用户各自的联系人。</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存储聊天记录</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try:</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若第一次登录，则创建一个文件来存储数据</a:t>
            </a:r>
          </a:p>
          <a:p>
            <a:pPr lvl="2"/>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with open('chatHistory.</a:t>
            </a:r>
            <a:r>
              <a:rPr lang="en-US" altLang="zh-CN" dirty="0" err="1">
                <a:latin typeface="宋体" panose="02010600030101010101" pitchFamily="2" charset="-122"/>
                <a:ea typeface="宋体" panose="02010600030101010101" pitchFamily="2" charset="-122"/>
              </a:rPr>
              <a:t>json</a:t>
            </a:r>
            <a:r>
              <a:rPr lang="en-US" altLang="zh-CN" dirty="0">
                <a:latin typeface="宋体" panose="02010600030101010101" pitchFamily="2" charset="-122"/>
                <a:ea typeface="宋体" panose="02010600030101010101" pitchFamily="2" charset="-122"/>
              </a:rPr>
              <a:t>','r') as file:</a:t>
            </a:r>
          </a:p>
          <a:p>
            <a:pPr lvl="2"/>
            <a:r>
              <a:rPr lang="en-US" altLang="zh-CN" dirty="0">
                <a:latin typeface="宋体" panose="02010600030101010101" pitchFamily="2" charset="-122"/>
                <a:ea typeface="宋体" panose="02010600030101010101" pitchFamily="2" charset="-122"/>
              </a:rPr>
              <a:t>      with open(f"{username}_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 'r') as file:</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json.load</a:t>
            </a:r>
            <a:r>
              <a:rPr lang="en-US" altLang="zh-CN" dirty="0">
                <a:latin typeface="宋体" panose="02010600030101010101" pitchFamily="2" charset="-122"/>
                <a:ea typeface="宋体" panose="02010600030101010101" pitchFamily="2" charset="-122"/>
              </a:rPr>
              <a:t>(file)</a:t>
            </a:r>
          </a:p>
          <a:p>
            <a:pPr lvl="2"/>
            <a:r>
              <a:rPr lang="en-US" altLang="zh-CN" dirty="0">
                <a:latin typeface="宋体" panose="02010600030101010101" pitchFamily="2" charset="-122"/>
                <a:ea typeface="宋体" panose="02010600030101010101" pitchFamily="2" charset="-122"/>
              </a:rPr>
              <a:t>except </a:t>
            </a:r>
            <a:r>
              <a:rPr lang="en-US" altLang="zh-CN" dirty="0" err="1">
                <a:latin typeface="宋体" panose="02010600030101010101" pitchFamily="2" charset="-122"/>
                <a:ea typeface="宋体" panose="02010600030101010101" pitchFamily="2" charset="-122"/>
              </a:rPr>
              <a:t>FileNotFoundError</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若不是第一次登录，则聊天记录会存在，则直接打开已有文件，并继续向里存储数据</a:t>
            </a:r>
          </a:p>
          <a:p>
            <a:pPr lvl="2"/>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 with open('chatHistory.</a:t>
            </a:r>
            <a:r>
              <a:rPr lang="en-US" altLang="zh-CN" dirty="0" err="1">
                <a:latin typeface="宋体" panose="02010600030101010101" pitchFamily="2" charset="-122"/>
                <a:ea typeface="宋体" panose="02010600030101010101" pitchFamily="2" charset="-122"/>
              </a:rPr>
              <a:t>json</a:t>
            </a:r>
            <a:r>
              <a:rPr lang="en-US" altLang="zh-CN" dirty="0">
                <a:latin typeface="宋体" panose="02010600030101010101" pitchFamily="2" charset="-122"/>
                <a:ea typeface="宋体" panose="02010600030101010101" pitchFamily="2" charset="-122"/>
              </a:rPr>
              <a:t>','w') as file:</a:t>
            </a:r>
          </a:p>
          <a:p>
            <a:pPr lvl="2"/>
            <a:r>
              <a:rPr lang="en-US" altLang="zh-CN" dirty="0">
                <a:latin typeface="宋体" panose="02010600030101010101" pitchFamily="2" charset="-122"/>
                <a:ea typeface="宋体" panose="02010600030101010101" pitchFamily="2" charset="-122"/>
              </a:rPr>
              <a:t>         with open(f"{username}_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 'w') as file:</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"friend1":[],"friend2":[],"friend3":[] }</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self.chat_history,file,indent</a:t>
            </a:r>
            <a:r>
              <a:rPr lang="en-US" altLang="zh-CN" dirty="0">
                <a:latin typeface="宋体" panose="02010600030101010101" pitchFamily="2" charset="-122"/>
                <a:ea typeface="宋体" panose="02010600030101010101" pitchFamily="2" charset="-122"/>
              </a:rPr>
              <a:t>=4)</a:t>
            </a:r>
          </a:p>
        </p:txBody>
      </p:sp>
    </p:spTree>
    <p:extLst>
      <p:ext uri="{BB962C8B-B14F-4D97-AF65-F5344CB8AC3E}">
        <p14:creationId xmlns:p14="http://schemas.microsoft.com/office/powerpoint/2010/main" val="417029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0236D-30BB-4CFF-10C3-047CAAB23C5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7078C5C-F562-B4C7-9A7B-1DAE3064E814}"/>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获取联系人</a:t>
            </a:r>
          </a:p>
        </p:txBody>
      </p:sp>
      <p:sp>
        <p:nvSpPr>
          <p:cNvPr id="3" name="内容占位符 2">
            <a:extLst>
              <a:ext uri="{FF2B5EF4-FFF2-40B4-BE49-F238E27FC236}">
                <a16:creationId xmlns:a16="http://schemas.microsoft.com/office/drawing/2014/main" id="{D33CEE7A-3DE4-CFAB-79EE-25874F76B5D9}"/>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在联系人部分，初始设定为本页第一行注掉的部分，后续改为联系人列表下面的这一行是因为，需要根据不同用户的联系人进行存储，按照原来的</a:t>
            </a:r>
            <a:r>
              <a:rPr lang="en-US" altLang="zh-CN" dirty="0">
                <a:latin typeface="宋体" panose="02010600030101010101" pitchFamily="2" charset="-122"/>
                <a:ea typeface="宋体" panose="02010600030101010101" pitchFamily="2" charset="-122"/>
              </a:rPr>
              <a:t>contacts</a:t>
            </a:r>
            <a:r>
              <a:rPr lang="zh-CN" altLang="en-US" dirty="0">
                <a:latin typeface="宋体" panose="02010600030101010101" pitchFamily="2" charset="-122"/>
                <a:ea typeface="宋体" panose="02010600030101010101" pitchFamily="2" charset="-122"/>
              </a:rPr>
              <a:t>运行的话，无论用哪位用户的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登录都会显示一样的联系人，为了作区分并且现实中朋友的圈子会有重合，但很少会有连联系人列表都一模一样的情况，因此第一行的</a:t>
            </a:r>
            <a:r>
              <a:rPr lang="en-US" altLang="zh-CN" dirty="0">
                <a:latin typeface="宋体" panose="02010600030101010101" pitchFamily="2" charset="-122"/>
                <a:ea typeface="宋体" panose="02010600030101010101" pitchFamily="2" charset="-122"/>
              </a:rPr>
              <a:t>contacts</a:t>
            </a:r>
            <a:r>
              <a:rPr lang="zh-CN" altLang="en-US" dirty="0">
                <a:latin typeface="宋体" panose="02010600030101010101" pitchFamily="2" charset="-122"/>
                <a:ea typeface="宋体" panose="02010600030101010101" pitchFamily="2" charset="-122"/>
              </a:rPr>
              <a:t>暂时作为测试运用。从</a:t>
            </a:r>
            <a:r>
              <a:rPr lang="en-US" altLang="zh-CN" dirty="0" err="1">
                <a:latin typeface="宋体" panose="02010600030101010101" pitchFamily="2" charset="-122"/>
                <a:ea typeface="宋体" panose="02010600030101010101" pitchFamily="2" charset="-122"/>
              </a:rPr>
              <a:t>chat_history.json</a:t>
            </a:r>
            <a:r>
              <a:rPr lang="zh-CN" altLang="en-US" dirty="0">
                <a:latin typeface="宋体" panose="02010600030101010101" pitchFamily="2" charset="-122"/>
                <a:ea typeface="宋体" panose="02010600030101010101" pitchFamily="2" charset="-122"/>
              </a:rPr>
              <a:t>文件中提取联系人的的信息时，调用</a:t>
            </a:r>
            <a:r>
              <a:rPr lang="en-US" altLang="zh-CN" dirty="0">
                <a:latin typeface="宋体" panose="02010600030101010101" pitchFamily="2" charset="-122"/>
                <a:ea typeface="宋体" panose="02010600030101010101" pitchFamily="2" charset="-122"/>
              </a:rPr>
              <a:t>keys</a:t>
            </a:r>
            <a:r>
              <a:rPr lang="zh-CN" altLang="en-US" dirty="0">
                <a:latin typeface="宋体" panose="02010600030101010101" pitchFamily="2" charset="-122"/>
                <a:ea typeface="宋体" panose="02010600030101010101" pitchFamily="2" charset="-122"/>
              </a:rPr>
              <a:t>方法来获取用不同</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登录时，展示不同用户各自的联系人。</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contacts = ["</a:t>
            </a:r>
            <a:r>
              <a:rPr lang="zh-CN" altLang="en-US" dirty="0">
                <a:latin typeface="宋体" panose="02010600030101010101" pitchFamily="2" charset="-122"/>
                <a:ea typeface="宋体" panose="02010600030101010101" pitchFamily="2" charset="-122"/>
              </a:rPr>
              <a:t>张三</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李四</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王五</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赵六</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钱七</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孙八</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周九</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吴十</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联系人列表</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contacts=list(</a:t>
            </a:r>
            <a:r>
              <a:rPr lang="en-US" altLang="zh-CN" dirty="0" err="1">
                <a:latin typeface="宋体" panose="02010600030101010101" pitchFamily="2" charset="-122"/>
                <a:ea typeface="宋体" panose="02010600030101010101" pitchFamily="2" charset="-122"/>
              </a:rPr>
              <a:t>self.chat_history.keys</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初始化每个联系人按钮</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self.contact_buttons</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44710096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360743-9DE9-1FAE-C328-5FA443A820A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42C9BCD-E60A-26E2-BDD7-93CE79054360}"/>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遍历联系人以及展示</a:t>
            </a:r>
          </a:p>
        </p:txBody>
      </p:sp>
      <p:sp>
        <p:nvSpPr>
          <p:cNvPr id="3" name="内容占位符 2">
            <a:extLst>
              <a:ext uri="{FF2B5EF4-FFF2-40B4-BE49-F238E27FC236}">
                <a16:creationId xmlns:a16="http://schemas.microsoft.com/office/drawing/2014/main" id="{FEC3CEFA-3DC4-4791-4528-EEE59E785859}"/>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遍历联系人，这个联系人是从上面描述的，从存储聊天记录文件的</a:t>
            </a:r>
            <a:r>
              <a:rPr lang="en-US" altLang="zh-CN" dirty="0" err="1">
                <a:latin typeface="宋体" panose="02010600030101010101" pitchFamily="2" charset="-122"/>
                <a:ea typeface="宋体" panose="02010600030101010101" pitchFamily="2" charset="-122"/>
              </a:rPr>
              <a:t>dic</a:t>
            </a:r>
            <a:r>
              <a:rPr lang="zh-CN" altLang="en-US" dirty="0">
                <a:latin typeface="宋体" panose="02010600030101010101" pitchFamily="2" charset="-122"/>
                <a:ea typeface="宋体" panose="02010600030101010101" pitchFamily="2" charset="-122"/>
              </a:rPr>
              <a:t>类型数据中的，用</a:t>
            </a:r>
            <a:r>
              <a:rPr lang="en-US" altLang="zh-CN" dirty="0">
                <a:latin typeface="宋体" panose="02010600030101010101" pitchFamily="2" charset="-122"/>
                <a:ea typeface="宋体" panose="02010600030101010101" pitchFamily="2" charset="-122"/>
              </a:rPr>
              <a:t>keys</a:t>
            </a:r>
            <a:r>
              <a:rPr lang="zh-CN" altLang="en-US" dirty="0">
                <a:latin typeface="宋体" panose="02010600030101010101" pitchFamily="2" charset="-122"/>
                <a:ea typeface="宋体" panose="02010600030101010101" pitchFamily="2" charset="-122"/>
              </a:rPr>
              <a:t>方法获取到的。</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for </a:t>
            </a:r>
            <a:r>
              <a:rPr lang="en-US" altLang="zh-CN" dirty="0" err="1">
                <a:latin typeface="宋体" panose="02010600030101010101" pitchFamily="2" charset="-122"/>
                <a:ea typeface="宋体" panose="02010600030101010101" pitchFamily="2" charset="-122"/>
              </a:rPr>
              <a:t>i,contacts</a:t>
            </a:r>
            <a:r>
              <a:rPr lang="en-US" altLang="zh-CN" dirty="0">
                <a:latin typeface="宋体" panose="02010600030101010101" pitchFamily="2" charset="-122"/>
                <a:ea typeface="宋体" panose="02010600030101010101" pitchFamily="2" charset="-122"/>
              </a:rPr>
              <a:t> in enumerate(contacts):</a:t>
            </a:r>
          </a:p>
          <a:p>
            <a:pPr lvl="3"/>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设置联系人框的样式</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contacts_frame</a:t>
            </a:r>
            <a:r>
              <a:rPr lang="en-US" altLang="zh-CN" dirty="0">
                <a:latin typeface="宋体" panose="02010600030101010101" pitchFamily="2" charset="-122"/>
                <a:ea typeface="宋体" panose="02010600030101010101" pitchFamily="2" charset="-122"/>
              </a:rPr>
              <a:t>)</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['text'] = contact</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3"/>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['anchor'] = 'w'</a:t>
            </a:r>
          </a:p>
          <a:p>
            <a:pPr lvl="3"/>
            <a:r>
              <a:rPr lang="en-US" altLang="zh-CN" dirty="0" err="1">
                <a:latin typeface="宋体" panose="02010600030101010101" pitchFamily="2" charset="-122"/>
                <a:ea typeface="宋体" panose="02010600030101010101" pitchFamily="2" charset="-122"/>
              </a:rPr>
              <a:t>btn.place</a:t>
            </a:r>
            <a:r>
              <a:rPr lang="en-US" altLang="zh-CN" dirty="0">
                <a:latin typeface="宋体" panose="02010600030101010101" pitchFamily="2" charset="-122"/>
                <a:ea typeface="宋体" panose="02010600030101010101" pitchFamily="2" charset="-122"/>
              </a:rPr>
              <a:t>(x=10, y=50 + </a:t>
            </a:r>
            <a:r>
              <a:rPr lang="en-US" altLang="zh-CN" dirty="0" err="1">
                <a:latin typeface="宋体" panose="02010600030101010101" pitchFamily="2" charset="-122"/>
                <a:ea typeface="宋体" panose="02010600030101010101" pitchFamily="2" charset="-122"/>
              </a:rPr>
              <a:t>i</a:t>
            </a:r>
            <a:r>
              <a:rPr lang="en-US" altLang="zh-CN" dirty="0">
                <a:latin typeface="宋体" panose="02010600030101010101" pitchFamily="2" charset="-122"/>
                <a:ea typeface="宋体" panose="02010600030101010101" pitchFamily="2" charset="-122"/>
              </a:rPr>
              <a:t> * 50, width=180, height=40)</a:t>
            </a:r>
          </a:p>
          <a:p>
            <a:pPr lvl="3"/>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将选中联系人的函数</a:t>
            </a:r>
            <a:r>
              <a:rPr lang="en-US" altLang="zh-CN" dirty="0" err="1">
                <a:latin typeface="宋体" panose="02010600030101010101" pitchFamily="2" charset="-122"/>
                <a:ea typeface="宋体" panose="02010600030101010101" pitchFamily="2" charset="-122"/>
              </a:rPr>
              <a:t>self.select_contact</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和联系人按钮绑定在一起</a:t>
            </a:r>
          </a:p>
          <a:p>
            <a:pPr lvl="3"/>
            <a:r>
              <a:rPr lang="en-US" altLang="zh-CN" dirty="0" err="1">
                <a:latin typeface="宋体" panose="02010600030101010101" pitchFamily="2" charset="-122"/>
                <a:ea typeface="宋体" panose="02010600030101010101" pitchFamily="2" charset="-122"/>
              </a:rPr>
              <a:t>btn.bind</a:t>
            </a:r>
            <a:r>
              <a:rPr lang="en-US" altLang="zh-CN" dirty="0">
                <a:latin typeface="宋体" panose="02010600030101010101" pitchFamily="2" charset="-122"/>
                <a:ea typeface="宋体" panose="02010600030101010101" pitchFamily="2" charset="-122"/>
              </a:rPr>
              <a:t>('&lt;Button-1&gt;', lambda e, c=contact: </a:t>
            </a:r>
            <a:r>
              <a:rPr lang="en-US" altLang="zh-CN" dirty="0" err="1">
                <a:latin typeface="宋体" panose="02010600030101010101" pitchFamily="2" charset="-122"/>
                <a:ea typeface="宋体" panose="02010600030101010101" pitchFamily="2" charset="-122"/>
              </a:rPr>
              <a:t>self.select_contact</a:t>
            </a:r>
            <a:r>
              <a:rPr lang="en-US" altLang="zh-CN" dirty="0">
                <a:latin typeface="宋体" panose="02010600030101010101" pitchFamily="2" charset="-122"/>
                <a:ea typeface="宋体" panose="02010600030101010101" pitchFamily="2" charset="-122"/>
              </a:rPr>
              <a:t>(c))</a:t>
            </a:r>
          </a:p>
          <a:p>
            <a:pPr lvl="3"/>
            <a:r>
              <a:rPr lang="en-US" altLang="zh-CN" dirty="0" err="1">
                <a:latin typeface="宋体" panose="02010600030101010101" pitchFamily="2" charset="-122"/>
                <a:ea typeface="宋体" panose="02010600030101010101" pitchFamily="2" charset="-122"/>
              </a:rPr>
              <a:t>self.contact_buttons.append</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324348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F80806-8921-BD51-4234-BA55FC5601F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BD9017D-0D00-3132-EDD1-8087E212CE51}"/>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联系人展示</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测试</a:t>
            </a:r>
            <a:r>
              <a:rPr lang="en-US" altLang="zh-CN" sz="4800" dirty="0">
                <a:latin typeface="宋体" panose="02010600030101010101" pitchFamily="2" charset="-122"/>
                <a:ea typeface="宋体" panose="02010600030101010101" pitchFamily="2" charset="-122"/>
              </a:rPr>
              <a:t>contacts)</a:t>
            </a:r>
            <a:endParaRPr lang="zh-CN" altLang="en-US" sz="4800" dirty="0">
              <a:latin typeface="宋体" panose="02010600030101010101" pitchFamily="2" charset="-122"/>
              <a:ea typeface="宋体" panose="02010600030101010101" pitchFamily="2" charset="-122"/>
            </a:endParaRPr>
          </a:p>
        </p:txBody>
      </p:sp>
      <p:pic>
        <p:nvPicPr>
          <p:cNvPr id="7" name="内容占位符 6">
            <a:extLst>
              <a:ext uri="{FF2B5EF4-FFF2-40B4-BE49-F238E27FC236}">
                <a16:creationId xmlns:a16="http://schemas.microsoft.com/office/drawing/2014/main" id="{7D11C026-BCE9-38C2-D2F7-2CECF30D77B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9297" y="1310639"/>
            <a:ext cx="5282777" cy="5512083"/>
          </a:xfrm>
        </p:spPr>
      </p:pic>
      <p:pic>
        <p:nvPicPr>
          <p:cNvPr id="9" name="图片 8">
            <a:extLst>
              <a:ext uri="{FF2B5EF4-FFF2-40B4-BE49-F238E27FC236}">
                <a16:creationId xmlns:a16="http://schemas.microsoft.com/office/drawing/2014/main" id="{AD0662D3-9AE9-DB26-219D-6B24EAF8625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282776" y="1310639"/>
            <a:ext cx="7000663" cy="5331606"/>
          </a:xfrm>
          <a:prstGeom prst="rect">
            <a:avLst/>
          </a:prstGeom>
        </p:spPr>
      </p:pic>
    </p:spTree>
    <p:extLst>
      <p:ext uri="{BB962C8B-B14F-4D97-AF65-F5344CB8AC3E}">
        <p14:creationId xmlns:p14="http://schemas.microsoft.com/office/powerpoint/2010/main" val="26470774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EB03DC-ED6B-7DB1-5DAE-FFB624DC5C8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F8B15A6-CA6E-D620-8DC7-69F45B69BB94}"/>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联系人展示</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真实用</a:t>
            </a:r>
            <a:r>
              <a:rPr lang="en-US" altLang="zh-CN" sz="4800" dirty="0">
                <a:latin typeface="宋体" panose="02010600030101010101" pitchFamily="2" charset="-122"/>
                <a:ea typeface="宋体" panose="02010600030101010101" pitchFamily="2" charset="-122"/>
              </a:rPr>
              <a:t>contacts)</a:t>
            </a:r>
            <a:endParaRPr lang="zh-CN" altLang="en-US" sz="4800" dirty="0">
              <a:latin typeface="宋体" panose="02010600030101010101" pitchFamily="2" charset="-122"/>
              <a:ea typeface="宋体" panose="02010600030101010101" pitchFamily="2" charset="-122"/>
            </a:endParaRPr>
          </a:p>
        </p:txBody>
      </p:sp>
      <p:sp>
        <p:nvSpPr>
          <p:cNvPr id="3" name="内容占位符 2">
            <a:extLst>
              <a:ext uri="{FF2B5EF4-FFF2-40B4-BE49-F238E27FC236}">
                <a16:creationId xmlns:a16="http://schemas.microsoft.com/office/drawing/2014/main" id="{BF5D4AA9-F902-BEE0-E842-786D6461CB77}"/>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展示的是</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的联系人，里面的</a:t>
            </a:r>
            <a:r>
              <a:rPr lang="en-US" altLang="zh-CN" dirty="0">
                <a:latin typeface="宋体" panose="02010600030101010101" pitchFamily="2" charset="-122"/>
                <a:ea typeface="宋体" panose="02010600030101010101" pitchFamily="2" charset="-122"/>
              </a:rPr>
              <a:t>friends1</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2</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3</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4</a:t>
            </a:r>
            <a:r>
              <a:rPr lang="zh-CN" altLang="en-US" dirty="0">
                <a:latin typeface="宋体" panose="02010600030101010101" pitchFamily="2" charset="-122"/>
                <a:ea typeface="宋体" panose="02010600030101010101" pitchFamily="2" charset="-122"/>
              </a:rPr>
              <a:t>是提前创建</a:t>
            </a:r>
            <a:r>
              <a:rPr lang="en-US" altLang="zh-CN" dirty="0">
                <a:latin typeface="宋体" panose="02010600030101010101" pitchFamily="2" charset="-122"/>
                <a:ea typeface="宋体" panose="02010600030101010101" pitchFamily="2" charset="-122"/>
              </a:rPr>
              <a:t>{username}_</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时就写在文件里的，代表</a:t>
            </a:r>
            <a:r>
              <a:rPr lang="en-US" altLang="zh-CN" dirty="0">
                <a:latin typeface="宋体" panose="02010600030101010101" pitchFamily="2" charset="-122"/>
                <a:ea typeface="宋体" panose="02010600030101010101" pitchFamily="2" charset="-122"/>
              </a:rPr>
              <a:t>username</a:t>
            </a:r>
            <a:r>
              <a:rPr lang="zh-CN" altLang="en-US" dirty="0">
                <a:latin typeface="宋体" panose="02010600030101010101" pitchFamily="2" charset="-122"/>
                <a:ea typeface="宋体" panose="02010600030101010101" pitchFamily="2" charset="-122"/>
              </a:rPr>
              <a:t>自己的联系人。下面只展示</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的联系人吧，</a:t>
            </a:r>
            <a:r>
              <a:rPr lang="en-US" altLang="zh-CN" dirty="0" err="1">
                <a:latin typeface="宋体" panose="02010600030101010101" pitchFamily="2" charset="-122"/>
                <a:ea typeface="宋体" panose="02010600030101010101" pitchFamily="2" charset="-122"/>
              </a:rPr>
              <a:t>makit</a:t>
            </a:r>
            <a:r>
              <a:rPr lang="zh-CN" altLang="en-US" dirty="0">
                <a:latin typeface="宋体" panose="02010600030101010101" pitchFamily="2" charset="-122"/>
                <a:ea typeface="宋体" panose="02010600030101010101" pitchFamily="2" charset="-122"/>
              </a:rPr>
              <a:t>的就不展示了</a:t>
            </a:r>
            <a:endParaRPr lang="en-US" altLang="zh-CN" dirty="0">
              <a:latin typeface="宋体" panose="02010600030101010101" pitchFamily="2" charset="-122"/>
              <a:ea typeface="宋体" panose="02010600030101010101" pitchFamily="2" charset="-122"/>
            </a:endParaRPr>
          </a:p>
          <a:p>
            <a:endParaRPr lang="en-US" altLang="zh-CN"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5140EBE2-0B41-1D6F-7764-6FF9D288678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2928" y="3000934"/>
            <a:ext cx="6312224" cy="2959252"/>
          </a:xfrm>
          <a:prstGeom prst="rect">
            <a:avLst/>
          </a:prstGeom>
        </p:spPr>
      </p:pic>
    </p:spTree>
    <p:extLst>
      <p:ext uri="{BB962C8B-B14F-4D97-AF65-F5344CB8AC3E}">
        <p14:creationId xmlns:p14="http://schemas.microsoft.com/office/powerpoint/2010/main" val="215749406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F55258-2F34-8D92-2350-510E1F9A130E}"/>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28E4A96-F972-3A41-53E9-A9B1359A9DAA}"/>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聊天区域框架和聊天标题</a:t>
            </a:r>
          </a:p>
        </p:txBody>
      </p:sp>
      <p:sp>
        <p:nvSpPr>
          <p:cNvPr id="3" name="内容占位符 2">
            <a:extLst>
              <a:ext uri="{FF2B5EF4-FFF2-40B4-BE49-F238E27FC236}">
                <a16:creationId xmlns:a16="http://schemas.microsoft.com/office/drawing/2014/main" id="{D730B428-548D-EBAD-FE6E-DFF5011EB9F5}"/>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这里聊天区域的样式和聊天输入框的样式。</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聊天区域框架</a:t>
            </a:r>
          </a:p>
          <a:p>
            <a:pPr lvl="2"/>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tk.Frame</a:t>
            </a:r>
            <a:r>
              <a:rPr lang="en-US" altLang="zh-CN" dirty="0">
                <a:latin typeface="宋体" panose="02010600030101010101" pitchFamily="2" charset="-122"/>
                <a:ea typeface="宋体" panose="02010600030101010101" pitchFamily="2" charset="-122"/>
              </a:rPr>
              <a:t>(root, </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='white')</a:t>
            </a:r>
          </a:p>
          <a:p>
            <a:pPr lvl="2"/>
            <a:r>
              <a:rPr lang="en-US" altLang="zh-CN" dirty="0" err="1">
                <a:latin typeface="宋体" panose="02010600030101010101" pitchFamily="2" charset="-122"/>
                <a:ea typeface="宋体" panose="02010600030101010101" pitchFamily="2" charset="-122"/>
              </a:rPr>
              <a:t>self.chat_frame.place</a:t>
            </a:r>
            <a:r>
              <a:rPr lang="en-US" altLang="zh-CN" dirty="0">
                <a:latin typeface="宋体" panose="02010600030101010101" pitchFamily="2" charset="-122"/>
                <a:ea typeface="宋体" panose="02010600030101010101" pitchFamily="2" charset="-122"/>
              </a:rPr>
              <a:t>(x=200, y=0, width=600, height=600)</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聊天标题</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['text'] = '</a:t>
            </a:r>
            <a:r>
              <a:rPr lang="zh-CN" altLang="en-US" dirty="0">
                <a:latin typeface="宋体" panose="02010600030101010101" pitchFamily="2" charset="-122"/>
                <a:ea typeface="宋体" panose="02010600030101010101" pitchFamily="2" charset="-122"/>
              </a:rPr>
              <a:t>选择联系人开始聊天</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['font'] = ('Arial', 12, 'bold')</a:t>
            </a:r>
          </a:p>
          <a:p>
            <a:pPr lvl="2"/>
            <a:r>
              <a:rPr lang="en-US" altLang="zh-CN" dirty="0" err="1">
                <a:latin typeface="宋体" panose="02010600030101010101" pitchFamily="2" charset="-122"/>
                <a:ea typeface="宋体" panose="02010600030101010101" pitchFamily="2" charset="-122"/>
              </a:rPr>
              <a:t>self.chatTitle.place</a:t>
            </a:r>
            <a:r>
              <a:rPr lang="en-US" altLang="zh-CN" dirty="0">
                <a:latin typeface="宋体" panose="02010600030101010101" pitchFamily="2" charset="-122"/>
                <a:ea typeface="宋体" panose="02010600030101010101" pitchFamily="2" charset="-122"/>
              </a:rPr>
              <a:t>(x=10, y=10, width=580, height=30)</a:t>
            </a:r>
          </a:p>
          <a:p>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016928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64E5F-D5C0-7A01-8C8D-59C558EC53E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65AFE80-9B71-362D-CB84-6C1811417129}"/>
              </a:ext>
            </a:extLst>
          </p:cNvPr>
          <p:cNvSpPr>
            <a:spLocks noGrp="1"/>
          </p:cNvSpPr>
          <p:nvPr>
            <p:ph type="title"/>
          </p:nvPr>
        </p:nvSpPr>
        <p:spPr>
          <a:xfrm>
            <a:off x="167640" y="365125"/>
            <a:ext cx="11186160" cy="1325563"/>
          </a:xfrm>
        </p:spPr>
        <p:txBody>
          <a:bodyPr>
            <a:normAutofit/>
          </a:bodyPr>
          <a:lstStyle/>
          <a:p>
            <a:r>
              <a:rPr lang="zh-CN" altLang="en-US" sz="5400" dirty="0">
                <a:latin typeface="宋体" panose="02010600030101010101" pitchFamily="2" charset="-122"/>
                <a:ea typeface="宋体" panose="02010600030101010101" pitchFamily="2" charset="-122"/>
              </a:rPr>
              <a:t>项目动机</a:t>
            </a:r>
          </a:p>
        </p:txBody>
      </p:sp>
      <p:sp>
        <p:nvSpPr>
          <p:cNvPr id="3" name="内容占位符 2">
            <a:extLst>
              <a:ext uri="{FF2B5EF4-FFF2-40B4-BE49-F238E27FC236}">
                <a16:creationId xmlns:a16="http://schemas.microsoft.com/office/drawing/2014/main" id="{D263E535-8A8D-19AE-8D05-44EC22B2BC23}"/>
              </a:ext>
            </a:extLst>
          </p:cNvPr>
          <p:cNvSpPr>
            <a:spLocks noGrp="1"/>
          </p:cNvSpPr>
          <p:nvPr>
            <p:ph idx="1"/>
          </p:nvPr>
        </p:nvSpPr>
        <p:spPr>
          <a:xfrm>
            <a:off x="167640" y="1825625"/>
            <a:ext cx="11186160" cy="4351338"/>
          </a:xfrm>
        </p:spPr>
        <p:txBody>
          <a:bodyPr/>
          <a:lstStyle/>
          <a:p>
            <a:r>
              <a:rPr lang="zh-CN" altLang="en-US" dirty="0">
                <a:latin typeface="宋体" panose="02010600030101010101" pitchFamily="2" charset="-122"/>
                <a:ea typeface="宋体" panose="02010600030101010101" pitchFamily="2" charset="-122"/>
              </a:rPr>
              <a:t>想要了解微信或</a:t>
            </a:r>
            <a:r>
              <a:rPr lang="en-US" altLang="zh-CN" dirty="0" err="1">
                <a:latin typeface="宋体" panose="02010600030101010101" pitchFamily="2" charset="-122"/>
                <a:ea typeface="宋体" panose="02010600030101010101" pitchFamily="2" charset="-122"/>
              </a:rPr>
              <a:t>kakaotalk</a:t>
            </a:r>
            <a:r>
              <a:rPr lang="zh-CN" altLang="en-US" dirty="0">
                <a:latin typeface="宋体" panose="02010600030101010101" pitchFamily="2" charset="-122"/>
                <a:ea typeface="宋体" panose="02010600030101010101" pitchFamily="2" charset="-122"/>
              </a:rPr>
              <a:t>等聊天工具是如何进行注册、登录、登录后添加联系人，与联系人那些经年累月的聊天记录和联系人信息是存储在何处。还要了解软件公司是如何对用户的真实姓名以及设置的密码进行保密工作的。据此用</a:t>
            </a:r>
            <a:r>
              <a:rPr lang="en-US" altLang="zh-CN" dirty="0">
                <a:latin typeface="宋体" panose="02010600030101010101" pitchFamily="2" charset="-122"/>
                <a:ea typeface="宋体" panose="02010600030101010101" pitchFamily="2" charset="-122"/>
              </a:rPr>
              <a:t>Python</a:t>
            </a:r>
            <a:r>
              <a:rPr lang="zh-CN" altLang="en-US" dirty="0">
                <a:latin typeface="宋体" panose="02010600030101010101" pitchFamily="2" charset="-122"/>
                <a:ea typeface="宋体" panose="02010600030101010101" pitchFamily="2" charset="-122"/>
              </a:rPr>
              <a:t>尝试实现上述这几点。</a:t>
            </a:r>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3876941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D56C61-8E2D-C663-20E8-DBDBF8CE2C4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0A7E3B7-9145-0D04-F7FD-308AB0B4D703}"/>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分割线和聊天消息区域</a:t>
            </a:r>
          </a:p>
        </p:txBody>
      </p:sp>
      <p:sp>
        <p:nvSpPr>
          <p:cNvPr id="3" name="内容占位符 2">
            <a:extLst>
              <a:ext uri="{FF2B5EF4-FFF2-40B4-BE49-F238E27FC236}">
                <a16:creationId xmlns:a16="http://schemas.microsoft.com/office/drawing/2014/main" id="{5B2BF04C-DF8A-5434-7907-1D9997FD6181}"/>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聊天区域的样式</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separator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separator['</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'#E0E0E0'</a:t>
            </a:r>
          </a:p>
          <a:p>
            <a:pPr lvl="2"/>
            <a:r>
              <a:rPr lang="en-US" altLang="zh-CN" dirty="0" err="1">
                <a:latin typeface="宋体" panose="02010600030101010101" pitchFamily="2" charset="-122"/>
                <a:ea typeface="宋体" panose="02010600030101010101" pitchFamily="2" charset="-122"/>
              </a:rPr>
              <a:t>separator.place</a:t>
            </a:r>
            <a:r>
              <a:rPr lang="en-US" altLang="zh-CN" dirty="0">
                <a:latin typeface="宋体" panose="02010600030101010101" pitchFamily="2" charset="-122"/>
                <a:ea typeface="宋体" panose="02010600030101010101" pitchFamily="2" charset="-122"/>
              </a:rPr>
              <a:t>(x=10, y=50, width=580, height=1)</a:t>
            </a:r>
          </a:p>
          <a:p>
            <a:pPr lvl="2"/>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scrolledtext.ScrolledText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 wrap=</a:t>
            </a:r>
            <a:r>
              <a:rPr lang="en-US" altLang="zh-CN" dirty="0" err="1">
                <a:latin typeface="宋体" panose="02010600030101010101" pitchFamily="2" charset="-122"/>
                <a:ea typeface="宋体" panose="02010600030101010101" pitchFamily="2" charset="-122"/>
              </a:rPr>
              <a:t>tk.WORD</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['font'] = ('Arial', 10)</a:t>
            </a:r>
          </a:p>
          <a:p>
            <a:pPr lvl="2"/>
            <a:r>
              <a:rPr lang="en-US" altLang="zh-CN" dirty="0" err="1">
                <a:latin typeface="宋体" panose="02010600030101010101" pitchFamily="2" charset="-122"/>
                <a:ea typeface="宋体" panose="02010600030101010101" pitchFamily="2" charset="-122"/>
              </a:rPr>
              <a:t>self.chat_area</a:t>
            </a:r>
            <a:r>
              <a:rPr lang="en-US" altLang="zh-CN" dirty="0">
                <a:latin typeface="宋体" panose="02010600030101010101" pitchFamily="2" charset="-122"/>
                <a:ea typeface="宋体" panose="02010600030101010101" pitchFamily="2" charset="-122"/>
              </a:rPr>
              <a:t>['state'] = 'disabled'</a:t>
            </a:r>
          </a:p>
          <a:p>
            <a:pPr lvl="2"/>
            <a:r>
              <a:rPr lang="en-US" altLang="zh-CN" dirty="0" err="1">
                <a:latin typeface="宋体" panose="02010600030101010101" pitchFamily="2" charset="-122"/>
                <a:ea typeface="宋体" panose="02010600030101010101" pitchFamily="2" charset="-122"/>
              </a:rPr>
              <a:t>self.chat_area.place</a:t>
            </a:r>
            <a:r>
              <a:rPr lang="en-US" altLang="zh-CN" dirty="0">
                <a:latin typeface="宋体" panose="02010600030101010101" pitchFamily="2" charset="-122"/>
                <a:ea typeface="宋体" panose="02010600030101010101" pitchFamily="2" charset="-122"/>
              </a:rPr>
              <a:t>(x=10, y=60, width=580, height=450)</a:t>
            </a:r>
          </a:p>
        </p:txBody>
      </p:sp>
    </p:spTree>
    <p:extLst>
      <p:ext uri="{BB962C8B-B14F-4D97-AF65-F5344CB8AC3E}">
        <p14:creationId xmlns:p14="http://schemas.microsoft.com/office/powerpoint/2010/main" val="370404055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B42CE8-A55E-A988-C649-1FF61AD5D0F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875CB402-E4DA-AFCD-4CE6-4131C13EB4A2}"/>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输入框和信息样式</a:t>
            </a:r>
          </a:p>
        </p:txBody>
      </p:sp>
      <p:sp>
        <p:nvSpPr>
          <p:cNvPr id="3" name="内容占位符 2">
            <a:extLst>
              <a:ext uri="{FF2B5EF4-FFF2-40B4-BE49-F238E27FC236}">
                <a16:creationId xmlns:a16="http://schemas.microsoft.com/office/drawing/2014/main" id="{17B04842-4E33-9D36-9B6D-CF7E64307000}"/>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self.input_frame</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tk.Frame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self.chat_frame</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='white')</a:t>
            </a:r>
          </a:p>
          <a:p>
            <a:pPr lvl="2"/>
            <a:r>
              <a:rPr lang="en-US" altLang="zh-CN" dirty="0" err="1">
                <a:latin typeface="宋体" panose="02010600030101010101" pitchFamily="2" charset="-122"/>
                <a:ea typeface="宋体" panose="02010600030101010101" pitchFamily="2" charset="-122"/>
              </a:rPr>
              <a:t>self.input_frame.place</a:t>
            </a:r>
            <a:r>
              <a:rPr lang="en-US" altLang="zh-CN" dirty="0">
                <a:latin typeface="宋体" panose="02010600030101010101" pitchFamily="2" charset="-122"/>
                <a:ea typeface="宋体" panose="02010600030101010101" pitchFamily="2" charset="-122"/>
              </a:rPr>
              <a:t>(x=10, y=520, width=580, height=70)</a:t>
            </a:r>
          </a:p>
          <a:p>
            <a:pPr lvl="2"/>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self.message_entry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tk.Entry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self.input_frame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self.message_entry</a:t>
            </a:r>
            <a:r>
              <a:rPr lang="en-US" altLang="zh-CN" dirty="0">
                <a:latin typeface="宋体" panose="02010600030101010101" pitchFamily="2" charset="-122"/>
                <a:ea typeface="宋体" panose="02010600030101010101" pitchFamily="2" charset="-122"/>
              </a:rPr>
              <a:t>['font'] = ('Arial', 10)</a:t>
            </a:r>
          </a:p>
          <a:p>
            <a:pPr lvl="2"/>
            <a:r>
              <a:rPr lang="en-US" altLang="zh-CN" dirty="0" err="1">
                <a:latin typeface="宋体" panose="02010600030101010101" pitchFamily="2" charset="-122"/>
                <a:ea typeface="宋体" panose="02010600030101010101" pitchFamily="2" charset="-122"/>
              </a:rPr>
              <a:t>self.message_entry.place</a:t>
            </a:r>
            <a:r>
              <a:rPr lang="en-US" altLang="zh-CN" dirty="0">
                <a:latin typeface="宋体" panose="02010600030101010101" pitchFamily="2" charset="-122"/>
                <a:ea typeface="宋体" panose="02010600030101010101" pitchFamily="2" charset="-122"/>
              </a:rPr>
              <a:t>(x=0, y=0, width=480, height=30)</a:t>
            </a:r>
          </a:p>
          <a:p>
            <a:pPr lvl="2"/>
            <a:r>
              <a:rPr lang="en-US" altLang="zh-CN" dirty="0" err="1">
                <a:latin typeface="宋体" panose="02010600030101010101" pitchFamily="2" charset="-122"/>
                <a:ea typeface="宋体" panose="02010600030101010101" pitchFamily="2" charset="-122"/>
              </a:rPr>
              <a:t>self.message_entry.bind</a:t>
            </a:r>
            <a:r>
              <a:rPr lang="en-US" altLang="zh-CN" dirty="0">
                <a:latin typeface="宋体" panose="02010600030101010101" pitchFamily="2" charset="-122"/>
                <a:ea typeface="宋体" panose="02010600030101010101" pitchFamily="2" charset="-122"/>
              </a:rPr>
              <a:t>('&lt;Return&gt;', </a:t>
            </a:r>
            <a:r>
              <a:rPr lang="en-US" altLang="zh-CN" dirty="0" err="1">
                <a:latin typeface="宋体" panose="02010600030101010101" pitchFamily="2" charset="-122"/>
                <a:ea typeface="宋体" panose="02010600030101010101" pitchFamily="2" charset="-122"/>
              </a:rPr>
              <a:t>self.send_message</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33640887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10EA9C-6C4A-A2A8-0344-4D47CCBB96D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239EBBF-501E-E92D-15A8-BB4DEF2CFD13}"/>
              </a:ext>
            </a:extLst>
          </p:cNvPr>
          <p:cNvSpPr>
            <a:spLocks noGrp="1"/>
          </p:cNvSpPr>
          <p:nvPr>
            <p:ph type="title"/>
          </p:nvPr>
        </p:nvSpPr>
        <p:spPr>
          <a:xfrm>
            <a:off x="0" y="0"/>
            <a:ext cx="12192000" cy="1310639"/>
          </a:xfrm>
        </p:spPr>
        <p:txBody>
          <a:bodyPr>
            <a:normAutofit fontScale="90000"/>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发送按钮和初始化选中的当前联系人</a:t>
            </a:r>
          </a:p>
        </p:txBody>
      </p:sp>
      <p:sp>
        <p:nvSpPr>
          <p:cNvPr id="3" name="内容占位符 2">
            <a:extLst>
              <a:ext uri="{FF2B5EF4-FFF2-40B4-BE49-F238E27FC236}">
                <a16:creationId xmlns:a16="http://schemas.microsoft.com/office/drawing/2014/main" id="{95ECFB0D-25F1-EE73-6661-7C33CF70EC28}"/>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tk.Label</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self.input_frame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['text'] = '</a:t>
            </a:r>
            <a:r>
              <a:rPr lang="zh-CN" altLang="en-US" dirty="0">
                <a:latin typeface="宋体" panose="02010600030101010101" pitchFamily="2" charset="-122"/>
                <a:ea typeface="宋体" panose="02010600030101010101" pitchFamily="2" charset="-122"/>
              </a:rPr>
              <a:t>发送</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'#FFE100'  # KakaoTalk</a:t>
            </a:r>
            <a:r>
              <a:rPr lang="zh-CN" altLang="en-US" dirty="0">
                <a:latin typeface="宋体" panose="02010600030101010101" pitchFamily="2" charset="-122"/>
                <a:ea typeface="宋体" panose="02010600030101010101" pitchFamily="2" charset="-122"/>
              </a:rPr>
              <a:t>黄色</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fg</a:t>
            </a:r>
            <a:r>
              <a:rPr lang="en-US" altLang="zh-CN" dirty="0">
                <a:latin typeface="宋体" panose="02010600030101010101" pitchFamily="2" charset="-122"/>
                <a:ea typeface="宋体" panose="02010600030101010101" pitchFamily="2" charset="-122"/>
              </a:rPr>
              <a:t>'] = 'black'</a:t>
            </a:r>
          </a:p>
          <a:p>
            <a:pPr lvl="2"/>
            <a:r>
              <a:rPr lang="en-US" altLang="zh-CN" dirty="0" err="1">
                <a:latin typeface="宋体" panose="02010600030101010101" pitchFamily="2" charset="-122"/>
                <a:ea typeface="宋体" panose="02010600030101010101" pitchFamily="2" charset="-122"/>
              </a:rPr>
              <a:t>self.send_button</a:t>
            </a:r>
            <a:r>
              <a:rPr lang="en-US" altLang="zh-CN" dirty="0">
                <a:latin typeface="宋体" panose="02010600030101010101" pitchFamily="2" charset="-122"/>
                <a:ea typeface="宋体" panose="02010600030101010101" pitchFamily="2" charset="-122"/>
              </a:rPr>
              <a:t>['font'] = ('Arial', 10, 'bold')</a:t>
            </a:r>
          </a:p>
          <a:p>
            <a:pPr lvl="2"/>
            <a:r>
              <a:rPr lang="en-US" altLang="zh-CN" dirty="0" err="1">
                <a:latin typeface="宋体" panose="02010600030101010101" pitchFamily="2" charset="-122"/>
                <a:ea typeface="宋体" panose="02010600030101010101" pitchFamily="2" charset="-122"/>
              </a:rPr>
              <a:t>self.send_button.place</a:t>
            </a:r>
            <a:r>
              <a:rPr lang="en-US" altLang="zh-CN" dirty="0">
                <a:latin typeface="宋体" panose="02010600030101010101" pitchFamily="2" charset="-122"/>
                <a:ea typeface="宋体" panose="02010600030101010101" pitchFamily="2" charset="-122"/>
              </a:rPr>
              <a:t>(x=490, y=0, width=90, height=30)</a:t>
            </a:r>
          </a:p>
          <a:p>
            <a:pPr lvl="2"/>
            <a:r>
              <a:rPr lang="en-US" altLang="zh-CN" dirty="0" err="1">
                <a:latin typeface="宋体" panose="02010600030101010101" pitchFamily="2" charset="-122"/>
                <a:ea typeface="宋体" panose="02010600030101010101" pitchFamily="2" charset="-122"/>
              </a:rPr>
              <a:t>self.send_button.bind</a:t>
            </a:r>
            <a:r>
              <a:rPr lang="en-US" altLang="zh-CN" dirty="0">
                <a:latin typeface="宋体" panose="02010600030101010101" pitchFamily="2" charset="-122"/>
                <a:ea typeface="宋体" panose="02010600030101010101" pitchFamily="2" charset="-122"/>
              </a:rPr>
              <a:t>('&lt;Button-1&gt;', </a:t>
            </a:r>
            <a:r>
              <a:rPr lang="en-US" altLang="zh-CN" dirty="0" err="1">
                <a:latin typeface="宋体" panose="02010600030101010101" pitchFamily="2" charset="-122"/>
                <a:ea typeface="宋体" panose="02010600030101010101" pitchFamily="2" charset="-122"/>
              </a:rPr>
              <a:t>self.send_message</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self.current_contacts</a:t>
            </a:r>
            <a:r>
              <a:rPr lang="en-US" altLang="zh-CN" dirty="0">
                <a:latin typeface="宋体" panose="02010600030101010101" pitchFamily="2" charset="-122"/>
                <a:ea typeface="宋体" panose="02010600030101010101" pitchFamily="2" charset="-122"/>
              </a:rPr>
              <a:t>=None</a:t>
            </a:r>
          </a:p>
        </p:txBody>
      </p:sp>
    </p:spTree>
    <p:extLst>
      <p:ext uri="{BB962C8B-B14F-4D97-AF65-F5344CB8AC3E}">
        <p14:creationId xmlns:p14="http://schemas.microsoft.com/office/powerpoint/2010/main" val="208610623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AE2DF-D1A7-4226-2980-3AB6DAD0131B}"/>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D6ACCD54-A7CD-9A4D-79CA-DBCDD870454A}"/>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加载聊天记录</a:t>
            </a:r>
          </a:p>
        </p:txBody>
      </p:sp>
      <p:sp>
        <p:nvSpPr>
          <p:cNvPr id="3" name="内容占位符 2">
            <a:extLst>
              <a:ext uri="{FF2B5EF4-FFF2-40B4-BE49-F238E27FC236}">
                <a16:creationId xmlns:a16="http://schemas.microsoft.com/office/drawing/2014/main" id="{E96ED0BC-2265-E139-9E77-A7D44B8066F6}"/>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原本加载聊天记录的代码是“</a:t>
            </a:r>
            <a:r>
              <a:rPr lang="en-US" altLang="zh-CN" dirty="0" err="1">
                <a:latin typeface="宋体" panose="02010600030101010101" pitchFamily="2" charset="-122"/>
                <a:ea typeface="宋体" panose="02010600030101010101" pitchFamily="2" charset="-122"/>
              </a:rPr>
              <a:t>self.chat_history_file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”，因为需要根据不同的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，把聊天记录分别存储在各自对应的</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文件中，因此改成现在这样。</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__</a:t>
            </a:r>
            <a:r>
              <a:rPr lang="en-US" altLang="zh-CN" dirty="0" err="1">
                <a:latin typeface="宋体" panose="02010600030101010101" pitchFamily="2" charset="-122"/>
                <a:ea typeface="宋体" panose="02010600030101010101" pitchFamily="2" charset="-122"/>
              </a:rPr>
              <a:t>init</a:t>
            </a:r>
            <a:r>
              <a:rPr lang="en-US" altLang="zh-CN" dirty="0">
                <a:latin typeface="宋体" panose="02010600030101010101" pitchFamily="2" charset="-122"/>
                <a:ea typeface="宋体" panose="02010600030101010101" pitchFamily="2" charset="-122"/>
              </a:rPr>
              <a:t>__(</a:t>
            </a:r>
            <a:r>
              <a:rPr lang="en-US" altLang="zh-CN" dirty="0" err="1">
                <a:latin typeface="宋体" panose="02010600030101010101" pitchFamily="2" charset="-122"/>
                <a:ea typeface="宋体" panose="02010600030101010101" pitchFamily="2" charset="-122"/>
              </a:rPr>
              <a:t>self,root,username</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加载聊天记录</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self.chat_history_file</a:t>
            </a:r>
            <a:r>
              <a:rPr lang="en-US" altLang="zh-CN" dirty="0">
                <a:latin typeface="宋体" panose="02010600030101010101" pitchFamily="2" charset="-122"/>
                <a:ea typeface="宋体" panose="02010600030101010101" pitchFamily="2" charset="-122"/>
              </a:rPr>
              <a:t> = f"{username}_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self.load_chat_history</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设置初始选中状态，默认选择</a:t>
            </a:r>
            <a:r>
              <a:rPr lang="en-US" altLang="zh-CN" dirty="0">
                <a:latin typeface="宋体" panose="02010600030101010101" pitchFamily="2" charset="-122"/>
                <a:ea typeface="宋体" panose="02010600030101010101" pitchFamily="2" charset="-122"/>
              </a:rPr>
              <a:t>contacts</a:t>
            </a:r>
            <a:r>
              <a:rPr lang="zh-CN" altLang="en-US" dirty="0">
                <a:latin typeface="宋体" panose="02010600030101010101" pitchFamily="2" charset="-122"/>
                <a:ea typeface="宋体" panose="02010600030101010101" pitchFamily="2" charset="-122"/>
              </a:rPr>
              <a:t>列表中的第一个</a:t>
            </a:r>
          </a:p>
          <a:p>
            <a:pPr lvl="2"/>
            <a:r>
              <a:rPr lang="en-US" altLang="zh-CN" dirty="0" err="1">
                <a:latin typeface="宋体" panose="02010600030101010101" pitchFamily="2" charset="-122"/>
                <a:ea typeface="宋体" panose="02010600030101010101" pitchFamily="2" charset="-122"/>
              </a:rPr>
              <a:t>self.select_contact</a:t>
            </a:r>
            <a:r>
              <a:rPr lang="en-US" altLang="zh-CN" dirty="0">
                <a:latin typeface="宋体" panose="02010600030101010101" pitchFamily="2" charset="-122"/>
                <a:ea typeface="宋体" panose="02010600030101010101" pitchFamily="2" charset="-122"/>
              </a:rPr>
              <a:t>(contacts[0])</a:t>
            </a:r>
          </a:p>
        </p:txBody>
      </p:sp>
    </p:spTree>
    <p:extLst>
      <p:ext uri="{BB962C8B-B14F-4D97-AF65-F5344CB8AC3E}">
        <p14:creationId xmlns:p14="http://schemas.microsoft.com/office/powerpoint/2010/main" val="26603975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330856-7890-D26F-A1A4-96B68E230EFD}"/>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220EF22-6A0A-503C-FB06-78868C07BD78}"/>
              </a:ext>
            </a:extLst>
          </p:cNvPr>
          <p:cNvSpPr>
            <a:spLocks noGrp="1"/>
          </p:cNvSpPr>
          <p:nvPr>
            <p:ph type="title"/>
          </p:nvPr>
        </p:nvSpPr>
        <p:spPr>
          <a:xfrm>
            <a:off x="0" y="0"/>
            <a:ext cx="12192000" cy="1310639"/>
          </a:xfrm>
        </p:spPr>
        <p:txBody>
          <a:bodyPr>
            <a:normAutofit fontScale="90000"/>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加载聊天记录和保存聊天记录函数</a:t>
            </a:r>
          </a:p>
        </p:txBody>
      </p:sp>
      <p:sp>
        <p:nvSpPr>
          <p:cNvPr id="3" name="内容占位符 2">
            <a:extLst>
              <a:ext uri="{FF2B5EF4-FFF2-40B4-BE49-F238E27FC236}">
                <a16:creationId xmlns:a16="http://schemas.microsoft.com/office/drawing/2014/main" id="{917585C2-4BE6-282D-2736-5BDB4CD7BDE5}"/>
              </a:ext>
            </a:extLst>
          </p:cNvPr>
          <p:cNvSpPr>
            <a:spLocks noGrp="1"/>
          </p:cNvSpPr>
          <p:nvPr>
            <p:ph idx="1"/>
          </p:nvPr>
        </p:nvSpPr>
        <p:spPr>
          <a:xfrm>
            <a:off x="0" y="1310639"/>
            <a:ext cx="12192000" cy="5547360"/>
          </a:xfrm>
        </p:spPr>
        <p:txBody>
          <a:bodyPr>
            <a:normAutofit/>
          </a:bodyPr>
          <a:lstStyle/>
          <a:p>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load_chat_history</a:t>
            </a:r>
            <a:r>
              <a:rPr lang="en-US" altLang="zh-CN" dirty="0">
                <a:latin typeface="宋体" panose="02010600030101010101" pitchFamily="2" charset="-122"/>
                <a:ea typeface="宋体" panose="02010600030101010101" pitchFamily="2" charset="-122"/>
              </a:rPr>
              <a:t>(self):</a:t>
            </a:r>
          </a:p>
          <a:p>
            <a:pPr lvl="2"/>
            <a:r>
              <a:rPr lang="en-US" altLang="zh-CN" dirty="0">
                <a:latin typeface="宋体" panose="02010600030101010101" pitchFamily="2" charset="-122"/>
                <a:ea typeface="宋体" panose="02010600030101010101" pitchFamily="2" charset="-122"/>
              </a:rPr>
              <a:t>try:</a:t>
            </a:r>
          </a:p>
          <a:p>
            <a:pPr lvl="2"/>
            <a:r>
              <a:rPr lang="en-US" altLang="zh-CN" dirty="0">
                <a:latin typeface="宋体" panose="02010600030101010101" pitchFamily="2" charset="-122"/>
                <a:ea typeface="宋体" panose="02010600030101010101" pitchFamily="2" charset="-122"/>
              </a:rPr>
              <a:t>     with open(</a:t>
            </a:r>
            <a:r>
              <a:rPr lang="en-US" altLang="zh-CN" dirty="0" err="1">
                <a:latin typeface="宋体" panose="02010600030101010101" pitchFamily="2" charset="-122"/>
                <a:ea typeface="宋体" panose="02010600030101010101" pitchFamily="2" charset="-122"/>
              </a:rPr>
              <a:t>self.chat_history_file</a:t>
            </a:r>
            <a:r>
              <a:rPr lang="en-US" altLang="zh-CN" dirty="0">
                <a:latin typeface="宋体" panose="02010600030101010101" pitchFamily="2" charset="-122"/>
                <a:ea typeface="宋体" panose="02010600030101010101" pitchFamily="2" charset="-122"/>
              </a:rPr>
              <a:t>, 'r') as file:</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json.load</a:t>
            </a:r>
            <a:r>
              <a:rPr lang="en-US" altLang="zh-CN" dirty="0">
                <a:latin typeface="宋体" panose="02010600030101010101" pitchFamily="2" charset="-122"/>
                <a:ea typeface="宋体" panose="02010600030101010101" pitchFamily="2" charset="-122"/>
              </a:rPr>
              <a:t>(file)</a:t>
            </a:r>
          </a:p>
          <a:p>
            <a:pPr lvl="2"/>
            <a:r>
              <a:rPr lang="en-US" altLang="zh-CN" dirty="0">
                <a:latin typeface="宋体" panose="02010600030101010101" pitchFamily="2" charset="-122"/>
                <a:ea typeface="宋体" panose="02010600030101010101" pitchFamily="2" charset="-122"/>
              </a:rPr>
              <a:t>     except </a:t>
            </a:r>
            <a:r>
              <a:rPr lang="en-US" altLang="zh-CN" dirty="0" err="1">
                <a:latin typeface="宋体" panose="02010600030101010101" pitchFamily="2" charset="-122"/>
                <a:ea typeface="宋体" panose="02010600030101010101" pitchFamily="2" charset="-122"/>
              </a:rPr>
              <a:t>FileNotFoundError</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 {}</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save_chat_history</a:t>
            </a:r>
            <a:r>
              <a:rPr lang="en-US" altLang="zh-CN" dirty="0">
                <a:latin typeface="宋体" panose="02010600030101010101" pitchFamily="2" charset="-122"/>
                <a:ea typeface="宋体" panose="02010600030101010101" pitchFamily="2" charset="-122"/>
              </a:rPr>
              <a:t>(self):</a:t>
            </a:r>
          </a:p>
          <a:p>
            <a:pPr lvl="2"/>
            <a:r>
              <a:rPr lang="en-US" altLang="zh-CN" dirty="0">
                <a:latin typeface="宋体" panose="02010600030101010101" pitchFamily="2" charset="-122"/>
                <a:ea typeface="宋体" panose="02010600030101010101" pitchFamily="2" charset="-122"/>
              </a:rPr>
              <a:t>with open(</a:t>
            </a:r>
            <a:r>
              <a:rPr lang="en-US" altLang="zh-CN" dirty="0" err="1">
                <a:latin typeface="宋体" panose="02010600030101010101" pitchFamily="2" charset="-122"/>
                <a:ea typeface="宋体" panose="02010600030101010101" pitchFamily="2" charset="-122"/>
              </a:rPr>
              <a:t>self.chat_history_file</a:t>
            </a:r>
            <a:r>
              <a:rPr lang="en-US" altLang="zh-CN" dirty="0">
                <a:latin typeface="宋体" panose="02010600030101010101" pitchFamily="2" charset="-122"/>
                <a:ea typeface="宋体" panose="02010600030101010101" pitchFamily="2" charset="-122"/>
              </a:rPr>
              <a:t>, 'w') as f:</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f, indent=4)</a:t>
            </a:r>
          </a:p>
        </p:txBody>
      </p:sp>
    </p:spTree>
    <p:extLst>
      <p:ext uri="{BB962C8B-B14F-4D97-AF65-F5344CB8AC3E}">
        <p14:creationId xmlns:p14="http://schemas.microsoft.com/office/powerpoint/2010/main" val="284703105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8869B9-CBCC-E4E7-6461-6AEA8536C870}"/>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EBF9C4F-E3B6-6E32-AB5D-C5C2F6B83018}"/>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选择聊天对象函数</a:t>
            </a:r>
          </a:p>
        </p:txBody>
      </p:sp>
      <p:sp>
        <p:nvSpPr>
          <p:cNvPr id="3" name="内容占位符 2">
            <a:extLst>
              <a:ext uri="{FF2B5EF4-FFF2-40B4-BE49-F238E27FC236}">
                <a16:creationId xmlns:a16="http://schemas.microsoft.com/office/drawing/2014/main" id="{D549308E-3A77-93A1-9469-4B229CDA521D}"/>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select_contact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self,contact</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 = contact</a:t>
            </a:r>
          </a:p>
          <a:p>
            <a:pPr lvl="2"/>
            <a:r>
              <a:rPr lang="en-US" altLang="zh-CN" dirty="0" err="1">
                <a:latin typeface="宋体" panose="02010600030101010101" pitchFamily="2" charset="-122"/>
                <a:ea typeface="宋体" panose="02010600030101010101" pitchFamily="2" charset="-122"/>
              </a:rPr>
              <a:t>self.chatTitle</a:t>
            </a:r>
            <a:r>
              <a:rPr lang="en-US" altLang="zh-CN" dirty="0">
                <a:latin typeface="宋体" panose="02010600030101010101" pitchFamily="2" charset="-122"/>
                <a:ea typeface="宋体" panose="02010600030101010101" pitchFamily="2" charset="-122"/>
              </a:rPr>
              <a:t>['text'] = f'</a:t>
            </a:r>
            <a:r>
              <a:rPr lang="zh-CN" altLang="en-US" dirty="0">
                <a:latin typeface="宋体" panose="02010600030101010101" pitchFamily="2" charset="-122"/>
                <a:ea typeface="宋体" panose="02010600030101010101" pitchFamily="2" charset="-122"/>
              </a:rPr>
              <a:t>与 </a:t>
            </a:r>
            <a:r>
              <a:rPr lang="en-US" altLang="zh-CN" dirty="0">
                <a:latin typeface="宋体" panose="02010600030101010101" pitchFamily="2" charset="-122"/>
                <a:ea typeface="宋体" panose="02010600030101010101" pitchFamily="2" charset="-122"/>
              </a:rPr>
              <a:t>{contact} </a:t>
            </a:r>
            <a:r>
              <a:rPr lang="zh-CN" altLang="en-US" dirty="0">
                <a:latin typeface="宋体" panose="02010600030101010101" pitchFamily="2" charset="-122"/>
                <a:ea typeface="宋体" panose="02010600030101010101" pitchFamily="2" charset="-122"/>
              </a:rPr>
              <a:t>聊天</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重置所有联系人的背景色</a:t>
            </a:r>
          </a:p>
          <a:p>
            <a:pPr lvl="2"/>
            <a:r>
              <a:rPr lang="en-US" altLang="zh-CN" dirty="0">
                <a:latin typeface="宋体" panose="02010600030101010101" pitchFamily="2" charset="-122"/>
                <a:ea typeface="宋体" panose="02010600030101010101" pitchFamily="2" charset="-122"/>
              </a:rPr>
              <a:t>for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 in </a:t>
            </a:r>
            <a:r>
              <a:rPr lang="en-US" altLang="zh-CN" dirty="0" err="1">
                <a:latin typeface="宋体" panose="02010600030101010101" pitchFamily="2" charset="-122"/>
                <a:ea typeface="宋体" panose="02010600030101010101" pitchFamily="2" charset="-122"/>
              </a:rPr>
              <a:t>self.contact_buttons</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'white'</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设置当前选中联系人的背景色</a:t>
            </a:r>
          </a:p>
          <a:p>
            <a:pPr lvl="2"/>
            <a:r>
              <a:rPr lang="en-US" altLang="zh-CN" dirty="0">
                <a:latin typeface="宋体" panose="02010600030101010101" pitchFamily="2" charset="-122"/>
                <a:ea typeface="宋体" panose="02010600030101010101" pitchFamily="2" charset="-122"/>
              </a:rPr>
              <a:t>for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 in </a:t>
            </a:r>
            <a:r>
              <a:rPr lang="en-US" altLang="zh-CN" dirty="0" err="1">
                <a:latin typeface="宋体" panose="02010600030101010101" pitchFamily="2" charset="-122"/>
                <a:ea typeface="宋体" panose="02010600030101010101" pitchFamily="2" charset="-122"/>
              </a:rPr>
              <a:t>self.contact_buttons</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if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['text'] == contact:</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btn</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bg</a:t>
            </a:r>
            <a:r>
              <a:rPr lang="en-US" altLang="zh-CN" dirty="0">
                <a:latin typeface="宋体" panose="02010600030101010101" pitchFamily="2" charset="-122"/>
                <a:ea typeface="宋体" panose="02010600030101010101" pitchFamily="2" charset="-122"/>
              </a:rPr>
              <a:t>'] = '#E8E8E8'</a:t>
            </a:r>
          </a:p>
          <a:p>
            <a:pPr lvl="2"/>
            <a:r>
              <a:rPr lang="en-US" altLang="zh-CN" dirty="0">
                <a:latin typeface="宋体" panose="02010600030101010101" pitchFamily="2" charset="-122"/>
                <a:ea typeface="宋体" panose="02010600030101010101" pitchFamily="2" charset="-122"/>
              </a:rPr>
              <a:t>        break</a:t>
            </a:r>
          </a:p>
        </p:txBody>
      </p:sp>
    </p:spTree>
    <p:extLst>
      <p:ext uri="{BB962C8B-B14F-4D97-AF65-F5344CB8AC3E}">
        <p14:creationId xmlns:p14="http://schemas.microsoft.com/office/powerpoint/2010/main" val="4136560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7E8B6A-EC1B-474F-FB5A-A6B671D2754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97FC9F55-389A-E825-BA89-EE74FF0FF153}"/>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选择聊天对象函数</a:t>
            </a:r>
          </a:p>
        </p:txBody>
      </p:sp>
      <p:sp>
        <p:nvSpPr>
          <p:cNvPr id="3" name="内容占位符 2">
            <a:extLst>
              <a:ext uri="{FF2B5EF4-FFF2-40B4-BE49-F238E27FC236}">
                <a16:creationId xmlns:a16="http://schemas.microsoft.com/office/drawing/2014/main" id="{A3C8682A-054B-D0CC-94F1-7C5656D30228}"/>
              </a:ext>
            </a:extLst>
          </p:cNvPr>
          <p:cNvSpPr>
            <a:spLocks noGrp="1"/>
          </p:cNvSpPr>
          <p:nvPr>
            <p:ph idx="1"/>
          </p:nvPr>
        </p:nvSpPr>
        <p:spPr>
          <a:xfrm>
            <a:off x="0" y="1310639"/>
            <a:ext cx="12192000" cy="5547360"/>
          </a:xfrm>
        </p:spPr>
        <p:txBody>
          <a:bodyPr>
            <a:normAutofit/>
          </a:bodyPr>
          <a:lstStyle/>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select_contact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self,contact</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显示聊天记录</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(state='normal')</a:t>
            </a:r>
          </a:p>
          <a:p>
            <a:pPr lvl="2"/>
            <a:r>
              <a:rPr lang="en-US" altLang="zh-CN" dirty="0" err="1">
                <a:latin typeface="宋体" panose="02010600030101010101" pitchFamily="2" charset="-122"/>
                <a:ea typeface="宋体" panose="02010600030101010101" pitchFamily="2" charset="-122"/>
              </a:rPr>
              <a:t>self.chat_area.delete</a:t>
            </a:r>
            <a:r>
              <a:rPr lang="en-US" altLang="zh-CN" dirty="0">
                <a:latin typeface="宋体" panose="02010600030101010101" pitchFamily="2" charset="-122"/>
                <a:ea typeface="宋体" panose="02010600030101010101" pitchFamily="2" charset="-122"/>
              </a:rPr>
              <a:t>(1.0, </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选中的联系人在之前有过聊天记录</a:t>
            </a:r>
          </a:p>
          <a:p>
            <a:pPr lvl="2"/>
            <a:r>
              <a:rPr lang="en-US" altLang="zh-CN" dirty="0">
                <a:latin typeface="宋体" panose="02010600030101010101" pitchFamily="2" charset="-122"/>
                <a:ea typeface="宋体" panose="02010600030101010101" pitchFamily="2" charset="-122"/>
              </a:rPr>
              <a:t>if contact in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获取到与该联系人的聊天记录</a:t>
            </a:r>
          </a:p>
          <a:p>
            <a:pPr lvl="2"/>
            <a:r>
              <a:rPr lang="zh-CN" altLang="en-US" dirty="0">
                <a:latin typeface="宋体" panose="02010600030101010101" pitchFamily="2" charset="-122"/>
                <a:ea typeface="宋体" panose="02010600030101010101" pitchFamily="2" charset="-122"/>
              </a:rPr>
              <a:t>     </a:t>
            </a:r>
            <a:r>
              <a:rPr lang="en-US" altLang="zh-CN" dirty="0">
                <a:latin typeface="宋体" panose="02010600030101010101" pitchFamily="2" charset="-122"/>
                <a:ea typeface="宋体" panose="02010600030101010101" pitchFamily="2" charset="-122"/>
              </a:rPr>
              <a:t>for message in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[contact]:</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向聊天区域添加新聊天记录中</a:t>
            </a:r>
          </a:p>
          <a:p>
            <a:pPr lvl="2"/>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self.chat_area.insert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 message)</a:t>
            </a:r>
          </a:p>
          <a:p>
            <a:pPr lvl="2"/>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(state='disabled')</a:t>
            </a:r>
          </a:p>
          <a:p>
            <a:pPr lvl="2"/>
            <a:r>
              <a:rPr lang="en-US" altLang="zh-CN" dirty="0" err="1">
                <a:latin typeface="宋体" panose="02010600030101010101" pitchFamily="2" charset="-122"/>
                <a:ea typeface="宋体" panose="02010600030101010101" pitchFamily="2" charset="-122"/>
              </a:rPr>
              <a:t>self.chat_area.yview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84657326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2DCA50-3312-21C4-7B1E-2804D2F7366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CF48F5C1-57FF-B964-F868-7196ED23A984}"/>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发送信息函数</a:t>
            </a:r>
          </a:p>
        </p:txBody>
      </p:sp>
      <p:sp>
        <p:nvSpPr>
          <p:cNvPr id="3" name="内容占位符 2">
            <a:extLst>
              <a:ext uri="{FF2B5EF4-FFF2-40B4-BE49-F238E27FC236}">
                <a16:creationId xmlns:a16="http://schemas.microsoft.com/office/drawing/2014/main" id="{7797ACB2-EB58-E8FD-7655-E604AF0CDA0D}"/>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输入信息，点击发送后，在展示区展示聊天内容，并将内容连带时间和聊天对象存储到用于登录的用户聊天记录</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send_message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self,event</a:t>
            </a:r>
            <a:r>
              <a:rPr lang="en-US" altLang="zh-CN" dirty="0">
                <a:latin typeface="宋体" panose="02010600030101010101" pitchFamily="2" charset="-122"/>
                <a:ea typeface="宋体" panose="02010600030101010101" pitchFamily="2" charset="-122"/>
              </a:rPr>
              <a:t>=None):</a:t>
            </a:r>
          </a:p>
          <a:p>
            <a:pPr lvl="2"/>
            <a:r>
              <a:rPr lang="en-US" altLang="zh-CN" dirty="0">
                <a:latin typeface="宋体" panose="02010600030101010101" pitchFamily="2" charset="-122"/>
                <a:ea typeface="宋体" panose="02010600030101010101" pitchFamily="2" charset="-122"/>
              </a:rPr>
              <a:t>message=</a:t>
            </a:r>
            <a:r>
              <a:rPr lang="en-US" altLang="zh-CN" dirty="0" err="1">
                <a:latin typeface="宋体" panose="02010600030101010101" pitchFamily="2" charset="-122"/>
                <a:ea typeface="宋体" panose="02010600030101010101" pitchFamily="2" charset="-122"/>
              </a:rPr>
              <a:t>self.message_entry.get</a:t>
            </a:r>
            <a:r>
              <a:rPr lang="en-US" altLang="zh-CN" dirty="0">
                <a:latin typeface="宋体" panose="02010600030101010101" pitchFamily="2" charset="-122"/>
                <a:ea typeface="宋体" panose="02010600030101010101" pitchFamily="2" charset="-122"/>
              </a:rPr>
              <a:t>().strip()</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若无新输入的信息或没有选中任何联系人，则直接返回</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if not message or not </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a:t>
            </a:r>
          </a:p>
          <a:p>
            <a:pPr lvl="3"/>
            <a:r>
              <a:rPr lang="en-US" altLang="zh-CN" dirty="0">
                <a:latin typeface="宋体" panose="02010600030101010101" pitchFamily="2" charset="-122"/>
                <a:ea typeface="宋体" panose="02010600030101010101" pitchFamily="2" charset="-122"/>
              </a:rPr>
              <a:t>return</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获取当前时间</a:t>
            </a:r>
          </a:p>
          <a:p>
            <a:pPr lvl="2"/>
            <a:r>
              <a:rPr lang="en-US" altLang="zh-CN" dirty="0">
                <a:latin typeface="宋体" panose="02010600030101010101" pitchFamily="2" charset="-122"/>
                <a:ea typeface="宋体" panose="02010600030101010101" pitchFamily="2" charset="-122"/>
              </a:rPr>
              <a:t>now = </a:t>
            </a:r>
            <a:r>
              <a:rPr lang="en-US" altLang="zh-CN" dirty="0" err="1">
                <a:latin typeface="宋体" panose="02010600030101010101" pitchFamily="2" charset="-122"/>
                <a:ea typeface="宋体" panose="02010600030101010101" pitchFamily="2" charset="-122"/>
              </a:rPr>
              <a:t>datetime.datetime.now</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time_str</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now.strftime</a:t>
            </a:r>
            <a:r>
              <a:rPr lang="en-US" altLang="zh-CN" dirty="0">
                <a:latin typeface="宋体" panose="02010600030101010101" pitchFamily="2" charset="-122"/>
                <a:ea typeface="宋体" panose="02010600030101010101" pitchFamily="2" charset="-122"/>
              </a:rPr>
              <a:t>("%H:%M")</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格式化消息</a:t>
            </a:r>
          </a:p>
          <a:p>
            <a:pPr lvl="2"/>
            <a:r>
              <a:rPr lang="en-US" altLang="zh-CN" dirty="0" err="1">
                <a:latin typeface="宋体" panose="02010600030101010101" pitchFamily="2" charset="-122"/>
                <a:ea typeface="宋体" panose="02010600030101010101" pitchFamily="2" charset="-122"/>
              </a:rPr>
              <a:t>formatted_message</a:t>
            </a:r>
            <a:r>
              <a:rPr lang="en-US" altLang="zh-CN" dirty="0">
                <a:latin typeface="宋体" panose="02010600030101010101" pitchFamily="2" charset="-122"/>
                <a:ea typeface="宋体" panose="02010600030101010101" pitchFamily="2" charset="-122"/>
              </a:rPr>
              <a:t> = f"[{</a:t>
            </a:r>
            <a:r>
              <a:rPr lang="en-US" altLang="zh-CN" dirty="0" err="1">
                <a:latin typeface="宋体" panose="02010600030101010101" pitchFamily="2" charset="-122"/>
                <a:ea typeface="宋体" panose="02010600030101010101" pitchFamily="2" charset="-122"/>
              </a:rPr>
              <a:t>time_str</a:t>
            </a:r>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我</a:t>
            </a:r>
            <a:r>
              <a:rPr lang="en-US" altLang="zh-CN" dirty="0">
                <a:latin typeface="宋体" panose="02010600030101010101" pitchFamily="2" charset="-122"/>
                <a:ea typeface="宋体" panose="02010600030101010101" pitchFamily="2" charset="-122"/>
              </a:rPr>
              <a:t>: {message}\n"</a:t>
            </a:r>
          </a:p>
          <a:p>
            <a:pPr lvl="3"/>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7114864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2B7795-01F8-F3A7-1CF0-9F4AED27A6B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516B3C8-2C48-B558-ED01-A74C665F383E}"/>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发送信息函数</a:t>
            </a:r>
          </a:p>
        </p:txBody>
      </p:sp>
      <p:sp>
        <p:nvSpPr>
          <p:cNvPr id="3" name="内容占位符 2">
            <a:extLst>
              <a:ext uri="{FF2B5EF4-FFF2-40B4-BE49-F238E27FC236}">
                <a16:creationId xmlns:a16="http://schemas.microsoft.com/office/drawing/2014/main" id="{6AAEDF07-D6CC-677B-DF93-BC93FC1F6AFF}"/>
              </a:ext>
            </a:extLst>
          </p:cNvPr>
          <p:cNvSpPr>
            <a:spLocks noGrp="1"/>
          </p:cNvSpPr>
          <p:nvPr>
            <p:ph idx="1"/>
          </p:nvPr>
        </p:nvSpPr>
        <p:spPr>
          <a:xfrm>
            <a:off x="0" y="1310639"/>
            <a:ext cx="12192000" cy="5547360"/>
          </a:xfrm>
        </p:spPr>
        <p:txBody>
          <a:bodyPr>
            <a:normAutofit lnSpcReduction="10000"/>
          </a:bodyPr>
          <a:lstStyle/>
          <a:p>
            <a:r>
              <a:rPr lang="zh-CN" altLang="en-US" dirty="0">
                <a:latin typeface="宋体" panose="02010600030101010101" pitchFamily="2" charset="-122"/>
                <a:ea typeface="宋体" panose="02010600030101010101" pitchFamily="2" charset="-122"/>
              </a:rPr>
              <a:t>输入信息，点击发送后，在展示区展示聊天内容，并将内容连带时间和聊天对象存储到用于登录的用户聊天记录</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send_message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self,event</a:t>
            </a:r>
            <a:r>
              <a:rPr lang="en-US" altLang="zh-CN" dirty="0">
                <a:latin typeface="宋体" panose="02010600030101010101" pitchFamily="2" charset="-122"/>
                <a:ea typeface="宋体" panose="02010600030101010101" pitchFamily="2" charset="-122"/>
              </a:rPr>
              <a:t>=None):</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若与选中的联系人无聊天记录</a:t>
            </a:r>
          </a:p>
          <a:p>
            <a:pPr lvl="2"/>
            <a:r>
              <a:rPr lang="en-US" altLang="zh-CN" dirty="0">
                <a:latin typeface="宋体" panose="02010600030101010101" pitchFamily="2" charset="-122"/>
                <a:ea typeface="宋体" panose="02010600030101010101" pitchFamily="2" charset="-122"/>
              </a:rPr>
              <a:t>if </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 not in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 </a:t>
            </a:r>
            <a:r>
              <a:rPr lang="zh-CN" altLang="en-US" dirty="0">
                <a:latin typeface="宋体" panose="02010600030101010101" pitchFamily="2" charset="-122"/>
                <a:ea typeface="宋体" panose="02010600030101010101" pitchFamily="2" charset="-122"/>
              </a:rPr>
              <a:t>则向聊天记录中添加选中的联系人</a:t>
            </a:r>
          </a:p>
          <a:p>
            <a:pPr lvl="2"/>
            <a:r>
              <a:rPr lang="zh-CN" altLang="en-US"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 = []</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将与选中的联系人的聊天记录添加到</a:t>
            </a:r>
            <a:r>
              <a:rPr lang="en-US" altLang="zh-CN" dirty="0" err="1">
                <a:latin typeface="宋体" panose="02010600030101010101" pitchFamily="2" charset="-122"/>
                <a:ea typeface="宋体" panose="02010600030101010101" pitchFamily="2" charset="-122"/>
              </a:rPr>
              <a:t>chat_history</a:t>
            </a:r>
            <a:r>
              <a:rPr lang="zh-CN" altLang="en-US" dirty="0">
                <a:latin typeface="宋体" panose="02010600030101010101" pitchFamily="2" charset="-122"/>
                <a:ea typeface="宋体" panose="02010600030101010101" pitchFamily="2" charset="-122"/>
              </a:rPr>
              <a:t>中</a:t>
            </a:r>
          </a:p>
          <a:p>
            <a:pPr lvl="2"/>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].append(</a:t>
            </a:r>
            <a:r>
              <a:rPr lang="en-US" altLang="zh-CN" dirty="0" err="1">
                <a:latin typeface="宋体" panose="02010600030101010101" pitchFamily="2" charset="-122"/>
                <a:ea typeface="宋体" panose="02010600030101010101" pitchFamily="2" charset="-122"/>
              </a:rPr>
              <a:t>formatted_message</a:t>
            </a:r>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更新聊天区域</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(state='normal')</a:t>
            </a:r>
          </a:p>
          <a:p>
            <a:pPr lvl="2"/>
            <a:r>
              <a:rPr lang="en-US" altLang="zh-CN" dirty="0" err="1">
                <a:latin typeface="宋体" panose="02010600030101010101" pitchFamily="2" charset="-122"/>
                <a:ea typeface="宋体" panose="02010600030101010101" pitchFamily="2" charset="-122"/>
              </a:rPr>
              <a:t>self.chat_area.insert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formatted_message</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(state='disabled')</a:t>
            </a:r>
          </a:p>
          <a:p>
            <a:pPr lvl="2"/>
            <a:r>
              <a:rPr lang="en-US" altLang="zh-CN" dirty="0" err="1">
                <a:latin typeface="宋体" panose="02010600030101010101" pitchFamily="2" charset="-122"/>
                <a:ea typeface="宋体" panose="02010600030101010101" pitchFamily="2" charset="-122"/>
              </a:rPr>
              <a:t>self.chat_area.yview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49533073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0CCF17-30ED-2F7F-EFA5-42C6BF217917}"/>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C50C330-996E-9349-62B1-08F6A82235E7}"/>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发送信息函数</a:t>
            </a:r>
          </a:p>
        </p:txBody>
      </p:sp>
      <p:sp>
        <p:nvSpPr>
          <p:cNvPr id="3" name="内容占位符 2">
            <a:extLst>
              <a:ext uri="{FF2B5EF4-FFF2-40B4-BE49-F238E27FC236}">
                <a16:creationId xmlns:a16="http://schemas.microsoft.com/office/drawing/2014/main" id="{9E7132C2-CFC9-2D11-27C6-42E4F25B2EB0}"/>
              </a:ext>
            </a:extLst>
          </p:cNvPr>
          <p:cNvSpPr>
            <a:spLocks noGrp="1"/>
          </p:cNvSpPr>
          <p:nvPr>
            <p:ph idx="1"/>
          </p:nvPr>
        </p:nvSpPr>
        <p:spPr>
          <a:xfrm>
            <a:off x="0" y="1310639"/>
            <a:ext cx="12192000" cy="5547360"/>
          </a:xfrm>
        </p:spPr>
        <p:txBody>
          <a:bodyPr>
            <a:normAutofit/>
          </a:bodyPr>
          <a:lstStyle/>
          <a:p>
            <a:r>
              <a:rPr lang="zh-CN" altLang="en-US" dirty="0">
                <a:latin typeface="宋体" panose="02010600030101010101" pitchFamily="2" charset="-122"/>
                <a:ea typeface="宋体" panose="02010600030101010101" pitchFamily="2" charset="-122"/>
              </a:rPr>
              <a:t>输入信息，点击发送后，在展示区展示聊天内容，并将内容连带时间和聊天对象存储到用于登录的用户聊天记录</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文件中。每次点击发送后，还需要情况输入框，以便于下次输入新的内容。</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send_message</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self,event</a:t>
            </a:r>
            <a:r>
              <a:rPr lang="en-US" altLang="zh-CN" dirty="0">
                <a:latin typeface="宋体" panose="02010600030101010101" pitchFamily="2" charset="-122"/>
                <a:ea typeface="宋体" panose="02010600030101010101" pitchFamily="2" charset="-122"/>
              </a:rPr>
              <a:t>=None):</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清空输入框</a:t>
            </a:r>
            <a:endParaRPr lang="en-US" altLang="zh-CN" dirty="0">
              <a:latin typeface="宋体" panose="02010600030101010101" pitchFamily="2" charset="-122"/>
              <a:ea typeface="宋体" panose="02010600030101010101" pitchFamily="2" charset="-122"/>
            </a:endParaRPr>
          </a:p>
          <a:p>
            <a:pPr lvl="2"/>
            <a:r>
              <a:rPr lang="en-US" altLang="zh-CN" dirty="0" err="1">
                <a:latin typeface="宋体" panose="02010600030101010101" pitchFamily="2" charset="-122"/>
                <a:ea typeface="宋体" panose="02010600030101010101" pitchFamily="2" charset="-122"/>
              </a:rPr>
              <a:t>self.message_entry.delete</a:t>
            </a:r>
            <a:r>
              <a:rPr lang="en-US" altLang="zh-CN" dirty="0">
                <a:latin typeface="宋体" panose="02010600030101010101" pitchFamily="2" charset="-122"/>
                <a:ea typeface="宋体" panose="02010600030101010101" pitchFamily="2" charset="-122"/>
              </a:rPr>
              <a:t>(0, </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将聊天记录存储到</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文件中</a:t>
            </a:r>
          </a:p>
          <a:p>
            <a:pPr lvl="2"/>
            <a:r>
              <a:rPr lang="en-US" altLang="zh-CN" dirty="0">
                <a:latin typeface="宋体" panose="02010600030101010101" pitchFamily="2" charset="-122"/>
                <a:ea typeface="宋体" panose="02010600030101010101" pitchFamily="2" charset="-122"/>
              </a:rPr>
              <a:t>with open(f"{</a:t>
            </a:r>
            <a:r>
              <a:rPr lang="en-US" altLang="zh-CN" dirty="0" err="1">
                <a:latin typeface="宋体" panose="02010600030101010101" pitchFamily="2" charset="-122"/>
                <a:ea typeface="宋体" panose="02010600030101010101" pitchFamily="2" charset="-122"/>
              </a:rPr>
              <a:t>self.username</a:t>
            </a:r>
            <a:r>
              <a:rPr lang="en-US" altLang="zh-CN" dirty="0">
                <a:latin typeface="宋体" panose="02010600030101010101" pitchFamily="2" charset="-122"/>
                <a:ea typeface="宋体" panose="02010600030101010101" pitchFamily="2" charset="-122"/>
              </a:rPr>
              <a:t>}_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 'w') as f:</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 f, indent=4)</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模拟回复</a:t>
            </a:r>
          </a:p>
          <a:p>
            <a:pPr lvl="2"/>
            <a:r>
              <a:rPr lang="en-US" altLang="zh-CN" dirty="0" err="1">
                <a:latin typeface="宋体" panose="02010600030101010101" pitchFamily="2" charset="-122"/>
                <a:ea typeface="宋体" panose="02010600030101010101" pitchFamily="2" charset="-122"/>
              </a:rPr>
              <a:t>self.root.after</a:t>
            </a:r>
            <a:r>
              <a:rPr lang="en-US" altLang="zh-CN" dirty="0">
                <a:latin typeface="宋体" panose="02010600030101010101" pitchFamily="2" charset="-122"/>
                <a:ea typeface="宋体" panose="02010600030101010101" pitchFamily="2" charset="-122"/>
              </a:rPr>
              <a:t>(1000, </a:t>
            </a:r>
            <a:r>
              <a:rPr lang="en-US" altLang="zh-CN" dirty="0" err="1">
                <a:latin typeface="宋体" panose="02010600030101010101" pitchFamily="2" charset="-122"/>
                <a:ea typeface="宋体" panose="02010600030101010101" pitchFamily="2" charset="-122"/>
              </a:rPr>
              <a:t>self.simulate_reply</a:t>
            </a:r>
            <a:r>
              <a:rPr lang="en-US" altLang="zh-CN" dirty="0">
                <a:latin typeface="宋体" panose="02010600030101010101" pitchFamily="2" charset="-122"/>
                <a:ea typeface="宋体" panose="02010600030101010101" pitchFamily="2" charset="-122"/>
              </a:rPr>
              <a:t>)</a:t>
            </a:r>
          </a:p>
        </p:txBody>
      </p:sp>
    </p:spTree>
    <p:extLst>
      <p:ext uri="{BB962C8B-B14F-4D97-AF65-F5344CB8AC3E}">
        <p14:creationId xmlns:p14="http://schemas.microsoft.com/office/powerpoint/2010/main" val="1970918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BD8790-B870-5DCF-2542-DEBE6665061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7A9B61B4-6E15-F69E-31D1-39F7BDEB7320}"/>
              </a:ext>
            </a:extLst>
          </p:cNvPr>
          <p:cNvSpPr>
            <a:spLocks noGrp="1"/>
          </p:cNvSpPr>
          <p:nvPr>
            <p:ph type="title"/>
          </p:nvPr>
        </p:nvSpPr>
        <p:spPr>
          <a:xfrm>
            <a:off x="0" y="1"/>
            <a:ext cx="11353800" cy="1264919"/>
          </a:xfrm>
        </p:spPr>
        <p:txBody>
          <a:bodyPr>
            <a:normAutofit/>
          </a:bodyPr>
          <a:lstStyle/>
          <a:p>
            <a:r>
              <a:rPr lang="zh-CN" altLang="en-US" sz="5400" dirty="0">
                <a:latin typeface="宋体" panose="02010600030101010101" pitchFamily="2" charset="-122"/>
                <a:ea typeface="宋体" panose="02010600030101010101" pitchFamily="2" charset="-122"/>
              </a:rPr>
              <a:t>项目目标</a:t>
            </a:r>
          </a:p>
        </p:txBody>
      </p:sp>
      <p:sp>
        <p:nvSpPr>
          <p:cNvPr id="3" name="内容占位符 2">
            <a:extLst>
              <a:ext uri="{FF2B5EF4-FFF2-40B4-BE49-F238E27FC236}">
                <a16:creationId xmlns:a16="http://schemas.microsoft.com/office/drawing/2014/main" id="{6DCEFE3F-AE79-41D6-40E5-69BD646D4EC6}"/>
              </a:ext>
            </a:extLst>
          </p:cNvPr>
          <p:cNvSpPr>
            <a:spLocks noGrp="1"/>
          </p:cNvSpPr>
          <p:nvPr>
            <p:ph idx="1"/>
          </p:nvPr>
        </p:nvSpPr>
        <p:spPr>
          <a:xfrm>
            <a:off x="0" y="1264920"/>
            <a:ext cx="12192000" cy="5471160"/>
          </a:xfrm>
        </p:spPr>
        <p:txBody>
          <a:bodyPr>
            <a:normAutofit/>
          </a:bodyPr>
          <a:lstStyle/>
          <a:p>
            <a:r>
              <a:rPr lang="zh-CN" altLang="en-US" dirty="0">
                <a:latin typeface="宋体" panose="02010600030101010101" pitchFamily="2" charset="-122"/>
                <a:ea typeface="宋体" panose="02010600030101010101" pitchFamily="2" charset="-122"/>
              </a:rPr>
              <a:t>目标一：引入</a:t>
            </a:r>
            <a:r>
              <a:rPr lang="en-US" altLang="zh-CN" dirty="0" err="1">
                <a:latin typeface="宋体" panose="02010600030101010101" pitchFamily="2" charset="-122"/>
                <a:ea typeface="宋体" panose="02010600030101010101" pitchFamily="2" charset="-122"/>
              </a:rPr>
              <a:t>tkinter</a:t>
            </a:r>
            <a:r>
              <a:rPr lang="zh-CN" altLang="en-US" dirty="0">
                <a:latin typeface="宋体" panose="02010600030101010101" pitchFamily="2" charset="-122"/>
                <a:ea typeface="宋体" panose="02010600030101010101" pitchFamily="2" charset="-122"/>
              </a:rPr>
              <a:t>绘制出</a:t>
            </a:r>
            <a:r>
              <a:rPr lang="en-US" altLang="zh-CN" dirty="0">
                <a:latin typeface="宋体" panose="02010600030101010101" pitchFamily="2" charset="-122"/>
                <a:ea typeface="宋体" panose="02010600030101010101" pitchFamily="2" charset="-122"/>
              </a:rPr>
              <a:t>400x500</a:t>
            </a:r>
            <a:r>
              <a:rPr lang="zh-CN" altLang="en-US" dirty="0">
                <a:latin typeface="宋体" panose="02010600030101010101" pitchFamily="2" charset="-122"/>
                <a:ea typeface="宋体" panose="02010600030101010101" pitchFamily="2" charset="-122"/>
              </a:rPr>
              <a:t>的登录</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注册界面，和登录后</a:t>
            </a:r>
            <a:r>
              <a:rPr lang="en-US" altLang="zh-CN" dirty="0">
                <a:latin typeface="宋体" panose="02010600030101010101" pitchFamily="2" charset="-122"/>
                <a:ea typeface="宋体" panose="02010600030101010101" pitchFamily="2" charset="-122"/>
              </a:rPr>
              <a:t>800x600</a:t>
            </a:r>
            <a:r>
              <a:rPr lang="zh-CN" altLang="en-US" dirty="0">
                <a:latin typeface="宋体" panose="02010600030101010101" pitchFamily="2" charset="-122"/>
                <a:ea typeface="宋体" panose="02010600030101010101" pitchFamily="2" charset="-122"/>
              </a:rPr>
              <a:t>的聊天界面。</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目标二：用</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名</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，密码</a:t>
            </a:r>
            <a:r>
              <a:rPr lang="en-US" altLang="zh-CN" dirty="0">
                <a:latin typeface="宋体" panose="02010600030101010101" pitchFamily="2" charset="-122"/>
                <a:ea typeface="宋体" panose="02010600030101010101" pitchFamily="2" charset="-122"/>
              </a:rPr>
              <a:t>1234</a:t>
            </a:r>
            <a:r>
              <a:rPr lang="zh-CN" altLang="en-US" dirty="0">
                <a:latin typeface="宋体" panose="02010600030101010101" pitchFamily="2" charset="-122"/>
                <a:ea typeface="宋体" panose="02010600030101010101" pitchFamily="2" charset="-122"/>
              </a:rPr>
              <a:t>，在登录界面，点击登录后能够跳到聊天界面。</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目标三：将用户的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和密码加密，</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用凯撒加密法，密码用</a:t>
            </a:r>
            <a:r>
              <a:rPr lang="en-US" altLang="zh-CN" dirty="0">
                <a:latin typeface="宋体" panose="02010600030101010101" pitchFamily="2" charset="-122"/>
                <a:ea typeface="宋体" panose="02010600030101010101" pitchFamily="2" charset="-122"/>
              </a:rPr>
              <a:t>SHA256 hash</a:t>
            </a:r>
            <a:r>
              <a:rPr lang="zh-CN" altLang="en-US" dirty="0">
                <a:latin typeface="宋体" panose="02010600030101010101" pitchFamily="2" charset="-122"/>
                <a:ea typeface="宋体" panose="02010600030101010101" pitchFamily="2" charset="-122"/>
              </a:rPr>
              <a:t>。</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目标四：将不同用户的信息，也就是加密的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和密码，以及与各自联系人的聊天记录，分别存储到</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文件中，</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文件在该项目中充当数据库</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目标五：添加注册按钮和与其对应的功能，并实现用新</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和密码登录。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目标六：在聊天界面中增加一个可以添加新联系人的按钮，并实现与其对应的功能。</a:t>
            </a:r>
          </a:p>
        </p:txBody>
      </p:sp>
    </p:spTree>
    <p:extLst>
      <p:ext uri="{BB962C8B-B14F-4D97-AF65-F5344CB8AC3E}">
        <p14:creationId xmlns:p14="http://schemas.microsoft.com/office/powerpoint/2010/main" val="4024933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E1B415-AD94-6787-7CED-3A6612BD9524}"/>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34B8BAC-CE23-D251-33A9-D7C0D49B459A}"/>
              </a:ext>
            </a:extLst>
          </p:cNvPr>
          <p:cNvSpPr>
            <a:spLocks noGrp="1"/>
          </p:cNvSpPr>
          <p:nvPr>
            <p:ph type="title"/>
          </p:nvPr>
        </p:nvSpPr>
        <p:spPr>
          <a:xfrm>
            <a:off x="0" y="0"/>
            <a:ext cx="12192000" cy="1310639"/>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模拟发送信息函数</a:t>
            </a:r>
          </a:p>
        </p:txBody>
      </p:sp>
      <p:sp>
        <p:nvSpPr>
          <p:cNvPr id="3" name="内容占位符 2">
            <a:extLst>
              <a:ext uri="{FF2B5EF4-FFF2-40B4-BE49-F238E27FC236}">
                <a16:creationId xmlns:a16="http://schemas.microsoft.com/office/drawing/2014/main" id="{9085158C-668E-F1F5-0262-108F508983C8}"/>
              </a:ext>
            </a:extLst>
          </p:cNvPr>
          <p:cNvSpPr>
            <a:spLocks noGrp="1"/>
          </p:cNvSpPr>
          <p:nvPr>
            <p:ph idx="1"/>
          </p:nvPr>
        </p:nvSpPr>
        <p:spPr>
          <a:xfrm>
            <a:off x="0" y="1310639"/>
            <a:ext cx="12192000" cy="5547360"/>
          </a:xfrm>
        </p:spPr>
        <p:txBody>
          <a:bodyPr>
            <a:normAutofit fontScale="85000" lnSpcReduction="20000"/>
          </a:bodyPr>
          <a:lstStyle/>
          <a:p>
            <a:r>
              <a:rPr lang="zh-CN" altLang="en-US" dirty="0">
                <a:latin typeface="宋体" panose="02010600030101010101" pitchFamily="2" charset="-122"/>
                <a:ea typeface="宋体" panose="02010600030101010101" pitchFamily="2" charset="-122"/>
              </a:rPr>
              <a:t>输入任意信息，先设置联系人会随机回复我模拟回复信息里的内容。</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simulate_reply</a:t>
            </a:r>
            <a:r>
              <a:rPr lang="en-US" altLang="zh-CN" dirty="0">
                <a:latin typeface="宋体" panose="02010600030101010101" pitchFamily="2" charset="-122"/>
                <a:ea typeface="宋体" panose="02010600030101010101" pitchFamily="2" charset="-122"/>
              </a:rPr>
              <a:t>(self,):</a:t>
            </a:r>
          </a:p>
          <a:p>
            <a:pPr lvl="2"/>
            <a:r>
              <a:rPr lang="en-US" altLang="zh-CN" dirty="0">
                <a:latin typeface="宋体" panose="02010600030101010101" pitchFamily="2" charset="-122"/>
                <a:ea typeface="宋体" panose="02010600030101010101" pitchFamily="2" charset="-122"/>
              </a:rPr>
              <a:t>if not </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a:t>
            </a:r>
          </a:p>
          <a:p>
            <a:pPr lvl="3"/>
            <a:r>
              <a:rPr lang="en-US" altLang="zh-CN" dirty="0">
                <a:latin typeface="宋体" panose="02010600030101010101" pitchFamily="2" charset="-122"/>
                <a:ea typeface="宋体" panose="02010600030101010101" pitchFamily="2" charset="-122"/>
              </a:rPr>
              <a:t>return</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获取当前时间</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now=</a:t>
            </a:r>
            <a:r>
              <a:rPr lang="en-US" altLang="zh-CN" dirty="0" err="1">
                <a:latin typeface="宋体" panose="02010600030101010101" pitchFamily="2" charset="-122"/>
                <a:ea typeface="宋体" panose="02010600030101010101" pitchFamily="2" charset="-122"/>
              </a:rPr>
              <a:t>datetime.datetime.now</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time_str</a:t>
            </a:r>
            <a:r>
              <a:rPr lang="en-US" altLang="zh-CN" dirty="0">
                <a:latin typeface="宋体" panose="02010600030101010101" pitchFamily="2" charset="-122"/>
                <a:ea typeface="宋体" panose="02010600030101010101" pitchFamily="2" charset="-122"/>
              </a:rPr>
              <a:t> = </a:t>
            </a:r>
            <a:r>
              <a:rPr lang="en-US" altLang="zh-CN" dirty="0" err="1">
                <a:latin typeface="宋体" panose="02010600030101010101" pitchFamily="2" charset="-122"/>
                <a:ea typeface="宋体" panose="02010600030101010101" pitchFamily="2" charset="-122"/>
              </a:rPr>
              <a:t>now.strftime</a:t>
            </a:r>
            <a:r>
              <a:rPr lang="en-US" altLang="zh-CN" dirty="0">
                <a:latin typeface="宋体" panose="02010600030101010101" pitchFamily="2" charset="-122"/>
                <a:ea typeface="宋体" panose="02010600030101010101" pitchFamily="2" charset="-122"/>
              </a:rPr>
              <a:t>("%H:%M")</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模拟回复消息</a:t>
            </a:r>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replies = [</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好的，我明白了</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很有趣的想法</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我需要考虑一下</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明天再聊吧</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谢谢你的消息</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a:t>
            </a:r>
          </a:p>
          <a:p>
            <a:pPr lvl="2"/>
            <a:endParaRPr lang="en-US" altLang="zh-CN" dirty="0">
              <a:latin typeface="宋体" panose="02010600030101010101" pitchFamily="2" charset="-122"/>
              <a:ea typeface="宋体" panose="02010600030101010101" pitchFamily="2" charset="-122"/>
            </a:endParaRP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随机发送上面</a:t>
            </a:r>
            <a:r>
              <a:rPr lang="en-US" altLang="zh-CN" dirty="0">
                <a:latin typeface="宋体" panose="02010600030101010101" pitchFamily="2" charset="-122"/>
                <a:ea typeface="宋体" panose="02010600030101010101" pitchFamily="2" charset="-122"/>
              </a:rPr>
              <a:t>replies</a:t>
            </a:r>
            <a:r>
              <a:rPr lang="zh-CN" altLang="en-US" dirty="0">
                <a:latin typeface="宋体" panose="02010600030101010101" pitchFamily="2" charset="-122"/>
                <a:ea typeface="宋体" panose="02010600030101010101" pitchFamily="2" charset="-122"/>
              </a:rPr>
              <a:t>的内容</a:t>
            </a:r>
          </a:p>
          <a:p>
            <a:pPr lvl="2"/>
            <a:r>
              <a:rPr lang="en-US" altLang="zh-CN" dirty="0">
                <a:latin typeface="宋体" panose="02010600030101010101" pitchFamily="2" charset="-122"/>
                <a:ea typeface="宋体" panose="02010600030101010101" pitchFamily="2" charset="-122"/>
              </a:rPr>
              <a:t>import random</a:t>
            </a:r>
          </a:p>
          <a:p>
            <a:pPr lvl="2"/>
            <a:r>
              <a:rPr lang="en-US" altLang="zh-CN" dirty="0">
                <a:latin typeface="宋体" panose="02010600030101010101" pitchFamily="2" charset="-122"/>
                <a:ea typeface="宋体" panose="02010600030101010101" pitchFamily="2" charset="-122"/>
              </a:rPr>
              <a:t>reply = </a:t>
            </a:r>
            <a:r>
              <a:rPr lang="en-US" altLang="zh-CN" dirty="0" err="1">
                <a:latin typeface="宋体" panose="02010600030101010101" pitchFamily="2" charset="-122"/>
                <a:ea typeface="宋体" panose="02010600030101010101" pitchFamily="2" charset="-122"/>
              </a:rPr>
              <a:t>random.choice</a:t>
            </a:r>
            <a:r>
              <a:rPr lang="en-US" altLang="zh-CN" dirty="0">
                <a:latin typeface="宋体" panose="02010600030101010101" pitchFamily="2" charset="-122"/>
                <a:ea typeface="宋体" panose="02010600030101010101" pitchFamily="2" charset="-122"/>
              </a:rPr>
              <a:t>(replies)</a:t>
            </a:r>
          </a:p>
          <a:p>
            <a:pPr lvl="2"/>
            <a:r>
              <a:rPr lang="en-US" altLang="zh-CN" dirty="0" err="1">
                <a:latin typeface="宋体" panose="02010600030101010101" pitchFamily="2" charset="-122"/>
                <a:ea typeface="宋体" panose="02010600030101010101" pitchFamily="2" charset="-122"/>
              </a:rPr>
              <a:t>formatted_reply</a:t>
            </a:r>
            <a:r>
              <a:rPr lang="en-US" altLang="zh-CN" dirty="0">
                <a:latin typeface="宋体" panose="02010600030101010101" pitchFamily="2" charset="-122"/>
                <a:ea typeface="宋体" panose="02010600030101010101" pitchFamily="2" charset="-122"/>
              </a:rPr>
              <a:t> = f"[{</a:t>
            </a:r>
            <a:r>
              <a:rPr lang="en-US" altLang="zh-CN" dirty="0" err="1">
                <a:latin typeface="宋体" panose="02010600030101010101" pitchFamily="2" charset="-122"/>
                <a:ea typeface="宋体" panose="02010600030101010101" pitchFamily="2" charset="-122"/>
              </a:rPr>
              <a:t>time_str</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 {reply}\n"</a:t>
            </a:r>
          </a:p>
          <a:p>
            <a:pPr lvl="2"/>
            <a:endParaRPr lang="en-US" altLang="zh-CN"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2638352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B17B18-5377-56B3-1CE6-48F005407DA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37DF03E4-3062-B281-BAD1-275AD64C0721}"/>
              </a:ext>
            </a:extLst>
          </p:cNvPr>
          <p:cNvSpPr>
            <a:spLocks noGrp="1"/>
          </p:cNvSpPr>
          <p:nvPr>
            <p:ph type="title"/>
          </p:nvPr>
        </p:nvSpPr>
        <p:spPr>
          <a:xfrm>
            <a:off x="0" y="1"/>
            <a:ext cx="12192000" cy="777240"/>
          </a:xfrm>
        </p:spPr>
        <p:txBody>
          <a:bodyPr>
            <a:normAutofit/>
          </a:bodyPr>
          <a:lstStyle/>
          <a:p>
            <a:r>
              <a:rPr lang="zh-CN" altLang="en-US" sz="4800" dirty="0">
                <a:latin typeface="宋体" panose="02010600030101010101" pitchFamily="2" charset="-122"/>
                <a:ea typeface="宋体" panose="02010600030101010101" pitchFamily="2" charset="-122"/>
              </a:rPr>
              <a:t>聊天界面</a:t>
            </a:r>
            <a:r>
              <a:rPr lang="en-US" altLang="zh-CN" sz="4800" dirty="0">
                <a:latin typeface="宋体" panose="02010600030101010101" pitchFamily="2" charset="-122"/>
                <a:ea typeface="宋体" panose="02010600030101010101" pitchFamily="2" charset="-122"/>
              </a:rPr>
              <a:t>—</a:t>
            </a:r>
            <a:r>
              <a:rPr lang="zh-CN" altLang="en-US" sz="4800" dirty="0">
                <a:latin typeface="宋体" panose="02010600030101010101" pitchFamily="2" charset="-122"/>
                <a:ea typeface="宋体" panose="02010600030101010101" pitchFamily="2" charset="-122"/>
              </a:rPr>
              <a:t>模拟发送信息函数</a:t>
            </a:r>
          </a:p>
        </p:txBody>
      </p:sp>
      <p:sp>
        <p:nvSpPr>
          <p:cNvPr id="3" name="内容占位符 2">
            <a:extLst>
              <a:ext uri="{FF2B5EF4-FFF2-40B4-BE49-F238E27FC236}">
                <a16:creationId xmlns:a16="http://schemas.microsoft.com/office/drawing/2014/main" id="{C9496A49-231E-19E8-2FBB-9916EE9BF970}"/>
              </a:ext>
            </a:extLst>
          </p:cNvPr>
          <p:cNvSpPr>
            <a:spLocks noGrp="1"/>
          </p:cNvSpPr>
          <p:nvPr>
            <p:ph idx="1"/>
          </p:nvPr>
        </p:nvSpPr>
        <p:spPr>
          <a:xfrm>
            <a:off x="0" y="777242"/>
            <a:ext cx="12192000" cy="6080758"/>
          </a:xfrm>
        </p:spPr>
        <p:txBody>
          <a:bodyPr>
            <a:normAutofit lnSpcReduction="10000"/>
          </a:bodyPr>
          <a:lstStyle/>
          <a:p>
            <a:r>
              <a:rPr lang="zh-CN" altLang="en-US" dirty="0">
                <a:latin typeface="宋体" panose="02010600030101010101" pitchFamily="2" charset="-122"/>
                <a:ea typeface="宋体" panose="02010600030101010101" pitchFamily="2" charset="-122"/>
              </a:rPr>
              <a:t>随后将聊天内容，包括时间、聊天对象以及回复都添加到</a:t>
            </a:r>
            <a:r>
              <a:rPr lang="en-US" altLang="zh-CN" dirty="0" err="1">
                <a:latin typeface="宋体" panose="02010600030101010101" pitchFamily="2" charset="-122"/>
                <a:ea typeface="宋体" panose="02010600030101010101" pitchFamily="2" charset="-122"/>
              </a:rPr>
              <a:t>self.chat_history</a:t>
            </a:r>
            <a:r>
              <a:rPr lang="zh-CN" altLang="en-US" dirty="0">
                <a:latin typeface="宋体" panose="02010600030101010101" pitchFamily="2" charset="-122"/>
                <a:ea typeface="宋体" panose="02010600030101010101" pitchFamily="2" charset="-122"/>
              </a:rPr>
              <a:t>中。除了这一步，还需要加工聊天区域初始化，以便于下次发送信息。此外，我还创建了名为</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的文件，将有关聊天的内容全部存储进去，在下面我是把</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注掉后，写了带有用户名的</a:t>
            </a:r>
            <a:r>
              <a:rPr lang="en-US" altLang="zh-CN" dirty="0" err="1">
                <a:latin typeface="宋体" panose="02010600030101010101" pitchFamily="2" charset="-122"/>
                <a:ea typeface="宋体" panose="02010600030101010101" pitchFamily="2" charset="-122"/>
              </a:rPr>
              <a:t>json</a:t>
            </a:r>
            <a:r>
              <a:rPr lang="zh-CN" altLang="en-US" dirty="0">
                <a:latin typeface="宋体" panose="02010600030101010101" pitchFamily="2" charset="-122"/>
                <a:ea typeface="宋体" panose="02010600030101010101" pitchFamily="2" charset="-122"/>
              </a:rPr>
              <a:t>文件，这是为了保护每个用户与其联系人的隐私安全。</a:t>
            </a:r>
            <a:endParaRPr lang="en-US" altLang="zh-CN" dirty="0">
              <a:latin typeface="宋体" panose="02010600030101010101" pitchFamily="2" charset="-122"/>
              <a:ea typeface="宋体" panose="02010600030101010101" pitchFamily="2" charset="-122"/>
            </a:endParaRPr>
          </a:p>
          <a:p>
            <a:r>
              <a:rPr lang="en-US" altLang="zh-CN" dirty="0">
                <a:latin typeface="宋体" panose="02010600030101010101" pitchFamily="2" charset="-122"/>
                <a:ea typeface="宋体" panose="02010600030101010101" pitchFamily="2" charset="-122"/>
              </a:rPr>
              <a:t>class </a:t>
            </a:r>
            <a:r>
              <a:rPr lang="en-US" altLang="zh-CN" dirty="0" err="1">
                <a:latin typeface="宋体" panose="02010600030101010101" pitchFamily="2" charset="-122"/>
                <a:ea typeface="宋体" panose="02010600030101010101" pitchFamily="2" charset="-122"/>
              </a:rPr>
              <a:t>ChatApp</a:t>
            </a:r>
            <a:r>
              <a:rPr lang="en-US" altLang="zh-CN" dirty="0">
                <a:latin typeface="宋体" panose="02010600030101010101" pitchFamily="2" charset="-122"/>
                <a:ea typeface="宋体" panose="02010600030101010101" pitchFamily="2" charset="-122"/>
              </a:rPr>
              <a:t>:</a:t>
            </a:r>
          </a:p>
          <a:p>
            <a:pPr lvl="1"/>
            <a:r>
              <a:rPr lang="en-US" altLang="zh-CN" dirty="0">
                <a:latin typeface="宋体" panose="02010600030101010101" pitchFamily="2" charset="-122"/>
                <a:ea typeface="宋体" panose="02010600030101010101" pitchFamily="2" charset="-122"/>
              </a:rPr>
              <a:t>def </a:t>
            </a:r>
            <a:r>
              <a:rPr lang="en-US" altLang="zh-CN" dirty="0" err="1">
                <a:latin typeface="宋体" panose="02010600030101010101" pitchFamily="2" charset="-122"/>
                <a:ea typeface="宋体" panose="02010600030101010101" pitchFamily="2" charset="-122"/>
              </a:rPr>
              <a:t>simulate_reply</a:t>
            </a:r>
            <a:r>
              <a:rPr lang="en-US" altLang="zh-CN" dirty="0">
                <a:latin typeface="宋体" panose="02010600030101010101" pitchFamily="2" charset="-122"/>
                <a:ea typeface="宋体" panose="02010600030101010101" pitchFamily="2" charset="-122"/>
              </a:rPr>
              <a:t>(self):</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添加到聊天记录</a:t>
            </a:r>
          </a:p>
          <a:p>
            <a:pPr lvl="2"/>
            <a:r>
              <a:rPr lang="en-US" altLang="zh-CN" dirty="0" err="1">
                <a:latin typeface="宋体" panose="02010600030101010101" pitchFamily="2" charset="-122"/>
                <a:ea typeface="宋体" panose="02010600030101010101" pitchFamily="2" charset="-122"/>
              </a:rPr>
              <a:t>self.chat_history</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self.current_contact</a:t>
            </a:r>
            <a:r>
              <a:rPr lang="en-US" altLang="zh-CN" dirty="0">
                <a:latin typeface="宋体" panose="02010600030101010101" pitchFamily="2" charset="-122"/>
                <a:ea typeface="宋体" panose="02010600030101010101" pitchFamily="2" charset="-122"/>
              </a:rPr>
              <a:t>].append(</a:t>
            </a:r>
            <a:r>
              <a:rPr lang="en-US" altLang="zh-CN" dirty="0" err="1">
                <a:latin typeface="宋体" panose="02010600030101010101" pitchFamily="2" charset="-122"/>
                <a:ea typeface="宋体" panose="02010600030101010101" pitchFamily="2" charset="-122"/>
              </a:rPr>
              <a:t>formatted_reply</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更新聊天区域</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(state='normal')</a:t>
            </a:r>
          </a:p>
          <a:p>
            <a:pPr lvl="2"/>
            <a:r>
              <a:rPr lang="en-US" altLang="zh-CN" dirty="0" err="1">
                <a:latin typeface="宋体" panose="02010600030101010101" pitchFamily="2" charset="-122"/>
                <a:ea typeface="宋体" panose="02010600030101010101" pitchFamily="2" charset="-122"/>
              </a:rPr>
              <a:t>self.chat_area.insert</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formatted_reply</a:t>
            </a:r>
            <a:r>
              <a:rPr lang="en-US" altLang="zh-CN" dirty="0">
                <a:latin typeface="宋体" panose="02010600030101010101" pitchFamily="2" charset="-122"/>
                <a:ea typeface="宋体" panose="02010600030101010101" pitchFamily="2" charset="-122"/>
              </a:rPr>
              <a:t>)</a:t>
            </a:r>
          </a:p>
          <a:p>
            <a:pPr lvl="2"/>
            <a:r>
              <a:rPr lang="en-US" altLang="zh-CN" dirty="0" err="1">
                <a:latin typeface="宋体" panose="02010600030101010101" pitchFamily="2" charset="-122"/>
                <a:ea typeface="宋体" panose="02010600030101010101" pitchFamily="2" charset="-122"/>
              </a:rPr>
              <a:t>self.chat_area.config</a:t>
            </a:r>
            <a:r>
              <a:rPr lang="en-US" altLang="zh-CN" dirty="0">
                <a:latin typeface="宋体" panose="02010600030101010101" pitchFamily="2" charset="-122"/>
                <a:ea typeface="宋体" panose="02010600030101010101" pitchFamily="2" charset="-122"/>
              </a:rPr>
              <a:t>(state='disabled')</a:t>
            </a:r>
          </a:p>
          <a:p>
            <a:pPr lvl="2"/>
            <a:r>
              <a:rPr lang="en-US" altLang="zh-CN" dirty="0" err="1">
                <a:latin typeface="宋体" panose="02010600030101010101" pitchFamily="2" charset="-122"/>
                <a:ea typeface="宋体" panose="02010600030101010101" pitchFamily="2" charset="-122"/>
              </a:rPr>
              <a:t>self.chat_area.yview</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tk.END</a:t>
            </a:r>
            <a:r>
              <a:rPr lang="en-US" altLang="zh-CN" dirty="0">
                <a:latin typeface="宋体" panose="02010600030101010101" pitchFamily="2" charset="-122"/>
                <a:ea typeface="宋体" panose="02010600030101010101" pitchFamily="2" charset="-122"/>
              </a:rPr>
              <a:t>)</a:t>
            </a:r>
          </a:p>
          <a:p>
            <a:pPr lvl="2"/>
            <a:r>
              <a:rPr lang="en-US" altLang="zh-CN" dirty="0">
                <a:latin typeface="宋体" panose="02010600030101010101" pitchFamily="2" charset="-122"/>
                <a:ea typeface="宋体" panose="02010600030101010101" pitchFamily="2" charset="-122"/>
              </a:rPr>
              <a:t># </a:t>
            </a:r>
            <a:r>
              <a:rPr lang="zh-CN" altLang="en-US" dirty="0">
                <a:latin typeface="宋体" panose="02010600030101010101" pitchFamily="2" charset="-122"/>
                <a:ea typeface="宋体" panose="02010600030101010101" pitchFamily="2" charset="-122"/>
              </a:rPr>
              <a:t>创建名为</a:t>
            </a:r>
            <a:r>
              <a:rPr lang="en-US" altLang="zh-CN" dirty="0" err="1">
                <a:latin typeface="宋体" panose="02010600030101010101" pitchFamily="2" charset="-122"/>
                <a:ea typeface="宋体" panose="02010600030101010101" pitchFamily="2" charset="-122"/>
              </a:rPr>
              <a:t>chatHistory.json</a:t>
            </a:r>
            <a:r>
              <a:rPr lang="zh-CN" altLang="en-US" dirty="0">
                <a:latin typeface="宋体" panose="02010600030101010101" pitchFamily="2" charset="-122"/>
                <a:ea typeface="宋体" panose="02010600030101010101" pitchFamily="2" charset="-122"/>
              </a:rPr>
              <a:t>的文件，用于存储聊天记录</a:t>
            </a:r>
          </a:p>
          <a:p>
            <a:pPr lvl="2"/>
            <a:r>
              <a:rPr lang="en-US" altLang="zh-CN" dirty="0">
                <a:latin typeface="宋体" panose="02010600030101010101" pitchFamily="2" charset="-122"/>
                <a:ea typeface="宋体" panose="02010600030101010101" pitchFamily="2" charset="-122"/>
              </a:rPr>
              <a:t># with open('chatHistory.</a:t>
            </a:r>
            <a:r>
              <a:rPr lang="en-US" altLang="zh-CN" dirty="0" err="1">
                <a:latin typeface="宋体" panose="02010600030101010101" pitchFamily="2" charset="-122"/>
                <a:ea typeface="宋体" panose="02010600030101010101" pitchFamily="2" charset="-122"/>
              </a:rPr>
              <a:t>json</a:t>
            </a:r>
            <a:r>
              <a:rPr lang="en-US" altLang="zh-CN" dirty="0">
                <a:latin typeface="宋体" panose="02010600030101010101" pitchFamily="2" charset="-122"/>
                <a:ea typeface="宋体" panose="02010600030101010101" pitchFamily="2" charset="-122"/>
              </a:rPr>
              <a:t>','w') as f:</a:t>
            </a:r>
          </a:p>
          <a:p>
            <a:pPr lvl="2"/>
            <a:r>
              <a:rPr lang="en-US" altLang="zh-CN" dirty="0">
                <a:latin typeface="宋体" panose="02010600030101010101" pitchFamily="2" charset="-122"/>
                <a:ea typeface="宋体" panose="02010600030101010101" pitchFamily="2" charset="-122"/>
              </a:rPr>
              <a:t>with open(f"{</a:t>
            </a:r>
            <a:r>
              <a:rPr lang="en-US" altLang="zh-CN" dirty="0" err="1">
                <a:latin typeface="宋体" panose="02010600030101010101" pitchFamily="2" charset="-122"/>
                <a:ea typeface="宋体" panose="02010600030101010101" pitchFamily="2" charset="-122"/>
              </a:rPr>
              <a:t>self.username</a:t>
            </a:r>
            <a:r>
              <a:rPr lang="en-US" altLang="zh-CN" dirty="0">
                <a:latin typeface="宋体" panose="02010600030101010101" pitchFamily="2" charset="-122"/>
                <a:ea typeface="宋体" panose="02010600030101010101" pitchFamily="2" charset="-122"/>
              </a:rPr>
              <a:t>}_</a:t>
            </a:r>
            <a:r>
              <a:rPr lang="en-US" altLang="zh-CN" dirty="0" err="1">
                <a:latin typeface="宋体" panose="02010600030101010101" pitchFamily="2" charset="-122"/>
                <a:ea typeface="宋体" panose="02010600030101010101" pitchFamily="2" charset="-122"/>
              </a:rPr>
              <a:t>chatHistory.json</a:t>
            </a:r>
            <a:r>
              <a:rPr lang="en-US" altLang="zh-CN" dirty="0">
                <a:latin typeface="宋体" panose="02010600030101010101" pitchFamily="2" charset="-122"/>
                <a:ea typeface="宋体" panose="02010600030101010101" pitchFamily="2" charset="-122"/>
              </a:rPr>
              <a:t>", 'w') as f:</a:t>
            </a:r>
          </a:p>
          <a:p>
            <a:pPr lvl="2"/>
            <a:r>
              <a:rPr lang="en-US" altLang="zh-CN" dirty="0">
                <a:latin typeface="宋体" panose="02010600030101010101" pitchFamily="2" charset="-122"/>
                <a:ea typeface="宋体" panose="02010600030101010101" pitchFamily="2" charset="-122"/>
              </a:rPr>
              <a:t>       </a:t>
            </a:r>
            <a:r>
              <a:rPr lang="en-US" altLang="zh-CN" dirty="0" err="1">
                <a:latin typeface="宋体" panose="02010600030101010101" pitchFamily="2" charset="-122"/>
                <a:ea typeface="宋体" panose="02010600030101010101" pitchFamily="2" charset="-122"/>
              </a:rPr>
              <a:t>json.dump</a:t>
            </a:r>
            <a:r>
              <a:rPr lang="en-US" altLang="zh-CN"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self.chat_history,f,indent</a:t>
            </a:r>
            <a:r>
              <a:rPr lang="en-US" altLang="zh-CN" dirty="0">
                <a:latin typeface="宋体" panose="02010600030101010101" pitchFamily="2" charset="-122"/>
                <a:ea typeface="宋体" panose="02010600030101010101" pitchFamily="2" charset="-122"/>
              </a:rPr>
              <a:t>=4)</a:t>
            </a:r>
          </a:p>
        </p:txBody>
      </p:sp>
    </p:spTree>
    <p:extLst>
      <p:ext uri="{BB962C8B-B14F-4D97-AF65-F5344CB8AC3E}">
        <p14:creationId xmlns:p14="http://schemas.microsoft.com/office/powerpoint/2010/main" val="321678438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A8D81B-FAC7-16AD-8AAE-1753744C0C0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F4BF7AD-5B77-EE42-2A5C-1EC0BA6485CA}"/>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好友添加和管理</a:t>
            </a:r>
          </a:p>
        </p:txBody>
      </p:sp>
      <p:sp>
        <p:nvSpPr>
          <p:cNvPr id="3" name="内容占位符 2">
            <a:extLst>
              <a:ext uri="{FF2B5EF4-FFF2-40B4-BE49-F238E27FC236}">
                <a16:creationId xmlns:a16="http://schemas.microsoft.com/office/drawing/2014/main" id="{8923BA0F-F38D-1EB2-5A71-FDCCD9F4B735}"/>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5391095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D1F6-0FE6-A77A-06B3-021E1562943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41561A31-6165-2548-9643-55B910891181}"/>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消息发送和接收</a:t>
            </a:r>
          </a:p>
        </p:txBody>
      </p:sp>
      <p:sp>
        <p:nvSpPr>
          <p:cNvPr id="3" name="内容占位符 2">
            <a:extLst>
              <a:ext uri="{FF2B5EF4-FFF2-40B4-BE49-F238E27FC236}">
                <a16:creationId xmlns:a16="http://schemas.microsoft.com/office/drawing/2014/main" id="{CCB8328B-65BB-82BF-042D-BFB34BE6E4EB}"/>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386329946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1D1EB-9C80-BE64-0709-48E485E4CD2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29634AA9-0D2E-FFB6-A1EE-70A6FBEFECA4}"/>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一对一聊天功能</a:t>
            </a:r>
          </a:p>
        </p:txBody>
      </p:sp>
      <p:sp>
        <p:nvSpPr>
          <p:cNvPr id="3" name="内容占位符 2">
            <a:extLst>
              <a:ext uri="{FF2B5EF4-FFF2-40B4-BE49-F238E27FC236}">
                <a16:creationId xmlns:a16="http://schemas.microsoft.com/office/drawing/2014/main" id="{419117AF-4B7B-A66C-1D6B-44E91329FADB}"/>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8708525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4426D8-D980-053D-383A-74F62B431ED6}"/>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BEB095D-695B-554C-9CE9-71538C3BDE12}"/>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群组聊天功能</a:t>
            </a:r>
          </a:p>
        </p:txBody>
      </p:sp>
      <p:sp>
        <p:nvSpPr>
          <p:cNvPr id="3" name="内容占位符 2">
            <a:extLst>
              <a:ext uri="{FF2B5EF4-FFF2-40B4-BE49-F238E27FC236}">
                <a16:creationId xmlns:a16="http://schemas.microsoft.com/office/drawing/2014/main" id="{E1B293D4-3890-BFCF-5C58-BA7764F44D47}"/>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424477709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B8916-5FDE-49C2-324D-F888D04372B1}"/>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6B83DEC3-90D2-2282-298A-F74CC50CC8E4}"/>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在线状态显示</a:t>
            </a:r>
          </a:p>
        </p:txBody>
      </p:sp>
      <p:sp>
        <p:nvSpPr>
          <p:cNvPr id="3" name="内容占位符 2">
            <a:extLst>
              <a:ext uri="{FF2B5EF4-FFF2-40B4-BE49-F238E27FC236}">
                <a16:creationId xmlns:a16="http://schemas.microsoft.com/office/drawing/2014/main" id="{0360F7CC-A1E5-4574-CFF4-8FF435AB8546}"/>
              </a:ext>
            </a:extLst>
          </p:cNvPr>
          <p:cNvSpPr>
            <a:spLocks noGrp="1"/>
          </p:cNvSpPr>
          <p:nvPr>
            <p:ph idx="1"/>
          </p:nvPr>
        </p:nvSpPr>
        <p:spPr/>
        <p:txBody>
          <a:bodyPr/>
          <a:lstStyle/>
          <a:p>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19240178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F09ADC-422D-FFE4-184A-CF35E589E9C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E62895F3-5756-A88C-99A0-8602F95D22B0}"/>
              </a:ext>
            </a:extLst>
          </p:cNvPr>
          <p:cNvSpPr>
            <a:spLocks noGrp="1"/>
          </p:cNvSpPr>
          <p:nvPr>
            <p:ph type="title"/>
          </p:nvPr>
        </p:nvSpPr>
        <p:spPr/>
        <p:txBody>
          <a:bodyPr>
            <a:normAutofit/>
          </a:bodyPr>
          <a:lstStyle/>
          <a:p>
            <a:r>
              <a:rPr lang="zh-CN" altLang="en-US" sz="5400" dirty="0">
                <a:latin typeface="宋体" panose="02010600030101010101" pitchFamily="2" charset="-122"/>
                <a:ea typeface="宋体" panose="02010600030101010101" pitchFamily="2" charset="-122"/>
              </a:rPr>
              <a:t>项目环境</a:t>
            </a:r>
          </a:p>
        </p:txBody>
      </p:sp>
      <p:sp>
        <p:nvSpPr>
          <p:cNvPr id="3" name="内容占位符 2">
            <a:extLst>
              <a:ext uri="{FF2B5EF4-FFF2-40B4-BE49-F238E27FC236}">
                <a16:creationId xmlns:a16="http://schemas.microsoft.com/office/drawing/2014/main" id="{3B2599DA-3021-7734-5F92-3DBB102A7F92}"/>
              </a:ext>
            </a:extLst>
          </p:cNvPr>
          <p:cNvSpPr>
            <a:spLocks noGrp="1"/>
          </p:cNvSpPr>
          <p:nvPr>
            <p:ph idx="1"/>
          </p:nvPr>
        </p:nvSpPr>
        <p:spPr/>
        <p:txBody>
          <a:bodyPr/>
          <a:lstStyle/>
          <a:p>
            <a:r>
              <a:rPr lang="en-US" altLang="zh-CN" dirty="0">
                <a:latin typeface="宋体" panose="02010600030101010101" pitchFamily="2" charset="-122"/>
                <a:ea typeface="宋体" panose="02010600030101010101" pitchFamily="2" charset="-122"/>
              </a:rPr>
              <a:t>Windows</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Python3</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tkinter</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用于</a:t>
            </a:r>
            <a:r>
              <a:rPr lang="en-US" altLang="zh-CN" dirty="0">
                <a:latin typeface="宋体" panose="02010600030101010101" pitchFamily="2" charset="-122"/>
                <a:ea typeface="宋体" panose="02010600030101010101" pitchFamily="2" charset="-122"/>
              </a:rPr>
              <a:t>UI</a:t>
            </a:r>
            <a:r>
              <a:rPr lang="zh-CN" altLang="en-US" dirty="0">
                <a:latin typeface="宋体" panose="02010600030101010101" pitchFamily="2" charset="-122"/>
                <a:ea typeface="宋体" panose="02010600030101010101" pitchFamily="2" charset="-122"/>
              </a:rPr>
              <a:t>交互</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a:t>
            </a:r>
            <a:r>
              <a:rPr lang="en-US" altLang="zh-CN" dirty="0" err="1">
                <a:latin typeface="宋体" panose="02010600030101010101" pitchFamily="2" charset="-122"/>
                <a:ea typeface="宋体" panose="02010600030101010101" pitchFamily="2" charset="-122"/>
              </a:rPr>
              <a:t>hashlib</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用于用户</a:t>
            </a:r>
            <a:r>
              <a:rPr lang="en-US" altLang="zh-CN" dirty="0">
                <a:latin typeface="宋体" panose="02010600030101010101" pitchFamily="2" charset="-122"/>
                <a:ea typeface="宋体" panose="02010600030101010101" pitchFamily="2" charset="-122"/>
              </a:rPr>
              <a:t>password</a:t>
            </a:r>
            <a:r>
              <a:rPr lang="zh-CN" altLang="en-US" dirty="0">
                <a:latin typeface="宋体" panose="02010600030101010101" pitchFamily="2" charset="-122"/>
                <a:ea typeface="宋体" panose="02010600030101010101" pitchFamily="2" charset="-122"/>
              </a:rPr>
              <a:t>的加密</a:t>
            </a:r>
            <a:r>
              <a:rPr lang="en-US" altLang="zh-CN" dirty="0">
                <a:latin typeface="宋体" panose="02010600030101010101" pitchFamily="2" charset="-122"/>
                <a:ea typeface="宋体" panose="02010600030101010101" pitchFamily="2" charset="-122"/>
              </a:rPr>
              <a:t>)</a:t>
            </a:r>
            <a:endParaRPr lang="zh-CN" altLang="en-US" dirty="0">
              <a:latin typeface="宋体" panose="02010600030101010101" pitchFamily="2" charset="-122"/>
              <a:ea typeface="宋体" panose="02010600030101010101" pitchFamily="2" charset="-122"/>
            </a:endParaRPr>
          </a:p>
        </p:txBody>
      </p:sp>
    </p:spTree>
    <p:extLst>
      <p:ext uri="{BB962C8B-B14F-4D97-AF65-F5344CB8AC3E}">
        <p14:creationId xmlns:p14="http://schemas.microsoft.com/office/powerpoint/2010/main" val="24764048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C36ABF-4149-9261-9A14-6A014BB0ADB8}"/>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A1F38F5F-0A12-5298-874E-318B6F55CEED}"/>
              </a:ext>
            </a:extLst>
          </p:cNvPr>
          <p:cNvSpPr>
            <a:spLocks noGrp="1"/>
          </p:cNvSpPr>
          <p:nvPr>
            <p:ph type="title"/>
          </p:nvPr>
        </p:nvSpPr>
        <p:spPr>
          <a:xfrm>
            <a:off x="0" y="-1"/>
            <a:ext cx="11353800" cy="1188721"/>
          </a:xfrm>
        </p:spPr>
        <p:txBody>
          <a:bodyPr>
            <a:normAutofit/>
          </a:bodyPr>
          <a:lstStyle/>
          <a:p>
            <a:r>
              <a:rPr lang="zh-CN" altLang="en-US" sz="5400" dirty="0">
                <a:latin typeface="宋体" panose="02010600030101010101" pitchFamily="2" charset="-122"/>
                <a:ea typeface="宋体" panose="02010600030101010101" pitchFamily="2" charset="-122"/>
              </a:rPr>
              <a:t>设计目标</a:t>
            </a:r>
          </a:p>
        </p:txBody>
      </p:sp>
      <p:sp>
        <p:nvSpPr>
          <p:cNvPr id="3" name="内容占位符 2">
            <a:extLst>
              <a:ext uri="{FF2B5EF4-FFF2-40B4-BE49-F238E27FC236}">
                <a16:creationId xmlns:a16="http://schemas.microsoft.com/office/drawing/2014/main" id="{7B1CB4BF-EECC-0D50-4523-CE43DC551962}"/>
              </a:ext>
            </a:extLst>
          </p:cNvPr>
          <p:cNvSpPr>
            <a:spLocks noGrp="1"/>
          </p:cNvSpPr>
          <p:nvPr>
            <p:ph idx="1"/>
          </p:nvPr>
        </p:nvSpPr>
        <p:spPr>
          <a:xfrm>
            <a:off x="0" y="1188720"/>
            <a:ext cx="12085320" cy="5562600"/>
          </a:xfrm>
        </p:spPr>
        <p:txBody>
          <a:bodyPr/>
          <a:lstStyle/>
          <a:p>
            <a:r>
              <a:rPr lang="zh-CN" altLang="en-US" dirty="0">
                <a:latin typeface="宋体" panose="02010600030101010101" pitchFamily="2" charset="-122"/>
                <a:ea typeface="宋体" panose="02010600030101010101" pitchFamily="2" charset="-122"/>
              </a:rPr>
              <a:t>逐步实现项目目标的每一步，后续会在登录界面中添加注册按钮和相关的功能，类似于下图，输入</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和密码，点击登录后，进入聊天界面。</a:t>
            </a:r>
            <a:r>
              <a:rPr lang="en-US" altLang="zh-CN" dirty="0">
                <a:latin typeface="宋体" panose="02010600030101010101" pitchFamily="2" charset="-122"/>
                <a:ea typeface="宋体" panose="02010600030101010101" pitchFamily="2" charset="-122"/>
              </a:rPr>
              <a:t>(</a:t>
            </a:r>
            <a:r>
              <a:rPr lang="zh-CN" altLang="en-US" dirty="0">
                <a:latin typeface="宋体" panose="02010600030101010101" pitchFamily="2" charset="-122"/>
                <a:ea typeface="宋体" panose="02010600030101010101" pitchFamily="2" charset="-122"/>
              </a:rPr>
              <a:t>以</a:t>
            </a:r>
            <a:r>
              <a:rPr lang="en-US" altLang="zh-CN" dirty="0">
                <a:latin typeface="宋体" panose="02010600030101010101" pitchFamily="2" charset="-122"/>
                <a:ea typeface="宋体" panose="02010600030101010101" pitchFamily="2" charset="-122"/>
              </a:rPr>
              <a:t>QQ</a:t>
            </a:r>
            <a:r>
              <a:rPr lang="zh-CN" altLang="en-US" dirty="0">
                <a:latin typeface="宋体" panose="02010600030101010101" pitchFamily="2" charset="-122"/>
                <a:ea typeface="宋体" panose="02010600030101010101" pitchFamily="2" charset="-122"/>
              </a:rPr>
              <a:t>简单举例，不代表做的就是</a:t>
            </a:r>
            <a:r>
              <a:rPr lang="en-US" altLang="zh-CN" dirty="0">
                <a:latin typeface="宋体" panose="02010600030101010101" pitchFamily="2" charset="-122"/>
                <a:ea typeface="宋体" panose="02010600030101010101" pitchFamily="2" charset="-122"/>
              </a:rPr>
              <a:t>QQ</a:t>
            </a:r>
            <a:r>
              <a:rPr lang="zh-CN" altLang="en-US" dirty="0">
                <a:latin typeface="宋体" panose="02010600030101010101" pitchFamily="2" charset="-122"/>
                <a:ea typeface="宋体" panose="02010600030101010101" pitchFamily="2" charset="-122"/>
              </a:rPr>
              <a:t>的</a:t>
            </a:r>
            <a:r>
              <a:rPr lang="en-US" altLang="zh-CN" dirty="0">
                <a:latin typeface="宋体" panose="02010600030101010101" pitchFamily="2" charset="-122"/>
                <a:ea typeface="宋体" panose="02010600030101010101" pitchFamily="2" charset="-122"/>
              </a:rPr>
              <a:t>)</a:t>
            </a:r>
          </a:p>
          <a:p>
            <a:endParaRPr lang="en-US" altLang="zh-CN" dirty="0">
              <a:latin typeface="宋体" panose="02010600030101010101" pitchFamily="2" charset="-122"/>
              <a:ea typeface="宋体" panose="02010600030101010101" pitchFamily="2" charset="-122"/>
            </a:endParaRPr>
          </a:p>
          <a:p>
            <a:endParaRPr lang="zh-CN" altLang="en-US" dirty="0">
              <a:latin typeface="宋体" panose="02010600030101010101" pitchFamily="2" charset="-122"/>
              <a:ea typeface="宋体" panose="02010600030101010101" pitchFamily="2" charset="-122"/>
            </a:endParaRPr>
          </a:p>
        </p:txBody>
      </p:sp>
      <p:pic>
        <p:nvPicPr>
          <p:cNvPr id="5" name="图片 4">
            <a:extLst>
              <a:ext uri="{FF2B5EF4-FFF2-40B4-BE49-F238E27FC236}">
                <a16:creationId xmlns:a16="http://schemas.microsoft.com/office/drawing/2014/main" id="{D63DAE56-4850-9804-EF6F-50D67837BB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3059" y="2377441"/>
            <a:ext cx="3124361" cy="4311872"/>
          </a:xfrm>
          <a:prstGeom prst="rect">
            <a:avLst/>
          </a:prstGeom>
        </p:spPr>
      </p:pic>
      <p:pic>
        <p:nvPicPr>
          <p:cNvPr id="7" name="图片 6">
            <a:extLst>
              <a:ext uri="{FF2B5EF4-FFF2-40B4-BE49-F238E27FC236}">
                <a16:creationId xmlns:a16="http://schemas.microsoft.com/office/drawing/2014/main" id="{1F9F21FD-8120-E6BC-8F12-9D9A8EF5C32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106256" y="2511005"/>
            <a:ext cx="6495276" cy="3885462"/>
          </a:xfrm>
          <a:prstGeom prst="rect">
            <a:avLst/>
          </a:prstGeom>
        </p:spPr>
      </p:pic>
    </p:spTree>
    <p:extLst>
      <p:ext uri="{BB962C8B-B14F-4D97-AF65-F5344CB8AC3E}">
        <p14:creationId xmlns:p14="http://schemas.microsoft.com/office/powerpoint/2010/main" val="655653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7D097F21-74BC-B331-127A-52694559B413}"/>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1EFD8F41-769B-9370-CD30-C89F9C329B24}"/>
              </a:ext>
            </a:extLst>
          </p:cNvPr>
          <p:cNvSpPr>
            <a:spLocks noGrp="1"/>
          </p:cNvSpPr>
          <p:nvPr>
            <p:ph type="title"/>
          </p:nvPr>
        </p:nvSpPr>
        <p:spPr>
          <a:xfrm>
            <a:off x="0" y="2"/>
            <a:ext cx="11353800" cy="750012"/>
          </a:xfrm>
        </p:spPr>
        <p:txBody>
          <a:bodyPr>
            <a:normAutofit fontScale="90000"/>
          </a:bodyPr>
          <a:lstStyle/>
          <a:p>
            <a:r>
              <a:rPr lang="zh-CN" altLang="en-US" sz="5400" dirty="0">
                <a:solidFill>
                  <a:schemeClr val="bg1"/>
                </a:solidFill>
                <a:latin typeface="宋体" panose="02010600030101010101" pitchFamily="2" charset="-122"/>
                <a:ea typeface="宋体" panose="02010600030101010101" pitchFamily="2" charset="-122"/>
              </a:rPr>
              <a:t>目标设计：结果预示</a:t>
            </a:r>
          </a:p>
        </p:txBody>
      </p:sp>
      <p:pic>
        <p:nvPicPr>
          <p:cNvPr id="9" name="内容占位符 8">
            <a:extLst>
              <a:ext uri="{FF2B5EF4-FFF2-40B4-BE49-F238E27FC236}">
                <a16:creationId xmlns:a16="http://schemas.microsoft.com/office/drawing/2014/main" id="{78B168CB-388F-1712-6EA5-B94773EDAB5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2611" y="809470"/>
            <a:ext cx="10726220" cy="6048527"/>
          </a:xfrm>
        </p:spPr>
      </p:pic>
    </p:spTree>
    <p:extLst>
      <p:ext uri="{BB962C8B-B14F-4D97-AF65-F5344CB8AC3E}">
        <p14:creationId xmlns:p14="http://schemas.microsoft.com/office/powerpoint/2010/main" val="701073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lumMod val="95000"/>
            <a:lumOff val="5000"/>
          </a:schemeClr>
        </a:solidFill>
        <a:effectLst/>
      </p:bgPr>
    </p:bg>
    <p:spTree>
      <p:nvGrpSpPr>
        <p:cNvPr id="1" name="">
          <a:extLst>
            <a:ext uri="{FF2B5EF4-FFF2-40B4-BE49-F238E27FC236}">
              <a16:creationId xmlns:a16="http://schemas.microsoft.com/office/drawing/2014/main" id="{708788E7-2834-8BC5-E06C-A89CAF31F265}"/>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F83931FA-A1FE-FDD1-CF2A-5F2C1AF710F1}"/>
              </a:ext>
            </a:extLst>
          </p:cNvPr>
          <p:cNvSpPr>
            <a:spLocks noGrp="1"/>
          </p:cNvSpPr>
          <p:nvPr>
            <p:ph type="title"/>
          </p:nvPr>
        </p:nvSpPr>
        <p:spPr>
          <a:xfrm>
            <a:off x="0" y="2"/>
            <a:ext cx="11353800" cy="750012"/>
          </a:xfrm>
        </p:spPr>
        <p:txBody>
          <a:bodyPr>
            <a:normAutofit fontScale="90000"/>
          </a:bodyPr>
          <a:lstStyle/>
          <a:p>
            <a:r>
              <a:rPr lang="zh-CN" altLang="en-US" sz="5400" dirty="0">
                <a:solidFill>
                  <a:schemeClr val="bg1"/>
                </a:solidFill>
                <a:latin typeface="宋体" panose="02010600030101010101" pitchFamily="2" charset="-122"/>
                <a:ea typeface="宋体" panose="02010600030101010101" pitchFamily="2" charset="-122"/>
              </a:rPr>
              <a:t>目标设计：结果预示</a:t>
            </a:r>
          </a:p>
        </p:txBody>
      </p:sp>
      <p:pic>
        <p:nvPicPr>
          <p:cNvPr id="8" name="内容占位符 7">
            <a:extLst>
              <a:ext uri="{FF2B5EF4-FFF2-40B4-BE49-F238E27FC236}">
                <a16:creationId xmlns:a16="http://schemas.microsoft.com/office/drawing/2014/main" id="{BC6E9AB0-17DB-48AC-B859-279F41952E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566160" y="883920"/>
            <a:ext cx="4602479" cy="5974080"/>
          </a:xfrm>
        </p:spPr>
      </p:pic>
    </p:spTree>
    <p:extLst>
      <p:ext uri="{BB962C8B-B14F-4D97-AF65-F5344CB8AC3E}">
        <p14:creationId xmlns:p14="http://schemas.microsoft.com/office/powerpoint/2010/main" val="16375210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ED2E36-97D2-7B38-8B45-11B13D7936A9}"/>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B8103781-0637-B1E7-9A4E-EEBD346420F3}"/>
              </a:ext>
            </a:extLst>
          </p:cNvPr>
          <p:cNvSpPr>
            <a:spLocks noGrp="1"/>
          </p:cNvSpPr>
          <p:nvPr>
            <p:ph type="title"/>
          </p:nvPr>
        </p:nvSpPr>
        <p:spPr>
          <a:xfrm>
            <a:off x="0" y="1"/>
            <a:ext cx="11353800" cy="1078786"/>
          </a:xfrm>
        </p:spPr>
        <p:txBody>
          <a:bodyPr>
            <a:normAutofit/>
          </a:bodyPr>
          <a:lstStyle/>
          <a:p>
            <a:r>
              <a:rPr lang="zh-CN" altLang="en-US" sz="5400" dirty="0">
                <a:latin typeface="宋体" panose="02010600030101010101" pitchFamily="2" charset="-122"/>
                <a:ea typeface="宋体" panose="02010600030101010101" pitchFamily="2" charset="-122"/>
              </a:rPr>
              <a:t>目标设计：功能介绍</a:t>
            </a:r>
          </a:p>
        </p:txBody>
      </p:sp>
      <p:sp>
        <p:nvSpPr>
          <p:cNvPr id="3" name="内容占位符 2">
            <a:extLst>
              <a:ext uri="{FF2B5EF4-FFF2-40B4-BE49-F238E27FC236}">
                <a16:creationId xmlns:a16="http://schemas.microsoft.com/office/drawing/2014/main" id="{1198EDA3-86F5-354A-D9DA-D5BD97593AE0}"/>
              </a:ext>
            </a:extLst>
          </p:cNvPr>
          <p:cNvSpPr>
            <a:spLocks noGrp="1"/>
          </p:cNvSpPr>
          <p:nvPr>
            <p:ph idx="1"/>
          </p:nvPr>
        </p:nvSpPr>
        <p:spPr>
          <a:xfrm>
            <a:off x="-1" y="1078786"/>
            <a:ext cx="11794733" cy="5558319"/>
          </a:xfrm>
        </p:spPr>
        <p:txBody>
          <a:bodyPr/>
          <a:lstStyle/>
          <a:p>
            <a:r>
              <a:rPr lang="zh-CN" altLang="en-US" dirty="0">
                <a:latin typeface="宋体" panose="02010600030101010101" pitchFamily="2" charset="-122"/>
                <a:ea typeface="宋体" panose="02010600030101010101" pitchFamily="2" charset="-122"/>
              </a:rPr>
              <a:t>如上两页展示可见，在第</a:t>
            </a:r>
            <a:r>
              <a:rPr lang="en-US" altLang="zh-CN" dirty="0">
                <a:latin typeface="宋体" panose="02010600030101010101" pitchFamily="2" charset="-122"/>
                <a:ea typeface="宋体" panose="02010600030101010101" pitchFamily="2" charset="-122"/>
              </a:rPr>
              <a:t>7</a:t>
            </a:r>
            <a:r>
              <a:rPr lang="zh-CN" altLang="en-US" dirty="0">
                <a:latin typeface="宋体" panose="02010600030101010101" pitchFamily="2" charset="-122"/>
                <a:ea typeface="宋体" panose="02010600030101010101" pitchFamily="2" charset="-122"/>
              </a:rPr>
              <a:t>页有一个用于测试的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和密码，是</a:t>
            </a:r>
            <a:r>
              <a:rPr lang="en-US" altLang="zh-CN" dirty="0">
                <a:latin typeface="宋体" panose="02010600030101010101" pitchFamily="2" charset="-122"/>
                <a:ea typeface="宋体" panose="02010600030101010101" pitchFamily="2" charset="-122"/>
              </a:rPr>
              <a:t>test</a:t>
            </a:r>
            <a:r>
              <a:rPr lang="zh-CN" altLang="en-US" dirty="0">
                <a:latin typeface="宋体" panose="02010600030101010101" pitchFamily="2" charset="-122"/>
                <a:ea typeface="宋体" panose="02010600030101010101" pitchFamily="2" charset="-122"/>
              </a:rPr>
              <a:t>：</a:t>
            </a:r>
            <a:r>
              <a:rPr lang="en-US" altLang="zh-CN" dirty="0">
                <a:latin typeface="宋体" panose="02010600030101010101" pitchFamily="2" charset="-122"/>
                <a:ea typeface="宋体" panose="02010600030101010101" pitchFamily="2" charset="-122"/>
              </a:rPr>
              <a:t>1234</a:t>
            </a:r>
            <a:r>
              <a:rPr lang="zh-CN" altLang="en-US" dirty="0">
                <a:latin typeface="宋体" panose="02010600030101010101" pitchFamily="2" charset="-122"/>
                <a:ea typeface="宋体" panose="02010600030101010101" pitchFamily="2" charset="-122"/>
              </a:rPr>
              <a:t>，输入该</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和密码，再点击</a:t>
            </a:r>
            <a:r>
              <a:rPr lang="en-US" altLang="zh-CN" dirty="0">
                <a:latin typeface="宋体" panose="02010600030101010101" pitchFamily="2" charset="-122"/>
                <a:ea typeface="宋体" panose="02010600030101010101" pitchFamily="2" charset="-122"/>
              </a:rPr>
              <a:t>login</a:t>
            </a:r>
            <a:r>
              <a:rPr lang="zh-CN" altLang="en-US" dirty="0">
                <a:latin typeface="宋体" panose="02010600030101010101" pitchFamily="2" charset="-122"/>
                <a:ea typeface="宋体" panose="02010600030101010101" pitchFamily="2" charset="-122"/>
              </a:rPr>
              <a:t>，即可跳到第</a:t>
            </a:r>
            <a:r>
              <a:rPr lang="en-US" altLang="zh-CN" dirty="0">
                <a:latin typeface="宋体" panose="02010600030101010101" pitchFamily="2" charset="-122"/>
                <a:ea typeface="宋体" panose="02010600030101010101" pitchFamily="2" charset="-122"/>
              </a:rPr>
              <a:t>6</a:t>
            </a:r>
            <a:r>
              <a:rPr lang="zh-CN" altLang="en-US" dirty="0">
                <a:latin typeface="宋体" panose="02010600030101010101" pitchFamily="2" charset="-122"/>
                <a:ea typeface="宋体" panose="02010600030101010101" pitchFamily="2" charset="-122"/>
              </a:rPr>
              <a:t>页的聊天界面。若点击</a:t>
            </a:r>
            <a:r>
              <a:rPr lang="en-US" altLang="zh-CN" dirty="0">
                <a:latin typeface="宋体" panose="02010600030101010101" pitchFamily="2" charset="-122"/>
                <a:ea typeface="宋体" panose="02010600030101010101" pitchFamily="2" charset="-122"/>
              </a:rPr>
              <a:t>register</a:t>
            </a:r>
            <a:r>
              <a:rPr lang="zh-CN" altLang="en-US" dirty="0">
                <a:latin typeface="宋体" panose="02010600030101010101" pitchFamily="2" charset="-122"/>
                <a:ea typeface="宋体" panose="02010600030101010101" pitchFamily="2" charset="-122"/>
              </a:rPr>
              <a:t>按钮，</a:t>
            </a:r>
            <a:r>
              <a:rPr lang="en-US" altLang="zh-CN" dirty="0">
                <a:latin typeface="宋体" panose="02010600030101010101" pitchFamily="2" charset="-122"/>
                <a:ea typeface="宋体" panose="02010600030101010101" pitchFamily="2" charset="-122"/>
              </a:rPr>
              <a:t>login</a:t>
            </a:r>
            <a:r>
              <a:rPr lang="zh-CN" altLang="en-US" dirty="0">
                <a:latin typeface="宋体" panose="02010600030101010101" pitchFamily="2" charset="-122"/>
                <a:ea typeface="宋体" panose="02010600030101010101" pitchFamily="2" charset="-122"/>
              </a:rPr>
              <a:t>按钮会暂时隐藏，而第二个输入框的正下方位置会出现需要确认密码的输入框，用于保证注册时用户输入了正确的密码。随后再次点击</a:t>
            </a:r>
            <a:r>
              <a:rPr lang="en-US" altLang="zh-CN" dirty="0">
                <a:latin typeface="宋体" panose="02010600030101010101" pitchFamily="2" charset="-122"/>
                <a:ea typeface="宋体" panose="02010600030101010101" pitchFamily="2" charset="-122"/>
              </a:rPr>
              <a:t>register</a:t>
            </a:r>
            <a:r>
              <a:rPr lang="zh-CN" altLang="en-US" dirty="0">
                <a:latin typeface="宋体" panose="02010600030101010101" pitchFamily="2" charset="-122"/>
                <a:ea typeface="宋体" panose="02010600030101010101" pitchFamily="2" charset="-122"/>
              </a:rPr>
              <a:t>按钮，表示成功注册新用户，此时第三个输入框会消失，</a:t>
            </a:r>
            <a:r>
              <a:rPr lang="en-US" altLang="zh-CN" dirty="0">
                <a:latin typeface="宋体" panose="02010600030101010101" pitchFamily="2" charset="-122"/>
                <a:ea typeface="宋体" panose="02010600030101010101" pitchFamily="2" charset="-122"/>
              </a:rPr>
              <a:t>login</a:t>
            </a:r>
            <a:r>
              <a:rPr lang="zh-CN" altLang="en-US" dirty="0">
                <a:latin typeface="宋体" panose="02010600030101010101" pitchFamily="2" charset="-122"/>
                <a:ea typeface="宋体" panose="02010600030101010101" pitchFamily="2" charset="-122"/>
              </a:rPr>
              <a:t>按钮会重新出现，用新的</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和密码即可实现登录。</a:t>
            </a:r>
            <a:endParaRPr lang="en-US" altLang="zh-CN" dirty="0">
              <a:latin typeface="宋体" panose="02010600030101010101" pitchFamily="2" charset="-122"/>
              <a:ea typeface="宋体" panose="02010600030101010101" pitchFamily="2" charset="-122"/>
            </a:endParaRPr>
          </a:p>
          <a:p>
            <a:r>
              <a:rPr lang="zh-CN" altLang="en-US" dirty="0">
                <a:latin typeface="宋体" panose="02010600030101010101" pitchFamily="2" charset="-122"/>
                <a:ea typeface="宋体" panose="02010600030101010101" pitchFamily="2" charset="-122"/>
              </a:rPr>
              <a:t>除了上面这些，新用户成功注册登录后，需要联系人来进行联系，可以在左侧联系人部分的顶部搜索用户的左边添加一个加号，代表点击后通过输入用户</a:t>
            </a:r>
            <a:r>
              <a:rPr lang="en-US" altLang="zh-CN" dirty="0">
                <a:latin typeface="宋体" panose="02010600030101010101" pitchFamily="2" charset="-122"/>
                <a:ea typeface="宋体" panose="02010600030101010101" pitchFamily="2" charset="-122"/>
              </a:rPr>
              <a:t>ID</a:t>
            </a:r>
            <a:r>
              <a:rPr lang="zh-CN" altLang="en-US" dirty="0">
                <a:latin typeface="宋体" panose="02010600030101010101" pitchFamily="2" charset="-122"/>
                <a:ea typeface="宋体" panose="02010600030101010101" pitchFamily="2" charset="-122"/>
              </a:rPr>
              <a:t>或手机号等信息来添加新的联系人。</a:t>
            </a:r>
          </a:p>
        </p:txBody>
      </p:sp>
    </p:spTree>
    <p:extLst>
      <p:ext uri="{BB962C8B-B14F-4D97-AF65-F5344CB8AC3E}">
        <p14:creationId xmlns:p14="http://schemas.microsoft.com/office/powerpoint/2010/main" val="186426479"/>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9077</TotalTime>
  <Words>5368</Words>
  <Application>Microsoft Office PowerPoint</Application>
  <PresentationFormat>宽屏</PresentationFormat>
  <Paragraphs>453</Paragraphs>
  <Slides>46</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46</vt:i4>
      </vt:variant>
    </vt:vector>
  </HeadingPairs>
  <TitlesOfParts>
    <vt:vector size="51" baseType="lpstr">
      <vt:lpstr>等线</vt:lpstr>
      <vt:lpstr>等线 Light</vt:lpstr>
      <vt:lpstr>宋体</vt:lpstr>
      <vt:lpstr>Arial</vt:lpstr>
      <vt:lpstr>Office 主题​​</vt:lpstr>
      <vt:lpstr>安装PyQt</vt:lpstr>
      <vt:lpstr>缩小版fullStack project</vt:lpstr>
      <vt:lpstr>项目动机</vt:lpstr>
      <vt:lpstr>项目目标</vt:lpstr>
      <vt:lpstr>项目环境</vt:lpstr>
      <vt:lpstr>设计目标</vt:lpstr>
      <vt:lpstr>目标设计：结果预示</vt:lpstr>
      <vt:lpstr>目标设计：结果预示</vt:lpstr>
      <vt:lpstr>目标设计：功能介绍</vt:lpstr>
      <vt:lpstr>登录/login界面</vt:lpstr>
      <vt:lpstr>登录/login界面—框架</vt:lpstr>
      <vt:lpstr>登录/login界面—ID和密码输入框</vt:lpstr>
      <vt:lpstr>登录/login界面—注册和登录按钮及确认密码输入框</vt:lpstr>
      <vt:lpstr>登录/login界面—加密ID和密码并存储</vt:lpstr>
      <vt:lpstr>登录/login界面—登录函数</vt:lpstr>
      <vt:lpstr>登录/login界面—注册按钮函数</vt:lpstr>
      <vt:lpstr>登录/login界面—注册函数</vt:lpstr>
      <vt:lpstr>登录/login界面—注册函数</vt:lpstr>
      <vt:lpstr>登录/login界面—打开聊天框函数</vt:lpstr>
      <vt:lpstr>登录/login界面—打开聊天框函数</vt:lpstr>
      <vt:lpstr>登录/login界面—打开聊天框函数</vt:lpstr>
      <vt:lpstr>聊天界面</vt:lpstr>
      <vt:lpstr>聊天界面—联系人列表框架和搜索框</vt:lpstr>
      <vt:lpstr>聊天界面—存储聊天记录</vt:lpstr>
      <vt:lpstr>聊天界面—获取联系人</vt:lpstr>
      <vt:lpstr>聊天界面—遍历联系人以及展示</vt:lpstr>
      <vt:lpstr>聊天界面—联系人展示(测试contacts)</vt:lpstr>
      <vt:lpstr>聊天界面—联系人展示(真实用contacts)</vt:lpstr>
      <vt:lpstr>聊天界面—聊天区域框架和聊天标题</vt:lpstr>
      <vt:lpstr>聊天界面—分割线和聊天消息区域</vt:lpstr>
      <vt:lpstr>聊天界面—输入框和信息样式</vt:lpstr>
      <vt:lpstr>聊天界面—发送按钮和初始化选中的当前联系人</vt:lpstr>
      <vt:lpstr>聊天界面—加载聊天记录</vt:lpstr>
      <vt:lpstr>聊天界面—加载聊天记录和保存聊天记录函数</vt:lpstr>
      <vt:lpstr>聊天界面—选择聊天对象函数</vt:lpstr>
      <vt:lpstr>聊天界面—选择聊天对象函数</vt:lpstr>
      <vt:lpstr>聊天界面—发送信息函数</vt:lpstr>
      <vt:lpstr>聊天界面—发送信息函数</vt:lpstr>
      <vt:lpstr>聊天界面—发送信息函数</vt:lpstr>
      <vt:lpstr>聊天界面—模拟发送信息函数</vt:lpstr>
      <vt:lpstr>聊天界面—模拟发送信息函数</vt:lpstr>
      <vt:lpstr>好友添加和管理</vt:lpstr>
      <vt:lpstr>消息发送和接收</vt:lpstr>
      <vt:lpstr>一对一聊天功能</vt:lpstr>
      <vt:lpstr>群组聊天功能</vt:lpstr>
      <vt:lpstr>在线状态显示</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园 田</dc:creator>
  <cp:lastModifiedBy>园 田</cp:lastModifiedBy>
  <cp:revision>13</cp:revision>
  <dcterms:created xsi:type="dcterms:W3CDTF">2025-08-13T05:11:14Z</dcterms:created>
  <dcterms:modified xsi:type="dcterms:W3CDTF">2025-09-12T14:36:31Z</dcterms:modified>
</cp:coreProperties>
</file>