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1"/>
  </p:notesMasterIdLst>
  <p:sldIdLst>
    <p:sldId id="522" r:id="rId5"/>
    <p:sldId id="1685" r:id="rId6"/>
    <p:sldId id="1680" r:id="rId7"/>
    <p:sldId id="1682" r:id="rId8"/>
    <p:sldId id="1683" r:id="rId9"/>
    <p:sldId id="168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Van Deman, Quint" initials="VDQ" lastIdx="18" clrIdx="2">
    <p:extLst>
      <p:ext uri="{19B8F6BF-5375-455C-9EA6-DF929625EA0E}">
        <p15:presenceInfo xmlns:p15="http://schemas.microsoft.com/office/powerpoint/2012/main" userId="S-1-5-21-1407069837-2091007605-538272213-14309991" providerId="AD"/>
      </p:ext>
    </p:extLst>
  </p:cmAuthor>
  <p:cmAuthor id="3" name="Steve Morad" initials="SDM" lastIdx="5" clrIdx="3">
    <p:extLst>
      <p:ext uri="{19B8F6BF-5375-455C-9EA6-DF929625EA0E}">
        <p15:presenceInfo xmlns:p15="http://schemas.microsoft.com/office/powerpoint/2012/main" userId="Steve Morad" providerId="None"/>
      </p:ext>
    </p:extLst>
  </p:cmAuthor>
  <p:cmAuthor id="4" name="Fairbank, Sherry" initials="FS" lastIdx="3" clrIdx="4">
    <p:extLst>
      <p:ext uri="{19B8F6BF-5375-455C-9EA6-DF929625EA0E}">
        <p15:presenceInfo xmlns:p15="http://schemas.microsoft.com/office/powerpoint/2012/main" userId="S-1-5-21-1407069837-2091007605-538272213-264808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D0"/>
    <a:srgbClr val="F2F2F2"/>
    <a:srgbClr val="D9DADA"/>
    <a:srgbClr val="414042"/>
    <a:srgbClr val="B0C1DE"/>
    <a:srgbClr val="595A5D"/>
    <a:srgbClr val="FA9700"/>
    <a:srgbClr val="DCDCDC"/>
    <a:srgbClr val="4F81BD"/>
    <a:srgbClr val="0C9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3" autoAdjust="0"/>
    <p:restoredTop sz="94533" autoAdjust="0"/>
  </p:normalViewPr>
  <p:slideViewPr>
    <p:cSldViewPr snapToGrid="0" showGuides="1">
      <p:cViewPr varScale="1">
        <p:scale>
          <a:sx n="172" d="100"/>
          <a:sy n="172" d="100"/>
        </p:scale>
        <p:origin x="344" y="184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20" d="100"/>
        <a:sy n="120" d="100"/>
      </p:scale>
      <p:origin x="0" y="-2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10/23/20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5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(Bullets) - Dark">
    <p:bg>
      <p:bgPr>
        <a:solidFill>
          <a:srgbClr val="222E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06127" y="421570"/>
            <a:ext cx="7886700" cy="526873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06400" y="893294"/>
            <a:ext cx="5446713" cy="293687"/>
          </a:xfrm>
        </p:spPr>
        <p:txBody>
          <a:bodyPr/>
          <a:lstStyle>
            <a:lvl1pPr marL="0" indent="0">
              <a:buNone/>
              <a:defRPr sz="1100" spc="300">
                <a:solidFill>
                  <a:srgbClr val="FF9901"/>
                </a:solidFill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06127" y="1370013"/>
            <a:ext cx="7886700" cy="3262312"/>
          </a:xfrm>
        </p:spPr>
        <p:txBody>
          <a:bodyPr/>
          <a:lstStyle>
            <a:lvl1pPr marL="285750" indent="-285750">
              <a:lnSpc>
                <a:spcPts val="2360"/>
              </a:lnSpc>
              <a:buClr>
                <a:srgbClr val="FF9901"/>
              </a:buClr>
              <a:buSzPct val="70000"/>
              <a:buFont typeface="Arial" charset="0"/>
              <a:buChar char="•"/>
              <a:defRPr sz="1800">
                <a:solidFill>
                  <a:schemeClr val="bg1"/>
                </a:solidFill>
              </a:defRPr>
            </a:lvl1pPr>
            <a:lvl2pPr marL="742950" indent="-285750">
              <a:lnSpc>
                <a:spcPts val="2360"/>
              </a:lnSpc>
              <a:buClr>
                <a:srgbClr val="FF9901"/>
              </a:buClr>
              <a:buSzPct val="70000"/>
              <a:buFont typeface="Arial" charset="0"/>
              <a:buChar char="•"/>
              <a:defRPr sz="1600">
                <a:solidFill>
                  <a:schemeClr val="bg1"/>
                </a:solidFill>
              </a:defRPr>
            </a:lvl2pPr>
            <a:lvl3pPr marL="1200150" indent="-285750">
              <a:lnSpc>
                <a:spcPts val="2360"/>
              </a:lnSpc>
              <a:buClr>
                <a:srgbClr val="FF9901"/>
              </a:buClr>
              <a:buSzPct val="70000"/>
              <a:buFont typeface="Arial" charset="0"/>
              <a:buChar char="•"/>
              <a:defRPr sz="1400">
                <a:solidFill>
                  <a:schemeClr val="bg1"/>
                </a:solidFill>
              </a:defRPr>
            </a:lvl3pPr>
            <a:lvl4pPr marL="1543050" indent="-171450">
              <a:lnSpc>
                <a:spcPts val="2360"/>
              </a:lnSpc>
              <a:buClr>
                <a:srgbClr val="FF9901"/>
              </a:buClr>
              <a:buSzPct val="70000"/>
              <a:buFont typeface="Arial" charset="0"/>
              <a:buChar char="•"/>
              <a:defRPr sz="1200">
                <a:solidFill>
                  <a:schemeClr val="bg1"/>
                </a:solidFill>
              </a:defRPr>
            </a:lvl4pPr>
            <a:lvl5pPr marL="2000250" indent="-171450">
              <a:lnSpc>
                <a:spcPts val="2360"/>
              </a:lnSpc>
              <a:buClr>
                <a:srgbClr val="FF9901"/>
              </a:buClr>
              <a:buSzPct val="70000"/>
              <a:buFont typeface="Arial" charset="0"/>
              <a:buChar char="•"/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708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2020,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7200" y="3657600"/>
            <a:ext cx="3657600" cy="91440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&lt;Tian Yuan&gt;</a:t>
            </a:r>
          </a:p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&lt;Solution Arch&gt;</a:t>
            </a:r>
          </a:p>
          <a:p>
            <a:r>
              <a:rPr 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zh-CN" altLang="en-US" sz="1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</a:t>
            </a:r>
            <a:endParaRPr lang="en-US" sz="1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57200" y="1828800"/>
            <a:ext cx="7315200" cy="1371600"/>
          </a:xfrm>
        </p:spPr>
        <p:txBody>
          <a:bodyPr/>
          <a:lstStyle/>
          <a:p>
            <a:r>
              <a:rPr lang="en-US" altLang="zh-CN" b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EKS</a:t>
            </a:r>
            <a:r>
              <a:rPr lang="zh-CN" altLang="en-US" b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altLang="zh-CN" b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CI/CD</a:t>
            </a:r>
            <a:r>
              <a:rPr lang="zh-CN" altLang="en-US" b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altLang="zh-CN" b="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Workshop</a:t>
            </a:r>
            <a:endParaRPr lang="en-US" b="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A1FA1-2B18-1C4B-A35D-7837B35C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Agenda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20502E-68E3-E24B-98A2-DBA41AA8455E}"/>
              </a:ext>
            </a:extLst>
          </p:cNvPr>
          <p:cNvSpPr txBox="1"/>
          <p:nvPr/>
        </p:nvSpPr>
        <p:spPr>
          <a:xfrm>
            <a:off x="995320" y="906582"/>
            <a:ext cx="5654112" cy="3330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Workshop</a:t>
            </a:r>
            <a:r>
              <a:rPr kumimoji="1" lang="zh-CN" altLang="en-US" dirty="0">
                <a:solidFill>
                  <a:schemeClr val="bg1"/>
                </a:solidFill>
              </a:rPr>
              <a:t> 基本流程介绍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bg1"/>
                </a:solidFill>
              </a:rPr>
              <a:t>基础服务介绍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Code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Commit-----</a:t>
            </a:r>
            <a:r>
              <a:rPr kumimoji="1" lang="zh-CN" altLang="en-US" dirty="0">
                <a:solidFill>
                  <a:schemeClr val="bg1"/>
                </a:solidFill>
              </a:rPr>
              <a:t>托管的代码仓库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CodeBuild------</a:t>
            </a:r>
            <a:r>
              <a:rPr kumimoji="1" lang="zh-CN" altLang="en-US" dirty="0">
                <a:solidFill>
                  <a:schemeClr val="bg1"/>
                </a:solidFill>
              </a:rPr>
              <a:t>托管的编译工具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bg1"/>
                </a:solidFill>
              </a:rPr>
              <a:t>CloudFormation-------</a:t>
            </a:r>
            <a:r>
              <a:rPr kumimoji="1" lang="zh-CN" altLang="en-US" dirty="0">
                <a:solidFill>
                  <a:schemeClr val="bg1"/>
                </a:solidFill>
              </a:rPr>
              <a:t>自动化构建基础架构工具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11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41F784-A20D-BC44-8AE5-51811FDBFE28}"/>
              </a:ext>
            </a:extLst>
          </p:cNvPr>
          <p:cNvSpPr txBox="1"/>
          <p:nvPr/>
        </p:nvSpPr>
        <p:spPr>
          <a:xfrm>
            <a:off x="113288" y="281213"/>
            <a:ext cx="41985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solidFill>
                  <a:schemeClr val="bg1"/>
                </a:solidFill>
              </a:rPr>
              <a:t>CI/CD</a:t>
            </a:r>
            <a:r>
              <a:rPr kumimoji="1" lang="zh-CN" altLang="en-US" sz="2200" dirty="0">
                <a:solidFill>
                  <a:schemeClr val="bg1"/>
                </a:solidFill>
              </a:rPr>
              <a:t> </a:t>
            </a:r>
            <a:r>
              <a:rPr kumimoji="1" lang="en-US" altLang="zh-CN" sz="2200" dirty="0">
                <a:solidFill>
                  <a:schemeClr val="bg1"/>
                </a:solidFill>
              </a:rPr>
              <a:t>Overall</a:t>
            </a:r>
            <a:r>
              <a:rPr kumimoji="1" lang="zh-CN" altLang="en-US" sz="2200" dirty="0">
                <a:solidFill>
                  <a:schemeClr val="bg1"/>
                </a:solidFill>
              </a:rPr>
              <a:t> </a:t>
            </a:r>
            <a:r>
              <a:rPr kumimoji="1" lang="en-US" altLang="zh-CN" sz="2200" dirty="0">
                <a:solidFill>
                  <a:schemeClr val="bg1"/>
                </a:solidFill>
              </a:rPr>
              <a:t>Logic</a:t>
            </a:r>
            <a:r>
              <a:rPr kumimoji="1" lang="zh-CN" altLang="en-US" sz="2200" dirty="0">
                <a:solidFill>
                  <a:schemeClr val="bg1"/>
                </a:solidFill>
              </a:rPr>
              <a:t> （</a:t>
            </a:r>
            <a:r>
              <a:rPr kumimoji="1" lang="en-US" altLang="zh-CN" sz="2200" dirty="0">
                <a:solidFill>
                  <a:schemeClr val="bg1"/>
                </a:solidFill>
              </a:rPr>
              <a:t>CHINA</a:t>
            </a:r>
            <a:r>
              <a:rPr kumimoji="1" lang="zh-CN" altLang="en-US" sz="2200" dirty="0">
                <a:solidFill>
                  <a:schemeClr val="bg1"/>
                </a:solidFill>
              </a:rPr>
              <a:t>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657E64-1176-F548-9806-8B239353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63" y="999276"/>
            <a:ext cx="5242233" cy="330678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AB31AE9-42E6-2D4B-8D10-0029695D645D}"/>
              </a:ext>
            </a:extLst>
          </p:cNvPr>
          <p:cNvSpPr txBox="1"/>
          <p:nvPr/>
        </p:nvSpPr>
        <p:spPr>
          <a:xfrm>
            <a:off x="5712977" y="455017"/>
            <a:ext cx="3138304" cy="2197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000" dirty="0">
                <a:solidFill>
                  <a:schemeClr val="bg1"/>
                </a:solidFill>
              </a:rPr>
              <a:t>步骤</a:t>
            </a:r>
            <a:endParaRPr kumimoji="1" lang="en-US" altLang="zh-CN" sz="1000" dirty="0">
              <a:solidFill>
                <a:schemeClr val="bg1"/>
              </a:solidFill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000" dirty="0">
                <a:solidFill>
                  <a:schemeClr val="bg1"/>
                </a:solidFill>
              </a:rPr>
              <a:t>创建并配置</a:t>
            </a:r>
            <a:r>
              <a:rPr kumimoji="1" lang="en-US" altLang="zh-CN" sz="1000" dirty="0">
                <a:solidFill>
                  <a:schemeClr val="bg1"/>
                </a:solidFill>
              </a:rPr>
              <a:t>EKS</a:t>
            </a:r>
            <a:r>
              <a:rPr kumimoji="1" lang="zh-CN" altLang="en-US" sz="1000" dirty="0">
                <a:solidFill>
                  <a:schemeClr val="bg1"/>
                </a:solidFill>
              </a:rPr>
              <a:t>集群</a:t>
            </a:r>
            <a:endParaRPr kumimoji="1" lang="en-US" altLang="zh-CN" sz="1000" dirty="0">
              <a:solidFill>
                <a:schemeClr val="bg1"/>
              </a:solidFill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000" dirty="0">
                <a:solidFill>
                  <a:schemeClr val="bg1"/>
                </a:solidFill>
              </a:rPr>
              <a:t>由</a:t>
            </a:r>
            <a:r>
              <a:rPr kumimoji="1" lang="en-US" altLang="zh-CN" sz="1000" dirty="0">
                <a:solidFill>
                  <a:schemeClr val="bg1"/>
                </a:solidFill>
              </a:rPr>
              <a:t>CloudFormation</a:t>
            </a:r>
            <a:r>
              <a:rPr kumimoji="1" lang="zh-CN" altLang="en-US" sz="1000" dirty="0">
                <a:solidFill>
                  <a:schemeClr val="bg1"/>
                </a:solidFill>
              </a:rPr>
              <a:t>自动化创建出</a:t>
            </a:r>
            <a:r>
              <a:rPr kumimoji="1" lang="en-US" altLang="zh-CN" sz="1000" dirty="0">
                <a:solidFill>
                  <a:schemeClr val="bg1"/>
                </a:solidFill>
              </a:rPr>
              <a:t>workshop</a:t>
            </a:r>
            <a:r>
              <a:rPr kumimoji="1" lang="zh-CN" altLang="en-US" sz="1000" dirty="0">
                <a:solidFill>
                  <a:schemeClr val="bg1"/>
                </a:solidFill>
              </a:rPr>
              <a:t>内使用的资源</a:t>
            </a:r>
            <a:endParaRPr kumimoji="1" lang="en-US" altLang="zh-CN" sz="1000" dirty="0">
              <a:solidFill>
                <a:schemeClr val="bg1"/>
              </a:solidFill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000" dirty="0">
                <a:solidFill>
                  <a:schemeClr val="bg1"/>
                </a:solidFill>
              </a:rPr>
              <a:t>本地配置</a:t>
            </a:r>
            <a:r>
              <a:rPr kumimoji="1" lang="en-US" altLang="zh-CN" sz="1000" dirty="0">
                <a:solidFill>
                  <a:schemeClr val="bg1"/>
                </a:solidFill>
              </a:rPr>
              <a:t>Code</a:t>
            </a:r>
            <a:r>
              <a:rPr kumimoji="1" lang="zh-CN" altLang="en-US" sz="1000" dirty="0">
                <a:solidFill>
                  <a:schemeClr val="bg1"/>
                </a:solidFill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</a:rPr>
              <a:t>Commit</a:t>
            </a:r>
            <a:r>
              <a:rPr kumimoji="1" lang="zh-CN" altLang="en-US" sz="1000" dirty="0">
                <a:solidFill>
                  <a:schemeClr val="bg1"/>
                </a:solidFill>
              </a:rPr>
              <a:t>登录信息</a:t>
            </a:r>
            <a:endParaRPr kumimoji="1" lang="en-US" altLang="zh-CN" sz="1000" dirty="0">
              <a:solidFill>
                <a:schemeClr val="bg1"/>
              </a:solidFill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000" dirty="0">
                <a:solidFill>
                  <a:schemeClr val="bg1"/>
                </a:solidFill>
              </a:rPr>
              <a:t>上传代码待</a:t>
            </a:r>
            <a:r>
              <a:rPr kumimoji="1" lang="en-US" altLang="zh-CN" sz="1000" dirty="0">
                <a:solidFill>
                  <a:schemeClr val="bg1"/>
                </a:solidFill>
              </a:rPr>
              <a:t>Code</a:t>
            </a:r>
            <a:r>
              <a:rPr kumimoji="1" lang="zh-CN" altLang="en-US" sz="1000" dirty="0">
                <a:solidFill>
                  <a:schemeClr val="bg1"/>
                </a:solidFill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</a:rPr>
              <a:t>Commit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1000" dirty="0">
                <a:solidFill>
                  <a:schemeClr val="bg1"/>
                </a:solidFill>
              </a:rPr>
              <a:t>执行部署，验证部署效果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78E025-E3D7-7A45-8828-7B8A71D330F7}"/>
              </a:ext>
            </a:extLst>
          </p:cNvPr>
          <p:cNvSpPr txBox="1"/>
          <p:nvPr/>
        </p:nvSpPr>
        <p:spPr>
          <a:xfrm>
            <a:off x="5656333" y="2652670"/>
            <a:ext cx="3138304" cy="2197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000" dirty="0">
                <a:solidFill>
                  <a:schemeClr val="bg1"/>
                </a:solidFill>
              </a:rPr>
              <a:t>CodeCommit</a:t>
            </a:r>
            <a:r>
              <a:rPr kumimoji="1" lang="zh-CN" altLang="en-US" sz="1000" dirty="0">
                <a:solidFill>
                  <a:schemeClr val="bg1"/>
                </a:solidFill>
              </a:rPr>
              <a:t>：代码存储仓库。</a:t>
            </a:r>
            <a:endParaRPr kumimoji="1" lang="en-US" altLang="zh-CN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000" dirty="0">
                <a:solidFill>
                  <a:schemeClr val="bg2">
                    <a:lumMod val="75000"/>
                  </a:schemeClr>
                </a:solidFill>
              </a:rPr>
              <a:t>Lambda</a:t>
            </a:r>
            <a:r>
              <a:rPr kumimoji="1" lang="zh-CN" altLang="en-US" sz="1000" dirty="0">
                <a:solidFill>
                  <a:schemeClr val="bg2">
                    <a:lumMod val="75000"/>
                  </a:schemeClr>
                </a:solidFill>
              </a:rPr>
              <a:t>：触发器，粘合剂，用于感知代码上传后触发</a:t>
            </a:r>
            <a:r>
              <a:rPr kumimoji="1" lang="en-US" altLang="zh-CN" sz="1000" dirty="0">
                <a:solidFill>
                  <a:schemeClr val="bg2">
                    <a:lumMod val="75000"/>
                  </a:schemeClr>
                </a:solidFill>
              </a:rPr>
              <a:t>CodeBuild</a:t>
            </a:r>
            <a:r>
              <a:rPr kumimoji="1" lang="zh-CN" altLang="en-US" sz="1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kumimoji="1" lang="en-US" altLang="zh-CN" sz="1000" dirty="0">
                <a:solidFill>
                  <a:schemeClr val="bg2">
                    <a:lumMod val="75000"/>
                  </a:schemeClr>
                </a:solidFill>
              </a:rPr>
              <a:t>Project</a:t>
            </a:r>
            <a:r>
              <a:rPr kumimoji="1" lang="zh-CN" altLang="en-US" sz="1000" dirty="0">
                <a:solidFill>
                  <a:schemeClr val="bg2">
                    <a:lumMod val="75000"/>
                  </a:schemeClr>
                </a:solidFill>
              </a:rPr>
              <a:t>。</a:t>
            </a:r>
            <a:endParaRPr kumimoji="1" lang="en-US" altLang="zh-CN" sz="1000" dirty="0">
              <a:solidFill>
                <a:schemeClr val="bg2">
                  <a:lumMod val="75000"/>
                </a:schemeClr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000" dirty="0">
                <a:solidFill>
                  <a:schemeClr val="bg1"/>
                </a:solidFill>
              </a:rPr>
              <a:t>CodeBuild</a:t>
            </a:r>
            <a:r>
              <a:rPr kumimoji="1" lang="zh-CN" altLang="en-US" sz="1000" dirty="0">
                <a:solidFill>
                  <a:schemeClr val="bg1"/>
                </a:solidFill>
              </a:rPr>
              <a:t>：代码构建项目。托管的构建环境</a:t>
            </a:r>
            <a:endParaRPr kumimoji="1" lang="en-US" altLang="zh-CN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000" dirty="0">
                <a:solidFill>
                  <a:schemeClr val="bg1"/>
                </a:solidFill>
              </a:rPr>
              <a:t>Buildspec.yml: CodeBuild </a:t>
            </a:r>
            <a:r>
              <a:rPr kumimoji="1" lang="zh-CN" altLang="en-US" sz="1000" dirty="0">
                <a:solidFill>
                  <a:schemeClr val="bg1"/>
                </a:solidFill>
              </a:rPr>
              <a:t>里面自定义的执行逻辑</a:t>
            </a:r>
            <a:endParaRPr kumimoji="1" lang="en-US" altLang="zh-CN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000" dirty="0">
                <a:solidFill>
                  <a:schemeClr val="bg1"/>
                </a:solidFill>
              </a:rPr>
              <a:t>ECR</a:t>
            </a:r>
            <a:r>
              <a:rPr kumimoji="1" lang="zh-CN" altLang="en-US" sz="1000" dirty="0">
                <a:solidFill>
                  <a:schemeClr val="bg1"/>
                </a:solidFill>
              </a:rPr>
              <a:t>： 容器镜像仓库 </a:t>
            </a:r>
            <a:endParaRPr kumimoji="1" lang="en-US" altLang="zh-CN" sz="10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1000" dirty="0">
                <a:solidFill>
                  <a:schemeClr val="bg1"/>
                </a:solidFill>
              </a:rPr>
              <a:t>EKS</a:t>
            </a:r>
            <a:r>
              <a:rPr kumimoji="1" lang="zh-CN" altLang="en-US" sz="1000" dirty="0">
                <a:solidFill>
                  <a:schemeClr val="bg1"/>
                </a:solidFill>
              </a:rPr>
              <a:t>：托管的</a:t>
            </a:r>
            <a:r>
              <a:rPr kumimoji="1" lang="en-US" altLang="zh-CN" sz="1000" dirty="0">
                <a:solidFill>
                  <a:schemeClr val="bg1"/>
                </a:solidFill>
              </a:rPr>
              <a:t>K8S</a:t>
            </a:r>
            <a:r>
              <a:rPr kumimoji="1" lang="zh-CN" altLang="en-US" sz="1000" dirty="0">
                <a:solidFill>
                  <a:schemeClr val="bg1"/>
                </a:solidFill>
              </a:rPr>
              <a:t> 集群</a:t>
            </a:r>
          </a:p>
        </p:txBody>
      </p:sp>
    </p:spTree>
    <p:extLst>
      <p:ext uri="{BB962C8B-B14F-4D97-AF65-F5344CB8AC3E}">
        <p14:creationId xmlns:p14="http://schemas.microsoft.com/office/powerpoint/2010/main" val="379283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41F784-A20D-BC44-8AE5-51811FDBFE28}"/>
              </a:ext>
            </a:extLst>
          </p:cNvPr>
          <p:cNvSpPr txBox="1"/>
          <p:nvPr/>
        </p:nvSpPr>
        <p:spPr>
          <a:xfrm>
            <a:off x="113288" y="281213"/>
            <a:ext cx="18325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solidFill>
                  <a:schemeClr val="bg1"/>
                </a:solidFill>
              </a:rPr>
              <a:t>CodeCommit</a:t>
            </a:r>
            <a:endParaRPr kumimoji="1" lang="zh-CN" altLang="en-US" sz="22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C0FE97-BC97-B14A-9C23-803C0361B18C}"/>
              </a:ext>
            </a:extLst>
          </p:cNvPr>
          <p:cNvSpPr/>
          <p:nvPr/>
        </p:nvSpPr>
        <p:spPr>
          <a:xfrm>
            <a:off x="1286633" y="2064951"/>
            <a:ext cx="70400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mazon Ember" panose="020B0603020204020204" pitchFamily="34" charset="0"/>
              </a:rPr>
              <a:t>CodeCommit </a:t>
            </a:r>
            <a:r>
              <a:rPr lang="zh-CN" altLang="en-US" dirty="0">
                <a:solidFill>
                  <a:schemeClr val="bg1"/>
                </a:solidFill>
                <a:latin typeface="Amazon Ember" panose="020B0603020204020204" pitchFamily="34" charset="0"/>
              </a:rPr>
              <a:t>是一项安全的、可高度扩展的托管型源代码控制服务，可用于托管私有 </a:t>
            </a:r>
            <a:r>
              <a:rPr lang="en-US" altLang="zh-CN" dirty="0">
                <a:solidFill>
                  <a:schemeClr val="bg1"/>
                </a:solidFill>
                <a:latin typeface="Amazon Ember" panose="020B0603020204020204" pitchFamily="34" charset="0"/>
              </a:rPr>
              <a:t>Git </a:t>
            </a:r>
            <a:r>
              <a:rPr lang="zh-CN" altLang="en-US" dirty="0">
                <a:solidFill>
                  <a:schemeClr val="bg1"/>
                </a:solidFill>
                <a:latin typeface="Amazon Ember" panose="020B0603020204020204" pitchFamily="34" charset="0"/>
              </a:rPr>
              <a:t>存储库。</a:t>
            </a:r>
            <a:r>
              <a:rPr lang="en-US" altLang="zh-CN" dirty="0">
                <a:solidFill>
                  <a:schemeClr val="bg1"/>
                </a:solidFill>
                <a:latin typeface="Amazon Ember" panose="020B0603020204020204" pitchFamily="34" charset="0"/>
              </a:rPr>
              <a:t>CodeCommit </a:t>
            </a:r>
            <a:r>
              <a:rPr lang="zh-CN" altLang="en-US" dirty="0">
                <a:solidFill>
                  <a:schemeClr val="bg1"/>
                </a:solidFill>
                <a:latin typeface="Amazon Ember" panose="020B0603020204020204" pitchFamily="34" charset="0"/>
              </a:rPr>
              <a:t>使您无需管理自己的源代码控制系统，并且再也不必担心基础设施的扩展了。您可以使用 </a:t>
            </a:r>
            <a:r>
              <a:rPr lang="en-US" altLang="zh-CN" dirty="0">
                <a:solidFill>
                  <a:schemeClr val="bg1"/>
                </a:solidFill>
                <a:latin typeface="Amazon Ember" panose="020B0603020204020204" pitchFamily="34" charset="0"/>
              </a:rPr>
              <a:t>CodeCommit </a:t>
            </a:r>
            <a:r>
              <a:rPr lang="zh-CN" altLang="en-US" dirty="0">
                <a:solidFill>
                  <a:schemeClr val="bg1"/>
                </a:solidFill>
                <a:latin typeface="Amazon Ember" panose="020B0603020204020204" pitchFamily="34" charset="0"/>
              </a:rPr>
              <a:t>存储从代码到二进制文件的一切内容。它支持 </a:t>
            </a:r>
            <a:r>
              <a:rPr lang="en-US" altLang="zh-CN" dirty="0">
                <a:solidFill>
                  <a:schemeClr val="bg1"/>
                </a:solidFill>
                <a:latin typeface="Amazon Ember" panose="020B0603020204020204" pitchFamily="34" charset="0"/>
              </a:rPr>
              <a:t>Git </a:t>
            </a:r>
            <a:r>
              <a:rPr lang="zh-CN" altLang="en-US" dirty="0">
                <a:solidFill>
                  <a:schemeClr val="bg1"/>
                </a:solidFill>
                <a:latin typeface="Amazon Ember" panose="020B0603020204020204" pitchFamily="34" charset="0"/>
              </a:rPr>
              <a:t>的标准功能，可与您现有的基于 </a:t>
            </a:r>
            <a:r>
              <a:rPr lang="en-US" altLang="zh-CN" dirty="0">
                <a:solidFill>
                  <a:schemeClr val="bg1"/>
                </a:solidFill>
                <a:latin typeface="Amazon Ember" panose="020B0603020204020204" pitchFamily="34" charset="0"/>
              </a:rPr>
              <a:t>Git </a:t>
            </a:r>
            <a:r>
              <a:rPr lang="zh-CN" altLang="en-US" dirty="0">
                <a:solidFill>
                  <a:schemeClr val="bg1"/>
                </a:solidFill>
                <a:latin typeface="Amazon Ember" panose="020B0603020204020204" pitchFamily="34" charset="0"/>
              </a:rPr>
              <a:t>的工具无缝协作。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Graphic 60">
            <a:extLst>
              <a:ext uri="{FF2B5EF4-FFF2-40B4-BE49-F238E27FC236}">
                <a16:creationId xmlns:a16="http://schemas.microsoft.com/office/drawing/2014/main" id="{AEAB01CB-2055-DB47-91A1-EAB82FA3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696" y="2448015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3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41F784-A20D-BC44-8AE5-51811FDBFE28}"/>
              </a:ext>
            </a:extLst>
          </p:cNvPr>
          <p:cNvSpPr txBox="1"/>
          <p:nvPr/>
        </p:nvSpPr>
        <p:spPr>
          <a:xfrm>
            <a:off x="113288" y="281213"/>
            <a:ext cx="14863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solidFill>
                  <a:schemeClr val="bg1"/>
                </a:solidFill>
              </a:rPr>
              <a:t>CodeBuild</a:t>
            </a:r>
            <a:endParaRPr kumimoji="1" lang="zh-CN" altLang="en-US" sz="22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C0FE97-BC97-B14A-9C23-803C0361B18C}"/>
              </a:ext>
            </a:extLst>
          </p:cNvPr>
          <p:cNvSpPr/>
          <p:nvPr/>
        </p:nvSpPr>
        <p:spPr>
          <a:xfrm>
            <a:off x="1488935" y="1644165"/>
            <a:ext cx="74446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AWS CodeBuild </a:t>
            </a:r>
            <a:r>
              <a:rPr lang="zh-CN" altLang="en-US" dirty="0">
                <a:solidFill>
                  <a:schemeClr val="bg1"/>
                </a:solidFill>
              </a:rPr>
              <a:t>是一项在云中完全托管的构建服务。</a:t>
            </a:r>
            <a:r>
              <a:rPr lang="en-US" altLang="zh-CN" dirty="0">
                <a:solidFill>
                  <a:schemeClr val="bg1"/>
                </a:solidFill>
              </a:rPr>
              <a:t>CodeBuild </a:t>
            </a:r>
            <a:r>
              <a:rPr lang="zh-CN" altLang="en-US" dirty="0">
                <a:solidFill>
                  <a:schemeClr val="bg1"/>
                </a:solidFill>
              </a:rPr>
              <a:t>可编译源代码，运行单元测试，并构建可供部署的项目。</a:t>
            </a:r>
            <a:r>
              <a:rPr lang="en-US" altLang="zh-CN" dirty="0">
                <a:solidFill>
                  <a:schemeClr val="bg1"/>
                </a:solidFill>
              </a:rPr>
              <a:t>CodeBuild </a:t>
            </a:r>
            <a:r>
              <a:rPr lang="zh-CN" altLang="en-US" dirty="0">
                <a:solidFill>
                  <a:schemeClr val="bg1"/>
                </a:solidFill>
              </a:rPr>
              <a:t>使您无需预置、管理和扩展自己的构建服务器。它提供了适用于常用编程语言的预先打包的构建环境以及 </a:t>
            </a:r>
            <a:r>
              <a:rPr lang="en-US" altLang="zh-CN" dirty="0">
                <a:solidFill>
                  <a:schemeClr val="bg1"/>
                </a:solidFill>
              </a:rPr>
              <a:t>Apache Maven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Gradle </a:t>
            </a:r>
            <a:r>
              <a:rPr lang="zh-CN" altLang="en-US" dirty="0">
                <a:solidFill>
                  <a:schemeClr val="bg1"/>
                </a:solidFill>
              </a:rPr>
              <a:t>等构建工具。您还可以在 </a:t>
            </a:r>
            <a:r>
              <a:rPr lang="en-US" altLang="zh-CN" dirty="0">
                <a:solidFill>
                  <a:schemeClr val="bg1"/>
                </a:solidFill>
              </a:rPr>
              <a:t>CodeBuild </a:t>
            </a:r>
            <a:r>
              <a:rPr lang="zh-CN" altLang="en-US" dirty="0">
                <a:solidFill>
                  <a:schemeClr val="bg1"/>
                </a:solidFill>
              </a:rPr>
              <a:t>中自定义构建环境以使用您自己的构建工具。</a:t>
            </a:r>
            <a:r>
              <a:rPr lang="en-US" altLang="zh-CN" dirty="0">
                <a:solidFill>
                  <a:schemeClr val="bg1"/>
                </a:solidFill>
              </a:rPr>
              <a:t>CodeBuild </a:t>
            </a:r>
            <a:r>
              <a:rPr lang="zh-CN" altLang="en-US" dirty="0">
                <a:solidFill>
                  <a:schemeClr val="bg1"/>
                </a:solidFill>
              </a:rPr>
              <a:t>可自动扩展以满足峰值构建请求。</a:t>
            </a:r>
          </a:p>
        </p:txBody>
      </p:sp>
      <p:pic>
        <p:nvPicPr>
          <p:cNvPr id="7" name="Graphic 58">
            <a:extLst>
              <a:ext uri="{FF2B5EF4-FFF2-40B4-BE49-F238E27FC236}">
                <a16:creationId xmlns:a16="http://schemas.microsoft.com/office/drawing/2014/main" id="{C10E8249-954F-9346-B132-033196A35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840" y="2050548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8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41F784-A20D-BC44-8AE5-51811FDBFE28}"/>
              </a:ext>
            </a:extLst>
          </p:cNvPr>
          <p:cNvSpPr txBox="1"/>
          <p:nvPr/>
        </p:nvSpPr>
        <p:spPr>
          <a:xfrm>
            <a:off x="113288" y="281213"/>
            <a:ext cx="21948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solidFill>
                  <a:schemeClr val="bg1"/>
                </a:solidFill>
              </a:rPr>
              <a:t>CloudFormation</a:t>
            </a:r>
            <a:endParaRPr kumimoji="1" lang="zh-CN" altLang="en-US" sz="22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C0FE97-BC97-B14A-9C23-803C0361B18C}"/>
              </a:ext>
            </a:extLst>
          </p:cNvPr>
          <p:cNvSpPr/>
          <p:nvPr/>
        </p:nvSpPr>
        <p:spPr>
          <a:xfrm>
            <a:off x="1399923" y="1782664"/>
            <a:ext cx="74446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AWS CloudFormation </a:t>
            </a:r>
            <a:r>
              <a:rPr lang="zh-CN" altLang="en-US" dirty="0">
                <a:solidFill>
                  <a:schemeClr val="bg1"/>
                </a:solidFill>
              </a:rPr>
              <a:t>是一项服务，可帮助您对 </a:t>
            </a:r>
            <a:r>
              <a:rPr lang="en-US" altLang="zh-CN" dirty="0">
                <a:solidFill>
                  <a:schemeClr val="bg1"/>
                </a:solidFill>
              </a:rPr>
              <a:t>Amazon Web Services </a:t>
            </a:r>
            <a:r>
              <a:rPr lang="zh-CN" altLang="en-US" dirty="0">
                <a:solidFill>
                  <a:schemeClr val="bg1"/>
                </a:solidFill>
              </a:rPr>
              <a:t>资源进行建模和设置，以便能花较少的时间管理这些资源，而将更多的时间花在运行于 </a:t>
            </a:r>
            <a:r>
              <a:rPr lang="en-US" altLang="zh-CN" dirty="0">
                <a:solidFill>
                  <a:schemeClr val="bg1"/>
                </a:solidFill>
              </a:rPr>
              <a:t>AWS </a:t>
            </a:r>
            <a:r>
              <a:rPr lang="zh-CN" altLang="en-US" dirty="0">
                <a:solidFill>
                  <a:schemeClr val="bg1"/>
                </a:solidFill>
              </a:rPr>
              <a:t>中的应用程序上。您创建一个描述您所需的所有 </a:t>
            </a:r>
            <a:r>
              <a:rPr lang="en-US" altLang="zh-CN" dirty="0">
                <a:solidFill>
                  <a:schemeClr val="bg1"/>
                </a:solidFill>
              </a:rPr>
              <a:t>AWS </a:t>
            </a:r>
            <a:r>
              <a:rPr lang="zh-CN" altLang="en-US" dirty="0">
                <a:solidFill>
                  <a:schemeClr val="bg1"/>
                </a:solidFill>
              </a:rPr>
              <a:t>资源（如 </a:t>
            </a:r>
            <a:r>
              <a:rPr lang="en-US" altLang="zh-CN" dirty="0">
                <a:solidFill>
                  <a:schemeClr val="bg1"/>
                </a:solidFill>
              </a:rPr>
              <a:t>Amazon EC2 </a:t>
            </a:r>
            <a:r>
              <a:rPr lang="zh-CN" altLang="en-US" dirty="0">
                <a:solidFill>
                  <a:schemeClr val="bg1"/>
                </a:solidFill>
              </a:rPr>
              <a:t>实例或 </a:t>
            </a:r>
            <a:r>
              <a:rPr lang="en-US" altLang="zh-CN" dirty="0">
                <a:solidFill>
                  <a:schemeClr val="bg1"/>
                </a:solidFill>
              </a:rPr>
              <a:t>Amazon RDS </a:t>
            </a:r>
            <a:r>
              <a:rPr lang="zh-CN" altLang="en-US" dirty="0">
                <a:solidFill>
                  <a:schemeClr val="bg1"/>
                </a:solidFill>
              </a:rPr>
              <a:t>数据库实例）的模板，并且 </a:t>
            </a:r>
            <a:r>
              <a:rPr lang="en-US" altLang="zh-CN" dirty="0">
                <a:solidFill>
                  <a:schemeClr val="bg1"/>
                </a:solidFill>
              </a:rPr>
              <a:t>AWS CloudFormation </a:t>
            </a:r>
            <a:r>
              <a:rPr lang="zh-CN" altLang="en-US" dirty="0">
                <a:solidFill>
                  <a:schemeClr val="bg1"/>
                </a:solidFill>
              </a:rPr>
              <a:t>将负责为您设置和配置这些资源。</a:t>
            </a:r>
          </a:p>
        </p:txBody>
      </p:sp>
      <p:pic>
        <p:nvPicPr>
          <p:cNvPr id="6" name="Graphic 47">
            <a:extLst>
              <a:ext uri="{FF2B5EF4-FFF2-40B4-BE49-F238E27FC236}">
                <a16:creationId xmlns:a16="http://schemas.microsoft.com/office/drawing/2014/main" id="{1DB93827-E2B0-4A4A-A026-941A6D4BA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699" y="2165728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43146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34211</TotalTime>
  <Words>404</Words>
  <Application>Microsoft Macintosh PowerPoint</Application>
  <PresentationFormat>全屏显示(16:9)</PresentationFormat>
  <Paragraphs>30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Amazon Ember</vt:lpstr>
      <vt:lpstr>Amazon Ember Light</vt:lpstr>
      <vt:lpstr>Amazon Ember Regular</vt:lpstr>
      <vt:lpstr>Arial</vt:lpstr>
      <vt:lpstr>Calibri</vt:lpstr>
      <vt:lpstr>Lucida Console</vt:lpstr>
      <vt:lpstr>DeckTemplate-AWS</vt:lpstr>
      <vt:lpstr>PowerPoint 演示文稿</vt:lpstr>
      <vt:lpstr>Agenda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771</cp:revision>
  <dcterms:created xsi:type="dcterms:W3CDTF">2016-06-17T18:22:10Z</dcterms:created>
  <dcterms:modified xsi:type="dcterms:W3CDTF">2020-10-27T11:13:29Z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