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ff94b827d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ff94b827d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ff94b827d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ff94b827d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ff94b827d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ff94b827d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ff94b827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ff94b827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ff94b827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ff94b827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ff94b827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ff94b827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ff94b827d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ff94b827d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ff94b827d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ff94b827d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ff94b827d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ff94b827d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ff94b827d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ff94b827d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ff94b827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ff94b827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Genetic_diseas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Xinran Chen, Tianyu Han, Ying Hong, Siyu Shen, Shiyuan Xu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Columbia MS Data Science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Exploration- Race Distribution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900" y="1152425"/>
            <a:ext cx="6311576" cy="36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Forests,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XGBoost,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analytics dataset (add more features- comorbidities,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c</a:t>
            </a:r>
            <a:r>
              <a:rPr lang="en"/>
              <a:t>lassification model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Psoriasis?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chemeClr val="lt1"/>
                </a:highlight>
              </a:rPr>
              <a:t>Psoriasis</a:t>
            </a:r>
            <a:r>
              <a:rPr lang="en">
                <a:highlight>
                  <a:schemeClr val="lt1"/>
                </a:highlight>
              </a:rPr>
              <a:t> is a chronic immune-mediated inflammatory skin disease. </a:t>
            </a:r>
            <a:r>
              <a:rPr lang="en">
                <a:highlight>
                  <a:schemeClr val="lt1"/>
                </a:highlight>
              </a:rPr>
              <a:t>Psoriasis is generally thought to be a </a:t>
            </a:r>
            <a:r>
              <a:rPr lang="en">
                <a:highlight>
                  <a:schemeClr val="lt1"/>
                </a:highlight>
                <a:uFill>
                  <a:noFill/>
                </a:uFill>
                <a:hlinkClick r:id="rId3"/>
              </a:rPr>
              <a:t>genetic disease</a:t>
            </a:r>
            <a:r>
              <a:rPr lang="en">
                <a:highlight>
                  <a:schemeClr val="lt1"/>
                </a:highlight>
              </a:rPr>
              <a:t> that is triggered by environmental factors.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1366325" y="1193750"/>
            <a:ext cx="7598100" cy="8517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</a:t>
            </a: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Using NHANES (from 2003 To 2004) to learn the underlying patterns in psoriasis patients and </a:t>
            </a: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accurately identify patients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407150" y="1193750"/>
            <a:ext cx="1562700" cy="851700"/>
          </a:xfrm>
          <a:prstGeom prst="homePlate">
            <a:avLst>
              <a:gd fmla="val 50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Goal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1366325" y="2330000"/>
            <a:ext cx="7598100" cy="8517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            Need domain knowledge input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407150" y="2330000"/>
            <a:ext cx="1562700" cy="851700"/>
          </a:xfrm>
          <a:prstGeom prst="homePlate">
            <a:avLst>
              <a:gd fmla="val 50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Challenges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407150" y="3466250"/>
            <a:ext cx="7598100" cy="8517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Organize data into one analytics dataset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Build Machine learning model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Check if model results align with domain knowledge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/>
          <p:nvPr/>
        </p:nvSpPr>
        <p:spPr>
          <a:xfrm flipH="1">
            <a:off x="7401725" y="3466250"/>
            <a:ext cx="1562700" cy="851700"/>
          </a:xfrm>
          <a:prstGeom prst="homePlate">
            <a:avLst>
              <a:gd fmla="val 50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Plan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2003-2004 NHANES Dermatology Exam Data: 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2992 examination objects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140 psoriasis patients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Consider resampling the data since the dataset is </a:t>
            </a:r>
            <a:r>
              <a:rPr lang="en"/>
              <a:t>imbalanced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Preparation- from Literature Review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Target variable:</a:t>
            </a:r>
            <a:endParaRPr b="1" sz="2000"/>
          </a:p>
          <a:p>
            <a:pPr indent="-342900" lvl="0" marL="457200" marR="368300" rtl="0" algn="l">
              <a:spcBef>
                <a:spcPts val="120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202122"/>
                </a:solidFill>
                <a:latin typeface="Verdana"/>
                <a:ea typeface="Verdana"/>
                <a:cs typeface="Verdana"/>
                <a:sym typeface="Verdana"/>
              </a:rPr>
              <a:t>psoriasis / no psoriasis (binary classification)</a:t>
            </a:r>
            <a:endParaRPr>
              <a:solidFill>
                <a:srgbClr val="2021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3683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202122"/>
                </a:solidFill>
                <a:latin typeface="Verdana"/>
                <a:ea typeface="Verdana"/>
                <a:cs typeface="Verdana"/>
                <a:sym typeface="Verdana"/>
              </a:rPr>
              <a:t>self- reported body surface affected (BSA) (regression or multi-classification)</a:t>
            </a:r>
            <a:endParaRPr>
              <a:solidFill>
                <a:srgbClr val="2021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3683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202122"/>
                </a:solidFill>
                <a:latin typeface="Verdana"/>
                <a:ea typeface="Verdana"/>
                <a:cs typeface="Verdana"/>
                <a:sym typeface="Verdana"/>
              </a:rPr>
              <a:t>PASI score: psoriasis area and severity index (if possible)</a:t>
            </a:r>
            <a:endParaRPr>
              <a:solidFill>
                <a:srgbClr val="20212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Preparation- from Literature Review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680100" y="1261050"/>
            <a:ext cx="3431100" cy="344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Demographic features: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3683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202122"/>
                </a:solidFill>
                <a:latin typeface="Verdana"/>
                <a:ea typeface="Verdana"/>
                <a:cs typeface="Verdana"/>
                <a:sym typeface="Verdana"/>
              </a:rPr>
              <a:t>Demographics</a:t>
            </a:r>
            <a:endParaRPr sz="1600">
              <a:solidFill>
                <a:srgbClr val="2021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368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202122"/>
                </a:solidFill>
                <a:latin typeface="Verdana"/>
                <a:ea typeface="Verdana"/>
                <a:cs typeface="Verdana"/>
                <a:sym typeface="Verdana"/>
              </a:rPr>
              <a:t>Age</a:t>
            </a:r>
            <a:endParaRPr sz="1600">
              <a:solidFill>
                <a:srgbClr val="2021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368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202122"/>
                </a:solidFill>
                <a:latin typeface="Verdana"/>
                <a:ea typeface="Verdana"/>
                <a:cs typeface="Verdana"/>
                <a:sym typeface="Verdana"/>
              </a:rPr>
              <a:t>Gender</a:t>
            </a:r>
            <a:endParaRPr sz="1600">
              <a:solidFill>
                <a:srgbClr val="2021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368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202122"/>
                </a:solidFill>
                <a:latin typeface="Verdana"/>
                <a:ea typeface="Verdana"/>
                <a:cs typeface="Verdana"/>
                <a:sym typeface="Verdana"/>
              </a:rPr>
              <a:t>Race</a:t>
            </a:r>
            <a:endParaRPr sz="1600">
              <a:solidFill>
                <a:srgbClr val="2021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368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202122"/>
                </a:solidFill>
                <a:latin typeface="Verdana"/>
                <a:ea typeface="Verdana"/>
                <a:cs typeface="Verdana"/>
                <a:sym typeface="Verdana"/>
              </a:rPr>
              <a:t>BMI</a:t>
            </a:r>
            <a:endParaRPr sz="2100">
              <a:solidFill>
                <a:srgbClr val="2021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4900175" y="1261050"/>
            <a:ext cx="3431100" cy="344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Self-reported</a:t>
            </a: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 features: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3683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202122"/>
                </a:solidFill>
                <a:latin typeface="Verdana"/>
                <a:ea typeface="Verdana"/>
                <a:cs typeface="Verdana"/>
                <a:sym typeface="Verdana"/>
              </a:rPr>
              <a:t>Smoking status</a:t>
            </a:r>
            <a:endParaRPr sz="1600">
              <a:solidFill>
                <a:srgbClr val="2021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368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202122"/>
                </a:solidFill>
                <a:latin typeface="Verdana"/>
                <a:ea typeface="Verdana"/>
                <a:cs typeface="Verdana"/>
                <a:sym typeface="Verdana"/>
              </a:rPr>
              <a:t>Alcohol consumption</a:t>
            </a:r>
            <a:endParaRPr sz="1600">
              <a:solidFill>
                <a:srgbClr val="2021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368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202122"/>
                </a:solidFill>
                <a:latin typeface="Verdana"/>
                <a:ea typeface="Verdana"/>
                <a:cs typeface="Verdana"/>
                <a:sym typeface="Verdana"/>
              </a:rPr>
              <a:t>Physical activity</a:t>
            </a:r>
            <a:endParaRPr sz="1600">
              <a:solidFill>
                <a:srgbClr val="2021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3683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Preparation- from Literature Review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680100" y="1261050"/>
            <a:ext cx="3431100" cy="344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Dietary features: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3683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202122"/>
                </a:solidFill>
                <a:latin typeface="Verdana"/>
                <a:ea typeface="Verdana"/>
                <a:cs typeface="Verdana"/>
                <a:sym typeface="Verdana"/>
              </a:rPr>
              <a:t>Vitamin D intake</a:t>
            </a:r>
            <a:endParaRPr sz="1600">
              <a:solidFill>
                <a:srgbClr val="2021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368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202122"/>
                </a:solidFill>
                <a:latin typeface="Verdana"/>
                <a:ea typeface="Verdana"/>
                <a:cs typeface="Verdana"/>
                <a:sym typeface="Verdana"/>
              </a:rPr>
              <a:t>Oral vitamin D supplementation</a:t>
            </a:r>
            <a:endParaRPr sz="1600">
              <a:solidFill>
                <a:srgbClr val="2021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368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202122"/>
                </a:solidFill>
                <a:latin typeface="Verdana"/>
                <a:ea typeface="Verdana"/>
                <a:cs typeface="Verdana"/>
                <a:sym typeface="Verdana"/>
              </a:rPr>
              <a:t>Calcium intake</a:t>
            </a:r>
            <a:endParaRPr sz="1600">
              <a:solidFill>
                <a:srgbClr val="2021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3683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3683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4900175" y="1261050"/>
            <a:ext cx="3431100" cy="344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Examination</a:t>
            </a: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 features: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3683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202122"/>
                </a:solidFill>
                <a:latin typeface="Verdana"/>
                <a:ea typeface="Verdana"/>
                <a:cs typeface="Verdana"/>
                <a:sym typeface="Verdana"/>
              </a:rPr>
              <a:t>CRP level: C-reactive protein</a:t>
            </a:r>
            <a:endParaRPr sz="1600">
              <a:solidFill>
                <a:srgbClr val="2021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368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202122"/>
                </a:solidFill>
                <a:latin typeface="Verdana"/>
                <a:ea typeface="Verdana"/>
                <a:cs typeface="Verdana"/>
                <a:sym typeface="Verdana"/>
              </a:rPr>
              <a:t>Blood 25[OH]D: 25 hydroxyvitamin D</a:t>
            </a:r>
            <a:endParaRPr sz="1600">
              <a:solidFill>
                <a:srgbClr val="2021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368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202122"/>
                </a:solidFill>
                <a:latin typeface="Verdana"/>
                <a:ea typeface="Verdana"/>
                <a:cs typeface="Verdana"/>
                <a:sym typeface="Verdana"/>
              </a:rPr>
              <a:t>1alpha OHD</a:t>
            </a:r>
            <a:endParaRPr sz="1600">
              <a:solidFill>
                <a:srgbClr val="2021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368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202122"/>
                </a:solidFill>
                <a:latin typeface="Verdana"/>
                <a:ea typeface="Verdana"/>
                <a:cs typeface="Verdana"/>
                <a:sym typeface="Verdana"/>
              </a:rPr>
              <a:t>alfa-calcidol</a:t>
            </a:r>
            <a:endParaRPr sz="2300">
              <a:solidFill>
                <a:srgbClr val="2021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3683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Preparation- from Literature Review</a:t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680100" y="1261050"/>
            <a:ext cx="8019600" cy="344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Comorbidity</a:t>
            </a: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 features: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3683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202122"/>
                </a:solidFill>
                <a:latin typeface="Verdana"/>
                <a:ea typeface="Verdana"/>
                <a:cs typeface="Verdana"/>
                <a:sym typeface="Verdana"/>
              </a:rPr>
              <a:t>Immune disease</a:t>
            </a:r>
            <a:endParaRPr sz="1600">
              <a:solidFill>
                <a:srgbClr val="2021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368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202122"/>
                </a:solidFill>
                <a:latin typeface="Verdana"/>
                <a:ea typeface="Verdana"/>
                <a:cs typeface="Verdana"/>
                <a:sym typeface="Verdana"/>
              </a:rPr>
              <a:t>Inflammation disease</a:t>
            </a:r>
            <a:endParaRPr sz="1600">
              <a:solidFill>
                <a:srgbClr val="2021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368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202122"/>
                </a:solidFill>
                <a:latin typeface="Verdana"/>
                <a:ea typeface="Verdana"/>
                <a:cs typeface="Verdana"/>
                <a:sym typeface="Verdana"/>
              </a:rPr>
              <a:t>MetS: Metabolic disease</a:t>
            </a:r>
            <a:endParaRPr sz="1600">
              <a:solidFill>
                <a:srgbClr val="2021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368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202122"/>
                </a:solidFill>
                <a:latin typeface="Verdana"/>
                <a:ea typeface="Verdana"/>
                <a:cs typeface="Verdana"/>
                <a:sym typeface="Verdana"/>
              </a:rPr>
              <a:t>Cardiovascular</a:t>
            </a:r>
            <a:endParaRPr sz="1600">
              <a:solidFill>
                <a:srgbClr val="2021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368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202122"/>
                </a:solidFill>
                <a:latin typeface="Verdana"/>
                <a:ea typeface="Verdana"/>
                <a:cs typeface="Verdana"/>
                <a:sym typeface="Verdana"/>
              </a:rPr>
              <a:t>Obesity</a:t>
            </a:r>
            <a:endParaRPr sz="1600">
              <a:solidFill>
                <a:srgbClr val="2021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368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202122"/>
                </a:solidFill>
                <a:latin typeface="Verdana"/>
                <a:ea typeface="Verdana"/>
                <a:cs typeface="Verdana"/>
                <a:sym typeface="Verdana"/>
              </a:rPr>
              <a:t>Diabetes (Type II)</a:t>
            </a:r>
            <a:endParaRPr sz="1600">
              <a:solidFill>
                <a:srgbClr val="2021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368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202122"/>
                </a:solidFill>
                <a:latin typeface="Verdana"/>
                <a:ea typeface="Verdana"/>
                <a:cs typeface="Verdana"/>
                <a:sym typeface="Verdana"/>
              </a:rPr>
              <a:t>Cardio-metabolic disease</a:t>
            </a:r>
            <a:endParaRPr sz="1600">
              <a:solidFill>
                <a:srgbClr val="2021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368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Verdana"/>
              <a:buChar char="●"/>
            </a:pPr>
            <a:r>
              <a:rPr b="1" lang="en" sz="1600">
                <a:solidFill>
                  <a:srgbClr val="202122"/>
                </a:solidFill>
                <a:latin typeface="Verdana"/>
                <a:ea typeface="Verdana"/>
                <a:cs typeface="Verdana"/>
                <a:sym typeface="Verdana"/>
              </a:rPr>
              <a:t>Other psoriasis related comorbidities? (need domain knowledge input)</a:t>
            </a:r>
            <a:endParaRPr b="1" sz="2300">
              <a:solidFill>
                <a:srgbClr val="2021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Exploration-Age Distribution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1516324" y="2109465"/>
            <a:ext cx="5762400" cy="24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525" y="1368675"/>
            <a:ext cx="6183974" cy="34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