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28ae116b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28ae116b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28ae116b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28ae116b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28ae116b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28ae116b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28ae116b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28ae116b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28ae116b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28ae116b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28ae116b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28ae116b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28ae116b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28ae116b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28ae116b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28ae116b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28ae116b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28ae116b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28ae116b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28ae116b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28ae116b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28ae116b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28ae116b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28ae116b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28ae116b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28ae116b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28ae116b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28ae116b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28ae116b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28ae116b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28ae11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28ae11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n.cdc.gov/Nchs/Nhanes/2003-2004/BMX_C.htm#BMXHT" TargetMode="External"/><Relationship Id="rId4" Type="http://schemas.openxmlformats.org/officeDocument/2006/relationships/hyperlink" Target="https://wwwn.cdc.gov/Nchs/Nhanes/2003-2004/DEMO_C.htm#RIDAGEEX" TargetMode="External"/><Relationship Id="rId5" Type="http://schemas.openxmlformats.org/officeDocument/2006/relationships/hyperlink" Target="https://wwwn.cdc.gov/Nchs/Nhanes/2003-2004/BMX_C.htm#BMXBMI" TargetMode="External"/><Relationship Id="rId6" Type="http://schemas.openxmlformats.org/officeDocument/2006/relationships/hyperlink" Target="https://wwwn.cdc.gov/Nchs/Nhanes/2003-2004/BMX_C.htm#BMXBMI" TargetMode="External"/><Relationship Id="rId7" Type="http://schemas.openxmlformats.org/officeDocument/2006/relationships/hyperlink" Target="https://wwwn.cdc.gov/nchs/nhanes/2003-2004/VID_C.htm#LBDVIDM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n.cdc.gov/Nchs/Nhanes/2003-2004/SMQ_C.htm#SMQ020" TargetMode="External"/><Relationship Id="rId4" Type="http://schemas.openxmlformats.org/officeDocument/2006/relationships/hyperlink" Target="https://wwwn.cdc.gov/Nchs/Nhanes/2003-2004/DEQ_C.htm#DEQ038G" TargetMode="External"/><Relationship Id="rId5" Type="http://schemas.openxmlformats.org/officeDocument/2006/relationships/hyperlink" Target="https://wwwn.cdc.gov/Nchs/Nhanes/2003-2004/ALQ_C.htm#ALQ15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Readout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Xinran Chen, Tianyu Han, Ying Hong,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Siyu Shen, Shiyuan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Columbia MS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importance is a concept in machine learning that helps us understand the significance of different input variables (features) in making predictions or decisions within a model. It provides insights into which features </a:t>
            </a:r>
            <a:r>
              <a:rPr b="1" lang="en"/>
              <a:t>contribute the most</a:t>
            </a:r>
            <a:r>
              <a:rPr lang="en"/>
              <a:t> to the model's performance and </a:t>
            </a:r>
            <a:r>
              <a:rPr b="1" lang="en"/>
              <a:t>how they influence</a:t>
            </a:r>
            <a:r>
              <a:rPr lang="en"/>
              <a:t> the model's output.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- Random Forest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00600" y="1350950"/>
            <a:ext cx="75117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 4 Most Important Features - Random Forest: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BMXHT: </a:t>
            </a:r>
            <a:r>
              <a:rPr lang="en" sz="1600">
                <a:uFill>
                  <a:noFill/>
                </a:uFill>
                <a:hlinkClick r:id="rId3"/>
              </a:rPr>
              <a:t>Standing Height (cm)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RIDAGEEX: </a:t>
            </a:r>
            <a:r>
              <a:rPr lang="en" sz="1600">
                <a:uFill>
                  <a:noFill/>
                </a:uFill>
                <a:hlinkClick r:id="rId4"/>
              </a:rPr>
              <a:t>Exam Age in Months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BMXBMI: </a:t>
            </a:r>
            <a:r>
              <a:rPr lang="en" sz="1600">
                <a:uFill>
                  <a:noFill/>
                </a:uFill>
                <a:hlinkClick r:id="rId5"/>
              </a:rPr>
              <a:t>Body Mass Index (kg/m**2</a:t>
            </a:r>
            <a:r>
              <a:rPr lang="en" sz="1600">
                <a:uFill>
                  <a:noFill/>
                </a:uFill>
                <a:hlinkClick r:id="rId6"/>
              </a:rPr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LBDVIDMS: </a:t>
            </a:r>
            <a:r>
              <a:rPr lang="en" sz="1600">
                <a:uFill>
                  <a:noFill/>
                </a:uFill>
                <a:hlinkClick r:id="rId7"/>
              </a:rPr>
              <a:t>Vitamin D (nmol/L)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Intro - SVM (Support Vector Machine)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79700" y="1714625"/>
            <a:ext cx="4785900" cy="24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SVM aims to find the best possible boundary, or "hyperplane," that </a:t>
            </a:r>
            <a:r>
              <a:rPr b="1" lang="en"/>
              <a:t>separates different categories</a:t>
            </a:r>
            <a:r>
              <a:rPr lang="en"/>
              <a:t> in data. What sets SVM apart is its ability to identify the optimal hyperplane that maximizes the margin between different data points, leading to a robust and accurate classification. 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225"/>
            <a:ext cx="3894224" cy="3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SVM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weighted average F1-score is 0.82, indicating a good balance between precision and recall.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50" y="2096750"/>
            <a:ext cx="65913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SVM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77575"/>
            <a:ext cx="42210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Positives (TP): 652 cases of actual Psoriasis (1) correctly predicted as Psoriasis.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 Negatives (TN): 812 cases of non-Psoriasis (0) correctly predicted as non-Psoriasis.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Positives (FP): 211 cases of non-Psoriasis incorrectly predicted as Psoriasis.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Negatives (FN): 123 cases of Psoriasis incorrectly predicted as non-Psoriasis.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large number of true positives and true negatives along with relatively low false positives and false negatives indicate a model with </a:t>
            </a:r>
            <a:r>
              <a:rPr b="1" lang="en"/>
              <a:t>good predictive power</a:t>
            </a:r>
            <a:r>
              <a:rPr lang="en"/>
              <a:t>.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7979" l="-806" r="5920" t="11009"/>
          <a:stretch/>
        </p:blipFill>
        <p:spPr>
          <a:xfrm>
            <a:off x="4367400" y="977637"/>
            <a:ext cx="4712600" cy="402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- SVM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62875" y="1269300"/>
            <a:ext cx="40557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is a scalar value that quantifies the overall performance of binary classification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AUC of 0.91 is high and indicates that the model is doing a very good job at distinguishing between the positive and negative classes.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3013" r="7300" t="6191"/>
          <a:stretch/>
        </p:blipFill>
        <p:spPr>
          <a:xfrm>
            <a:off x="4144250" y="1096900"/>
            <a:ext cx="4877876" cy="38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- SVM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59250" y="1244500"/>
            <a:ext cx="7137900" cy="3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 4 Most Important Features – SVM: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RIAGENDR: 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SMQ020: </a:t>
            </a:r>
            <a:r>
              <a:rPr lang="en" sz="1600">
                <a:uFill>
                  <a:noFill/>
                </a:uFill>
                <a:hlinkClick r:id="rId3"/>
              </a:rPr>
              <a:t>Smoked at least 100 cigarettes in life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DEQ038G: </a:t>
            </a:r>
            <a:r>
              <a:rPr lang="en" sz="1600">
                <a:uFill>
                  <a:noFill/>
                </a:uFill>
                <a:hlinkClick r:id="rId4"/>
              </a:rPr>
              <a:t>In the past yr did you have sunburn?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ALQ150: </a:t>
            </a:r>
            <a:r>
              <a:rPr lang="en" sz="1600">
                <a:uFill>
                  <a:noFill/>
                </a:uFill>
                <a:hlinkClick r:id="rId5"/>
              </a:rPr>
              <a:t> Ever have 5 or more drinks every day?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other ML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Intro - Random Forest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929675" y="1152425"/>
            <a:ext cx="39027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 operates by leveraging a collection of decision-making models known as decision trees, each of which focuses on a different aspect of the problem. These trees are constructed in a slightly random manner, introducing diversity and reducing the risk of overfitting, ultimately leading to more reliable results.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5" y="1509100"/>
            <a:ext cx="4513449" cy="25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Evaluation Metrics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Precision</a:t>
            </a:r>
            <a:r>
              <a:rPr lang="en"/>
              <a:t>: measures the accuracy of positive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Recall</a:t>
            </a:r>
            <a:r>
              <a:rPr lang="en"/>
              <a:t>: measures the model's ability to correctly identify positive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F1-score</a:t>
            </a:r>
            <a:r>
              <a:rPr lang="en"/>
              <a:t>: the harmonic mean of precision and recall.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Random Forest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Random Forest classifier, after hyperparameter tuning and oversampling, performs exceptionally well on the test data. It achieves almost perfect accuracy, precision, recall, and F1-scores for both classes.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0" y="2468150"/>
            <a:ext cx="8829626" cy="1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127725" y="1054325"/>
            <a:ext cx="5084700" cy="4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provides a summary of the model's predictions by comparing them to the actual outcomes.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True Positives</a:t>
            </a:r>
            <a:r>
              <a:rPr lang="en"/>
              <a:t> (TP): The number of correct positive predictions made by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True Negatives</a:t>
            </a:r>
            <a:r>
              <a:rPr lang="en"/>
              <a:t> (TN): The number of correct negative predictions made by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False Positives</a:t>
            </a:r>
            <a:r>
              <a:rPr lang="en"/>
              <a:t> (FP): The number of incorrect positive predictions made by the model (Type I error).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False Negatives</a:t>
            </a:r>
            <a:r>
              <a:rPr lang="en"/>
              <a:t> (FN): The number of incorrect negative predictions made by the model (Type II error).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2642" l="6582" r="15060" t="2973"/>
          <a:stretch/>
        </p:blipFill>
        <p:spPr>
          <a:xfrm>
            <a:off x="25200" y="1343700"/>
            <a:ext cx="3993249" cy="2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Random Forest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441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confusion matrix reveals that the model correctly classifies the vast majority of samples, with minimal misclassifications.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results indicate that the model's ability to generalize to unseen data is very high, and it is well-equipped to classify the target variable 'Psoriasis' effectively.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6543" l="0" r="6803" t="9132"/>
          <a:stretch/>
        </p:blipFill>
        <p:spPr>
          <a:xfrm>
            <a:off x="5089375" y="1266326"/>
            <a:ext cx="3742925" cy="3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- Random Forest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397950"/>
            <a:ext cx="4107900" cy="30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