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fba0eda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fba0ed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fba0eda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fba0eda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Machine Learning Model Readout</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lnSpc>
                <a:spcPct val="100000"/>
              </a:lnSpc>
              <a:spcBef>
                <a:spcPts val="0"/>
              </a:spcBef>
              <a:spcAft>
                <a:spcPts val="0"/>
              </a:spcAft>
              <a:buSzPct val="160000"/>
              <a:buNone/>
            </a:pPr>
            <a:r>
              <a:rPr lang="en"/>
              <a:t>Xinran Chen, Tianyu Han, Ying Hong, </a:t>
            </a:r>
            <a:endParaRPr/>
          </a:p>
          <a:p>
            <a:pPr indent="0" lvl="0" marL="0" rtl="0" algn="ctr">
              <a:lnSpc>
                <a:spcPct val="100000"/>
              </a:lnSpc>
              <a:spcBef>
                <a:spcPts val="0"/>
              </a:spcBef>
              <a:spcAft>
                <a:spcPts val="0"/>
              </a:spcAft>
              <a:buSzPct val="160000"/>
              <a:buNone/>
            </a:pPr>
            <a:r>
              <a:rPr lang="en"/>
              <a:t>Siyu Shen, Shiyuan Xu</a:t>
            </a:r>
            <a:endParaRPr/>
          </a:p>
          <a:p>
            <a:pPr indent="0" lvl="0" marL="0" rtl="0" algn="ctr">
              <a:lnSpc>
                <a:spcPct val="100000"/>
              </a:lnSpc>
              <a:spcBef>
                <a:spcPts val="0"/>
              </a:spcBef>
              <a:spcAft>
                <a:spcPts val="0"/>
              </a:spcAft>
              <a:buSzPct val="160000"/>
              <a:buNone/>
            </a:pPr>
            <a:r>
              <a:rPr lang="en"/>
              <a:t>From Columbia MS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 Logistic Regression (NEW)</a:t>
            </a:r>
            <a:endParaRPr/>
          </a:p>
        </p:txBody>
      </p:sp>
      <p:sp>
        <p:nvSpPr>
          <p:cNvPr id="129" name="Google Shape;129;p22"/>
          <p:cNvSpPr txBox="1"/>
          <p:nvPr>
            <p:ph idx="1" type="body"/>
          </p:nvPr>
        </p:nvSpPr>
        <p:spPr>
          <a:xfrm>
            <a:off x="4213575" y="1266325"/>
            <a:ext cx="4618500" cy="33027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59999"/>
              <a:buNone/>
            </a:pPr>
            <a:r>
              <a:rPr lang="en"/>
              <a:t>True Positives (TP): 141. The model </a:t>
            </a:r>
            <a:r>
              <a:rPr b="1" lang="en"/>
              <a:t>correctly</a:t>
            </a:r>
            <a:r>
              <a:rPr lang="en"/>
              <a:t> identified 141 instances as belonging to the positive class.</a:t>
            </a:r>
            <a:endParaRPr/>
          </a:p>
          <a:p>
            <a:pPr indent="0" lvl="0" marL="0" rtl="0" algn="l">
              <a:lnSpc>
                <a:spcPct val="115000"/>
              </a:lnSpc>
              <a:spcBef>
                <a:spcPts val="1200"/>
              </a:spcBef>
              <a:spcAft>
                <a:spcPts val="0"/>
              </a:spcAft>
              <a:buSzPct val="159999"/>
              <a:buNone/>
            </a:pPr>
            <a:r>
              <a:rPr lang="en"/>
              <a:t>False Positives (FP): 3005. These are the cases where the model incorrectly predicted the positive class (1) when it should have been the negative class (0). This is a type I error, and the model made a total of 3005 of these mistakes.</a:t>
            </a:r>
            <a:endParaRPr/>
          </a:p>
          <a:p>
            <a:pPr indent="0" lvl="0" marL="0" rtl="0" algn="l">
              <a:lnSpc>
                <a:spcPct val="115000"/>
              </a:lnSpc>
              <a:spcBef>
                <a:spcPts val="1200"/>
              </a:spcBef>
              <a:spcAft>
                <a:spcPts val="0"/>
              </a:spcAft>
              <a:buSzPct val="159999"/>
              <a:buNone/>
            </a:pPr>
            <a:r>
              <a:rPr lang="en"/>
              <a:t>False Negatives (FN): 75. These are the cases where the model incorrectly predicted the negative class (0) when it should have been the positive class (1). This is a type II error, and the model made a total of 75 of these mistakes.</a:t>
            </a:r>
            <a:endParaRPr/>
          </a:p>
          <a:p>
            <a:pPr indent="0" lvl="0" marL="0" rtl="0" algn="l">
              <a:lnSpc>
                <a:spcPct val="115000"/>
              </a:lnSpc>
              <a:spcBef>
                <a:spcPts val="1200"/>
              </a:spcBef>
              <a:spcAft>
                <a:spcPts val="1200"/>
              </a:spcAft>
              <a:buSzPct val="159999"/>
              <a:buNone/>
            </a:pPr>
            <a:r>
              <a:rPr lang="en"/>
              <a:t>True Negatives (TN): 4224. The model </a:t>
            </a:r>
            <a:r>
              <a:rPr b="1" lang="en"/>
              <a:t>correctly</a:t>
            </a:r>
            <a:r>
              <a:rPr lang="en"/>
              <a:t> identified 4224 instances as belonging to the negative class.</a:t>
            </a:r>
            <a:endParaRPr/>
          </a:p>
        </p:txBody>
      </p:sp>
      <p:pic>
        <p:nvPicPr>
          <p:cNvPr id="130" name="Google Shape;130;p22"/>
          <p:cNvPicPr preferRelativeResize="0"/>
          <p:nvPr/>
        </p:nvPicPr>
        <p:blipFill rotWithShape="1">
          <a:blip r:embed="rId3">
            <a:alphaModFix/>
          </a:blip>
          <a:srcRect b="0" l="0" r="0" t="0"/>
          <a:stretch/>
        </p:blipFill>
        <p:spPr>
          <a:xfrm>
            <a:off x="311700" y="1266325"/>
            <a:ext cx="3735493" cy="2991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a:t>
            </a:r>
            <a:endParaRPr/>
          </a:p>
        </p:txBody>
      </p:sp>
      <p:sp>
        <p:nvSpPr>
          <p:cNvPr id="136" name="Google Shape;136;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Feature importance is a concept in machine learning that helps us understand the significance of different input variables (features) in making predictions or decisions within a model. It provides insights into which features </a:t>
            </a:r>
            <a:r>
              <a:rPr b="1" lang="en"/>
              <a:t>contribute the most</a:t>
            </a:r>
            <a:r>
              <a:rPr lang="en"/>
              <a:t> to the model's performance and </a:t>
            </a:r>
            <a:r>
              <a:rPr b="1" lang="en"/>
              <a:t>how they influence</a:t>
            </a:r>
            <a:r>
              <a:rPr lang="en"/>
              <a:t> the model's output.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 Logistic regression</a:t>
            </a:r>
            <a:endParaRPr/>
          </a:p>
        </p:txBody>
      </p:sp>
      <p:sp>
        <p:nvSpPr>
          <p:cNvPr id="142" name="Google Shape;142;p24"/>
          <p:cNvSpPr txBox="1"/>
          <p:nvPr>
            <p:ph idx="1" type="body"/>
          </p:nvPr>
        </p:nvSpPr>
        <p:spPr>
          <a:xfrm>
            <a:off x="4715150" y="1266325"/>
            <a:ext cx="4117200" cy="33027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32352"/>
              <a:buNone/>
            </a:pPr>
            <a:r>
              <a:rPr lang="en" sz="1600"/>
              <a:t>Selected features with high importance:</a:t>
            </a:r>
            <a:endParaRPr sz="1600"/>
          </a:p>
          <a:p>
            <a:pPr indent="-322729" lvl="0" marL="457200" rtl="0" algn="l">
              <a:lnSpc>
                <a:spcPct val="115000"/>
              </a:lnSpc>
              <a:spcBef>
                <a:spcPts val="1200"/>
              </a:spcBef>
              <a:spcAft>
                <a:spcPts val="0"/>
              </a:spcAft>
              <a:buSzPct val="117647"/>
              <a:buChar char="●"/>
            </a:pPr>
            <a:r>
              <a:rPr lang="en"/>
              <a:t>SMD100FL: Cigarette product filtered or non-filtered</a:t>
            </a:r>
            <a:endParaRPr/>
          </a:p>
          <a:p>
            <a:pPr indent="-322729" lvl="0" marL="457200" rtl="0" algn="l">
              <a:lnSpc>
                <a:spcPct val="115000"/>
              </a:lnSpc>
              <a:spcBef>
                <a:spcPts val="1200"/>
              </a:spcBef>
              <a:spcAft>
                <a:spcPts val="0"/>
              </a:spcAft>
              <a:buSzPct val="117647"/>
              <a:buChar char="●"/>
            </a:pPr>
            <a:r>
              <a:rPr lang="en"/>
              <a:t>RIDEXPRG: Pregnancy status at the time of MEC exam</a:t>
            </a:r>
            <a:endParaRPr/>
          </a:p>
          <a:p>
            <a:pPr indent="-322729" lvl="0" marL="457200" rtl="0" algn="l">
              <a:lnSpc>
                <a:spcPct val="115000"/>
              </a:lnSpc>
              <a:spcBef>
                <a:spcPts val="1200"/>
              </a:spcBef>
              <a:spcAft>
                <a:spcPts val="0"/>
              </a:spcAft>
              <a:buSzPct val="117647"/>
              <a:buChar char="●"/>
            </a:pPr>
            <a:r>
              <a:rPr lang="en"/>
              <a:t>DMDHREDU: What is the highest grade or level of school {you have/NON_SP HEAD has} received?</a:t>
            </a:r>
            <a:endParaRPr/>
          </a:p>
          <a:p>
            <a:pPr indent="-322729" lvl="0" marL="457200" rtl="0" algn="l">
              <a:lnSpc>
                <a:spcPct val="115000"/>
              </a:lnSpc>
              <a:spcBef>
                <a:spcPts val="1200"/>
              </a:spcBef>
              <a:spcAft>
                <a:spcPts val="0"/>
              </a:spcAft>
              <a:buSzPct val="117647"/>
              <a:buChar char="●"/>
            </a:pPr>
            <a:r>
              <a:rPr lang="en"/>
              <a:t>INDFMPIR: Poverty income ratio (PIR) - a ratio of family income to poverty threshold</a:t>
            </a:r>
            <a:endParaRPr/>
          </a:p>
          <a:p>
            <a:pPr indent="-308610" lvl="0" marL="457200" rtl="0" algn="l">
              <a:lnSpc>
                <a:spcPct val="115000"/>
              </a:lnSpc>
              <a:spcBef>
                <a:spcPts val="1200"/>
              </a:spcBef>
              <a:spcAft>
                <a:spcPts val="0"/>
              </a:spcAft>
              <a:buSzPct val="100000"/>
              <a:buChar char="●"/>
            </a:pPr>
            <a:r>
              <a:rPr lang="en"/>
              <a:t>SMD100MN - menthol indicator</a:t>
            </a:r>
            <a:endParaRPr/>
          </a:p>
        </p:txBody>
      </p:sp>
      <p:pic>
        <p:nvPicPr>
          <p:cNvPr id="143" name="Google Shape;143;p24"/>
          <p:cNvPicPr preferRelativeResize="0"/>
          <p:nvPr/>
        </p:nvPicPr>
        <p:blipFill rotWithShape="1">
          <a:blip r:embed="rId3">
            <a:alphaModFix/>
          </a:blip>
          <a:srcRect b="0" l="0" r="0" t="0"/>
          <a:stretch/>
        </p:blipFill>
        <p:spPr>
          <a:xfrm>
            <a:off x="390418" y="1152425"/>
            <a:ext cx="4273123" cy="330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0" name="Google Shape;150;p25"/>
          <p:cNvPicPr preferRelativeResize="0"/>
          <p:nvPr/>
        </p:nvPicPr>
        <p:blipFill>
          <a:blip r:embed="rId3">
            <a:alphaModFix/>
          </a:blip>
          <a:stretch>
            <a:fillRect/>
          </a:stretch>
        </p:blipFill>
        <p:spPr>
          <a:xfrm>
            <a:off x="311702" y="472462"/>
            <a:ext cx="3528600" cy="4198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Intro - XGboost</a:t>
            </a:r>
            <a:endParaRPr/>
          </a:p>
        </p:txBody>
      </p:sp>
      <p:sp>
        <p:nvSpPr>
          <p:cNvPr id="156" name="Google Shape;156;p26"/>
          <p:cNvSpPr txBox="1"/>
          <p:nvPr>
            <p:ph idx="1" type="body"/>
          </p:nvPr>
        </p:nvSpPr>
        <p:spPr>
          <a:xfrm>
            <a:off x="4258550" y="1542750"/>
            <a:ext cx="4533300" cy="302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08108"/>
              <a:buNone/>
            </a:pPr>
            <a:r>
              <a:rPr lang="en"/>
              <a:t>XGBoost is an advanced implementation of the gradient boosting framework, which is an ensemble learning technique.</a:t>
            </a:r>
            <a:endParaRPr/>
          </a:p>
          <a:p>
            <a:pPr indent="0" lvl="0" marL="0" rtl="0" algn="l">
              <a:lnSpc>
                <a:spcPct val="115000"/>
              </a:lnSpc>
              <a:spcBef>
                <a:spcPts val="1200"/>
              </a:spcBef>
              <a:spcAft>
                <a:spcPts val="0"/>
              </a:spcAft>
              <a:buSzPct val="108108"/>
              <a:buNone/>
            </a:pPr>
            <a:r>
              <a:rPr lang="en"/>
              <a:t>Gradient boosting combines the predictions of multiple weak learners (typically decision trees) to create a strong learner. It minimizes the residual errors of the previous models in a weighted and additive manner.</a:t>
            </a:r>
            <a:endParaRPr/>
          </a:p>
          <a:p>
            <a:pPr indent="0" lvl="0" marL="0" rtl="0" algn="l">
              <a:lnSpc>
                <a:spcPct val="115000"/>
              </a:lnSpc>
              <a:spcBef>
                <a:spcPts val="1200"/>
              </a:spcBef>
              <a:spcAft>
                <a:spcPts val="1200"/>
              </a:spcAft>
              <a:buSzPct val="108108"/>
              <a:buNone/>
            </a:pPr>
            <a:r>
              <a:t/>
            </a:r>
            <a:endParaRPr/>
          </a:p>
        </p:txBody>
      </p:sp>
      <p:pic>
        <p:nvPicPr>
          <p:cNvPr id="157" name="Google Shape;157;p26"/>
          <p:cNvPicPr preferRelativeResize="0"/>
          <p:nvPr/>
        </p:nvPicPr>
        <p:blipFill rotWithShape="1">
          <a:blip r:embed="rId3">
            <a:alphaModFix/>
          </a:blip>
          <a:srcRect b="0" l="0" r="0" t="0"/>
          <a:stretch/>
        </p:blipFill>
        <p:spPr>
          <a:xfrm>
            <a:off x="303850" y="1618950"/>
            <a:ext cx="3852475" cy="241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Performance Evaluation Metrics</a:t>
            </a:r>
            <a:endParaRPr/>
          </a:p>
        </p:txBody>
      </p:sp>
      <p:sp>
        <p:nvSpPr>
          <p:cNvPr id="163" name="Google Shape;16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Precision</a:t>
            </a:r>
            <a:r>
              <a:rPr lang="en"/>
              <a:t>: measures the accuracy of positive predictions</a:t>
            </a:r>
            <a:endParaRPr/>
          </a:p>
          <a:p>
            <a:pPr indent="-342900" lvl="0" marL="457200" rtl="0" algn="l">
              <a:lnSpc>
                <a:spcPct val="115000"/>
              </a:lnSpc>
              <a:spcBef>
                <a:spcPts val="0"/>
              </a:spcBef>
              <a:spcAft>
                <a:spcPts val="0"/>
              </a:spcAft>
              <a:buSzPts val="1800"/>
              <a:buChar char="●"/>
            </a:pPr>
            <a:r>
              <a:rPr b="1" lang="en"/>
              <a:t>Recall</a:t>
            </a:r>
            <a:r>
              <a:rPr lang="en"/>
              <a:t>: measures the model's ability to correctly identify positive instances</a:t>
            </a:r>
            <a:endParaRPr/>
          </a:p>
          <a:p>
            <a:pPr indent="-342900" lvl="0" marL="457200" rtl="0" algn="l">
              <a:lnSpc>
                <a:spcPct val="115000"/>
              </a:lnSpc>
              <a:spcBef>
                <a:spcPts val="0"/>
              </a:spcBef>
              <a:spcAft>
                <a:spcPts val="0"/>
              </a:spcAft>
              <a:buSzPts val="1800"/>
              <a:buChar char="●"/>
            </a:pPr>
            <a:r>
              <a:rPr b="1" lang="en"/>
              <a:t>F1-score</a:t>
            </a:r>
            <a:r>
              <a:rPr lang="en"/>
              <a:t>: the harmonic mean of precision and recall.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 Xgboost (PREVIOUS)</a:t>
            </a:r>
            <a:endParaRPr/>
          </a:p>
        </p:txBody>
      </p:sp>
      <p:sp>
        <p:nvSpPr>
          <p:cNvPr id="169" name="Google Shape;169;p28"/>
          <p:cNvSpPr txBox="1"/>
          <p:nvPr>
            <p:ph idx="1" type="body"/>
          </p:nvPr>
        </p:nvSpPr>
        <p:spPr>
          <a:xfrm>
            <a:off x="311700" y="1266325"/>
            <a:ext cx="36960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Precision is relatively low (56.05%), which means that when the model predicts the positive class, it has a significant number of false positives.</a:t>
            </a:r>
            <a:endParaRPr/>
          </a:p>
          <a:p>
            <a:pPr indent="0" lvl="0" marL="0" rtl="0" algn="l">
              <a:lnSpc>
                <a:spcPct val="115000"/>
              </a:lnSpc>
              <a:spcBef>
                <a:spcPts val="1200"/>
              </a:spcBef>
              <a:spcAft>
                <a:spcPts val="0"/>
              </a:spcAft>
              <a:buSzPct val="117647"/>
              <a:buNone/>
            </a:pPr>
            <a:r>
              <a:rPr lang="en"/>
              <a:t>Recall is also somewhat low (40.74%), indicating that the model doesn't capture all of the positive class instances.</a:t>
            </a:r>
            <a:endParaRPr/>
          </a:p>
          <a:p>
            <a:pPr indent="0" lvl="0" marL="0" rtl="0" algn="l">
              <a:lnSpc>
                <a:spcPct val="115000"/>
              </a:lnSpc>
              <a:spcBef>
                <a:spcPts val="1200"/>
              </a:spcBef>
              <a:spcAft>
                <a:spcPts val="1200"/>
              </a:spcAft>
              <a:buSzPct val="117647"/>
              <a:buNone/>
            </a:pPr>
            <a:r>
              <a:rPr lang="en"/>
              <a:t>The F1 score provides a harmonic mean of precision and recall, and it's around 47.06%, which indicates a trade-off between precision and recall.</a:t>
            </a:r>
            <a:endParaRPr/>
          </a:p>
        </p:txBody>
      </p:sp>
      <p:pic>
        <p:nvPicPr>
          <p:cNvPr id="170" name="Google Shape;170;p28"/>
          <p:cNvPicPr preferRelativeResize="0"/>
          <p:nvPr/>
        </p:nvPicPr>
        <p:blipFill rotWithShape="1">
          <a:blip r:embed="rId3">
            <a:alphaModFix/>
          </a:blip>
          <a:srcRect b="0" l="0" r="0" t="0"/>
          <a:stretch/>
        </p:blipFill>
        <p:spPr>
          <a:xfrm>
            <a:off x="4449450" y="1178788"/>
            <a:ext cx="4348974" cy="347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 Xgboost (NEW)</a:t>
            </a:r>
            <a:endParaRPr/>
          </a:p>
        </p:txBody>
      </p:sp>
      <p:sp>
        <p:nvSpPr>
          <p:cNvPr id="176" name="Google Shape;176;p29"/>
          <p:cNvSpPr txBox="1"/>
          <p:nvPr>
            <p:ph idx="1" type="body"/>
          </p:nvPr>
        </p:nvSpPr>
        <p:spPr>
          <a:xfrm>
            <a:off x="311700" y="1266325"/>
            <a:ext cx="36960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Precision is relatively low (36.36%), which means that when the model predicts the positive class, it has a significant number of false positives.</a:t>
            </a:r>
            <a:endParaRPr/>
          </a:p>
          <a:p>
            <a:pPr indent="0" lvl="0" marL="0" rtl="0" algn="l">
              <a:lnSpc>
                <a:spcPct val="115000"/>
              </a:lnSpc>
              <a:spcBef>
                <a:spcPts val="1200"/>
              </a:spcBef>
              <a:spcAft>
                <a:spcPts val="0"/>
              </a:spcAft>
              <a:buSzPct val="117647"/>
              <a:buNone/>
            </a:pPr>
            <a:r>
              <a:rPr lang="en"/>
              <a:t>Recall is also somewhat low (40.74%), indicating that the model doesn't capture all of the positive class instances.</a:t>
            </a:r>
            <a:endParaRPr/>
          </a:p>
          <a:p>
            <a:pPr indent="0" lvl="0" marL="0" rtl="0" algn="l">
              <a:lnSpc>
                <a:spcPct val="115000"/>
              </a:lnSpc>
              <a:spcBef>
                <a:spcPts val="1200"/>
              </a:spcBef>
              <a:spcAft>
                <a:spcPts val="1200"/>
              </a:spcAft>
              <a:buSzPct val="117647"/>
              <a:buNone/>
            </a:pPr>
            <a:r>
              <a:rPr lang="en"/>
              <a:t>The F1 score provides a harmonic mean of precision and recall, and it's around 38.43%, which indicates a trade-off between precision and recall.</a:t>
            </a:r>
            <a:endParaRPr/>
          </a:p>
        </p:txBody>
      </p:sp>
      <p:pic>
        <p:nvPicPr>
          <p:cNvPr id="177" name="Google Shape;177;p29"/>
          <p:cNvPicPr preferRelativeResize="0"/>
          <p:nvPr/>
        </p:nvPicPr>
        <p:blipFill rotWithShape="1">
          <a:blip r:embed="rId3">
            <a:alphaModFix/>
          </a:blip>
          <a:srcRect b="0" l="0" r="0" t="0"/>
          <a:stretch/>
        </p:blipFill>
        <p:spPr>
          <a:xfrm>
            <a:off x="4325420" y="1053153"/>
            <a:ext cx="4523962" cy="36227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ROC Curve- XGboost (PREVIOUS)</a:t>
            </a:r>
            <a:endParaRPr/>
          </a:p>
        </p:txBody>
      </p:sp>
      <p:sp>
        <p:nvSpPr>
          <p:cNvPr id="183" name="Google Shape;183;p30"/>
          <p:cNvSpPr txBox="1"/>
          <p:nvPr>
            <p:ph idx="1" type="body"/>
          </p:nvPr>
        </p:nvSpPr>
        <p:spPr>
          <a:xfrm>
            <a:off x="4785875" y="1266325"/>
            <a:ext cx="40464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t>The AUC of 0.80 suggests that, on average, the model is making good classification decisions.</a:t>
            </a:r>
            <a:endParaRPr/>
          </a:p>
          <a:p>
            <a:pPr indent="0" lvl="0" marL="0" rtl="0" algn="l">
              <a:lnSpc>
                <a:spcPct val="115000"/>
              </a:lnSpc>
              <a:spcBef>
                <a:spcPts val="1200"/>
              </a:spcBef>
              <a:spcAft>
                <a:spcPts val="0"/>
              </a:spcAft>
              <a:buSzPct val="129032"/>
              <a:buNone/>
            </a:pPr>
            <a:r>
              <a:rPr lang="en"/>
              <a:t>However, the specific numbers in the confusion matrix (such as the number of False Positives and False Negatives) reveal that there are still some misclassifications.</a:t>
            </a:r>
            <a:endParaRPr/>
          </a:p>
          <a:p>
            <a:pPr indent="0" lvl="0" marL="0" rtl="0" algn="l">
              <a:lnSpc>
                <a:spcPct val="115000"/>
              </a:lnSpc>
              <a:spcBef>
                <a:spcPts val="1200"/>
              </a:spcBef>
              <a:spcAft>
                <a:spcPts val="1200"/>
              </a:spcAft>
              <a:buSzPct val="129032"/>
              <a:buNone/>
            </a:pPr>
            <a:r>
              <a:rPr lang="en"/>
              <a:t>The combination of the AUC and the confusion matrix indicates that the model is good at ranking instances but may still have room for improvement in precision and recall (compared to 0.52 from last time).</a:t>
            </a:r>
            <a:endParaRPr/>
          </a:p>
        </p:txBody>
      </p:sp>
      <p:pic>
        <p:nvPicPr>
          <p:cNvPr id="184" name="Google Shape;184;p30"/>
          <p:cNvPicPr preferRelativeResize="0"/>
          <p:nvPr/>
        </p:nvPicPr>
        <p:blipFill rotWithShape="1">
          <a:blip r:embed="rId3">
            <a:alphaModFix/>
          </a:blip>
          <a:srcRect b="0" l="0" r="0" t="0"/>
          <a:stretch/>
        </p:blipFill>
        <p:spPr>
          <a:xfrm>
            <a:off x="371025" y="1266325"/>
            <a:ext cx="4282036" cy="3302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ROC Curve- XGboost (NEW)</a:t>
            </a:r>
            <a:endParaRPr/>
          </a:p>
        </p:txBody>
      </p:sp>
      <p:sp>
        <p:nvSpPr>
          <p:cNvPr id="190" name="Google Shape;190;p31"/>
          <p:cNvSpPr txBox="1"/>
          <p:nvPr>
            <p:ph idx="1" type="body"/>
          </p:nvPr>
        </p:nvSpPr>
        <p:spPr>
          <a:xfrm>
            <a:off x="4785875" y="1266325"/>
            <a:ext cx="4046400" cy="33027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
              <a:t>After feature engineer, the AUC is getting a little bit lower, which is 0.76.</a:t>
            </a:r>
            <a:endParaRPr/>
          </a:p>
          <a:p>
            <a:pPr indent="0" lvl="0" marL="0" rtl="0" algn="l">
              <a:lnSpc>
                <a:spcPct val="115000"/>
              </a:lnSpc>
              <a:spcBef>
                <a:spcPts val="0"/>
              </a:spcBef>
              <a:spcAft>
                <a:spcPts val="0"/>
              </a:spcAft>
              <a:buSzPct val="117647"/>
              <a:buNone/>
            </a:pPr>
            <a:r>
              <a:t/>
            </a:r>
            <a:endParaRPr/>
          </a:p>
          <a:p>
            <a:pPr indent="0" lvl="0" marL="0" rtl="0" algn="l">
              <a:lnSpc>
                <a:spcPct val="115000"/>
              </a:lnSpc>
              <a:spcBef>
                <a:spcPts val="0"/>
              </a:spcBef>
              <a:spcAft>
                <a:spcPts val="0"/>
              </a:spcAft>
              <a:buSzPct val="117647"/>
              <a:buNone/>
            </a:pPr>
            <a:r>
              <a:rPr lang="en"/>
              <a:t>The original features might have artificially inflated the AUC. This can happen due to overfitting or data leakage, where the model is using information that would not be available at prediction time. Feature engineering that removes these problematic features could lead to a lower, but more honest, assessment of the model's predictive power.</a:t>
            </a:r>
            <a:endParaRPr/>
          </a:p>
        </p:txBody>
      </p:sp>
      <p:pic>
        <p:nvPicPr>
          <p:cNvPr id="191" name="Google Shape;191;p31"/>
          <p:cNvPicPr preferRelativeResize="0"/>
          <p:nvPr/>
        </p:nvPicPr>
        <p:blipFill rotWithShape="1">
          <a:blip r:embed="rId3">
            <a:alphaModFix/>
          </a:blip>
          <a:srcRect b="0" l="0" r="0" t="0"/>
          <a:stretch/>
        </p:blipFill>
        <p:spPr>
          <a:xfrm>
            <a:off x="288331" y="1064445"/>
            <a:ext cx="4497544" cy="35045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Agenda</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Data Overview</a:t>
            </a:r>
            <a:endParaRPr/>
          </a:p>
          <a:p>
            <a:pPr indent="-342900" lvl="0" marL="457200" rtl="0" algn="l">
              <a:lnSpc>
                <a:spcPct val="115000"/>
              </a:lnSpc>
              <a:spcBef>
                <a:spcPts val="0"/>
              </a:spcBef>
              <a:spcAft>
                <a:spcPts val="0"/>
              </a:spcAft>
              <a:buSzPts val="1800"/>
              <a:buChar char="●"/>
            </a:pPr>
            <a:r>
              <a:rPr lang="en"/>
              <a:t>Model Results</a:t>
            </a:r>
            <a:endParaRPr/>
          </a:p>
          <a:p>
            <a:pPr indent="-342900" lvl="0" marL="457200" rtl="0" algn="l">
              <a:lnSpc>
                <a:spcPct val="115000"/>
              </a:lnSpc>
              <a:spcBef>
                <a:spcPts val="0"/>
              </a:spcBef>
              <a:spcAft>
                <a:spcPts val="0"/>
              </a:spcAft>
              <a:buSzPts val="1800"/>
              <a:buChar char="●"/>
            </a:pPr>
            <a:r>
              <a:rPr lang="en"/>
              <a:t>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 Xgboost (PREVIOUS)</a:t>
            </a:r>
            <a:endParaRPr/>
          </a:p>
        </p:txBody>
      </p:sp>
      <p:sp>
        <p:nvSpPr>
          <p:cNvPr id="197" name="Google Shape;197;p32"/>
          <p:cNvSpPr txBox="1"/>
          <p:nvPr>
            <p:ph idx="1" type="body"/>
          </p:nvPr>
        </p:nvSpPr>
        <p:spPr>
          <a:xfrm>
            <a:off x="85250" y="1369225"/>
            <a:ext cx="43149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Selected features with high importance: </a:t>
            </a:r>
            <a:endParaRPr sz="1600"/>
          </a:p>
          <a:p>
            <a:pPr indent="-330200" lvl="0" marL="457200" rtl="0" algn="l">
              <a:lnSpc>
                <a:spcPct val="115000"/>
              </a:lnSpc>
              <a:spcBef>
                <a:spcPts val="1200"/>
              </a:spcBef>
              <a:spcAft>
                <a:spcPts val="0"/>
              </a:spcAft>
              <a:buSzPts val="1600"/>
              <a:buChar char="●"/>
            </a:pPr>
            <a:r>
              <a:rPr lang="en" sz="1600"/>
              <a:t>RIDAGEYR: Age at Screening</a:t>
            </a:r>
            <a:endParaRPr sz="1600"/>
          </a:p>
          <a:p>
            <a:pPr indent="-330200" lvl="0" marL="457200" rtl="0" algn="l">
              <a:lnSpc>
                <a:spcPct val="115000"/>
              </a:lnSpc>
              <a:spcBef>
                <a:spcPts val="0"/>
              </a:spcBef>
              <a:spcAft>
                <a:spcPts val="0"/>
              </a:spcAft>
              <a:buSzPts val="1600"/>
              <a:buChar char="●"/>
            </a:pPr>
            <a:r>
              <a:rPr lang="en" sz="1600"/>
              <a:t>RIDRETH1: 	Race/Ethnicity</a:t>
            </a:r>
            <a:endParaRPr sz="1600"/>
          </a:p>
          <a:p>
            <a:pPr indent="-330200" lvl="0" marL="457200" rtl="0" algn="l">
              <a:lnSpc>
                <a:spcPct val="115000"/>
              </a:lnSpc>
              <a:spcBef>
                <a:spcPts val="0"/>
              </a:spcBef>
              <a:spcAft>
                <a:spcPts val="0"/>
              </a:spcAft>
              <a:buSzPts val="1600"/>
              <a:buChar char="●"/>
            </a:pPr>
            <a:r>
              <a:rPr lang="en" sz="1600"/>
              <a:t>WIMEC2YR: Full Sample 2 Year MEC Exam Weight</a:t>
            </a:r>
            <a:endParaRPr sz="1600"/>
          </a:p>
        </p:txBody>
      </p:sp>
      <p:pic>
        <p:nvPicPr>
          <p:cNvPr id="198" name="Google Shape;198;p32"/>
          <p:cNvPicPr preferRelativeResize="0"/>
          <p:nvPr/>
        </p:nvPicPr>
        <p:blipFill rotWithShape="1">
          <a:blip r:embed="rId3">
            <a:alphaModFix/>
          </a:blip>
          <a:srcRect b="0" l="0" r="0" t="0"/>
          <a:stretch/>
        </p:blipFill>
        <p:spPr>
          <a:xfrm>
            <a:off x="4121700" y="1313450"/>
            <a:ext cx="4869899" cy="32084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 Xgboost (NEW)</a:t>
            </a:r>
            <a:endParaRPr/>
          </a:p>
        </p:txBody>
      </p:sp>
      <p:sp>
        <p:nvSpPr>
          <p:cNvPr id="204" name="Google Shape;204;p33"/>
          <p:cNvSpPr txBox="1"/>
          <p:nvPr>
            <p:ph idx="1" type="body"/>
          </p:nvPr>
        </p:nvSpPr>
        <p:spPr>
          <a:xfrm>
            <a:off x="85250" y="1369225"/>
            <a:ext cx="43149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Selected features with high importance: </a:t>
            </a:r>
            <a:endParaRPr/>
          </a:p>
          <a:p>
            <a:pPr indent="-330200" lvl="0" marL="457200" rtl="0" algn="l">
              <a:lnSpc>
                <a:spcPct val="115000"/>
              </a:lnSpc>
              <a:spcBef>
                <a:spcPts val="1200"/>
              </a:spcBef>
              <a:spcAft>
                <a:spcPts val="0"/>
              </a:spcAft>
              <a:buSzPts val="1600"/>
              <a:buChar char="●"/>
            </a:pPr>
            <a:r>
              <a:rPr lang="en" sz="1600"/>
              <a:t>RIDAGEMN: Gender</a:t>
            </a:r>
            <a:endParaRPr/>
          </a:p>
          <a:p>
            <a:pPr indent="-330200" lvl="0" marL="457200" rtl="0" algn="l">
              <a:lnSpc>
                <a:spcPct val="115000"/>
              </a:lnSpc>
              <a:spcBef>
                <a:spcPts val="1200"/>
              </a:spcBef>
              <a:spcAft>
                <a:spcPts val="0"/>
              </a:spcAft>
              <a:buSzPts val="1600"/>
              <a:buChar char="●"/>
            </a:pPr>
            <a:r>
              <a:rPr lang="en" sz="1600"/>
              <a:t>ALQ110: Had at least 12 alcohol drinks/lifetime?</a:t>
            </a:r>
            <a:endParaRPr/>
          </a:p>
          <a:p>
            <a:pPr indent="-330200" lvl="0" marL="457200" rtl="0" algn="l">
              <a:lnSpc>
                <a:spcPct val="115000"/>
              </a:lnSpc>
              <a:spcBef>
                <a:spcPts val="1200"/>
              </a:spcBef>
              <a:spcAft>
                <a:spcPts val="0"/>
              </a:spcAft>
              <a:buSzPts val="1600"/>
              <a:buChar char="●"/>
            </a:pPr>
            <a:r>
              <a:rPr lang="en" sz="1600"/>
              <a:t>RIDEXPRG: Pregnancy status at the time of MEC exam.</a:t>
            </a:r>
            <a:endParaRPr/>
          </a:p>
          <a:p>
            <a:pPr indent="-228600" lvl="0" marL="457200" rtl="0" algn="l">
              <a:lnSpc>
                <a:spcPct val="115000"/>
              </a:lnSpc>
              <a:spcBef>
                <a:spcPts val="1200"/>
              </a:spcBef>
              <a:spcAft>
                <a:spcPts val="0"/>
              </a:spcAft>
              <a:buSzPts val="1600"/>
              <a:buNone/>
            </a:pPr>
            <a:r>
              <a:t/>
            </a:r>
            <a:endParaRPr sz="1600"/>
          </a:p>
          <a:p>
            <a:pPr indent="-228600" lvl="0" marL="457200" rtl="0" algn="l">
              <a:lnSpc>
                <a:spcPct val="115000"/>
              </a:lnSpc>
              <a:spcBef>
                <a:spcPts val="0"/>
              </a:spcBef>
              <a:spcAft>
                <a:spcPts val="0"/>
              </a:spcAft>
              <a:buSzPts val="1600"/>
              <a:buNone/>
            </a:pPr>
            <a:r>
              <a:t/>
            </a:r>
            <a:endParaRPr sz="1600"/>
          </a:p>
        </p:txBody>
      </p:sp>
      <p:pic>
        <p:nvPicPr>
          <p:cNvPr id="205" name="Google Shape;205;p33"/>
          <p:cNvPicPr preferRelativeResize="0"/>
          <p:nvPr/>
        </p:nvPicPr>
        <p:blipFill rotWithShape="1">
          <a:blip r:embed="rId3">
            <a:alphaModFix/>
          </a:blip>
          <a:srcRect b="0" l="0" r="0" t="0"/>
          <a:stretch/>
        </p:blipFill>
        <p:spPr>
          <a:xfrm>
            <a:off x="3997569" y="1205094"/>
            <a:ext cx="5003997" cy="330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2" name="Google Shape;212;p34"/>
          <p:cNvPicPr preferRelativeResize="0"/>
          <p:nvPr/>
        </p:nvPicPr>
        <p:blipFill>
          <a:blip r:embed="rId3">
            <a:alphaModFix/>
          </a:blip>
          <a:stretch>
            <a:fillRect/>
          </a:stretch>
        </p:blipFill>
        <p:spPr>
          <a:xfrm>
            <a:off x="311711" y="445025"/>
            <a:ext cx="432272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Intro - Random Forest</a:t>
            </a:r>
            <a:endParaRPr/>
          </a:p>
        </p:txBody>
      </p:sp>
      <p:sp>
        <p:nvSpPr>
          <p:cNvPr id="218" name="Google Shape;218;p35"/>
          <p:cNvSpPr txBox="1"/>
          <p:nvPr>
            <p:ph idx="1" type="body"/>
          </p:nvPr>
        </p:nvSpPr>
        <p:spPr>
          <a:xfrm>
            <a:off x="4929675" y="1152425"/>
            <a:ext cx="3902700" cy="3416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a:t>Random Forest operates by leveraging a collection of decision-making models known as decision trees, each of which focuses on a different aspect of the problem. These trees are constructed in a slightly random manner, introducing diversity and reducing the risk of overfitting, ultimately leading to more reliable results.</a:t>
            </a:r>
            <a:endParaRPr/>
          </a:p>
        </p:txBody>
      </p:sp>
      <p:pic>
        <p:nvPicPr>
          <p:cNvPr id="219" name="Google Shape;219;p35"/>
          <p:cNvPicPr preferRelativeResize="0"/>
          <p:nvPr/>
        </p:nvPicPr>
        <p:blipFill rotWithShape="1">
          <a:blip r:embed="rId3">
            <a:alphaModFix/>
          </a:blip>
          <a:srcRect b="0" l="0" r="0" t="0"/>
          <a:stretch/>
        </p:blipFill>
        <p:spPr>
          <a:xfrm>
            <a:off x="151825" y="1509100"/>
            <a:ext cx="4513449" cy="253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Results - Random Forest</a:t>
            </a:r>
            <a:endParaRPr/>
          </a:p>
        </p:txBody>
      </p:sp>
      <p:sp>
        <p:nvSpPr>
          <p:cNvPr id="225" name="Google Shape;225;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Random Forest classifier, after hyperparameter tuning and oversampling, performs exceptionally well on the test data. It achieves almost perfect accuracy, precision, recall, and F1-scores for both classes. </a:t>
            </a:r>
            <a:endParaRPr/>
          </a:p>
        </p:txBody>
      </p:sp>
      <p:pic>
        <p:nvPicPr>
          <p:cNvPr descr="A screenshot of a computer&#10;&#10;Description automatically generated" id="226" name="Google Shape;226;p36"/>
          <p:cNvPicPr preferRelativeResize="0"/>
          <p:nvPr/>
        </p:nvPicPr>
        <p:blipFill rotWithShape="1">
          <a:blip r:embed="rId3">
            <a:alphaModFix/>
          </a:blip>
          <a:srcRect b="0" l="0" r="0" t="0"/>
          <a:stretch/>
        </p:blipFill>
        <p:spPr>
          <a:xfrm>
            <a:off x="588579" y="2415970"/>
            <a:ext cx="7772400" cy="22825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ROC Curve - Random Forest (PREVIOUS)</a:t>
            </a:r>
            <a:endParaRPr/>
          </a:p>
        </p:txBody>
      </p:sp>
      <p:sp>
        <p:nvSpPr>
          <p:cNvPr id="232" name="Google Shape;232;p37"/>
          <p:cNvSpPr txBox="1"/>
          <p:nvPr>
            <p:ph idx="1" type="body"/>
          </p:nvPr>
        </p:nvSpPr>
        <p:spPr>
          <a:xfrm>
            <a:off x="311700" y="1457000"/>
            <a:ext cx="4146300" cy="2886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1200"/>
              </a:spcAft>
              <a:buSzPct val="108108"/>
              <a:buNone/>
            </a:pPr>
            <a:r>
              <a:rPr lang="en"/>
              <a:t>The Random Forest model demonstrates outstanding performance. It has high accuracy, precision, recall, and specificity, making it an impressive classifier with minimal false positives and false negatives. This level of performance is considered as highly reliable and effective for various classification tasks.</a:t>
            </a:r>
            <a:endParaRPr/>
          </a:p>
        </p:txBody>
      </p:sp>
      <p:pic>
        <p:nvPicPr>
          <p:cNvPr id="233" name="Google Shape;233;p37"/>
          <p:cNvPicPr preferRelativeResize="0"/>
          <p:nvPr/>
        </p:nvPicPr>
        <p:blipFill rotWithShape="1">
          <a:blip r:embed="rId3">
            <a:alphaModFix/>
          </a:blip>
          <a:srcRect b="0" l="0" r="0" t="0"/>
          <a:stretch/>
        </p:blipFill>
        <p:spPr>
          <a:xfrm>
            <a:off x="5016375" y="1466600"/>
            <a:ext cx="3732750" cy="288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ROC Curve - Random Forest (NEW)</a:t>
            </a:r>
            <a:endParaRPr/>
          </a:p>
        </p:txBody>
      </p:sp>
      <p:sp>
        <p:nvSpPr>
          <p:cNvPr id="239" name="Google Shape;239;p38"/>
          <p:cNvSpPr txBox="1"/>
          <p:nvPr>
            <p:ph idx="1" type="body"/>
          </p:nvPr>
        </p:nvSpPr>
        <p:spPr>
          <a:xfrm>
            <a:off x="311700" y="1457000"/>
            <a:ext cx="4146300" cy="288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Following feature engineering, the random forest model may not exhibit the same level of perfection as previously observed (from 0.99 to 0.97); however, it continues to perform robustly.</a:t>
            </a:r>
            <a:endParaRPr/>
          </a:p>
        </p:txBody>
      </p:sp>
      <p:pic>
        <p:nvPicPr>
          <p:cNvPr id="240" name="Google Shape;240;p38"/>
          <p:cNvPicPr preferRelativeResize="0"/>
          <p:nvPr/>
        </p:nvPicPr>
        <p:blipFill rotWithShape="1">
          <a:blip r:embed="rId3">
            <a:alphaModFix/>
          </a:blip>
          <a:srcRect b="0" l="0" r="0" t="0"/>
          <a:stretch/>
        </p:blipFill>
        <p:spPr>
          <a:xfrm>
            <a:off x="4686002" y="1315644"/>
            <a:ext cx="4067668" cy="31696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 - Random Forest (PREVIOUS)</a:t>
            </a:r>
            <a:endParaRPr/>
          </a:p>
        </p:txBody>
      </p:sp>
      <p:sp>
        <p:nvSpPr>
          <p:cNvPr id="246" name="Google Shape;246;p39"/>
          <p:cNvSpPr txBox="1"/>
          <p:nvPr>
            <p:ph idx="1" type="body"/>
          </p:nvPr>
        </p:nvSpPr>
        <p:spPr>
          <a:xfrm>
            <a:off x="200600" y="1350950"/>
            <a:ext cx="4109400" cy="3327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1621"/>
              <a:buNone/>
            </a:pPr>
            <a:r>
              <a:rPr lang="en" sz="1600"/>
              <a:t>Selected features with high importance:</a:t>
            </a:r>
            <a:endParaRPr sz="1600"/>
          </a:p>
          <a:p>
            <a:pPr indent="-330200" lvl="0" marL="457200" rtl="0" algn="l">
              <a:lnSpc>
                <a:spcPct val="115000"/>
              </a:lnSpc>
              <a:spcBef>
                <a:spcPts val="1200"/>
              </a:spcBef>
              <a:spcAft>
                <a:spcPts val="0"/>
              </a:spcAft>
              <a:buSzPct val="108108"/>
              <a:buChar char="●"/>
            </a:pPr>
            <a:r>
              <a:rPr lang="en" sz="1600"/>
              <a:t>RIDAGEYR：Age at Screening</a:t>
            </a:r>
            <a:endParaRPr sz="1600"/>
          </a:p>
          <a:p>
            <a:pPr indent="-330200" lvl="0" marL="457200" rtl="0" algn="l">
              <a:lnSpc>
                <a:spcPct val="115000"/>
              </a:lnSpc>
              <a:spcBef>
                <a:spcPts val="0"/>
              </a:spcBef>
              <a:spcAft>
                <a:spcPts val="0"/>
              </a:spcAft>
              <a:buSzPct val="108108"/>
              <a:buChar char="●"/>
            </a:pPr>
            <a:r>
              <a:rPr lang="en" sz="1600"/>
              <a:t>WIMEC2YR: Full Sample 2 Year MEC Exam Weight</a:t>
            </a:r>
            <a:endParaRPr sz="1600"/>
          </a:p>
          <a:p>
            <a:pPr indent="-330200" lvl="0" marL="457200" rtl="0" algn="l">
              <a:lnSpc>
                <a:spcPct val="115000"/>
              </a:lnSpc>
              <a:spcBef>
                <a:spcPts val="0"/>
              </a:spcBef>
              <a:spcAft>
                <a:spcPts val="0"/>
              </a:spcAft>
              <a:buSzPct val="108108"/>
              <a:buChar char="●"/>
            </a:pPr>
            <a:r>
              <a:rPr lang="en" sz="1600"/>
              <a:t>SDMVSIRA: Masked Variance Unit Pseudo-Stratum variable for variance estimation</a:t>
            </a:r>
            <a:endParaRPr sz="1600"/>
          </a:p>
          <a:p>
            <a:pPr indent="-330200" lvl="0" marL="457200" rtl="0" algn="l">
              <a:lnSpc>
                <a:spcPct val="115000"/>
              </a:lnSpc>
              <a:spcBef>
                <a:spcPts val="0"/>
              </a:spcBef>
              <a:spcAft>
                <a:spcPts val="0"/>
              </a:spcAft>
              <a:buSzPct val="108108"/>
              <a:buChar char="●"/>
            </a:pPr>
            <a:r>
              <a:rPr lang="en" sz="1600"/>
              <a:t>INDFMPIR: Family PIR, Poverty income ratio (PIR) - a ratio of family income to poverty threshold</a:t>
            </a:r>
            <a:endParaRPr sz="1600"/>
          </a:p>
          <a:p>
            <a:pPr indent="-330200" lvl="0" marL="457200" rtl="0" algn="l">
              <a:lnSpc>
                <a:spcPct val="115000"/>
              </a:lnSpc>
              <a:spcBef>
                <a:spcPts val="0"/>
              </a:spcBef>
              <a:spcAft>
                <a:spcPts val="0"/>
              </a:spcAft>
              <a:buSzPct val="108108"/>
              <a:buChar char="●"/>
            </a:pPr>
            <a:r>
              <a:rPr lang="en" sz="1600"/>
              <a:t>SMD030: Age started smoking cigarets regularly</a:t>
            </a:r>
            <a:endParaRPr sz="1600"/>
          </a:p>
        </p:txBody>
      </p:sp>
      <p:pic>
        <p:nvPicPr>
          <p:cNvPr id="247" name="Google Shape;247;p39"/>
          <p:cNvPicPr preferRelativeResize="0"/>
          <p:nvPr/>
        </p:nvPicPr>
        <p:blipFill rotWithShape="1">
          <a:blip r:embed="rId3">
            <a:alphaModFix/>
          </a:blip>
          <a:srcRect b="0" l="0" r="0" t="0"/>
          <a:stretch/>
        </p:blipFill>
        <p:spPr>
          <a:xfrm>
            <a:off x="4380775" y="1554925"/>
            <a:ext cx="4763226" cy="2843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Importance - Random Forest (NEW)</a:t>
            </a:r>
            <a:endParaRPr/>
          </a:p>
        </p:txBody>
      </p:sp>
      <p:sp>
        <p:nvSpPr>
          <p:cNvPr id="253" name="Google Shape;253;p40"/>
          <p:cNvSpPr txBox="1"/>
          <p:nvPr>
            <p:ph idx="1" type="body"/>
          </p:nvPr>
        </p:nvSpPr>
        <p:spPr>
          <a:xfrm>
            <a:off x="200600" y="1350950"/>
            <a:ext cx="4109400" cy="332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Selected features with high importance:</a:t>
            </a:r>
            <a:endParaRPr sz="1600"/>
          </a:p>
          <a:p>
            <a:pPr indent="-285750" lvl="0" marL="412750" rtl="0" algn="l">
              <a:lnSpc>
                <a:spcPct val="115000"/>
              </a:lnSpc>
              <a:spcBef>
                <a:spcPts val="1200"/>
              </a:spcBef>
              <a:spcAft>
                <a:spcPts val="0"/>
              </a:spcAft>
              <a:buSzPts val="1600"/>
              <a:buChar char="●"/>
            </a:pPr>
            <a:r>
              <a:rPr lang="en" sz="1600"/>
              <a:t>RIDAGEMN / RIDAGEYR：Age at Screening</a:t>
            </a:r>
            <a:endParaRPr/>
          </a:p>
          <a:p>
            <a:pPr indent="-285750" lvl="0" marL="412750" rtl="0" algn="l">
              <a:lnSpc>
                <a:spcPct val="115000"/>
              </a:lnSpc>
              <a:spcBef>
                <a:spcPts val="1200"/>
              </a:spcBef>
              <a:spcAft>
                <a:spcPts val="0"/>
              </a:spcAft>
              <a:buSzPts val="1600"/>
              <a:buChar char="●"/>
            </a:pPr>
            <a:r>
              <a:rPr lang="en" sz="1600"/>
              <a:t>WIMEC2YR: Full Sample 2 Year MEC Exam Weight</a:t>
            </a:r>
            <a:endParaRPr/>
          </a:p>
          <a:p>
            <a:pPr indent="-285750" lvl="0" marL="412750" rtl="0" algn="l">
              <a:lnSpc>
                <a:spcPct val="115000"/>
              </a:lnSpc>
              <a:spcBef>
                <a:spcPts val="0"/>
              </a:spcBef>
              <a:spcAft>
                <a:spcPts val="0"/>
              </a:spcAft>
              <a:buSzPts val="1600"/>
              <a:buChar char="●"/>
            </a:pPr>
            <a:r>
              <a:rPr lang="en" sz="1600"/>
              <a:t>INDFMPIR: Family PIR, Poverty income ratio (PIR) - a ratio of family income to poverty threshold</a:t>
            </a:r>
            <a:endParaRPr/>
          </a:p>
          <a:p>
            <a:pPr indent="-285750" lvl="0" marL="412750" rtl="0" algn="l">
              <a:lnSpc>
                <a:spcPct val="115000"/>
              </a:lnSpc>
              <a:spcBef>
                <a:spcPts val="0"/>
              </a:spcBef>
              <a:spcAft>
                <a:spcPts val="0"/>
              </a:spcAft>
              <a:buSzPts val="1600"/>
              <a:buChar char="●"/>
            </a:pPr>
            <a:r>
              <a:rPr lang="en" sz="1600"/>
              <a:t>SMD030: Age started smoking cigarets regularly</a:t>
            </a:r>
            <a:endParaRPr/>
          </a:p>
        </p:txBody>
      </p:sp>
      <p:pic>
        <p:nvPicPr>
          <p:cNvPr id="254" name="Google Shape;254;p40"/>
          <p:cNvPicPr preferRelativeResize="0"/>
          <p:nvPr/>
        </p:nvPicPr>
        <p:blipFill rotWithShape="1">
          <a:blip r:embed="rId3">
            <a:alphaModFix/>
          </a:blip>
          <a:srcRect b="0" l="0" r="0" t="0"/>
          <a:stretch/>
        </p:blipFill>
        <p:spPr>
          <a:xfrm>
            <a:off x="4310000" y="1481959"/>
            <a:ext cx="4834000" cy="29155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Next Steps</a:t>
            </a:r>
            <a:endParaRPr/>
          </a:p>
        </p:txBody>
      </p:sp>
      <p:sp>
        <p:nvSpPr>
          <p:cNvPr id="260" name="Google Shape;260;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Overview</a:t>
            </a:r>
            <a:endParaRPr/>
          </a:p>
        </p:txBody>
      </p:sp>
      <p:sp>
        <p:nvSpPr>
          <p:cNvPr id="79" name="Google Shape;7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t>We are currently using 03-04, 05-06, 11-12,13-14 years of data.</a:t>
            </a:r>
            <a:endParaRPr/>
          </a:p>
          <a:p>
            <a:pPr indent="0" lvl="0" marL="0" rtl="0" algn="l">
              <a:lnSpc>
                <a:spcPct val="115000"/>
              </a:lnSpc>
              <a:spcBef>
                <a:spcPts val="2400"/>
              </a:spcBef>
              <a:spcAft>
                <a:spcPts val="1200"/>
              </a:spcAft>
              <a:buSzPts val="1800"/>
              <a:buNone/>
            </a:pPr>
            <a:r>
              <a:rPr lang="en"/>
              <a:t>Because our dataset contained too many useless features, we performed feature engineering this week.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Selection</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Logistic Regression</a:t>
            </a:r>
            <a:endParaRPr/>
          </a:p>
          <a:p>
            <a:pPr indent="-342900" lvl="0" marL="457200" rtl="0" algn="l">
              <a:lnSpc>
                <a:spcPct val="115000"/>
              </a:lnSpc>
              <a:spcBef>
                <a:spcPts val="0"/>
              </a:spcBef>
              <a:spcAft>
                <a:spcPts val="0"/>
              </a:spcAft>
              <a:buSzPts val="1800"/>
              <a:buChar char="●"/>
            </a:pPr>
            <a:r>
              <a:rPr lang="en"/>
              <a:t>XGboost</a:t>
            </a:r>
            <a:endParaRPr/>
          </a:p>
          <a:p>
            <a:pPr indent="-342900" lvl="0" marL="457200" rtl="0" algn="l">
              <a:lnSpc>
                <a:spcPct val="115000"/>
              </a:lnSpc>
              <a:spcBef>
                <a:spcPts val="0"/>
              </a:spcBef>
              <a:spcAft>
                <a:spcPts val="0"/>
              </a:spcAft>
              <a:buSzPts val="1800"/>
              <a:buChar char="●"/>
            </a:pPr>
            <a:r>
              <a:rPr lang="en"/>
              <a:t>Random Forest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Oversampling Method</a:t>
            </a:r>
            <a:endParaRPr/>
          </a:p>
        </p:txBody>
      </p:sp>
      <p:sp>
        <p:nvSpPr>
          <p:cNvPr id="91" name="Google Shape;91;p17"/>
          <p:cNvSpPr txBox="1"/>
          <p:nvPr>
            <p:ph idx="1" type="body"/>
          </p:nvPr>
        </p:nvSpPr>
        <p:spPr>
          <a:xfrm>
            <a:off x="311700" y="1270100"/>
            <a:ext cx="4487100" cy="29388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t>In many real-world classification problems, such as disease diagnosis, one class contains significantly fewer examples than the other. This imbalance can make machine learning models biased towards the majority class, as they tend to predict the majority class more frequently.</a:t>
            </a:r>
            <a:endParaRPr/>
          </a:p>
          <a:p>
            <a:pPr indent="0" lvl="0" marL="0" rtl="0" algn="l">
              <a:lnSpc>
                <a:spcPct val="115000"/>
              </a:lnSpc>
              <a:spcBef>
                <a:spcPts val="1200"/>
              </a:spcBef>
              <a:spcAft>
                <a:spcPts val="1200"/>
              </a:spcAft>
              <a:buSzPct val="129032"/>
              <a:buNone/>
            </a:pPr>
            <a:r>
              <a:rPr lang="en"/>
              <a:t>Oversampling is a technique aimed at </a:t>
            </a:r>
            <a:r>
              <a:rPr b="1" lang="en"/>
              <a:t>addressing this class imbalance</a:t>
            </a:r>
            <a:r>
              <a:rPr lang="en"/>
              <a:t>. It involves creating additional copies or synthetic examples of the minority class, increasing its representation in the dataset. This helps the machine learning model learn from the minority class more effectively.</a:t>
            </a:r>
            <a:endParaRPr/>
          </a:p>
        </p:txBody>
      </p:sp>
      <p:pic>
        <p:nvPicPr>
          <p:cNvPr id="92" name="Google Shape;92;p17"/>
          <p:cNvPicPr preferRelativeResize="0"/>
          <p:nvPr/>
        </p:nvPicPr>
        <p:blipFill rotWithShape="1">
          <a:blip r:embed="rId3">
            <a:alphaModFix/>
          </a:blip>
          <a:srcRect b="0" l="0" r="0" t="0"/>
          <a:stretch/>
        </p:blipFill>
        <p:spPr>
          <a:xfrm>
            <a:off x="5544725" y="1883525"/>
            <a:ext cx="2812200" cy="14834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Intro- Logistic Regression</a:t>
            </a:r>
            <a:endParaRPr/>
          </a:p>
        </p:txBody>
      </p:sp>
      <p:sp>
        <p:nvSpPr>
          <p:cNvPr id="98" name="Google Shape;98;p18"/>
          <p:cNvSpPr txBox="1"/>
          <p:nvPr>
            <p:ph idx="1" type="body"/>
          </p:nvPr>
        </p:nvSpPr>
        <p:spPr>
          <a:xfrm>
            <a:off x="233175" y="1236000"/>
            <a:ext cx="4186200" cy="3416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lang="en"/>
              <a:t>In logistic regression, the algorithm models the relationship between the input features and the probability of the binary outcome using the logistic function (also known as the sigmoid function). The output of this function is bounded between 0 and 1, which corresponds to the probability of belonging to the positive class. The logistic regression model computes a weighted sum of the input features and applies the logistic function to it.</a:t>
            </a:r>
            <a:endParaRPr/>
          </a:p>
        </p:txBody>
      </p:sp>
      <p:pic>
        <p:nvPicPr>
          <p:cNvPr id="99" name="Google Shape;99;p18"/>
          <p:cNvPicPr preferRelativeResize="0"/>
          <p:nvPr/>
        </p:nvPicPr>
        <p:blipFill rotWithShape="1">
          <a:blip r:embed="rId3">
            <a:alphaModFix/>
          </a:blip>
          <a:srcRect b="0" l="0" r="0" t="0"/>
          <a:stretch/>
        </p:blipFill>
        <p:spPr>
          <a:xfrm>
            <a:off x="4243775" y="1152425"/>
            <a:ext cx="4850699" cy="35302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a:t>
            </a:r>
            <a:endParaRPr/>
          </a:p>
        </p:txBody>
      </p:sp>
      <p:sp>
        <p:nvSpPr>
          <p:cNvPr id="105" name="Google Shape;105;p19"/>
          <p:cNvSpPr txBox="1"/>
          <p:nvPr>
            <p:ph idx="1" type="body"/>
          </p:nvPr>
        </p:nvSpPr>
        <p:spPr>
          <a:xfrm>
            <a:off x="4127725" y="1054325"/>
            <a:ext cx="5084700" cy="4158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Confusion Matrix provides a summary of the model's predictions by comparing them to the actual outcomes. </a:t>
            </a:r>
            <a:endParaRPr/>
          </a:p>
          <a:p>
            <a:pPr indent="0" lvl="0" marL="0" rtl="0" algn="l">
              <a:lnSpc>
                <a:spcPct val="115000"/>
              </a:lnSpc>
              <a:spcBef>
                <a:spcPts val="1200"/>
              </a:spcBef>
              <a:spcAft>
                <a:spcPts val="0"/>
              </a:spcAft>
              <a:buSzPct val="108108"/>
              <a:buNone/>
            </a:pPr>
            <a:r>
              <a:rPr b="1" lang="en"/>
              <a:t>True Positives</a:t>
            </a:r>
            <a:r>
              <a:rPr lang="en"/>
              <a:t> (TP): The number of correct positive predictions made by the model.</a:t>
            </a:r>
            <a:endParaRPr/>
          </a:p>
          <a:p>
            <a:pPr indent="0" lvl="0" marL="0" rtl="0" algn="l">
              <a:lnSpc>
                <a:spcPct val="115000"/>
              </a:lnSpc>
              <a:spcBef>
                <a:spcPts val="1200"/>
              </a:spcBef>
              <a:spcAft>
                <a:spcPts val="0"/>
              </a:spcAft>
              <a:buSzPct val="108108"/>
              <a:buNone/>
            </a:pPr>
            <a:r>
              <a:rPr b="1" lang="en"/>
              <a:t>True Negatives</a:t>
            </a:r>
            <a:r>
              <a:rPr lang="en"/>
              <a:t> (TN): The number of correct negative predictions made by the model.</a:t>
            </a:r>
            <a:endParaRPr/>
          </a:p>
          <a:p>
            <a:pPr indent="0" lvl="0" marL="0" rtl="0" algn="l">
              <a:lnSpc>
                <a:spcPct val="115000"/>
              </a:lnSpc>
              <a:spcBef>
                <a:spcPts val="1200"/>
              </a:spcBef>
              <a:spcAft>
                <a:spcPts val="0"/>
              </a:spcAft>
              <a:buSzPct val="108108"/>
              <a:buNone/>
            </a:pPr>
            <a:r>
              <a:rPr b="1" lang="en"/>
              <a:t>False Positives</a:t>
            </a:r>
            <a:r>
              <a:rPr lang="en"/>
              <a:t> (FP): The number of incorrect positive predictions made by the model (Type I error).</a:t>
            </a:r>
            <a:endParaRPr/>
          </a:p>
          <a:p>
            <a:pPr indent="0" lvl="0" marL="0" rtl="0" algn="l">
              <a:lnSpc>
                <a:spcPct val="115000"/>
              </a:lnSpc>
              <a:spcBef>
                <a:spcPts val="1200"/>
              </a:spcBef>
              <a:spcAft>
                <a:spcPts val="1200"/>
              </a:spcAft>
              <a:buSzPct val="108108"/>
              <a:buNone/>
            </a:pPr>
            <a:r>
              <a:rPr b="1" lang="en"/>
              <a:t>False Negatives</a:t>
            </a:r>
            <a:r>
              <a:rPr lang="en"/>
              <a:t> (FN): The number of incorrect negative predictions made by the model (Type II error).</a:t>
            </a:r>
            <a:endParaRPr/>
          </a:p>
        </p:txBody>
      </p:sp>
      <p:pic>
        <p:nvPicPr>
          <p:cNvPr id="106" name="Google Shape;106;p19"/>
          <p:cNvPicPr preferRelativeResize="0"/>
          <p:nvPr/>
        </p:nvPicPr>
        <p:blipFill rotWithShape="1">
          <a:blip r:embed="rId3">
            <a:alphaModFix/>
          </a:blip>
          <a:srcRect b="2642" l="6582" r="15060" t="2972"/>
          <a:stretch/>
        </p:blipFill>
        <p:spPr>
          <a:xfrm>
            <a:off x="25200" y="1343700"/>
            <a:ext cx="3993249" cy="298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ROC Curve- Logistic Regression</a:t>
            </a:r>
            <a:endParaRPr/>
          </a:p>
        </p:txBody>
      </p:sp>
      <p:sp>
        <p:nvSpPr>
          <p:cNvPr id="112" name="Google Shape;112;p20"/>
          <p:cNvSpPr txBox="1"/>
          <p:nvPr>
            <p:ph idx="1" type="body"/>
          </p:nvPr>
        </p:nvSpPr>
        <p:spPr>
          <a:xfrm>
            <a:off x="311700" y="1225150"/>
            <a:ext cx="3921300" cy="289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After performing feature engineering, our AUC from 0.67 to 0.66 shows no a big difference. It is considered a moderate level of performance.</a:t>
            </a:r>
            <a:endParaRPr/>
          </a:p>
        </p:txBody>
      </p:sp>
      <p:pic>
        <p:nvPicPr>
          <p:cNvPr id="113" name="Google Shape;113;p20"/>
          <p:cNvPicPr preferRelativeResize="0"/>
          <p:nvPr/>
        </p:nvPicPr>
        <p:blipFill rotWithShape="1">
          <a:blip r:embed="rId3">
            <a:alphaModFix/>
          </a:blip>
          <a:srcRect b="0" l="0" r="0" t="0"/>
          <a:stretch/>
        </p:blipFill>
        <p:spPr>
          <a:xfrm>
            <a:off x="6708229" y="3227966"/>
            <a:ext cx="2435771" cy="1781968"/>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4175421" y="1262606"/>
            <a:ext cx="3286976" cy="2561280"/>
          </a:xfrm>
          <a:prstGeom prst="rect">
            <a:avLst/>
          </a:prstGeom>
          <a:noFill/>
          <a:ln>
            <a:noFill/>
          </a:ln>
        </p:spPr>
      </p:pic>
      <p:sp>
        <p:nvSpPr>
          <p:cNvPr id="115" name="Google Shape;115;p20"/>
          <p:cNvSpPr txBox="1"/>
          <p:nvPr/>
        </p:nvSpPr>
        <p:spPr>
          <a:xfrm>
            <a:off x="4194035" y="1071261"/>
            <a:ext cx="593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New:</a:t>
            </a:r>
            <a:endParaRPr/>
          </a:p>
        </p:txBody>
      </p:sp>
      <p:sp>
        <p:nvSpPr>
          <p:cNvPr id="116" name="Google Shape;116;p20"/>
          <p:cNvSpPr txBox="1"/>
          <p:nvPr/>
        </p:nvSpPr>
        <p:spPr>
          <a:xfrm>
            <a:off x="5818909" y="3955331"/>
            <a:ext cx="11648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Previous: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 Logistic Regression (PREVIOUS)</a:t>
            </a:r>
            <a:endParaRPr/>
          </a:p>
        </p:txBody>
      </p:sp>
      <p:sp>
        <p:nvSpPr>
          <p:cNvPr id="122" name="Google Shape;122;p21"/>
          <p:cNvSpPr txBox="1"/>
          <p:nvPr>
            <p:ph idx="1" type="body"/>
          </p:nvPr>
        </p:nvSpPr>
        <p:spPr>
          <a:xfrm>
            <a:off x="4213575" y="1266325"/>
            <a:ext cx="4618500" cy="33027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59999"/>
              <a:buNone/>
            </a:pPr>
            <a:r>
              <a:rPr lang="en"/>
              <a:t>True Positives (TP): 146. The model </a:t>
            </a:r>
            <a:r>
              <a:rPr b="1" lang="en"/>
              <a:t>correctly</a:t>
            </a:r>
            <a:r>
              <a:rPr lang="en"/>
              <a:t> identified 146 instances as belonging to the positive class.</a:t>
            </a:r>
            <a:endParaRPr/>
          </a:p>
          <a:p>
            <a:pPr indent="0" lvl="0" marL="0" rtl="0" algn="l">
              <a:lnSpc>
                <a:spcPct val="115000"/>
              </a:lnSpc>
              <a:spcBef>
                <a:spcPts val="1200"/>
              </a:spcBef>
              <a:spcAft>
                <a:spcPts val="0"/>
              </a:spcAft>
              <a:buSzPct val="159999"/>
              <a:buNone/>
            </a:pPr>
            <a:r>
              <a:rPr lang="en"/>
              <a:t>False Positives (FP): 2934. These are the cases where the model incorrectly predicted the positive class (1) when it should have been the negative class (0). This is a type I error, and the model made a total of 2934 of these mistakes.</a:t>
            </a:r>
            <a:endParaRPr/>
          </a:p>
          <a:p>
            <a:pPr indent="0" lvl="0" marL="0" rtl="0" algn="l">
              <a:lnSpc>
                <a:spcPct val="115000"/>
              </a:lnSpc>
              <a:spcBef>
                <a:spcPts val="1200"/>
              </a:spcBef>
              <a:spcAft>
                <a:spcPts val="0"/>
              </a:spcAft>
              <a:buSzPct val="159999"/>
              <a:buNone/>
            </a:pPr>
            <a:r>
              <a:rPr lang="en"/>
              <a:t>False Negatives (FN): 70. These are the cases where the model incorrectly predicted the negative class (0) when it should have been the positive class (1). This is a type II error, and the model made a total of 70 of these mistakes.</a:t>
            </a:r>
            <a:endParaRPr/>
          </a:p>
          <a:p>
            <a:pPr indent="0" lvl="0" marL="0" rtl="0" algn="l">
              <a:lnSpc>
                <a:spcPct val="115000"/>
              </a:lnSpc>
              <a:spcBef>
                <a:spcPts val="1200"/>
              </a:spcBef>
              <a:spcAft>
                <a:spcPts val="1200"/>
              </a:spcAft>
              <a:buSzPct val="159999"/>
              <a:buNone/>
            </a:pPr>
            <a:r>
              <a:rPr lang="en"/>
              <a:t>True Negatives (TN): 4295. The model </a:t>
            </a:r>
            <a:r>
              <a:rPr b="1" lang="en"/>
              <a:t>correctly</a:t>
            </a:r>
            <a:r>
              <a:rPr lang="en"/>
              <a:t> identified 4295 instances as belonging to the negative class.</a:t>
            </a:r>
            <a:endParaRPr/>
          </a:p>
        </p:txBody>
      </p:sp>
      <p:pic>
        <p:nvPicPr>
          <p:cNvPr id="123" name="Google Shape;123;p21"/>
          <p:cNvPicPr preferRelativeResize="0"/>
          <p:nvPr/>
        </p:nvPicPr>
        <p:blipFill rotWithShape="1">
          <a:blip r:embed="rId3">
            <a:alphaModFix/>
          </a:blip>
          <a:srcRect b="0" l="0" r="0" t="0"/>
          <a:stretch/>
        </p:blipFill>
        <p:spPr>
          <a:xfrm>
            <a:off x="152400" y="1334425"/>
            <a:ext cx="3579101" cy="2867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