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d2cdee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d2cdee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d2cdeed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d2cdeed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0d2cdee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0d2cdee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d2cdee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d2cdee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n.cdc.gov/Nchs/Nhanes/2003-2004/BMX_C.htm#BMXHT" TargetMode="External"/><Relationship Id="rId4" Type="http://schemas.openxmlformats.org/officeDocument/2006/relationships/hyperlink" Target="https://wwwn.cdc.gov/Nchs/Nhanes/2003-2004/DEMO_C.htm#RIDAGEEX" TargetMode="External"/><Relationship Id="rId9" Type="http://schemas.openxmlformats.org/officeDocument/2006/relationships/hyperlink" Target="https://wwwn.cdc.gov/Nchs/Nhanes/2003-2004/ALQ_C.htm#ALQ150" TargetMode="External"/><Relationship Id="rId5" Type="http://schemas.openxmlformats.org/officeDocument/2006/relationships/hyperlink" Target="https://wwwn.cdc.gov/Nchs/Nhanes/2003-2004/BMX_C.htm#BMXBMI" TargetMode="External"/><Relationship Id="rId6" Type="http://schemas.openxmlformats.org/officeDocument/2006/relationships/hyperlink" Target="https://wwwn.cdc.gov/nchs/nhanes/2003-2004/VID_C.htm#LBDVIDMS" TargetMode="External"/><Relationship Id="rId7" Type="http://schemas.openxmlformats.org/officeDocument/2006/relationships/hyperlink" Target="https://wwwn.cdc.gov/Nchs/Nhanes/2003-2004/SMQ_C.htm#SMQ020" TargetMode="External"/><Relationship Id="rId8" Type="http://schemas.openxmlformats.org/officeDocument/2006/relationships/hyperlink" Target="https://wwwn.cdc.gov/Nchs/Nhanes/2003-2004/DEQ_C.htm#DEQ038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Capstone 12/1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Xinran Chen, Tianyu Han, Ying Hong,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Siyu Shen, Shiyuan Xu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"/>
              <a:t>From Columbia MS Data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66325" y="119375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Using NHANES (from 2003 To 2004) to learn the underlying patterns in psoriasis patients and accurately identify patients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7150" y="119375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Goal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366325" y="233000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Need domain knowledge input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07150" y="233000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07150" y="3466250"/>
            <a:ext cx="7598100" cy="8517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Organize data into one analytics dataset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 Machine learning model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Check if model results align with domain knowledge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 flipH="1">
            <a:off x="7401725" y="3466250"/>
            <a:ext cx="1562700" cy="8517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Plan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for Classification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- Random Forest &amp; SVM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00600" y="1350950"/>
            <a:ext cx="75117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Important Features: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BMXHT: </a:t>
            </a:r>
            <a:r>
              <a:rPr lang="en" sz="1600">
                <a:uFill>
                  <a:noFill/>
                </a:uFill>
                <a:hlinkClick r:id="rId3"/>
              </a:rPr>
              <a:t>Standing Height (cm)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RIDAGEEX: </a:t>
            </a:r>
            <a:r>
              <a:rPr lang="en" sz="1600">
                <a:uFill>
                  <a:noFill/>
                </a:uFill>
                <a:hlinkClick r:id="rId4"/>
              </a:rPr>
              <a:t>Exam Age in Months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BMXBMI: </a:t>
            </a:r>
            <a:r>
              <a:rPr lang="en" sz="1600">
                <a:uFill>
                  <a:noFill/>
                </a:uFill>
                <a:hlinkClick r:id="rId5"/>
              </a:rPr>
              <a:t>Body Mass Index (kg/m**2)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LBDVIDMS: </a:t>
            </a:r>
            <a:r>
              <a:rPr lang="en" sz="1600">
                <a:uFill>
                  <a:noFill/>
                </a:uFill>
                <a:hlinkClick r:id="rId6"/>
              </a:rPr>
              <a:t>Vitamin D (nmol/L)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RIAGENDR: 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SMQ020: </a:t>
            </a:r>
            <a:r>
              <a:rPr lang="en" sz="1600">
                <a:uFill>
                  <a:noFill/>
                </a:uFill>
                <a:hlinkClick r:id="rId7"/>
              </a:rPr>
              <a:t>Smoked at least 100 cigarettes in life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DEQ038G: </a:t>
            </a:r>
            <a:r>
              <a:rPr lang="en" sz="1600">
                <a:uFill>
                  <a:noFill/>
                </a:uFill>
                <a:hlinkClick r:id="rId8"/>
              </a:rPr>
              <a:t>In the past yr did you have sunburn?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ALQ150: </a:t>
            </a:r>
            <a:r>
              <a:rPr lang="en" sz="1600">
                <a:uFill>
                  <a:noFill/>
                </a:uFill>
                <a:hlinkClick r:id="rId9"/>
              </a:rPr>
              <a:t> Ever have 5 or more drinks every day?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73800" y="217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 - </a:t>
            </a:r>
            <a:r>
              <a:rPr lang="en"/>
              <a:t>CNN image classification </a:t>
            </a:r>
            <a:r>
              <a:rPr lang="en"/>
              <a:t>for psoriasis </a:t>
            </a:r>
            <a:r>
              <a:rPr lang="en"/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15059"/>
          <a:stretch/>
        </p:blipFill>
        <p:spPr>
          <a:xfrm>
            <a:off x="483575" y="2083050"/>
            <a:ext cx="7547324" cy="27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5" y="1028125"/>
            <a:ext cx="4928998" cy="1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