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d2cdee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d2cdee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71d2757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71d2757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71d2757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71d2757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1d2757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71d2757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0d2cdeed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0d2cdee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71d2757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71d2757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1d2757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1d2757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n.cdc.gov/Nchs/Nhanes/2003-2004/BMX_C.htm#BMXHT" TargetMode="External"/><Relationship Id="rId4" Type="http://schemas.openxmlformats.org/officeDocument/2006/relationships/hyperlink" Target="https://wwwn.cdc.gov/Nchs/Nhanes/2003-2004/DEMO_C.htm#RIDAGEEX" TargetMode="External"/><Relationship Id="rId9" Type="http://schemas.openxmlformats.org/officeDocument/2006/relationships/hyperlink" Target="https://wwwn.cdc.gov/Nchs/Nhanes/2003-2004/ALQ_C.htm#ALQ150" TargetMode="External"/><Relationship Id="rId5" Type="http://schemas.openxmlformats.org/officeDocument/2006/relationships/hyperlink" Target="https://wwwn.cdc.gov/Nchs/Nhanes/2003-2004/BMX_C.htm#BMXBMI" TargetMode="External"/><Relationship Id="rId6" Type="http://schemas.openxmlformats.org/officeDocument/2006/relationships/hyperlink" Target="https://wwwn.cdc.gov/nchs/nhanes/2003-2004/VID_C.htm#LBDVIDMS" TargetMode="External"/><Relationship Id="rId7" Type="http://schemas.openxmlformats.org/officeDocument/2006/relationships/hyperlink" Target="https://wwwn.cdc.gov/Nchs/Nhanes/2003-2004/SMQ_C.htm#SMQ020" TargetMode="External"/><Relationship Id="rId8" Type="http://schemas.openxmlformats.org/officeDocument/2006/relationships/hyperlink" Target="https://wwwn.cdc.gov/Nchs/Nhanes/2003-2004/DEQ_C.htm#DEQ038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Capstone 12/13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</a:t>
            </a:r>
            <a:r>
              <a:rPr lang="en"/>
              <a:t>inal Report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/>
              <a:t>Xinran Chen, Tianyu Han, Ying Hong,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/>
              <a:t>Siyu Shen, Shiyuan Xu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/>
              <a:t>From Columbia MS Data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68600" y="1995100"/>
            <a:ext cx="76068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Walk through of the ML process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classification result analysis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Further proposal on the dataset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Data </a:t>
            </a:r>
            <a:r>
              <a:rPr lang="en"/>
              <a:t>Acquisition</a:t>
            </a:r>
            <a:r>
              <a:rPr lang="en"/>
              <a:t>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numerical data came from the NHANES dataset: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data from the website in XPT format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the data into a common platform (google </a:t>
            </a:r>
            <a:r>
              <a:rPr lang="en"/>
              <a:t>drive</a:t>
            </a:r>
            <a:r>
              <a:rPr lang="en"/>
              <a:t>) for multi-access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Load/read data in python language for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the target feature (psoriasis)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35+ features from hundreds of features from the data 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 string features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Impute missing values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</a:t>
            </a:r>
            <a:r>
              <a:rPr lang="en"/>
              <a:t>Feature Importance Report </a:t>
            </a:r>
            <a:endParaRPr/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Random Forest &amp; SVM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00600" y="1350950"/>
            <a:ext cx="75117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Important Features: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BMXHT: </a:t>
            </a:r>
            <a:r>
              <a:rPr lang="en" sz="1600">
                <a:uFill>
                  <a:noFill/>
                </a:uFill>
                <a:hlinkClick r:id="rId3"/>
              </a:rPr>
              <a:t>Standing Height (cm)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RIDAGEEX: </a:t>
            </a:r>
            <a:r>
              <a:rPr lang="en" sz="1600">
                <a:uFill>
                  <a:noFill/>
                </a:uFill>
                <a:hlinkClick r:id="rId4"/>
              </a:rPr>
              <a:t>Exam Age in Months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BMXBMI: </a:t>
            </a:r>
            <a:r>
              <a:rPr lang="en" sz="1600">
                <a:uFill>
                  <a:noFill/>
                </a:uFill>
                <a:hlinkClick r:id="rId5"/>
              </a:rPr>
              <a:t>Body Mass Index (kg/m**2)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LBDVIDMS: </a:t>
            </a:r>
            <a:r>
              <a:rPr lang="en" sz="1600">
                <a:uFill>
                  <a:noFill/>
                </a:uFill>
                <a:hlinkClick r:id="rId6"/>
              </a:rPr>
              <a:t>Vitamin D (nmol/L)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RIAGENDR: Gender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SMQ020: </a:t>
            </a:r>
            <a:r>
              <a:rPr lang="en" sz="1600">
                <a:uFill>
                  <a:noFill/>
                </a:uFill>
                <a:hlinkClick r:id="rId7"/>
              </a:rPr>
              <a:t>Smoked at least 100 cigarettes in life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DEQ038G: </a:t>
            </a:r>
            <a:r>
              <a:rPr lang="en" sz="1600">
                <a:uFill>
                  <a:noFill/>
                </a:uFill>
                <a:hlinkClick r:id="rId8"/>
              </a:rPr>
              <a:t>In the past yr did you have sunburn?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ALQ150: </a:t>
            </a:r>
            <a:r>
              <a:rPr lang="en" sz="1600">
                <a:uFill>
                  <a:noFill/>
                </a:uFill>
                <a:hlinkClick r:id="rId9"/>
              </a:rPr>
              <a:t> Ever have 5 or more drinks every day?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Classifier Report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800 total images (augmented from 200) healthy vs psoriasis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layer deep learning structure (4 CNN + 2 dense)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Achieves around 75% after tuning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00" y="2497550"/>
            <a:ext cx="4358102" cy="197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9"/>
          <p:cNvGrpSpPr/>
          <p:nvPr/>
        </p:nvGrpSpPr>
        <p:grpSpPr>
          <a:xfrm>
            <a:off x="5452332" y="2459746"/>
            <a:ext cx="2029857" cy="2045843"/>
            <a:chOff x="7071363" y="1740550"/>
            <a:chExt cx="4798716" cy="4708500"/>
          </a:xfrm>
        </p:grpSpPr>
        <p:pic>
          <p:nvPicPr>
            <p:cNvPr id="106" name="Google Shape;106;p19"/>
            <p:cNvPicPr preferRelativeResize="0"/>
            <p:nvPr/>
          </p:nvPicPr>
          <p:blipFill rotWithShape="1">
            <a:blip r:embed="rId4">
              <a:alphaModFix/>
            </a:blip>
            <a:srcRect b="50000" l="50002" r="680" t="0"/>
            <a:stretch/>
          </p:blipFill>
          <p:spPr>
            <a:xfrm>
              <a:off x="7071363" y="1740550"/>
              <a:ext cx="4722524" cy="235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9"/>
            <p:cNvPicPr preferRelativeResize="0"/>
            <p:nvPr/>
          </p:nvPicPr>
          <p:blipFill rotWithShape="1">
            <a:blip r:embed="rId5">
              <a:alphaModFix/>
            </a:blip>
            <a:srcRect b="33096" l="1864" r="0" t="0"/>
            <a:stretch/>
          </p:blipFill>
          <p:spPr>
            <a:xfrm>
              <a:off x="7147562" y="4094800"/>
              <a:ext cx="4722517" cy="2354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descr="Narrow horizontal" id="108" name="Google Shape;108;p19"/>
          <p:cNvSpPr txBox="1"/>
          <p:nvPr/>
        </p:nvSpPr>
        <p:spPr>
          <a:xfrm>
            <a:off x="27588283" y="12493448"/>
            <a:ext cx="4286100" cy="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</a:t>
            </a:r>
            <a:r>
              <a:rPr lang="en"/>
              <a:t> n</a:t>
            </a:r>
            <a:r>
              <a:rPr lang="en"/>
              <a:t>ext stage proposal on the NHANES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process can be done on other health conditions like </a:t>
            </a:r>
            <a:r>
              <a:rPr lang="en"/>
              <a:t>sunburn, micronutrient deficiency</a:t>
            </a:r>
            <a:r>
              <a:rPr lang="en"/>
              <a:t>, etc.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modeling on the </a:t>
            </a:r>
            <a:r>
              <a:rPr lang="en"/>
              <a:t>database itself (racial, gender, geographical breakdown).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Laboratory data vs self-report data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